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31"/>
  </p:notesMasterIdLst>
  <p:handoutMasterIdLst>
    <p:handoutMasterId r:id="rId32"/>
  </p:handoutMasterIdLst>
  <p:sldIdLst>
    <p:sldId id="256" r:id="rId5"/>
    <p:sldId id="260" r:id="rId6"/>
    <p:sldId id="272" r:id="rId7"/>
    <p:sldId id="286" r:id="rId8"/>
    <p:sldId id="299" r:id="rId9"/>
    <p:sldId id="311" r:id="rId10"/>
    <p:sldId id="300" r:id="rId11"/>
    <p:sldId id="302" r:id="rId12"/>
    <p:sldId id="310" r:id="rId13"/>
    <p:sldId id="312" r:id="rId14"/>
    <p:sldId id="314" r:id="rId15"/>
    <p:sldId id="313"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2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6C681852-5E64-405B-A304-7C2ABC681C95}">
      <dgm:prSet/>
      <dgm:spPr/>
      <dgm:t>
        <a:bodyPr/>
        <a:lstStyle/>
        <a:p>
          <a:r>
            <a:rPr lang="en-IN" dirty="0" smtClean="0"/>
            <a:t>Azure Sql</a:t>
          </a:r>
          <a:endParaRPr lang="en-IN" dirty="0"/>
        </a:p>
      </dgm:t>
    </dgm:pt>
    <dgm:pt modelId="{37E1A4ED-605B-435F-9C27-40B0F216EE91}" type="parTrans" cxnId="{1C1EBD94-1C97-4A01-9EDB-76B3A3FB67A0}">
      <dgm:prSet/>
      <dgm:spPr/>
      <dgm:t>
        <a:bodyPr/>
        <a:lstStyle/>
        <a:p>
          <a:endParaRPr lang="en-IN"/>
        </a:p>
      </dgm:t>
    </dgm:pt>
    <dgm:pt modelId="{C140C335-81C5-4090-A858-188A571D19D9}" type="sibTrans" cxnId="{1C1EBD94-1C97-4A01-9EDB-76B3A3FB67A0}">
      <dgm:prSet/>
      <dgm:spPr/>
      <dgm:t>
        <a:bodyPr/>
        <a:lstStyle/>
        <a:p>
          <a:endParaRPr lang="en-IN"/>
        </a:p>
      </dgm:t>
    </dgm:pt>
    <dgm:pt modelId="{2FBF898E-E5BC-4618-90A4-CB4591514EE6}">
      <dgm:prSet/>
      <dgm:spPr/>
      <dgm:t>
        <a:bodyPr/>
        <a:lstStyle/>
        <a:p>
          <a:r>
            <a:rPr lang="en-IN" dirty="0" smtClean="0"/>
            <a:t>Azure </a:t>
          </a:r>
          <a:r>
            <a:rPr lang="en-IN" dirty="0" smtClean="0"/>
            <a:t>Marketplace</a:t>
          </a:r>
          <a:endParaRPr lang="en-IN" dirty="0"/>
        </a:p>
      </dgm:t>
    </dgm:pt>
    <dgm:pt modelId="{514CC33B-89DD-4989-855C-E4A9648BA74E}" type="parTrans" cxnId="{E2240E01-AA03-4FCC-8455-35AFCBCFD18B}">
      <dgm:prSet/>
      <dgm:spPr/>
      <dgm:t>
        <a:bodyPr/>
        <a:lstStyle/>
        <a:p>
          <a:endParaRPr lang="en-IN"/>
        </a:p>
      </dgm:t>
    </dgm:pt>
    <dgm:pt modelId="{917B31B0-C40B-48B8-92EE-C50F312CCD7B}" type="sibTrans" cxnId="{E2240E01-AA03-4FCC-8455-35AFCBCFD18B}">
      <dgm:prSet/>
      <dgm:spPr/>
      <dgm:t>
        <a:bodyPr/>
        <a:lstStyle/>
        <a:p>
          <a:endParaRPr lang="en-IN"/>
        </a:p>
      </dgm:t>
    </dgm:pt>
    <dgm:pt modelId="{B667785C-8F63-48A5-85C9-10FC574F034D}">
      <dgm:prSet/>
      <dgm:spPr/>
      <dgm:t>
        <a:bodyPr/>
        <a:lstStyle/>
        <a:p>
          <a:r>
            <a:rPr lang="en-IN" dirty="0" smtClean="0"/>
            <a:t>Azure</a:t>
          </a:r>
          <a:r>
            <a:rPr lang="en-IN" baseline="0" dirty="0" smtClean="0"/>
            <a:t> </a:t>
          </a:r>
          <a:r>
            <a:rPr lang="en-IN" baseline="0" dirty="0" smtClean="0"/>
            <a:t>Core solutions</a:t>
          </a:r>
          <a:endParaRPr lang="en-IN" dirty="0"/>
        </a:p>
      </dgm:t>
    </dgm:pt>
    <dgm:pt modelId="{B36AE640-FBEE-447B-82A3-9C588EC2E30C}" type="parTrans" cxnId="{C1E557D3-0AD1-47B7-AAD3-3AAEB31788AA}">
      <dgm:prSet/>
      <dgm:spPr/>
      <dgm:t>
        <a:bodyPr/>
        <a:lstStyle/>
        <a:p>
          <a:endParaRPr lang="en-IN"/>
        </a:p>
      </dgm:t>
    </dgm:pt>
    <dgm:pt modelId="{32A09428-754F-4EC7-9006-61A6A08D2AD6}" type="sibTrans" cxnId="{C1E557D3-0AD1-47B7-AAD3-3AAEB31788AA}">
      <dgm:prSet/>
      <dgm:spPr/>
      <dgm:t>
        <a:bodyPr/>
        <a:lstStyle/>
        <a:p>
          <a:endParaRPr lang="en-IN"/>
        </a:p>
      </dgm:t>
    </dgm:pt>
    <dgm:pt modelId="{E1BDB0D6-F32F-48F2-8EC9-7B51217DFDD8}">
      <dgm:prSet/>
      <dgm:spPr/>
      <dgm:t>
        <a:bodyPr/>
        <a:lstStyle/>
        <a:p>
          <a:r>
            <a:rPr lang="en-IN" smtClean="0"/>
            <a:t>Azure </a:t>
          </a:r>
          <a:r>
            <a:rPr lang="en-IN" smtClean="0"/>
            <a:t>Management tool</a:t>
          </a:r>
          <a:endParaRPr lang="en-IN" dirty="0"/>
        </a:p>
      </dgm:t>
    </dgm:pt>
    <dgm:pt modelId="{99CD602E-BF98-46CE-A747-784F53706EF8}" type="parTrans" cxnId="{49956997-0E72-424F-AB40-A6D9C5565F59}">
      <dgm:prSet/>
      <dgm:spPr/>
      <dgm:t>
        <a:bodyPr/>
        <a:lstStyle/>
        <a:p>
          <a:endParaRPr lang="en-IN"/>
        </a:p>
      </dgm:t>
    </dgm:pt>
    <dgm:pt modelId="{8AB379B5-213C-4A15-BC1E-936327DF10AC}" type="sibTrans" cxnId="{49956997-0E72-424F-AB40-A6D9C5565F59}">
      <dgm:prSet/>
      <dgm:spPr/>
      <dgm:t>
        <a:bodyPr/>
        <a:lstStyle/>
        <a:p>
          <a:endParaRPr lang="en-IN"/>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 modelId="{E0C62349-4863-4DB4-831D-34F13E241C9C}" type="pres">
      <dgm:prSet presAssocID="{6C681852-5E64-405B-A304-7C2ABC681C95}" presName="thickLine" presStyleLbl="alignNode1" presStyleIdx="0" presStyleCnt="4"/>
      <dgm:spPr/>
    </dgm:pt>
    <dgm:pt modelId="{A3722F7D-07AF-46D9-B4CD-605581DDDD2F}" type="pres">
      <dgm:prSet presAssocID="{6C681852-5E64-405B-A304-7C2ABC681C95}" presName="horz1" presStyleCnt="0"/>
      <dgm:spPr/>
    </dgm:pt>
    <dgm:pt modelId="{6FBDB97A-223A-4F3C-A4CA-899B15BF6858}" type="pres">
      <dgm:prSet presAssocID="{6C681852-5E64-405B-A304-7C2ABC681C95}" presName="tx1" presStyleLbl="revTx" presStyleIdx="0" presStyleCnt="4"/>
      <dgm:spPr/>
      <dgm:t>
        <a:bodyPr/>
        <a:lstStyle/>
        <a:p>
          <a:endParaRPr lang="en-IN"/>
        </a:p>
      </dgm:t>
    </dgm:pt>
    <dgm:pt modelId="{2ACB0C66-D858-42F3-B0DF-7A9B191C29E5}" type="pres">
      <dgm:prSet presAssocID="{6C681852-5E64-405B-A304-7C2ABC681C95}" presName="vert1" presStyleCnt="0"/>
      <dgm:spPr/>
    </dgm:pt>
    <dgm:pt modelId="{FB33BF67-00C9-4D2A-9691-7B32C36056C5}" type="pres">
      <dgm:prSet presAssocID="{2FBF898E-E5BC-4618-90A4-CB4591514EE6}" presName="thickLine" presStyleLbl="alignNode1" presStyleIdx="1" presStyleCnt="4"/>
      <dgm:spPr/>
    </dgm:pt>
    <dgm:pt modelId="{C0255784-103E-4038-8D34-131C34ECA763}" type="pres">
      <dgm:prSet presAssocID="{2FBF898E-E5BC-4618-90A4-CB4591514EE6}" presName="horz1" presStyleCnt="0"/>
      <dgm:spPr/>
    </dgm:pt>
    <dgm:pt modelId="{C117B00A-593D-4E16-9874-BB75410C5ACF}" type="pres">
      <dgm:prSet presAssocID="{2FBF898E-E5BC-4618-90A4-CB4591514EE6}" presName="tx1" presStyleLbl="revTx" presStyleIdx="1" presStyleCnt="4"/>
      <dgm:spPr/>
      <dgm:t>
        <a:bodyPr/>
        <a:lstStyle/>
        <a:p>
          <a:endParaRPr lang="en-IN"/>
        </a:p>
      </dgm:t>
    </dgm:pt>
    <dgm:pt modelId="{D88EB921-A537-42B5-A16A-BD9555D68724}" type="pres">
      <dgm:prSet presAssocID="{2FBF898E-E5BC-4618-90A4-CB4591514EE6}" presName="vert1" presStyleCnt="0"/>
      <dgm:spPr/>
    </dgm:pt>
    <dgm:pt modelId="{2E2F1DD3-9BB0-4F87-9ADC-D15B4AB7928C}" type="pres">
      <dgm:prSet presAssocID="{B667785C-8F63-48A5-85C9-10FC574F034D}" presName="thickLine" presStyleLbl="alignNode1" presStyleIdx="2" presStyleCnt="4"/>
      <dgm:spPr/>
    </dgm:pt>
    <dgm:pt modelId="{6E0D365D-896C-4A93-8F1F-37DB5EB4F270}" type="pres">
      <dgm:prSet presAssocID="{B667785C-8F63-48A5-85C9-10FC574F034D}" presName="horz1" presStyleCnt="0"/>
      <dgm:spPr/>
    </dgm:pt>
    <dgm:pt modelId="{177A449D-D4C3-49B2-8ADF-AF98B9512A2B}" type="pres">
      <dgm:prSet presAssocID="{B667785C-8F63-48A5-85C9-10FC574F034D}" presName="tx1" presStyleLbl="revTx" presStyleIdx="2" presStyleCnt="4"/>
      <dgm:spPr/>
      <dgm:t>
        <a:bodyPr/>
        <a:lstStyle/>
        <a:p>
          <a:endParaRPr lang="en-IN"/>
        </a:p>
      </dgm:t>
    </dgm:pt>
    <dgm:pt modelId="{421FA9D3-12BA-43CA-8EB0-ECE57B8BAFFF}" type="pres">
      <dgm:prSet presAssocID="{B667785C-8F63-48A5-85C9-10FC574F034D}" presName="vert1" presStyleCnt="0"/>
      <dgm:spPr/>
    </dgm:pt>
    <dgm:pt modelId="{D91406C2-0657-478C-B3F3-DF6AE4E9C6F7}" type="pres">
      <dgm:prSet presAssocID="{E1BDB0D6-F32F-48F2-8EC9-7B51217DFDD8}" presName="thickLine" presStyleLbl="alignNode1" presStyleIdx="3" presStyleCnt="4"/>
      <dgm:spPr/>
    </dgm:pt>
    <dgm:pt modelId="{B1818D8B-462E-4655-A961-8925EDB9AB02}" type="pres">
      <dgm:prSet presAssocID="{E1BDB0D6-F32F-48F2-8EC9-7B51217DFDD8}" presName="horz1" presStyleCnt="0"/>
      <dgm:spPr/>
    </dgm:pt>
    <dgm:pt modelId="{5604BFFE-7813-4E3F-B6CC-49BF74F666E1}" type="pres">
      <dgm:prSet presAssocID="{E1BDB0D6-F32F-48F2-8EC9-7B51217DFDD8}" presName="tx1" presStyleLbl="revTx" presStyleIdx="3" presStyleCnt="4"/>
      <dgm:spPr/>
      <dgm:t>
        <a:bodyPr/>
        <a:lstStyle/>
        <a:p>
          <a:endParaRPr lang="en-IN"/>
        </a:p>
      </dgm:t>
    </dgm:pt>
    <dgm:pt modelId="{8DA6DC40-507F-41DE-BBAB-DDE25426F9A5}" type="pres">
      <dgm:prSet presAssocID="{E1BDB0D6-F32F-48F2-8EC9-7B51217DFDD8}" presName="vert1" presStyleCnt="0"/>
      <dgm:spPr/>
    </dgm:pt>
  </dgm:ptLst>
  <dgm:cxnLst>
    <dgm:cxn modelId="{FFED8F60-F3D0-41E6-94FC-E9AB154C2B38}" type="presOf" srcId="{6B10407F-191D-44EC-A3C5-69647440BFC9}" destId="{22B5111B-463D-47D1-954F-127C30012F9F}" srcOrd="0" destOrd="0" presId="urn:microsoft.com/office/officeart/2008/layout/LinedList"/>
    <dgm:cxn modelId="{1C1EBD94-1C97-4A01-9EDB-76B3A3FB67A0}" srcId="{6B10407F-191D-44EC-A3C5-69647440BFC9}" destId="{6C681852-5E64-405B-A304-7C2ABC681C95}" srcOrd="0" destOrd="0" parTransId="{37E1A4ED-605B-435F-9C27-40B0F216EE91}" sibTransId="{C140C335-81C5-4090-A858-188A571D19D9}"/>
    <dgm:cxn modelId="{C1E557D3-0AD1-47B7-AAD3-3AAEB31788AA}" srcId="{6B10407F-191D-44EC-A3C5-69647440BFC9}" destId="{B667785C-8F63-48A5-85C9-10FC574F034D}" srcOrd="2" destOrd="0" parTransId="{B36AE640-FBEE-447B-82A3-9C588EC2E30C}" sibTransId="{32A09428-754F-4EC7-9006-61A6A08D2AD6}"/>
    <dgm:cxn modelId="{D7361C74-5CE4-411C-95EE-D2367ADCAF23}" type="presOf" srcId="{2FBF898E-E5BC-4618-90A4-CB4591514EE6}" destId="{C117B00A-593D-4E16-9874-BB75410C5ACF}" srcOrd="0" destOrd="0" presId="urn:microsoft.com/office/officeart/2008/layout/LinedList"/>
    <dgm:cxn modelId="{B3797D17-4EDF-4F08-AB8D-C67F5C6BA4C7}" type="presOf" srcId="{B667785C-8F63-48A5-85C9-10FC574F034D}" destId="{177A449D-D4C3-49B2-8ADF-AF98B9512A2B}" srcOrd="0" destOrd="0" presId="urn:microsoft.com/office/officeart/2008/layout/LinedList"/>
    <dgm:cxn modelId="{E2240E01-AA03-4FCC-8455-35AFCBCFD18B}" srcId="{6B10407F-191D-44EC-A3C5-69647440BFC9}" destId="{2FBF898E-E5BC-4618-90A4-CB4591514EE6}" srcOrd="1" destOrd="0" parTransId="{514CC33B-89DD-4989-855C-E4A9648BA74E}" sibTransId="{917B31B0-C40B-48B8-92EE-C50F312CCD7B}"/>
    <dgm:cxn modelId="{921A92BB-4192-4038-BB54-66DB74D5DB82}" type="presOf" srcId="{6C681852-5E64-405B-A304-7C2ABC681C95}" destId="{6FBDB97A-223A-4F3C-A4CA-899B15BF6858}" srcOrd="0" destOrd="0" presId="urn:microsoft.com/office/officeart/2008/layout/LinedList"/>
    <dgm:cxn modelId="{49956997-0E72-424F-AB40-A6D9C5565F59}" srcId="{6B10407F-191D-44EC-A3C5-69647440BFC9}" destId="{E1BDB0D6-F32F-48F2-8EC9-7B51217DFDD8}" srcOrd="3" destOrd="0" parTransId="{99CD602E-BF98-46CE-A747-784F53706EF8}" sibTransId="{8AB379B5-213C-4A15-BC1E-936327DF10AC}"/>
    <dgm:cxn modelId="{BC2357F6-0791-4D15-B1EF-69FCDCDCCD78}" type="presOf" srcId="{E1BDB0D6-F32F-48F2-8EC9-7B51217DFDD8}" destId="{5604BFFE-7813-4E3F-B6CC-49BF74F666E1}" srcOrd="0" destOrd="0" presId="urn:microsoft.com/office/officeart/2008/layout/LinedList"/>
    <dgm:cxn modelId="{417EA3E3-827D-4CB2-B0A4-A4B92E7092E2}" type="presParOf" srcId="{22B5111B-463D-47D1-954F-127C30012F9F}" destId="{E0C62349-4863-4DB4-831D-34F13E241C9C}" srcOrd="0" destOrd="0" presId="urn:microsoft.com/office/officeart/2008/layout/LinedList"/>
    <dgm:cxn modelId="{3639E188-18F8-43C9-A1F9-4DE01E68A1E4}" type="presParOf" srcId="{22B5111B-463D-47D1-954F-127C30012F9F}" destId="{A3722F7D-07AF-46D9-B4CD-605581DDDD2F}" srcOrd="1" destOrd="0" presId="urn:microsoft.com/office/officeart/2008/layout/LinedList"/>
    <dgm:cxn modelId="{FD5E3F12-B88D-4C6C-A42C-BA492C875DEA}" type="presParOf" srcId="{A3722F7D-07AF-46D9-B4CD-605581DDDD2F}" destId="{6FBDB97A-223A-4F3C-A4CA-899B15BF6858}" srcOrd="0" destOrd="0" presId="urn:microsoft.com/office/officeart/2008/layout/LinedList"/>
    <dgm:cxn modelId="{4988293E-C47D-45EB-829E-8A2FCB2FB257}" type="presParOf" srcId="{A3722F7D-07AF-46D9-B4CD-605581DDDD2F}" destId="{2ACB0C66-D858-42F3-B0DF-7A9B191C29E5}" srcOrd="1" destOrd="0" presId="urn:microsoft.com/office/officeart/2008/layout/LinedList"/>
    <dgm:cxn modelId="{42D6D5EC-FCF9-4667-B2CF-933DB27988DF}" type="presParOf" srcId="{22B5111B-463D-47D1-954F-127C30012F9F}" destId="{FB33BF67-00C9-4D2A-9691-7B32C36056C5}" srcOrd="2" destOrd="0" presId="urn:microsoft.com/office/officeart/2008/layout/LinedList"/>
    <dgm:cxn modelId="{EBF388E6-3654-40B4-8A8E-8627ECFD1D78}" type="presParOf" srcId="{22B5111B-463D-47D1-954F-127C30012F9F}" destId="{C0255784-103E-4038-8D34-131C34ECA763}" srcOrd="3" destOrd="0" presId="urn:microsoft.com/office/officeart/2008/layout/LinedList"/>
    <dgm:cxn modelId="{96CDA063-22EE-415E-9E20-6BB7D36D499B}" type="presParOf" srcId="{C0255784-103E-4038-8D34-131C34ECA763}" destId="{C117B00A-593D-4E16-9874-BB75410C5ACF}" srcOrd="0" destOrd="0" presId="urn:microsoft.com/office/officeart/2008/layout/LinedList"/>
    <dgm:cxn modelId="{20A05E10-53D9-4FD1-84AA-106DD72FD71A}" type="presParOf" srcId="{C0255784-103E-4038-8D34-131C34ECA763}" destId="{D88EB921-A537-42B5-A16A-BD9555D68724}" srcOrd="1" destOrd="0" presId="urn:microsoft.com/office/officeart/2008/layout/LinedList"/>
    <dgm:cxn modelId="{7B36814B-B48F-40DB-B271-538BB43B11CD}" type="presParOf" srcId="{22B5111B-463D-47D1-954F-127C30012F9F}" destId="{2E2F1DD3-9BB0-4F87-9ADC-D15B4AB7928C}" srcOrd="4" destOrd="0" presId="urn:microsoft.com/office/officeart/2008/layout/LinedList"/>
    <dgm:cxn modelId="{EAA1F00E-9008-46A3-A8BA-7AEFE30D8C68}" type="presParOf" srcId="{22B5111B-463D-47D1-954F-127C30012F9F}" destId="{6E0D365D-896C-4A93-8F1F-37DB5EB4F270}" srcOrd="5" destOrd="0" presId="urn:microsoft.com/office/officeart/2008/layout/LinedList"/>
    <dgm:cxn modelId="{9C16181E-1666-44E4-B8C7-EB7FC0880849}" type="presParOf" srcId="{6E0D365D-896C-4A93-8F1F-37DB5EB4F270}" destId="{177A449D-D4C3-49B2-8ADF-AF98B9512A2B}" srcOrd="0" destOrd="0" presId="urn:microsoft.com/office/officeart/2008/layout/LinedList"/>
    <dgm:cxn modelId="{B42509D1-1BE4-43DC-9044-504BF9DA23B5}" type="presParOf" srcId="{6E0D365D-896C-4A93-8F1F-37DB5EB4F270}" destId="{421FA9D3-12BA-43CA-8EB0-ECE57B8BAFFF}" srcOrd="1" destOrd="0" presId="urn:microsoft.com/office/officeart/2008/layout/LinedList"/>
    <dgm:cxn modelId="{80496C74-0567-46B9-BC7A-68C38107D332}" type="presParOf" srcId="{22B5111B-463D-47D1-954F-127C30012F9F}" destId="{D91406C2-0657-478C-B3F3-DF6AE4E9C6F7}" srcOrd="6" destOrd="0" presId="urn:microsoft.com/office/officeart/2008/layout/LinedList"/>
    <dgm:cxn modelId="{953E7A8A-B76A-4AD6-9CD2-7A0E7073907F}" type="presParOf" srcId="{22B5111B-463D-47D1-954F-127C30012F9F}" destId="{B1818D8B-462E-4655-A961-8925EDB9AB02}" srcOrd="7" destOrd="0" presId="urn:microsoft.com/office/officeart/2008/layout/LinedList"/>
    <dgm:cxn modelId="{A2DCA08E-7C26-48D2-B9BD-095D4F470717}" type="presParOf" srcId="{B1818D8B-462E-4655-A961-8925EDB9AB02}" destId="{5604BFFE-7813-4E3F-B6CC-49BF74F666E1}" srcOrd="0" destOrd="0" presId="urn:microsoft.com/office/officeart/2008/layout/LinedList"/>
    <dgm:cxn modelId="{00CF0301-8082-4D21-BB25-743B95508571}" type="presParOf" srcId="{B1818D8B-462E-4655-A961-8925EDB9AB02}" destId="{8DA6DC40-507F-41DE-BBAB-DDE25426F9A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62349-4863-4DB4-831D-34F13E241C9C}">
      <dsp:nvSpPr>
        <dsp:cNvPr id="0" name=""/>
        <dsp:cNvSpPr/>
      </dsp:nvSpPr>
      <dsp:spPr>
        <a:xfrm>
          <a:off x="0" y="0"/>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FBDB97A-223A-4F3C-A4CA-899B15BF6858}">
      <dsp:nvSpPr>
        <dsp:cNvPr id="0" name=""/>
        <dsp:cNvSpPr/>
      </dsp:nvSpPr>
      <dsp:spPr>
        <a:xfrm>
          <a:off x="0" y="0"/>
          <a:ext cx="6380612" cy="103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lvl="0" algn="l" defTabSz="2133600">
            <a:lnSpc>
              <a:spcPct val="90000"/>
            </a:lnSpc>
            <a:spcBef>
              <a:spcPct val="0"/>
            </a:spcBef>
            <a:spcAft>
              <a:spcPct val="35000"/>
            </a:spcAft>
          </a:pPr>
          <a:r>
            <a:rPr lang="en-IN" sz="4800" kern="1200" dirty="0" smtClean="0"/>
            <a:t>Azure Sql</a:t>
          </a:r>
          <a:endParaRPr lang="en-IN" sz="4800" kern="1200" dirty="0"/>
        </a:p>
      </dsp:txBody>
      <dsp:txXfrm>
        <a:off x="0" y="0"/>
        <a:ext cx="6380612" cy="1030856"/>
      </dsp:txXfrm>
    </dsp:sp>
    <dsp:sp modelId="{FB33BF67-00C9-4D2A-9691-7B32C36056C5}">
      <dsp:nvSpPr>
        <dsp:cNvPr id="0" name=""/>
        <dsp:cNvSpPr/>
      </dsp:nvSpPr>
      <dsp:spPr>
        <a:xfrm>
          <a:off x="0" y="1030856"/>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117B00A-593D-4E16-9874-BB75410C5ACF}">
      <dsp:nvSpPr>
        <dsp:cNvPr id="0" name=""/>
        <dsp:cNvSpPr/>
      </dsp:nvSpPr>
      <dsp:spPr>
        <a:xfrm>
          <a:off x="0" y="1030856"/>
          <a:ext cx="6380612" cy="103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lvl="0" algn="l" defTabSz="2133600">
            <a:lnSpc>
              <a:spcPct val="90000"/>
            </a:lnSpc>
            <a:spcBef>
              <a:spcPct val="0"/>
            </a:spcBef>
            <a:spcAft>
              <a:spcPct val="35000"/>
            </a:spcAft>
          </a:pPr>
          <a:r>
            <a:rPr lang="en-IN" sz="4800" kern="1200" dirty="0" smtClean="0"/>
            <a:t>Azure </a:t>
          </a:r>
          <a:r>
            <a:rPr lang="en-IN" sz="4800" kern="1200" dirty="0" smtClean="0"/>
            <a:t>Marketplace</a:t>
          </a:r>
          <a:endParaRPr lang="en-IN" sz="4800" kern="1200" dirty="0"/>
        </a:p>
      </dsp:txBody>
      <dsp:txXfrm>
        <a:off x="0" y="1030856"/>
        <a:ext cx="6380612" cy="1030856"/>
      </dsp:txXfrm>
    </dsp:sp>
    <dsp:sp modelId="{2E2F1DD3-9BB0-4F87-9ADC-D15B4AB7928C}">
      <dsp:nvSpPr>
        <dsp:cNvPr id="0" name=""/>
        <dsp:cNvSpPr/>
      </dsp:nvSpPr>
      <dsp:spPr>
        <a:xfrm>
          <a:off x="0" y="2061713"/>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77A449D-D4C3-49B2-8ADF-AF98B9512A2B}">
      <dsp:nvSpPr>
        <dsp:cNvPr id="0" name=""/>
        <dsp:cNvSpPr/>
      </dsp:nvSpPr>
      <dsp:spPr>
        <a:xfrm>
          <a:off x="0" y="2061713"/>
          <a:ext cx="6380612" cy="103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lvl="0" algn="l" defTabSz="2133600">
            <a:lnSpc>
              <a:spcPct val="90000"/>
            </a:lnSpc>
            <a:spcBef>
              <a:spcPct val="0"/>
            </a:spcBef>
            <a:spcAft>
              <a:spcPct val="35000"/>
            </a:spcAft>
          </a:pPr>
          <a:r>
            <a:rPr lang="en-IN" sz="4800" kern="1200" dirty="0" smtClean="0"/>
            <a:t>Azure</a:t>
          </a:r>
          <a:r>
            <a:rPr lang="en-IN" sz="4800" kern="1200" baseline="0" dirty="0" smtClean="0"/>
            <a:t> </a:t>
          </a:r>
          <a:r>
            <a:rPr lang="en-IN" sz="4800" kern="1200" baseline="0" dirty="0" smtClean="0"/>
            <a:t>Core solutions</a:t>
          </a:r>
          <a:endParaRPr lang="en-IN" sz="4800" kern="1200" dirty="0"/>
        </a:p>
      </dsp:txBody>
      <dsp:txXfrm>
        <a:off x="0" y="2061713"/>
        <a:ext cx="6380612" cy="1030856"/>
      </dsp:txXfrm>
    </dsp:sp>
    <dsp:sp modelId="{D91406C2-0657-478C-B3F3-DF6AE4E9C6F7}">
      <dsp:nvSpPr>
        <dsp:cNvPr id="0" name=""/>
        <dsp:cNvSpPr/>
      </dsp:nvSpPr>
      <dsp:spPr>
        <a:xfrm>
          <a:off x="0" y="3092570"/>
          <a:ext cx="6380612"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604BFFE-7813-4E3F-B6CC-49BF74F666E1}">
      <dsp:nvSpPr>
        <dsp:cNvPr id="0" name=""/>
        <dsp:cNvSpPr/>
      </dsp:nvSpPr>
      <dsp:spPr>
        <a:xfrm>
          <a:off x="0" y="3092570"/>
          <a:ext cx="6380612" cy="103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lvl="0" algn="l" defTabSz="2133600">
            <a:lnSpc>
              <a:spcPct val="90000"/>
            </a:lnSpc>
            <a:spcBef>
              <a:spcPct val="0"/>
            </a:spcBef>
            <a:spcAft>
              <a:spcPct val="35000"/>
            </a:spcAft>
          </a:pPr>
          <a:r>
            <a:rPr lang="en-IN" sz="4800" kern="1200" smtClean="0"/>
            <a:t>Azure </a:t>
          </a:r>
          <a:r>
            <a:rPr lang="en-IN" sz="4800" kern="1200" smtClean="0"/>
            <a:t>Management tool</a:t>
          </a:r>
          <a:endParaRPr lang="en-IN" sz="4800" kern="1200" dirty="0"/>
        </a:p>
      </dsp:txBody>
      <dsp:txXfrm>
        <a:off x="0" y="3092570"/>
        <a:ext cx="6380612" cy="10308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8/19/2022</a:t>
            </a:fld>
            <a:endParaRPr lang="en-US" dirty="0"/>
          </a:p>
        </p:txBody>
      </p:sp>
      <p:sp>
        <p:nvSpPr>
          <p:cNvPr id="4" name="Footer Placeholder 3">
            <a:extLst>
              <a:ext uri="{FF2B5EF4-FFF2-40B4-BE49-F238E27FC236}">
                <a16:creationId xmlns:a16="http://schemas.microsoft.com/office/drawing/2014/main" xmlns=""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8/19/2022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8/19/2022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8/19/2022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8/19/2022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8/19/2022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8/19/2022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azure/azure-resource-manager/management/deployment-models?toc=/azure/virtual-network/toc.js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188DD-3717-47D0-B979-D111D81B46AA}"/>
              </a:ext>
            </a:extLst>
          </p:cNvPr>
          <p:cNvSpPr>
            <a:spLocks noGrp="1"/>
          </p:cNvSpPr>
          <p:nvPr>
            <p:ph type="ctrTitle"/>
          </p:nvPr>
        </p:nvSpPr>
        <p:spPr>
          <a:xfrm>
            <a:off x="1078523" y="1098388"/>
            <a:ext cx="10318418" cy="4394988"/>
          </a:xfrm>
        </p:spPr>
        <p:txBody>
          <a:bodyPr/>
          <a:lstStyle/>
          <a:p>
            <a:r>
              <a:rPr lang="en-IN" sz="7200" dirty="0"/>
              <a:t>Microsoft Azure Fundamentals: </a:t>
            </a:r>
            <a:r>
              <a:rPr lang="en-IN" sz="7200" dirty="0" smtClean="0"/>
              <a:t/>
            </a:r>
            <a:br>
              <a:rPr lang="en-IN" sz="7200" dirty="0" smtClean="0"/>
            </a:br>
            <a:r>
              <a:rPr lang="en-IN" sz="7200" dirty="0" smtClean="0"/>
              <a:t>AZ-900</a:t>
            </a:r>
            <a:endParaRPr lang="en-US" sz="7200" dirty="0">
              <a:latin typeface="Bodoni MT" panose="02070603080606020203" pitchFamily="18" charset="0"/>
            </a:endParaRPr>
          </a:p>
        </p:txBody>
      </p:sp>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029736" y="98300"/>
            <a:ext cx="10178322" cy="704543"/>
          </a:xfrm>
        </p:spPr>
        <p:txBody>
          <a:bodyPr>
            <a:normAutofit/>
          </a:bodyPr>
          <a:lstStyle/>
          <a:p>
            <a:r>
              <a:rPr lang="en-IN" sz="3200" b="1" dirty="0">
                <a:latin typeface="+mn-lt"/>
              </a:rPr>
              <a:t>Internet Of Things (</a:t>
            </a:r>
            <a:r>
              <a:rPr lang="en-IN" sz="3200" b="1" dirty="0" err="1">
                <a:latin typeface="+mn-lt"/>
              </a:rPr>
              <a:t>IoT</a:t>
            </a:r>
            <a:r>
              <a:rPr lang="en-IN" sz="3200" b="1" dirty="0">
                <a:latin typeface="+mn-lt"/>
              </a:rPr>
              <a:t>) Hub:</a:t>
            </a:r>
            <a:endParaRPr lang="en-IN" sz="3200" dirty="0">
              <a:latin typeface="+mn-lt"/>
            </a:endParaRP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471620" cy="5572664"/>
          </a:xfrm>
        </p:spPr>
        <p:txBody>
          <a:bodyPr>
            <a:noAutofit/>
          </a:bodyPr>
          <a:lstStyle/>
          <a:p>
            <a:pPr marL="0" indent="0">
              <a:buNone/>
            </a:pPr>
            <a:r>
              <a:rPr lang="en-IN" sz="2400" dirty="0" smtClean="0"/>
              <a:t>Enable </a:t>
            </a:r>
            <a:r>
              <a:rPr lang="en-IN" sz="2400" dirty="0"/>
              <a:t>highly secure and reliable communication between your Internet of Things (</a:t>
            </a:r>
            <a:r>
              <a:rPr lang="en-IN" sz="2400" dirty="0" err="1"/>
              <a:t>IoT</a:t>
            </a:r>
            <a:r>
              <a:rPr lang="en-IN" sz="2400" dirty="0"/>
              <a:t>) application and the devices it manages. Azure </a:t>
            </a:r>
            <a:r>
              <a:rPr lang="en-IN" sz="2400" dirty="0" err="1"/>
              <a:t>IoT</a:t>
            </a:r>
            <a:r>
              <a:rPr lang="en-IN" sz="2400" dirty="0"/>
              <a:t> Hub provides a cloud-hosted solution back end to connect virtually any device. Extend your solution from the cloud to the edge with per-device authentication, built-in device management and scaled provisioning</a:t>
            </a:r>
            <a:r>
              <a:rPr lang="en-IN" sz="2400" dirty="0" smtClean="0"/>
              <a:t>.</a:t>
            </a:r>
            <a:endParaRPr lang="en-IN" sz="2400" dirty="0"/>
          </a:p>
          <a:p>
            <a:r>
              <a:rPr lang="en-IN" sz="2400" b="1" dirty="0"/>
              <a:t>Features:</a:t>
            </a:r>
          </a:p>
          <a:p>
            <a:pPr lvl="0"/>
            <a:r>
              <a:rPr lang="en-IN" sz="2400" dirty="0"/>
              <a:t>Security-enhanced communication channel for sending and receiving data from </a:t>
            </a:r>
            <a:r>
              <a:rPr lang="en-IN" sz="2400" dirty="0" err="1"/>
              <a:t>IoT</a:t>
            </a:r>
            <a:r>
              <a:rPr lang="en-IN" sz="2400" dirty="0"/>
              <a:t> devices</a:t>
            </a:r>
          </a:p>
          <a:p>
            <a:pPr lvl="0"/>
            <a:r>
              <a:rPr lang="en-IN" sz="2400" dirty="0"/>
              <a:t>Compatibility with Azure </a:t>
            </a:r>
            <a:r>
              <a:rPr lang="en-IN" sz="2400" dirty="0" err="1"/>
              <a:t>IoT</a:t>
            </a:r>
            <a:r>
              <a:rPr lang="en-IN" sz="2400" dirty="0"/>
              <a:t> Edge for building hybrid </a:t>
            </a:r>
            <a:r>
              <a:rPr lang="en-IN" sz="2400" dirty="0" err="1"/>
              <a:t>IoT</a:t>
            </a:r>
            <a:r>
              <a:rPr lang="en-IN" sz="2400" dirty="0"/>
              <a:t> applications</a:t>
            </a:r>
          </a:p>
          <a:p>
            <a:pPr lvl="0"/>
            <a:r>
              <a:rPr lang="en-IN" sz="2400" dirty="0"/>
              <a:t>air deployment of updates to help keep </a:t>
            </a:r>
            <a:r>
              <a:rPr lang="en-IN" sz="2400" dirty="0" err="1"/>
              <a:t>IoT</a:t>
            </a:r>
            <a:r>
              <a:rPr lang="en-IN" sz="2400" dirty="0"/>
              <a:t> devices up to date and secure</a:t>
            </a:r>
          </a:p>
          <a:p>
            <a:pPr marL="0" indent="0">
              <a:buNone/>
            </a:pPr>
            <a:endParaRPr lang="en-IN" sz="2400" dirty="0"/>
          </a:p>
        </p:txBody>
      </p:sp>
    </p:spTree>
    <p:extLst>
      <p:ext uri="{BB962C8B-B14F-4D97-AF65-F5344CB8AC3E}">
        <p14:creationId xmlns:p14="http://schemas.microsoft.com/office/powerpoint/2010/main" val="3846069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103516"/>
            <a:ext cx="10471620" cy="5969479"/>
          </a:xfrm>
        </p:spPr>
        <p:txBody>
          <a:bodyPr>
            <a:noAutofit/>
          </a:bodyPr>
          <a:lstStyle/>
          <a:p>
            <a:r>
              <a:rPr lang="en-IN" sz="3600" b="1" dirty="0"/>
              <a:t>Azure Sphere:</a:t>
            </a:r>
            <a:endParaRPr lang="en-IN" sz="3600" dirty="0"/>
          </a:p>
          <a:p>
            <a:r>
              <a:rPr lang="en-IN" sz="2400" dirty="0"/>
              <a:t>Azure Sphere is a secured </a:t>
            </a:r>
            <a:r>
              <a:rPr lang="en-IN" sz="2400" dirty="0" err="1"/>
              <a:t>IoT</a:t>
            </a:r>
            <a:r>
              <a:rPr lang="en-IN" sz="2400" dirty="0"/>
              <a:t> platform for building solutions that start and extend through the OS and the cloud.</a:t>
            </a:r>
          </a:p>
          <a:p>
            <a:r>
              <a:rPr lang="en-IN" sz="2400" dirty="0"/>
              <a:t> Securely connect, manage, and protect new and existing intelligent devices.</a:t>
            </a:r>
          </a:p>
          <a:p>
            <a:pPr marL="0" indent="0">
              <a:buNone/>
            </a:pPr>
            <a:r>
              <a:rPr lang="en-IN" sz="2400" dirty="0"/>
              <a:t> </a:t>
            </a:r>
          </a:p>
          <a:p>
            <a:r>
              <a:rPr lang="en-IN" sz="3600" b="1" dirty="0"/>
              <a:t>Azure Synapse Analytics</a:t>
            </a:r>
            <a:r>
              <a:rPr lang="en-IN" sz="3600" b="1" dirty="0" smtClean="0"/>
              <a:t>:</a:t>
            </a:r>
            <a:endParaRPr lang="en-IN" sz="2400" dirty="0"/>
          </a:p>
          <a:p>
            <a:r>
              <a:rPr lang="en-IN" sz="2400" dirty="0"/>
              <a:t>Azure Synapse Analytics is a limitless analytics service that brings together data integration, and big data analytics. </a:t>
            </a:r>
          </a:p>
          <a:p>
            <a:r>
              <a:rPr lang="en-IN" sz="2400" dirty="0"/>
              <a:t>Azure Synapse brings these worlds together with a unified experience to ingest, explore, prepare, transform, manage and serve data for immediate BI and machine learning needs.</a:t>
            </a:r>
          </a:p>
        </p:txBody>
      </p:sp>
    </p:spTree>
    <p:extLst>
      <p:ext uri="{BB962C8B-B14F-4D97-AF65-F5344CB8AC3E}">
        <p14:creationId xmlns:p14="http://schemas.microsoft.com/office/powerpoint/2010/main" val="1960078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029736" y="98300"/>
            <a:ext cx="10178322" cy="704543"/>
          </a:xfrm>
        </p:spPr>
        <p:txBody>
          <a:bodyPr>
            <a:normAutofit/>
          </a:bodyPr>
          <a:lstStyle/>
          <a:p>
            <a:r>
              <a:rPr lang="en-IN" sz="3200" b="1" dirty="0">
                <a:latin typeface="+mn-lt"/>
              </a:rPr>
              <a:t>Azure HDInsight</a:t>
            </a:r>
            <a:r>
              <a:rPr lang="en-IN" sz="3200" dirty="0">
                <a:latin typeface="+mn-lt"/>
              </a:rPr>
              <a:t>:</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471620" cy="2734574"/>
          </a:xfrm>
        </p:spPr>
        <p:txBody>
          <a:bodyPr>
            <a:noAutofit/>
          </a:bodyPr>
          <a:lstStyle/>
          <a:p>
            <a:r>
              <a:rPr lang="en-IN" sz="2400" dirty="0" smtClean="0"/>
              <a:t>Azure </a:t>
            </a:r>
            <a:r>
              <a:rPr lang="en-IN" sz="2400" dirty="0"/>
              <a:t>HDInsight is a fully-managed cloud service that makes it easy, fast, and cost-effective to process massive amounts of data. Use the most popular open-source frameworks such as Hadoop, Spark, Hive, LLAP, Kafka, Storm, </a:t>
            </a:r>
            <a:r>
              <a:rPr lang="en-IN" sz="2400" dirty="0" err="1"/>
              <a:t>HBase</a:t>
            </a:r>
            <a:r>
              <a:rPr lang="en-IN" sz="2400" dirty="0"/>
              <a:t>, Microsoft ML Server and more.</a:t>
            </a:r>
          </a:p>
        </p:txBody>
      </p:sp>
    </p:spTree>
    <p:extLst>
      <p:ext uri="{BB962C8B-B14F-4D97-AF65-F5344CB8AC3E}">
        <p14:creationId xmlns:p14="http://schemas.microsoft.com/office/powerpoint/2010/main" val="3142319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029736" y="98300"/>
            <a:ext cx="10178322" cy="704543"/>
          </a:xfrm>
        </p:spPr>
        <p:txBody>
          <a:bodyPr>
            <a:normAutofit/>
          </a:bodyPr>
          <a:lstStyle/>
          <a:p>
            <a:r>
              <a:rPr lang="en-IN" sz="3200" b="1" dirty="0">
                <a:latin typeface="+mn-lt"/>
              </a:rPr>
              <a:t>What is Databricks in Azure?</a:t>
            </a:r>
            <a:endParaRPr lang="en-IN" sz="3200" dirty="0">
              <a:latin typeface="+mn-lt"/>
            </a:endParaRP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7"/>
            <a:ext cx="10471620" cy="4002657"/>
          </a:xfrm>
        </p:spPr>
        <p:txBody>
          <a:bodyPr>
            <a:noAutofit/>
          </a:bodyPr>
          <a:lstStyle/>
          <a:p>
            <a:r>
              <a:rPr lang="en-IN" sz="2800" dirty="0" smtClean="0"/>
              <a:t>Azure </a:t>
            </a:r>
            <a:r>
              <a:rPr lang="en-IN" sz="2800" dirty="0"/>
              <a:t>Databricks is a data analytics platform optimized for the Microsoft Azure cloud services platform.</a:t>
            </a:r>
          </a:p>
          <a:p>
            <a:r>
              <a:rPr lang="en-IN" sz="2800" b="1" dirty="0"/>
              <a:t>Is Databricks a cloud?</a:t>
            </a:r>
            <a:endParaRPr lang="en-IN" sz="2800" dirty="0"/>
          </a:p>
          <a:p>
            <a:r>
              <a:rPr lang="en-IN" sz="2800" dirty="0"/>
              <a:t>Databricks on Google Cloud. Databricks's open source platform is fully integrated into Google Cloud's data services in order to applications onto one open cloud platform.</a:t>
            </a:r>
          </a:p>
        </p:txBody>
      </p:sp>
    </p:spTree>
    <p:extLst>
      <p:ext uri="{BB962C8B-B14F-4D97-AF65-F5344CB8AC3E}">
        <p14:creationId xmlns:p14="http://schemas.microsoft.com/office/powerpoint/2010/main" val="2840385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029736" y="98300"/>
            <a:ext cx="10178322" cy="704543"/>
          </a:xfrm>
        </p:spPr>
        <p:txBody>
          <a:bodyPr>
            <a:normAutofit/>
          </a:bodyPr>
          <a:lstStyle/>
          <a:p>
            <a:r>
              <a:rPr lang="en-IN" sz="3200" b="1" dirty="0">
                <a:latin typeface="+mn-lt"/>
              </a:rPr>
              <a:t>Azure Machine Learning</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471620" cy="1630394"/>
          </a:xfrm>
        </p:spPr>
        <p:txBody>
          <a:bodyPr>
            <a:noAutofit/>
          </a:bodyPr>
          <a:lstStyle/>
          <a:p>
            <a:pPr marL="0" indent="0">
              <a:buNone/>
            </a:pPr>
            <a:r>
              <a:rPr lang="en-IN" sz="2800" dirty="0" smtClean="0"/>
              <a:t>Azure </a:t>
            </a:r>
            <a:r>
              <a:rPr lang="en-IN" sz="2800" dirty="0"/>
              <a:t>Machine Learning (</a:t>
            </a:r>
            <a:r>
              <a:rPr lang="en-IN" sz="2800" i="1" dirty="0"/>
              <a:t>Azure ML</a:t>
            </a:r>
            <a:r>
              <a:rPr lang="en-IN" sz="2800" dirty="0"/>
              <a:t>) is a cloud-based service for creating and managing machine learning solutions.</a:t>
            </a:r>
          </a:p>
        </p:txBody>
      </p:sp>
      <p:pic>
        <p:nvPicPr>
          <p:cNvPr id="7" name="Picture 6" descr="https://miro.medium.com/max/1400/1*mtyjADVzCN41xM-rrasmJw.png"/>
          <p:cNvPicPr/>
          <p:nvPr/>
        </p:nvPicPr>
        <p:blipFill>
          <a:blip r:embed="rId2">
            <a:extLst>
              <a:ext uri="{28A0092B-C50C-407E-A947-70E740481C1C}">
                <a14:useLocalDpi xmlns:a14="http://schemas.microsoft.com/office/drawing/2010/main" val="0"/>
              </a:ext>
            </a:extLst>
          </a:blip>
          <a:srcRect/>
          <a:stretch>
            <a:fillRect/>
          </a:stretch>
        </p:blipFill>
        <p:spPr bwMode="auto">
          <a:xfrm>
            <a:off x="1242204" y="2717322"/>
            <a:ext cx="8885207" cy="3070860"/>
          </a:xfrm>
          <a:prstGeom prst="rect">
            <a:avLst/>
          </a:prstGeom>
          <a:noFill/>
          <a:ln>
            <a:noFill/>
          </a:ln>
        </p:spPr>
      </p:pic>
    </p:spTree>
    <p:extLst>
      <p:ext uri="{BB962C8B-B14F-4D97-AF65-F5344CB8AC3E}">
        <p14:creationId xmlns:p14="http://schemas.microsoft.com/office/powerpoint/2010/main" val="2896196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0"/>
            <a:ext cx="10471620" cy="6625087"/>
          </a:xfrm>
        </p:spPr>
        <p:txBody>
          <a:bodyPr>
            <a:noAutofit/>
          </a:bodyPr>
          <a:lstStyle/>
          <a:p>
            <a:r>
              <a:rPr lang="en-IN" sz="2800" b="1" dirty="0"/>
              <a:t>What is Cognitive Services?</a:t>
            </a:r>
            <a:endParaRPr lang="en-IN" sz="2800" dirty="0"/>
          </a:p>
          <a:p>
            <a:r>
              <a:rPr lang="en-IN" sz="2400" dirty="0"/>
              <a:t>Cognitive services brings AI within reach of every developer and data scientist.</a:t>
            </a:r>
          </a:p>
          <a:p>
            <a:r>
              <a:rPr lang="en-IN" sz="2400" dirty="0"/>
              <a:t>With leading models, a variety of use cases can be unlocked.</a:t>
            </a:r>
          </a:p>
          <a:p>
            <a:r>
              <a:rPr lang="en-IN" sz="2400" dirty="0"/>
              <a:t>Deploy Cognitive services anywhere from the cloud to the edge with containers.</a:t>
            </a:r>
          </a:p>
          <a:p>
            <a:r>
              <a:rPr lang="en-IN" sz="2800" b="1" dirty="0"/>
              <a:t>What is a bot service</a:t>
            </a:r>
            <a:r>
              <a:rPr lang="en-IN" sz="2800" b="1" dirty="0" smtClean="0"/>
              <a:t>?</a:t>
            </a:r>
            <a:endParaRPr lang="en-IN" sz="2800" dirty="0"/>
          </a:p>
          <a:p>
            <a:r>
              <a:rPr lang="en-IN" sz="2400" dirty="0"/>
              <a:t>Your bot is a web service that implements a conversational interface and communicates with the Bot Framework Service to send and receive messages and events</a:t>
            </a:r>
          </a:p>
          <a:p>
            <a:r>
              <a:rPr lang="en-IN" sz="2400" dirty="0"/>
              <a:t>A bot -- short for robot and also called an internet bot -- is a computer program that operates as an agent for a user or other program or to simulate a human activity. </a:t>
            </a:r>
          </a:p>
          <a:p>
            <a:r>
              <a:rPr lang="en-IN" sz="2400" dirty="0"/>
              <a:t>Bots are normally used to automate certain tasks, meaning they can run without specific instructions from humans.</a:t>
            </a:r>
          </a:p>
        </p:txBody>
      </p:sp>
    </p:spTree>
    <p:extLst>
      <p:ext uri="{BB962C8B-B14F-4D97-AF65-F5344CB8AC3E}">
        <p14:creationId xmlns:p14="http://schemas.microsoft.com/office/powerpoint/2010/main" val="3747888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0"/>
            <a:ext cx="10471620" cy="6625087"/>
          </a:xfrm>
        </p:spPr>
        <p:txBody>
          <a:bodyPr>
            <a:noAutofit/>
          </a:bodyPr>
          <a:lstStyle/>
          <a:p>
            <a:r>
              <a:rPr lang="en-IN" sz="2800" b="1" dirty="0"/>
              <a:t>What is </a:t>
            </a:r>
            <a:r>
              <a:rPr lang="en-IN" sz="2800" b="1" dirty="0" err="1"/>
              <a:t>serverless</a:t>
            </a:r>
            <a:r>
              <a:rPr lang="en-IN" sz="2800" b="1" dirty="0"/>
              <a:t> computing?</a:t>
            </a:r>
            <a:endParaRPr lang="en-IN" sz="2800" b="1" i="1" dirty="0"/>
          </a:p>
          <a:p>
            <a:r>
              <a:rPr lang="en-IN" sz="2800" dirty="0" err="1"/>
              <a:t>Serverless</a:t>
            </a:r>
            <a:r>
              <a:rPr lang="en-IN" sz="2800" dirty="0"/>
              <a:t> computing enables developers to build applications faster by eliminating the need to manage infrastructure. </a:t>
            </a:r>
          </a:p>
          <a:p>
            <a:r>
              <a:rPr lang="en-IN" sz="2800" dirty="0"/>
              <a:t>With </a:t>
            </a:r>
            <a:r>
              <a:rPr lang="en-IN" sz="2800" dirty="0" err="1"/>
              <a:t>serverless</a:t>
            </a:r>
            <a:r>
              <a:rPr lang="en-IN" sz="2800" dirty="0"/>
              <a:t> applications, it is the cloud platform, that automatically provisions, scales, and manages the infrastructure needed to execute code.</a:t>
            </a:r>
          </a:p>
          <a:p>
            <a:r>
              <a:rPr lang="en-IN" sz="2800" dirty="0"/>
              <a:t> </a:t>
            </a:r>
            <a:r>
              <a:rPr lang="en-IN" sz="3200" b="1" dirty="0"/>
              <a:t>T</a:t>
            </a:r>
            <a:r>
              <a:rPr lang="en-IN" sz="3200" b="1" dirty="0" smtClean="0"/>
              <a:t>he </a:t>
            </a:r>
            <a:r>
              <a:rPr lang="en-IN" sz="3200" b="1" dirty="0"/>
              <a:t>benefits of </a:t>
            </a:r>
            <a:r>
              <a:rPr lang="en-IN" sz="3200" b="1" dirty="0" err="1"/>
              <a:t>serverless</a:t>
            </a:r>
            <a:r>
              <a:rPr lang="en-IN" sz="3200" b="1" dirty="0"/>
              <a:t>:</a:t>
            </a:r>
          </a:p>
          <a:p>
            <a:pPr lvl="0"/>
            <a:r>
              <a:rPr lang="en-IN" sz="2800" dirty="0"/>
              <a:t>No infrastructure management (abstraction of servers)</a:t>
            </a:r>
          </a:p>
          <a:p>
            <a:pPr lvl="0"/>
            <a:r>
              <a:rPr lang="en-IN" sz="2800" dirty="0"/>
              <a:t>Dynamic scalability</a:t>
            </a:r>
          </a:p>
          <a:p>
            <a:pPr lvl="0"/>
            <a:r>
              <a:rPr lang="en-IN" sz="2800" dirty="0"/>
              <a:t>Faster time to market</a:t>
            </a:r>
          </a:p>
          <a:p>
            <a:r>
              <a:rPr lang="en-IN" sz="2800" dirty="0"/>
              <a:t>Reduced DevOps</a:t>
            </a:r>
            <a:endParaRPr lang="en-IN" sz="2400" dirty="0"/>
          </a:p>
        </p:txBody>
      </p:sp>
    </p:spTree>
    <p:extLst>
      <p:ext uri="{BB962C8B-B14F-4D97-AF65-F5344CB8AC3E}">
        <p14:creationId xmlns:p14="http://schemas.microsoft.com/office/powerpoint/2010/main" val="4179656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0"/>
            <a:ext cx="10471620" cy="6625087"/>
          </a:xfrm>
        </p:spPr>
        <p:txBody>
          <a:bodyPr>
            <a:noAutofit/>
          </a:bodyPr>
          <a:lstStyle/>
          <a:p>
            <a:r>
              <a:rPr lang="en-IN" sz="2400" b="1" i="1" dirty="0"/>
              <a:t>What are Azure Functions?</a:t>
            </a:r>
          </a:p>
          <a:p>
            <a:r>
              <a:rPr lang="en-IN" sz="2400" dirty="0"/>
              <a:t>Azure Functions enable you to develop </a:t>
            </a:r>
            <a:r>
              <a:rPr lang="en-IN" sz="2400" dirty="0" err="1"/>
              <a:t>serverless</a:t>
            </a:r>
            <a:r>
              <a:rPr lang="en-IN" sz="2400" dirty="0"/>
              <a:t> applications on Microsoft Azure. With the platform, you write small blocks of code, or “functions.” which include just the code you need for the problem at hand, without worrying about the entire application and infrastructure to run it.</a:t>
            </a:r>
          </a:p>
          <a:p>
            <a:r>
              <a:rPr lang="en-IN" sz="2400" dirty="0"/>
              <a:t>Azure functions offer:</a:t>
            </a:r>
          </a:p>
          <a:p>
            <a:pPr lvl="0"/>
            <a:r>
              <a:rPr lang="en-IN" sz="2400" dirty="0"/>
              <a:t>Choice of language – Write functions using C#, F#, Node.js, Python, PHP, batch, bash, or any executable.</a:t>
            </a:r>
          </a:p>
          <a:p>
            <a:pPr lvl="0"/>
            <a:r>
              <a:rPr lang="en-IN" sz="2400" dirty="0"/>
              <a:t>Automatic scaling – Azure functions detect workload volumes, and scale out and in automatically to handle it.</a:t>
            </a:r>
          </a:p>
          <a:p>
            <a:pPr lvl="0"/>
            <a:r>
              <a:rPr lang="en-IN" sz="2400" dirty="0"/>
              <a:t>Pay-per-use pricing model – Pay only for the time spent running your code.</a:t>
            </a:r>
          </a:p>
          <a:p>
            <a:pPr lvl="0"/>
            <a:r>
              <a:rPr lang="en-IN" sz="2400" dirty="0"/>
              <a:t>Bring your own dependencies – Functions supports </a:t>
            </a:r>
            <a:r>
              <a:rPr lang="en-IN" sz="2400" dirty="0" err="1"/>
              <a:t>NuGet</a:t>
            </a:r>
            <a:r>
              <a:rPr lang="en-IN" sz="2400" dirty="0"/>
              <a:t> and NPM, so you can use your </a:t>
            </a:r>
            <a:r>
              <a:rPr lang="en-IN" sz="2400" dirty="0" err="1"/>
              <a:t>favorite</a:t>
            </a:r>
            <a:r>
              <a:rPr lang="en-IN" sz="2400" dirty="0"/>
              <a:t> libraries.</a:t>
            </a:r>
          </a:p>
          <a:p>
            <a:pPr lvl="0"/>
            <a:r>
              <a:rPr lang="en-IN" sz="2400" dirty="0"/>
              <a:t>Open-source – The Functions runtime is open-source and available on GitHub.</a:t>
            </a:r>
          </a:p>
        </p:txBody>
      </p:sp>
    </p:spTree>
    <p:extLst>
      <p:ext uri="{BB962C8B-B14F-4D97-AF65-F5344CB8AC3E}">
        <p14:creationId xmlns:p14="http://schemas.microsoft.com/office/powerpoint/2010/main" val="261782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0"/>
            <a:ext cx="10471620" cy="6728604"/>
          </a:xfrm>
        </p:spPr>
        <p:txBody>
          <a:bodyPr>
            <a:noAutofit/>
          </a:bodyPr>
          <a:lstStyle/>
          <a:p>
            <a:r>
              <a:rPr lang="en-IN" sz="2400" b="1" i="1" dirty="0"/>
              <a:t>What are Logic Apps?</a:t>
            </a:r>
          </a:p>
          <a:p>
            <a:r>
              <a:rPr lang="en-IN" sz="2400" dirty="0"/>
              <a:t>Logic Apps provide a way to simplify and implement scalable integrations and workflows in the cloud</a:t>
            </a:r>
            <a:r>
              <a:rPr lang="en-IN" sz="2400" dirty="0" smtClean="0"/>
              <a:t>.</a:t>
            </a:r>
            <a:r>
              <a:rPr lang="en-IN" sz="2400" dirty="0"/>
              <a:t> </a:t>
            </a:r>
          </a:p>
          <a:p>
            <a:r>
              <a:rPr lang="en-IN" sz="2400" dirty="0"/>
              <a:t>The Logic Apps Designer experience includes the following:</a:t>
            </a:r>
          </a:p>
          <a:p>
            <a:pPr lvl="0"/>
            <a:r>
              <a:rPr lang="en-IN" sz="2400" dirty="0"/>
              <a:t>No </a:t>
            </a:r>
            <a:r>
              <a:rPr lang="en-IN" sz="2400" dirty="0" smtClean="0"/>
              <a:t>Code, Browser-based, API </a:t>
            </a:r>
            <a:r>
              <a:rPr lang="en-IN" sz="2400" dirty="0"/>
              <a:t>composition</a:t>
            </a:r>
          </a:p>
          <a:p>
            <a:pPr lvl="0"/>
            <a:r>
              <a:rPr lang="en-IN" sz="2400" dirty="0"/>
              <a:t>Full management API</a:t>
            </a:r>
          </a:p>
          <a:p>
            <a:pPr lvl="0"/>
            <a:r>
              <a:rPr lang="en-IN" sz="2400" dirty="0"/>
              <a:t>Visual Studio IDE support</a:t>
            </a:r>
          </a:p>
          <a:p>
            <a:r>
              <a:rPr lang="en-IN" sz="2400" b="1" i="1" dirty="0"/>
              <a:t>Why Use Logic Apps?</a:t>
            </a:r>
          </a:p>
          <a:p>
            <a:pPr lvl="0"/>
            <a:r>
              <a:rPr lang="en-IN" sz="2400" dirty="0"/>
              <a:t>connect APIs easily</a:t>
            </a:r>
          </a:p>
          <a:p>
            <a:pPr lvl="0"/>
            <a:r>
              <a:rPr lang="en-IN" sz="2400" dirty="0"/>
              <a:t>dozens of pre-built templates</a:t>
            </a:r>
          </a:p>
          <a:p>
            <a:pPr lvl="0"/>
            <a:r>
              <a:rPr lang="en-IN" sz="2400" dirty="0"/>
              <a:t>Easy to use design tools – Logic Apps can be designed end-to-end in the browser</a:t>
            </a:r>
          </a:p>
          <a:p>
            <a:pPr lvl="0"/>
            <a:r>
              <a:rPr lang="en-IN" sz="2400" dirty="0"/>
              <a:t>Reduce on-premises infrastructure</a:t>
            </a:r>
          </a:p>
          <a:p>
            <a:pPr lvl="0"/>
            <a:r>
              <a:rPr lang="en-IN" sz="2400" dirty="0"/>
              <a:t>Quickly build and test software</a:t>
            </a:r>
          </a:p>
          <a:p>
            <a:pPr lvl="0"/>
            <a:r>
              <a:rPr lang="en-IN" sz="2400" dirty="0"/>
              <a:t>Reduce time building </a:t>
            </a:r>
          </a:p>
        </p:txBody>
      </p:sp>
    </p:spTree>
    <p:extLst>
      <p:ext uri="{BB962C8B-B14F-4D97-AF65-F5344CB8AC3E}">
        <p14:creationId xmlns:p14="http://schemas.microsoft.com/office/powerpoint/2010/main" val="1988635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0"/>
            <a:ext cx="10471620" cy="6728604"/>
          </a:xfrm>
        </p:spPr>
        <p:txBody>
          <a:bodyPr>
            <a:noAutofit/>
          </a:bodyPr>
          <a:lstStyle/>
          <a:p>
            <a:pPr marL="0" indent="0">
              <a:buNone/>
            </a:pPr>
            <a:r>
              <a:rPr lang="en-IN" sz="3200" b="1" dirty="0"/>
              <a:t>What is Azure DevOps?</a:t>
            </a:r>
          </a:p>
          <a:p>
            <a:r>
              <a:rPr lang="en-IN" sz="2800" dirty="0"/>
              <a:t>Azure DevOps provides developer services for allowing teams to plan work, collaborate on code development, and build and deploy </a:t>
            </a:r>
            <a:r>
              <a:rPr lang="en-IN" sz="2800" dirty="0" err="1" smtClean="0"/>
              <a:t>applications.You</a:t>
            </a:r>
            <a:r>
              <a:rPr lang="en-IN" sz="2800" dirty="0" smtClean="0"/>
              <a:t> </a:t>
            </a:r>
            <a:r>
              <a:rPr lang="en-IN" sz="2800" dirty="0"/>
              <a:t>can work in the cloud using Azure DevOps Services or on-premises using Azure DevOps Server</a:t>
            </a:r>
            <a:r>
              <a:rPr lang="en-IN" sz="2800" dirty="0" smtClean="0"/>
              <a:t>.</a:t>
            </a:r>
            <a:endParaRPr lang="en-IN" sz="2800" b="1" dirty="0"/>
          </a:p>
          <a:p>
            <a:pPr marL="0" indent="0">
              <a:buNone/>
            </a:pPr>
            <a:r>
              <a:rPr lang="en-IN" sz="2800" b="1" dirty="0"/>
              <a:t>Choose Azure DevOps Services when you want the following outcomes:</a:t>
            </a:r>
          </a:p>
          <a:p>
            <a:pPr lvl="0"/>
            <a:r>
              <a:rPr lang="en-IN" sz="2800" dirty="0"/>
              <a:t>Quick set-up</a:t>
            </a:r>
          </a:p>
          <a:p>
            <a:pPr lvl="0"/>
            <a:r>
              <a:rPr lang="en-IN" sz="2800" dirty="0"/>
              <a:t>Maintenance-free operations</a:t>
            </a:r>
          </a:p>
          <a:p>
            <a:pPr lvl="0"/>
            <a:r>
              <a:rPr lang="en-IN" sz="2800" dirty="0"/>
              <a:t>Easy collaboration across domains</a:t>
            </a:r>
          </a:p>
          <a:p>
            <a:pPr lvl="0"/>
            <a:r>
              <a:rPr lang="en-IN" sz="2800" dirty="0"/>
              <a:t>Elastic scale</a:t>
            </a:r>
          </a:p>
          <a:p>
            <a:pPr lvl="0"/>
            <a:r>
              <a:rPr lang="en-IN" sz="2800" dirty="0"/>
              <a:t>Rock-solid security</a:t>
            </a:r>
          </a:p>
        </p:txBody>
      </p:sp>
    </p:spTree>
    <p:extLst>
      <p:ext uri="{BB962C8B-B14F-4D97-AF65-F5344CB8AC3E}">
        <p14:creationId xmlns:p14="http://schemas.microsoft.com/office/powerpoint/2010/main" val="1890248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22C3B48-99E5-4B5C-8E49-15C2A9552F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xmlns="" id="{C67B4E51-3288-4A1F-A92C-87C9401EDE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xmlns="" id="{D3E95A6B-F840-413C-9E78-C33C02FFA4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BED5F35-4EFC-4B1A-A685-D0FE2F7AD39C}"/>
              </a:ext>
            </a:extLst>
          </p:cNvPr>
          <p:cNvSpPr>
            <a:spLocks noGrp="1"/>
          </p:cNvSpPr>
          <p:nvPr>
            <p:ph type="title"/>
          </p:nvPr>
        </p:nvSpPr>
        <p:spPr>
          <a:xfrm>
            <a:off x="7825154" y="482321"/>
            <a:ext cx="3882214" cy="5571625"/>
          </a:xfrm>
        </p:spPr>
        <p:txBody>
          <a:bodyPr anchor="ctr">
            <a:normAutofit/>
          </a:bodyPr>
          <a:lstStyle/>
          <a:p>
            <a:r>
              <a:rPr lang="en-IN" sz="3600" b="1" smtClean="0">
                <a:latin typeface="+mn-lt"/>
              </a:rPr>
              <a:t>Virtual </a:t>
            </a:r>
            <a:r>
              <a:rPr lang="en-IN" sz="3600" b="1" dirty="0" smtClean="0">
                <a:latin typeface="+mn-lt"/>
              </a:rPr>
              <a:t>machine </a:t>
            </a:r>
            <a:br>
              <a:rPr lang="en-IN" sz="3600" b="1" dirty="0" smtClean="0">
                <a:latin typeface="+mn-lt"/>
              </a:rPr>
            </a:br>
            <a:r>
              <a:rPr lang="en-IN" sz="3600" b="1" dirty="0" smtClean="0">
                <a:latin typeface="+mn-lt"/>
              </a:rPr>
              <a:t>in </a:t>
            </a:r>
            <a:br>
              <a:rPr lang="en-IN" sz="3600" b="1" dirty="0" smtClean="0">
                <a:latin typeface="+mn-lt"/>
              </a:rPr>
            </a:br>
            <a:r>
              <a:rPr lang="en-IN" sz="3600" b="1" dirty="0" smtClean="0">
                <a:latin typeface="+mn-lt"/>
              </a:rPr>
              <a:t>Azure</a:t>
            </a:r>
            <a:endParaRPr lang="en-US" sz="3600" b="1" dirty="0">
              <a:latin typeface="+mn-lt"/>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xmlns="" id="{2A443C2E-3415-4200-BBA0-4478729C1707}"/>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2261515281"/>
              </p:ext>
            </p:extLst>
          </p:nvPr>
        </p:nvGraphicFramePr>
        <p:xfrm>
          <a:off x="621102" y="1367286"/>
          <a:ext cx="6380612" cy="4123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21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0"/>
            <a:ext cx="10471620" cy="6728604"/>
          </a:xfrm>
        </p:spPr>
        <p:txBody>
          <a:bodyPr>
            <a:noAutofit/>
          </a:bodyPr>
          <a:lstStyle/>
          <a:p>
            <a:pPr marL="0" indent="0">
              <a:buNone/>
            </a:pPr>
            <a:r>
              <a:rPr lang="en-IN" sz="3200" b="1" dirty="0"/>
              <a:t>Azure Command-Line Interface (CLI) </a:t>
            </a:r>
          </a:p>
          <a:p>
            <a:r>
              <a:rPr lang="en-IN" sz="3200" dirty="0"/>
              <a:t>The Azure command-line interface (Azure CLI) is a set of commands used to create and manage Azure resources. The Azure CLI is available across Azure services and is designed to get you working quickly with Azure, with an emphasis on automation</a:t>
            </a:r>
            <a:r>
              <a:rPr lang="en-IN" sz="3200" dirty="0" smtClean="0"/>
              <a:t>.</a:t>
            </a:r>
            <a:endParaRPr lang="en-IN" sz="3200" dirty="0"/>
          </a:p>
          <a:p>
            <a:pPr marL="0" indent="0">
              <a:buNone/>
            </a:pPr>
            <a:r>
              <a:rPr lang="en-IN" sz="3200" b="1" dirty="0"/>
              <a:t>Azure Cloud Shell</a:t>
            </a:r>
          </a:p>
          <a:p>
            <a:r>
              <a:rPr lang="en-IN" sz="3200" dirty="0"/>
              <a:t>Azure Cloud Shell is an interactive, authenticated, browser-accessible shell for managing Azure resources. It provides the flexibility of choosing the shell experience that best suits the way you work, either Bash or PowerShell.</a:t>
            </a:r>
          </a:p>
        </p:txBody>
      </p:sp>
    </p:spTree>
    <p:extLst>
      <p:ext uri="{BB962C8B-B14F-4D97-AF65-F5344CB8AC3E}">
        <p14:creationId xmlns:p14="http://schemas.microsoft.com/office/powerpoint/2010/main" val="407016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0"/>
            <a:ext cx="10471620" cy="6728604"/>
          </a:xfrm>
        </p:spPr>
        <p:txBody>
          <a:bodyPr>
            <a:noAutofit/>
          </a:bodyPr>
          <a:lstStyle/>
          <a:p>
            <a:r>
              <a:rPr lang="en-IN" sz="3200" b="1" dirty="0"/>
              <a:t>Choice of preferred shell experience</a:t>
            </a:r>
          </a:p>
          <a:p>
            <a:r>
              <a:rPr lang="en-IN" sz="3200" dirty="0"/>
              <a:t>Users can choose between Bash or PowerShell.</a:t>
            </a:r>
          </a:p>
          <a:p>
            <a:pPr lvl="0"/>
            <a:r>
              <a:rPr lang="en-IN" sz="3200" dirty="0"/>
              <a:t>Select </a:t>
            </a:r>
            <a:r>
              <a:rPr lang="en-IN" sz="3200" b="1" dirty="0"/>
              <a:t>Cloud Shell</a:t>
            </a:r>
            <a:r>
              <a:rPr lang="en-IN" sz="3200" dirty="0"/>
              <a:t>.</a:t>
            </a:r>
          </a:p>
        </p:txBody>
      </p:sp>
      <p:pic>
        <p:nvPicPr>
          <p:cNvPr id="4" name="Picture 3" descr="Cloud Shell icon"/>
          <p:cNvPicPr/>
          <p:nvPr/>
        </p:nvPicPr>
        <p:blipFill>
          <a:blip r:embed="rId2">
            <a:extLst>
              <a:ext uri="{28A0092B-C50C-407E-A947-70E740481C1C}">
                <a14:useLocalDpi xmlns:a14="http://schemas.microsoft.com/office/drawing/2010/main" val="0"/>
              </a:ext>
            </a:extLst>
          </a:blip>
          <a:srcRect/>
          <a:stretch>
            <a:fillRect/>
          </a:stretch>
        </p:blipFill>
        <p:spPr bwMode="auto">
          <a:xfrm>
            <a:off x="1880055" y="2254155"/>
            <a:ext cx="8069580" cy="3810216"/>
          </a:xfrm>
          <a:prstGeom prst="rect">
            <a:avLst/>
          </a:prstGeom>
          <a:noFill/>
          <a:ln>
            <a:noFill/>
          </a:ln>
        </p:spPr>
      </p:pic>
    </p:spTree>
    <p:extLst>
      <p:ext uri="{BB962C8B-B14F-4D97-AF65-F5344CB8AC3E}">
        <p14:creationId xmlns:p14="http://schemas.microsoft.com/office/powerpoint/2010/main" val="2935308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0"/>
            <a:ext cx="10471620" cy="6728604"/>
          </a:xfrm>
        </p:spPr>
        <p:txBody>
          <a:bodyPr>
            <a:noAutofit/>
          </a:bodyPr>
          <a:lstStyle/>
          <a:p>
            <a:pPr lvl="0"/>
            <a:r>
              <a:rPr lang="en-IN" sz="3200" dirty="0"/>
              <a:t>Select </a:t>
            </a:r>
            <a:r>
              <a:rPr lang="en-IN" sz="3200" b="1" dirty="0"/>
              <a:t>Bash</a:t>
            </a:r>
            <a:r>
              <a:rPr lang="en-IN" sz="3200" dirty="0"/>
              <a:t> or </a:t>
            </a:r>
            <a:r>
              <a:rPr lang="en-IN" sz="3200" b="1" dirty="0"/>
              <a:t>PowerShell</a:t>
            </a:r>
            <a:r>
              <a:rPr lang="en-IN" sz="3200" dirty="0" smtClean="0"/>
              <a:t>.</a:t>
            </a:r>
            <a:endParaRPr lang="en-IN" sz="3200" dirty="0"/>
          </a:p>
          <a:p>
            <a:pPr marL="0" lvl="0" indent="0">
              <a:buNone/>
            </a:pPr>
            <a:endParaRPr lang="en-US" sz="3200" dirty="0" smtClean="0"/>
          </a:p>
          <a:p>
            <a:pPr marL="0" lvl="0" indent="0">
              <a:buNone/>
            </a:pPr>
            <a:endParaRPr lang="en-US" sz="3200" dirty="0"/>
          </a:p>
          <a:p>
            <a:pPr marL="0" lvl="0" indent="0">
              <a:buNone/>
            </a:pPr>
            <a:endParaRPr lang="en-US" sz="3200" dirty="0" smtClean="0"/>
          </a:p>
          <a:p>
            <a:pPr marL="0" lvl="0" indent="0">
              <a:buNone/>
            </a:pPr>
            <a:endParaRPr lang="en-US" sz="3200" dirty="0"/>
          </a:p>
          <a:p>
            <a:pPr marL="0" indent="0">
              <a:buNone/>
            </a:pPr>
            <a:r>
              <a:rPr lang="en-IN" sz="3200" dirty="0"/>
              <a:t>After first launch, you can use the shell type drop-down control to switch between Bash and PowerShell:</a:t>
            </a:r>
          </a:p>
          <a:p>
            <a:pPr marL="0" lvl="0" indent="0">
              <a:buNone/>
            </a:pPr>
            <a:endParaRPr lang="en-IN" sz="3200" dirty="0"/>
          </a:p>
        </p:txBody>
      </p:sp>
      <p:pic>
        <p:nvPicPr>
          <p:cNvPr id="5" name="Picture 4" descr="Choose either Bash or PowerShell"/>
          <p:cNvPicPr/>
          <p:nvPr/>
        </p:nvPicPr>
        <p:blipFill>
          <a:blip r:embed="rId2">
            <a:extLst>
              <a:ext uri="{28A0092B-C50C-407E-A947-70E740481C1C}">
                <a14:useLocalDpi xmlns:a14="http://schemas.microsoft.com/office/drawing/2010/main" val="0"/>
              </a:ext>
            </a:extLst>
          </a:blip>
          <a:srcRect/>
          <a:stretch>
            <a:fillRect/>
          </a:stretch>
        </p:blipFill>
        <p:spPr bwMode="auto">
          <a:xfrm>
            <a:off x="1569648" y="715777"/>
            <a:ext cx="5981700" cy="2217420"/>
          </a:xfrm>
          <a:prstGeom prst="rect">
            <a:avLst/>
          </a:prstGeom>
          <a:noFill/>
          <a:ln>
            <a:noFill/>
          </a:ln>
        </p:spPr>
      </p:pic>
      <p:pic>
        <p:nvPicPr>
          <p:cNvPr id="6" name="Picture 5" descr="Drop-down control to select Bash or PowerShell"/>
          <p:cNvPicPr/>
          <p:nvPr/>
        </p:nvPicPr>
        <p:blipFill>
          <a:blip r:embed="rId3">
            <a:extLst>
              <a:ext uri="{28A0092B-C50C-407E-A947-70E740481C1C}">
                <a14:useLocalDpi xmlns:a14="http://schemas.microsoft.com/office/drawing/2010/main" val="0"/>
              </a:ext>
            </a:extLst>
          </a:blip>
          <a:srcRect/>
          <a:stretch>
            <a:fillRect/>
          </a:stretch>
        </p:blipFill>
        <p:spPr bwMode="auto">
          <a:xfrm>
            <a:off x="1656272" y="4670988"/>
            <a:ext cx="6832119" cy="1065578"/>
          </a:xfrm>
          <a:prstGeom prst="rect">
            <a:avLst/>
          </a:prstGeom>
          <a:noFill/>
          <a:ln>
            <a:noFill/>
          </a:ln>
        </p:spPr>
      </p:pic>
    </p:spTree>
    <p:extLst>
      <p:ext uri="{BB962C8B-B14F-4D97-AF65-F5344CB8AC3E}">
        <p14:creationId xmlns:p14="http://schemas.microsoft.com/office/powerpoint/2010/main" val="2759699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0"/>
            <a:ext cx="10471620" cy="6556075"/>
          </a:xfrm>
        </p:spPr>
        <p:txBody>
          <a:bodyPr>
            <a:noAutofit/>
          </a:bodyPr>
          <a:lstStyle/>
          <a:p>
            <a:pPr marL="0" indent="0">
              <a:buNone/>
            </a:pPr>
            <a:r>
              <a:rPr lang="en-IN" sz="3200" b="1" dirty="0"/>
              <a:t>What is Azure Mobile App?	</a:t>
            </a:r>
          </a:p>
          <a:p>
            <a:pPr marL="0" indent="0">
              <a:buNone/>
            </a:pPr>
            <a:r>
              <a:rPr lang="en-IN" sz="3200" dirty="0" smtClean="0"/>
              <a:t>Azure </a:t>
            </a:r>
            <a:r>
              <a:rPr lang="en-IN" sz="3200" dirty="0"/>
              <a:t>Mobile Apps is a technology that allows you to connect your mobile app to resources that are important in cloud connected mobile applications such as table data, authentication, and push notifications</a:t>
            </a:r>
            <a:r>
              <a:rPr lang="en-IN" sz="3200" dirty="0" smtClean="0"/>
              <a:t>.</a:t>
            </a:r>
          </a:p>
          <a:p>
            <a:r>
              <a:rPr lang="en-IN" sz="3200" b="1" dirty="0"/>
              <a:t>Azure Advisor:</a:t>
            </a:r>
            <a:endParaRPr lang="en-IN" sz="3200" dirty="0"/>
          </a:p>
          <a:p>
            <a:pPr marL="0" indent="0">
              <a:buNone/>
            </a:pPr>
            <a:r>
              <a:rPr lang="en-IN" sz="3200" dirty="0"/>
              <a:t>Quickly and easily optimize your Azure deployments. </a:t>
            </a:r>
          </a:p>
          <a:p>
            <a:pPr marL="0" indent="0">
              <a:buNone/>
            </a:pPr>
            <a:r>
              <a:rPr lang="en-IN" sz="3200" dirty="0"/>
              <a:t>Azure Advisor </a:t>
            </a:r>
            <a:r>
              <a:rPr lang="en-IN" sz="3200" dirty="0" err="1"/>
              <a:t>analyzes</a:t>
            </a:r>
            <a:r>
              <a:rPr lang="en-IN" sz="3200" dirty="0"/>
              <a:t> your configurations and usage and offers personalized, actionable recommendations to help you optimize your Azure resources for reliability, security, operational excellence, performance, and cost.</a:t>
            </a:r>
          </a:p>
          <a:p>
            <a:pPr marL="0" indent="0">
              <a:buNone/>
            </a:pPr>
            <a:endParaRPr lang="en-IN" sz="3200" dirty="0"/>
          </a:p>
          <a:p>
            <a:pPr marL="0" indent="0">
              <a:buNone/>
            </a:pPr>
            <a:endParaRPr lang="en-IN" sz="3200" dirty="0"/>
          </a:p>
        </p:txBody>
      </p:sp>
    </p:spTree>
    <p:extLst>
      <p:ext uri="{BB962C8B-B14F-4D97-AF65-F5344CB8AC3E}">
        <p14:creationId xmlns:p14="http://schemas.microsoft.com/office/powerpoint/2010/main" val="477908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0"/>
            <a:ext cx="10471620" cy="6556075"/>
          </a:xfrm>
        </p:spPr>
        <p:txBody>
          <a:bodyPr>
            <a:noAutofit/>
          </a:bodyPr>
          <a:lstStyle/>
          <a:p>
            <a:pPr marL="0" indent="0">
              <a:buNone/>
            </a:pPr>
            <a:r>
              <a:rPr lang="en-IN" sz="3200" b="1" dirty="0"/>
              <a:t>What is Azure resource manager ARM templates?</a:t>
            </a:r>
            <a:endParaRPr lang="en-IN" sz="3200" dirty="0"/>
          </a:p>
          <a:p>
            <a:r>
              <a:rPr lang="en-IN" sz="3200" dirty="0"/>
              <a:t>Azure Resource Manager templates are JavaScript Object Notation (JSON) files that define the infrastructure and configuration for your project</a:t>
            </a:r>
            <a:r>
              <a:rPr lang="en-IN" sz="3200" dirty="0" smtClean="0"/>
              <a:t>.</a:t>
            </a:r>
            <a:r>
              <a:rPr lang="en-IN" sz="3200" dirty="0"/>
              <a:t> </a:t>
            </a:r>
          </a:p>
          <a:p>
            <a:pPr marL="0" indent="0">
              <a:buNone/>
            </a:pPr>
            <a:r>
              <a:rPr lang="en-IN" sz="3200" b="1" dirty="0"/>
              <a:t>What is Azure Monitor? </a:t>
            </a:r>
            <a:endParaRPr lang="en-IN" sz="3200" dirty="0"/>
          </a:p>
          <a:p>
            <a:r>
              <a:rPr lang="en-IN" sz="3200" dirty="0"/>
              <a:t>Azure Monitor helps you maximize the availability and performance of your applications and services.</a:t>
            </a:r>
          </a:p>
        </p:txBody>
      </p:sp>
      <p:pic>
        <p:nvPicPr>
          <p:cNvPr id="4" name="Picture 3" descr="Azure Monitoring Complete Guide (2022) | Serverless360"/>
          <p:cNvPicPr/>
          <p:nvPr/>
        </p:nvPicPr>
        <p:blipFill>
          <a:blip r:embed="rId2">
            <a:extLst>
              <a:ext uri="{28A0092B-C50C-407E-A947-70E740481C1C}">
                <a14:useLocalDpi xmlns:a14="http://schemas.microsoft.com/office/drawing/2010/main" val="0"/>
              </a:ext>
            </a:extLst>
          </a:blip>
          <a:srcRect/>
          <a:stretch>
            <a:fillRect/>
          </a:stretch>
        </p:blipFill>
        <p:spPr bwMode="auto">
          <a:xfrm>
            <a:off x="1966823" y="4146142"/>
            <a:ext cx="7746519" cy="2499360"/>
          </a:xfrm>
          <a:prstGeom prst="rect">
            <a:avLst/>
          </a:prstGeom>
          <a:noFill/>
          <a:ln>
            <a:noFill/>
          </a:ln>
        </p:spPr>
      </p:pic>
    </p:spTree>
    <p:extLst>
      <p:ext uri="{BB962C8B-B14F-4D97-AF65-F5344CB8AC3E}">
        <p14:creationId xmlns:p14="http://schemas.microsoft.com/office/powerpoint/2010/main" val="3022979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0"/>
            <a:ext cx="10471620" cy="6556075"/>
          </a:xfrm>
        </p:spPr>
        <p:txBody>
          <a:bodyPr>
            <a:noAutofit/>
          </a:bodyPr>
          <a:lstStyle/>
          <a:p>
            <a:pPr marL="0" indent="0">
              <a:buNone/>
            </a:pPr>
            <a:r>
              <a:rPr lang="en-IN" sz="3600" b="1" dirty="0"/>
              <a:t>What is Azure service health?</a:t>
            </a:r>
            <a:endParaRPr lang="en-IN" sz="3600" dirty="0"/>
          </a:p>
          <a:p>
            <a:pPr marL="0" indent="0">
              <a:buNone/>
            </a:pPr>
            <a:endParaRPr lang="en-IN" sz="3200" dirty="0" smtClean="0"/>
          </a:p>
          <a:p>
            <a:pPr marL="0" indent="0">
              <a:buNone/>
            </a:pPr>
            <a:r>
              <a:rPr lang="en-IN" sz="3200" dirty="0" smtClean="0"/>
              <a:t>Azure </a:t>
            </a:r>
            <a:r>
              <a:rPr lang="en-IN" sz="3200" dirty="0"/>
              <a:t>Service Health is a suite of experiences that provide personalized guidance and support when issues in Azure services are or may affect you in the future. Azure Service Health is composed of Azure status, the service health service, and Resource Health.</a:t>
            </a:r>
          </a:p>
        </p:txBody>
      </p:sp>
    </p:spTree>
    <p:extLst>
      <p:ext uri="{BB962C8B-B14F-4D97-AF65-F5344CB8AC3E}">
        <p14:creationId xmlns:p14="http://schemas.microsoft.com/office/powerpoint/2010/main" val="494452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xmlns=""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6" name="TextBox 5">
            <a:extLst>
              <a:ext uri="{FF2B5EF4-FFF2-40B4-BE49-F238E27FC236}">
                <a16:creationId xmlns:a16="http://schemas.microsoft.com/office/drawing/2014/main" xmlns="" id="{51CA1257-66A3-465A-A773-E2D1F421929F}"/>
              </a:ext>
            </a:extLst>
          </p:cNvPr>
          <p:cNvSpPr txBox="1"/>
          <p:nvPr/>
        </p:nvSpPr>
        <p:spPr>
          <a:xfrm>
            <a:off x="3513005" y="2360809"/>
            <a:ext cx="8487104" cy="923330"/>
          </a:xfrm>
          <a:prstGeom prst="rect">
            <a:avLst/>
          </a:prstGeom>
          <a:noFill/>
        </p:spPr>
        <p:txBody>
          <a:bodyPr wrap="squar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105934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869938" y="0"/>
            <a:ext cx="10178322" cy="704543"/>
          </a:xfrm>
        </p:spPr>
        <p:txBody>
          <a:bodyPr>
            <a:normAutofit/>
          </a:bodyPr>
          <a:lstStyle/>
          <a:p>
            <a:r>
              <a:rPr lang="en-IN" sz="3200" b="1" dirty="0">
                <a:latin typeface="+mn-lt"/>
              </a:rPr>
              <a:t>What is Azure Cosmos DB?</a:t>
            </a:r>
            <a:endParaRPr lang="en-IN" sz="3200" dirty="0">
              <a:latin typeface="+mn-lt"/>
            </a:endParaRP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869938" y="549827"/>
            <a:ext cx="10826560" cy="6308173"/>
          </a:xfrm>
        </p:spPr>
        <p:txBody>
          <a:bodyPr>
            <a:noAutofit/>
          </a:bodyPr>
          <a:lstStyle/>
          <a:p>
            <a:r>
              <a:rPr lang="en-IN" dirty="0"/>
              <a:t>Azure Cosmos DB is a fully managed, </a:t>
            </a:r>
            <a:r>
              <a:rPr lang="en-IN" dirty="0" err="1"/>
              <a:t>serverless</a:t>
            </a:r>
            <a:r>
              <a:rPr lang="en-IN" dirty="0"/>
              <a:t> NoSQL database for high-performance applications of any size or scale</a:t>
            </a:r>
            <a:r>
              <a:rPr lang="en-IN" dirty="0" smtClean="0"/>
              <a:t>.</a:t>
            </a:r>
            <a:r>
              <a:rPr lang="en-IN" dirty="0"/>
              <a:t> </a:t>
            </a:r>
          </a:p>
          <a:p>
            <a:r>
              <a:rPr lang="en-IN" dirty="0"/>
              <a:t>It guaranteed single-digit millisecond performance and 99.999-percent </a:t>
            </a:r>
            <a:r>
              <a:rPr lang="en-IN" dirty="0" smtClean="0"/>
              <a:t>availability. Backend </a:t>
            </a:r>
            <a:r>
              <a:rPr lang="en-IN" dirty="0"/>
              <a:t>by SLAs (service level agreement), automatic and instant scalability, enterprise-grade security, and open-source APIs for NoSQL databases including MongoDB and Cassandra. </a:t>
            </a:r>
            <a:r>
              <a:rPr lang="en-IN" dirty="0" smtClean="0"/>
              <a:t>Enjoy </a:t>
            </a:r>
            <a:r>
              <a:rPr lang="en-IN" dirty="0"/>
              <a:t>fast writes and reads anywhere in the world with multi-region writes and data replication. </a:t>
            </a:r>
            <a:endParaRPr lang="en-IN" dirty="0" smtClean="0"/>
          </a:p>
          <a:p>
            <a:r>
              <a:rPr lang="en-IN" sz="2400" b="1" dirty="0" smtClean="0"/>
              <a:t>Benefits:</a:t>
            </a:r>
            <a:endParaRPr lang="en-IN" sz="2400" b="1" dirty="0"/>
          </a:p>
          <a:p>
            <a:pPr lvl="0"/>
            <a:r>
              <a:rPr lang="en-IN" b="1" dirty="0"/>
              <a:t>Guaranteed speed at any scale</a:t>
            </a:r>
            <a:r>
              <a:rPr lang="en-IN" dirty="0"/>
              <a:t> with instant and limitless elasticity, seamless burst capacity, fast reads, and multi-region writes anywhere in the world</a:t>
            </a:r>
          </a:p>
          <a:p>
            <a:pPr lvl="0"/>
            <a:r>
              <a:rPr lang="en-IN" b="1" dirty="0"/>
              <a:t>Fast, flexible app development</a:t>
            </a:r>
            <a:r>
              <a:rPr lang="en-IN" dirty="0"/>
              <a:t> with SDKs for popular languages plus a native Core (SQL) API, APIs for MongoDB, Cassandra, and Gremlin, and free dev/test options</a:t>
            </a:r>
          </a:p>
          <a:p>
            <a:r>
              <a:rPr lang="en-IN" b="1" dirty="0"/>
              <a:t>Fully managed and cost-effective </a:t>
            </a:r>
            <a:r>
              <a:rPr lang="en-IN" b="1" dirty="0" err="1"/>
              <a:t>serverless</a:t>
            </a:r>
            <a:r>
              <a:rPr lang="en-IN" b="1" dirty="0"/>
              <a:t> database</a:t>
            </a:r>
            <a:r>
              <a:rPr lang="en-IN" dirty="0"/>
              <a:t> that responds to application needs by instantly and automatically scaling up and down, and offers consumption-based pricing options.</a:t>
            </a:r>
          </a:p>
        </p:txBody>
      </p:sp>
    </p:spTree>
    <p:extLst>
      <p:ext uri="{BB962C8B-B14F-4D97-AF65-F5344CB8AC3E}">
        <p14:creationId xmlns:p14="http://schemas.microsoft.com/office/powerpoint/2010/main" val="65441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178353" y="382385"/>
            <a:ext cx="10178322" cy="704543"/>
          </a:xfrm>
        </p:spPr>
        <p:txBody>
          <a:bodyPr>
            <a:normAutofit/>
          </a:bodyPr>
          <a:lstStyle/>
          <a:p>
            <a:r>
              <a:rPr lang="en-IN" sz="3200" b="1" dirty="0">
                <a:latin typeface="+mn-lt"/>
              </a:rPr>
              <a:t>What is Azure SQL DATABASE? </a:t>
            </a:r>
            <a:endParaRPr lang="en-IN" sz="3200" dirty="0">
              <a:latin typeface="+mn-lt"/>
            </a:endParaRP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78353" y="1837426"/>
            <a:ext cx="10324971" cy="3390181"/>
          </a:xfrm>
        </p:spPr>
        <p:txBody>
          <a:bodyPr>
            <a:noAutofit/>
          </a:bodyPr>
          <a:lstStyle/>
          <a:p>
            <a:r>
              <a:rPr lang="en-IN" sz="2800" dirty="0"/>
              <a:t>Azure SQL Database is a fully managed platform as a service (PaaS) database which means that Microsoft operates SQL Server for you, and ensures its availability and </a:t>
            </a:r>
            <a:r>
              <a:rPr lang="en-IN" sz="2800" dirty="0" err="1"/>
              <a:t>performance.engine</a:t>
            </a:r>
            <a:r>
              <a:rPr lang="en-IN" sz="2800" dirty="0"/>
              <a:t> that handles most of the database management functions such as upgrading, patching, backups, and monitoring without user involvement.</a:t>
            </a:r>
          </a:p>
        </p:txBody>
      </p:sp>
    </p:spTree>
    <p:extLst>
      <p:ext uri="{BB962C8B-B14F-4D97-AF65-F5344CB8AC3E}">
        <p14:creationId xmlns:p14="http://schemas.microsoft.com/office/powerpoint/2010/main" val="548845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8" y="382385"/>
            <a:ext cx="10178322" cy="704543"/>
          </a:xfrm>
        </p:spPr>
        <p:txBody>
          <a:bodyPr>
            <a:normAutofit/>
          </a:bodyPr>
          <a:lstStyle/>
          <a:p>
            <a:r>
              <a:rPr lang="en-IN" sz="3200" b="1" dirty="0">
                <a:latin typeface="+mn-lt"/>
              </a:rPr>
              <a:t>Azure database For </a:t>
            </a:r>
            <a:r>
              <a:rPr lang="en-IN" sz="3200" b="1" dirty="0" err="1">
                <a:latin typeface="+mn-lt"/>
              </a:rPr>
              <a:t>MySql</a:t>
            </a:r>
            <a:r>
              <a:rPr lang="en-IN" sz="3200" b="1" dirty="0">
                <a:latin typeface="+mn-lt"/>
              </a:rPr>
              <a:t>:</a:t>
            </a:r>
            <a:endParaRPr lang="en-IN" sz="3200" dirty="0">
              <a:latin typeface="+mn-lt"/>
            </a:endParaRP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324971" cy="5526936"/>
          </a:xfrm>
        </p:spPr>
        <p:txBody>
          <a:bodyPr>
            <a:noAutofit/>
          </a:bodyPr>
          <a:lstStyle/>
          <a:p>
            <a:r>
              <a:rPr lang="en-IN" sz="2800" dirty="0" smtClean="0"/>
              <a:t>Azure </a:t>
            </a:r>
            <a:r>
              <a:rPr lang="en-IN" sz="2800" dirty="0"/>
              <a:t>Database for MySQL is cost effective and easy to set up, operate, and scale. Enjoy advanced security, same-zone or zone-redundant high availability, and a service-level agreement (SLA) of up to 99.99 percent. </a:t>
            </a:r>
          </a:p>
          <a:p>
            <a:r>
              <a:rPr lang="en-IN" sz="2800" b="1" dirty="0"/>
              <a:t>Benefits:</a:t>
            </a:r>
          </a:p>
          <a:p>
            <a:pPr lvl="0"/>
            <a:r>
              <a:rPr lang="en-IN" sz="2800" dirty="0"/>
              <a:t>Fully managed MySQL, compatible with the latest community editions, that provides maximum flexibility for database operations</a:t>
            </a:r>
          </a:p>
          <a:p>
            <a:pPr lvl="0"/>
            <a:r>
              <a:rPr lang="en-IN" sz="2800" dirty="0"/>
              <a:t>Simplified development experience and tight interoperability with Azure App Service and Azure Kubernetes Service (AKS)</a:t>
            </a:r>
          </a:p>
          <a:p>
            <a:pPr marL="0" indent="0">
              <a:buNone/>
            </a:pPr>
            <a:endParaRPr lang="en-IN" sz="2800" dirty="0"/>
          </a:p>
        </p:txBody>
      </p:sp>
    </p:spTree>
    <p:extLst>
      <p:ext uri="{BB962C8B-B14F-4D97-AF65-F5344CB8AC3E}">
        <p14:creationId xmlns:p14="http://schemas.microsoft.com/office/powerpoint/2010/main" val="2639242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251678" y="382385"/>
            <a:ext cx="10178322" cy="704543"/>
          </a:xfrm>
        </p:spPr>
        <p:txBody>
          <a:bodyPr>
            <a:normAutofit/>
          </a:bodyPr>
          <a:lstStyle/>
          <a:p>
            <a:r>
              <a:rPr lang="en-IN" sz="3200" b="1" dirty="0">
                <a:latin typeface="+mn-lt"/>
              </a:rPr>
              <a:t>Azure Database for PostgreSQL</a:t>
            </a: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324971" cy="5526936"/>
          </a:xfrm>
        </p:spPr>
        <p:txBody>
          <a:bodyPr>
            <a:noAutofit/>
          </a:bodyPr>
          <a:lstStyle/>
          <a:p>
            <a:r>
              <a:rPr lang="en-IN" sz="2800" dirty="0"/>
              <a:t>Azure Database for PostgreSQL is a relational database service based on the open-source Postgres database engine. </a:t>
            </a:r>
            <a:endParaRPr lang="en-IN" sz="2800" dirty="0" smtClean="0"/>
          </a:p>
          <a:p>
            <a:r>
              <a:rPr lang="en-IN" sz="2800" dirty="0" smtClean="0"/>
              <a:t>It's </a:t>
            </a:r>
            <a:r>
              <a:rPr lang="en-IN" sz="2800" dirty="0"/>
              <a:t>a fully managed database-as-a-service that can handle mission-critical workloads with predictable performance, security, high availability, and dynamic scalability.</a:t>
            </a:r>
          </a:p>
        </p:txBody>
      </p:sp>
    </p:spTree>
    <p:extLst>
      <p:ext uri="{BB962C8B-B14F-4D97-AF65-F5344CB8AC3E}">
        <p14:creationId xmlns:p14="http://schemas.microsoft.com/office/powerpoint/2010/main" val="3914601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001512" y="345057"/>
            <a:ext cx="10324971" cy="6159260"/>
          </a:xfrm>
        </p:spPr>
        <p:txBody>
          <a:bodyPr>
            <a:noAutofit/>
          </a:bodyPr>
          <a:lstStyle/>
          <a:p>
            <a:pPr marL="0" indent="0">
              <a:buNone/>
            </a:pPr>
            <a:r>
              <a:rPr lang="en-US" b="1" dirty="0"/>
              <a:t>The benefits of using virtual network peering, whether local or global, include:</a:t>
            </a:r>
          </a:p>
          <a:p>
            <a:r>
              <a:rPr lang="en-US" dirty="0"/>
              <a:t>A low-latency, high-bandwidth connection between resources in different virtual networks.</a:t>
            </a:r>
          </a:p>
          <a:p>
            <a:r>
              <a:rPr lang="en-US" dirty="0"/>
              <a:t>The ability for resources in one virtual network to communicate with resources in a different virtual network.</a:t>
            </a:r>
          </a:p>
          <a:p>
            <a:r>
              <a:rPr lang="en-US" dirty="0"/>
              <a:t>The ability to transfer data between virtual networks across Azure subscriptions, Azure Active Directory tenants, deployment models, and Azure regions.</a:t>
            </a:r>
          </a:p>
          <a:p>
            <a:r>
              <a:rPr lang="en-US" dirty="0"/>
              <a:t>The ability to peer virtual networks created through the Azure Resource Manager.</a:t>
            </a:r>
          </a:p>
          <a:p>
            <a:r>
              <a:rPr lang="en-US" dirty="0"/>
              <a:t>The ability to peer a virtual network created through Resource Manager to one created through the classic deployment model. To learn more about Azure deployment models, see </a:t>
            </a:r>
            <a:r>
              <a:rPr lang="en-US" dirty="0">
                <a:hlinkClick r:id="rId2"/>
              </a:rPr>
              <a:t>Understand Azure deployment models</a:t>
            </a:r>
            <a:r>
              <a:rPr lang="en-US" dirty="0"/>
              <a:t>.</a:t>
            </a:r>
          </a:p>
          <a:p>
            <a:r>
              <a:rPr lang="en-US" dirty="0"/>
              <a:t>No downtime to resources in either virtual network when creating the peering, or after the peering is created.</a:t>
            </a:r>
          </a:p>
          <a:p>
            <a:r>
              <a:rPr lang="en-US" dirty="0"/>
              <a:t>Network traffic between peered virtual networks is private. Traffic between the virtual networks is kept on the Microsoft backbone network. No public Internet, gateways, or encryption is required in the communication between the virtual networks.</a:t>
            </a:r>
          </a:p>
          <a:p>
            <a:pPr marL="0" indent="0">
              <a:buNone/>
            </a:pPr>
            <a:r>
              <a:rPr lang="en-US" b="1" dirty="0"/>
              <a:t/>
            </a:r>
            <a:br>
              <a:rPr lang="en-US" b="1" dirty="0"/>
            </a:br>
            <a:endParaRPr lang="en-US" dirty="0"/>
          </a:p>
        </p:txBody>
      </p:sp>
    </p:spTree>
    <p:extLst>
      <p:ext uri="{BB962C8B-B14F-4D97-AF65-F5344CB8AC3E}">
        <p14:creationId xmlns:p14="http://schemas.microsoft.com/office/powerpoint/2010/main" val="1816977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029736" y="98300"/>
            <a:ext cx="10178322" cy="704543"/>
          </a:xfrm>
        </p:spPr>
        <p:txBody>
          <a:bodyPr>
            <a:normAutofit/>
          </a:bodyPr>
          <a:lstStyle/>
          <a:p>
            <a:r>
              <a:rPr lang="en-IN" sz="3200" b="1" dirty="0">
                <a:latin typeface="+mn-lt"/>
              </a:rPr>
              <a:t>Sql Managed Instance:</a:t>
            </a:r>
            <a:endParaRPr lang="en-IN" sz="3200" dirty="0">
              <a:latin typeface="+mn-lt"/>
            </a:endParaRP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30" y="1086928"/>
            <a:ext cx="10497498" cy="5526936"/>
          </a:xfrm>
        </p:spPr>
        <p:txBody>
          <a:bodyPr>
            <a:noAutofit/>
          </a:bodyPr>
          <a:lstStyle/>
          <a:p>
            <a:r>
              <a:rPr lang="en-IN" sz="2400" dirty="0"/>
              <a:t>SQL Managed Instance is the intelligent, scalable, cloud database service that combines the broadest SQL Server engine compatibility with all the benefits of a fully managed and evergreen platform as a service</a:t>
            </a:r>
            <a:r>
              <a:rPr lang="en-IN" sz="2400" dirty="0" smtClean="0"/>
              <a:t>.</a:t>
            </a:r>
            <a:r>
              <a:rPr lang="en-IN" sz="2400" dirty="0"/>
              <a:t> </a:t>
            </a:r>
          </a:p>
          <a:p>
            <a:r>
              <a:rPr lang="en-IN" sz="2800" b="1" dirty="0"/>
              <a:t>Benefits:</a:t>
            </a:r>
          </a:p>
          <a:p>
            <a:r>
              <a:rPr lang="en-IN" sz="2400" dirty="0"/>
              <a:t>The broadest SQL Server compatibility on a fully managed service streamlines app.</a:t>
            </a:r>
          </a:p>
          <a:p>
            <a:r>
              <a:rPr lang="en-IN" sz="2400" dirty="0"/>
              <a:t>Save up to 55 percent compared to pay-as-you-go pricing when you reuse your SQL licenses with Azure Hybrid Benefit</a:t>
            </a:r>
          </a:p>
          <a:p>
            <a:r>
              <a:rPr lang="en-IN" sz="2400" dirty="0"/>
              <a:t>Build on the SQL Server code base with the tools and experience you already have</a:t>
            </a:r>
          </a:p>
          <a:p>
            <a:r>
              <a:rPr lang="en-IN" sz="2400" dirty="0"/>
              <a:t>Secure.</a:t>
            </a:r>
          </a:p>
        </p:txBody>
      </p:sp>
    </p:spTree>
    <p:extLst>
      <p:ext uri="{BB962C8B-B14F-4D97-AF65-F5344CB8AC3E}">
        <p14:creationId xmlns:p14="http://schemas.microsoft.com/office/powerpoint/2010/main" val="3315427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40183-98AF-438D-AC1C-0AF4CC28DBD3}"/>
              </a:ext>
            </a:extLst>
          </p:cNvPr>
          <p:cNvSpPr>
            <a:spLocks noGrp="1"/>
          </p:cNvSpPr>
          <p:nvPr>
            <p:ph type="title"/>
          </p:nvPr>
        </p:nvSpPr>
        <p:spPr>
          <a:xfrm>
            <a:off x="1029736" y="98300"/>
            <a:ext cx="10178322" cy="704543"/>
          </a:xfrm>
        </p:spPr>
        <p:txBody>
          <a:bodyPr>
            <a:normAutofit/>
          </a:bodyPr>
          <a:lstStyle/>
          <a:p>
            <a:r>
              <a:rPr lang="en-IN" sz="3200" b="1" dirty="0">
                <a:latin typeface="+mn-lt"/>
              </a:rPr>
              <a:t>What is the Marketplace?	</a:t>
            </a:r>
            <a:endParaRPr lang="en-US" sz="3600" dirty="0">
              <a:latin typeface="+mn-lt"/>
            </a:endParaRPr>
          </a:p>
        </p:txBody>
      </p:sp>
      <p:sp>
        <p:nvSpPr>
          <p:cNvPr id="3" name="Content Placeholder 2">
            <a:extLst>
              <a:ext uri="{FF2B5EF4-FFF2-40B4-BE49-F238E27FC236}">
                <a16:creationId xmlns:a16="http://schemas.microsoft.com/office/drawing/2014/main" xmlns="" id="{1591ED45-72A6-42D8-9A05-3FA6D37BEF73}"/>
              </a:ext>
            </a:extLst>
          </p:cNvPr>
          <p:cNvSpPr>
            <a:spLocks noGrp="1"/>
          </p:cNvSpPr>
          <p:nvPr>
            <p:ph idx="1"/>
          </p:nvPr>
        </p:nvSpPr>
        <p:spPr>
          <a:xfrm>
            <a:off x="1105029" y="1086928"/>
            <a:ext cx="10471620" cy="2734574"/>
          </a:xfrm>
        </p:spPr>
        <p:txBody>
          <a:bodyPr>
            <a:noAutofit/>
          </a:bodyPr>
          <a:lstStyle/>
          <a:p>
            <a:r>
              <a:rPr lang="en-IN" sz="2400" dirty="0"/>
              <a:t>The Marketplace is the premier destination for all your software needs - certified and optimized to run on Azure.</a:t>
            </a:r>
          </a:p>
          <a:p>
            <a:r>
              <a:rPr lang="en-IN" sz="2400" dirty="0"/>
              <a:t>In Azure Marketplace you can find, try, buy, and deploy the software and services you need to build new solutions and manage your cloud infrastructure.</a:t>
            </a:r>
          </a:p>
        </p:txBody>
      </p:sp>
    </p:spTree>
    <p:extLst>
      <p:ext uri="{BB962C8B-B14F-4D97-AF65-F5344CB8AC3E}">
        <p14:creationId xmlns:p14="http://schemas.microsoft.com/office/powerpoint/2010/main" val="1991947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3.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840</Words>
  <Application>Microsoft Office PowerPoint</Application>
  <PresentationFormat>Widescreen</PresentationFormat>
  <Paragraphs>135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Bodoni MT</vt:lpstr>
      <vt:lpstr>Calibri</vt:lpstr>
      <vt:lpstr>Gill Sans MT</vt:lpstr>
      <vt:lpstr>Impact</vt:lpstr>
      <vt:lpstr>Times New Roman</vt:lpstr>
      <vt:lpstr>Badge</vt:lpstr>
      <vt:lpstr>Microsoft Azure Fundamentals:  AZ-900</vt:lpstr>
      <vt:lpstr>Virtual machine  in  Azure</vt:lpstr>
      <vt:lpstr>What is Azure Cosmos DB?</vt:lpstr>
      <vt:lpstr>What is Azure SQL DATABASE? </vt:lpstr>
      <vt:lpstr>Azure database For MySql:</vt:lpstr>
      <vt:lpstr>Azure Database for PostgreSQL</vt:lpstr>
      <vt:lpstr>PowerPoint Presentation</vt:lpstr>
      <vt:lpstr>Sql Managed Instance:</vt:lpstr>
      <vt:lpstr>What is the Marketplace? </vt:lpstr>
      <vt:lpstr>Internet Of Things (IoT) Hub:</vt:lpstr>
      <vt:lpstr>PowerPoint Presentation</vt:lpstr>
      <vt:lpstr>Azure HDInsight:</vt:lpstr>
      <vt:lpstr>What is Databricks in Azure?</vt:lpstr>
      <vt:lpstr>Azure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Tite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2022-07-08T07:06:18Z</dcterms:created>
  <dcterms:modified xsi:type="dcterms:W3CDTF">2022-08-19T07:57:16Z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