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9"/>
  </p:notesMasterIdLst>
  <p:handoutMasterIdLst>
    <p:handoutMasterId r:id="rId30"/>
  </p:handoutMasterIdLst>
  <p:sldIdLst>
    <p:sldId id="256" r:id="rId5"/>
    <p:sldId id="260" r:id="rId6"/>
    <p:sldId id="272" r:id="rId7"/>
    <p:sldId id="286" r:id="rId8"/>
    <p:sldId id="328" r:id="rId9"/>
    <p:sldId id="329" r:id="rId10"/>
    <p:sldId id="299" r:id="rId11"/>
    <p:sldId id="311" r:id="rId12"/>
    <p:sldId id="330" r:id="rId13"/>
    <p:sldId id="300" r:id="rId14"/>
    <p:sldId id="302" r:id="rId15"/>
    <p:sldId id="310" r:id="rId16"/>
    <p:sldId id="312" r:id="rId17"/>
    <p:sldId id="314" r:id="rId18"/>
    <p:sldId id="331" r:id="rId19"/>
    <p:sldId id="332" r:id="rId20"/>
    <p:sldId id="333" r:id="rId21"/>
    <p:sldId id="334" r:id="rId22"/>
    <p:sldId id="335" r:id="rId23"/>
    <p:sldId id="336" r:id="rId24"/>
    <p:sldId id="337" r:id="rId25"/>
    <p:sldId id="338" r:id="rId26"/>
    <p:sldId id="315"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6C681852-5E64-405B-A304-7C2ABC681C95}">
      <dgm:prSet/>
      <dgm:spPr/>
      <dgm:t>
        <a:bodyPr/>
        <a:lstStyle/>
        <a:p>
          <a:r>
            <a:rPr lang="en-IN" dirty="0" smtClean="0"/>
            <a:t>Azure Identity services</a:t>
          </a:r>
          <a:endParaRPr lang="en-IN" dirty="0"/>
        </a:p>
      </dgm:t>
    </dgm:pt>
    <dgm:pt modelId="{37E1A4ED-605B-435F-9C27-40B0F216EE91}" type="parTrans" cxnId="{1C1EBD94-1C97-4A01-9EDB-76B3A3FB67A0}">
      <dgm:prSet/>
      <dgm:spPr/>
      <dgm:t>
        <a:bodyPr/>
        <a:lstStyle/>
        <a:p>
          <a:endParaRPr lang="en-IN"/>
        </a:p>
      </dgm:t>
    </dgm:pt>
    <dgm:pt modelId="{C140C335-81C5-4090-A858-188A571D19D9}" type="sibTrans" cxnId="{1C1EBD94-1C97-4A01-9EDB-76B3A3FB67A0}">
      <dgm:prSet/>
      <dgm:spPr/>
      <dgm:t>
        <a:bodyPr/>
        <a:lstStyle/>
        <a:p>
          <a:endParaRPr lang="en-IN"/>
        </a:p>
      </dgm:t>
    </dgm:pt>
    <dgm:pt modelId="{2FBF898E-E5BC-4618-90A4-CB4591514EE6}">
      <dgm:prSet/>
      <dgm:spPr/>
      <dgm:t>
        <a:bodyPr/>
        <a:lstStyle/>
        <a:p>
          <a:r>
            <a:rPr lang="en-IN" dirty="0" smtClean="0"/>
            <a:t>Azure Governance Features</a:t>
          </a:r>
          <a:endParaRPr lang="en-IN" dirty="0"/>
        </a:p>
      </dgm:t>
    </dgm:pt>
    <dgm:pt modelId="{514CC33B-89DD-4989-855C-E4A9648BA74E}" type="parTrans" cxnId="{E2240E01-AA03-4FCC-8455-35AFCBCFD18B}">
      <dgm:prSet/>
      <dgm:spPr/>
      <dgm:t>
        <a:bodyPr/>
        <a:lstStyle/>
        <a:p>
          <a:endParaRPr lang="en-IN"/>
        </a:p>
      </dgm:t>
    </dgm:pt>
    <dgm:pt modelId="{917B31B0-C40B-48B8-92EE-C50F312CCD7B}" type="sibTrans" cxnId="{E2240E01-AA03-4FCC-8455-35AFCBCFD18B}">
      <dgm:prSet/>
      <dgm:spPr/>
      <dgm:t>
        <a:bodyPr/>
        <a:lstStyle/>
        <a:p>
          <a:endParaRPr lang="en-IN"/>
        </a:p>
      </dgm:t>
    </dgm:pt>
    <dgm:pt modelId="{B667785C-8F63-48A5-85C9-10FC574F034D}">
      <dgm:prSet/>
      <dgm:spPr/>
      <dgm:t>
        <a:bodyPr/>
        <a:lstStyle/>
        <a:p>
          <a:r>
            <a:rPr lang="en-IN" dirty="0" smtClean="0"/>
            <a:t>Azure</a:t>
          </a:r>
          <a:r>
            <a:rPr lang="en-IN" baseline="0" dirty="0" smtClean="0"/>
            <a:t> privacy &amp; compliance</a:t>
          </a:r>
          <a:endParaRPr lang="en-IN" dirty="0"/>
        </a:p>
      </dgm:t>
    </dgm:pt>
    <dgm:pt modelId="{B36AE640-FBEE-447B-82A3-9C588EC2E30C}" type="parTrans" cxnId="{C1E557D3-0AD1-47B7-AAD3-3AAEB31788AA}">
      <dgm:prSet/>
      <dgm:spPr/>
      <dgm:t>
        <a:bodyPr/>
        <a:lstStyle/>
        <a:p>
          <a:endParaRPr lang="en-IN"/>
        </a:p>
      </dgm:t>
    </dgm:pt>
    <dgm:pt modelId="{32A09428-754F-4EC7-9006-61A6A08D2AD6}" type="sibTrans" cxnId="{C1E557D3-0AD1-47B7-AAD3-3AAEB31788AA}">
      <dgm:prSet/>
      <dgm:spPr/>
      <dgm:t>
        <a:bodyPr/>
        <a:lstStyle/>
        <a:p>
          <a:endParaRPr lang="en-IN"/>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E0C62349-4863-4DB4-831D-34F13E241C9C}" type="pres">
      <dgm:prSet presAssocID="{6C681852-5E64-405B-A304-7C2ABC681C95}" presName="thickLine" presStyleLbl="alignNode1" presStyleIdx="0" presStyleCnt="3"/>
      <dgm:spPr/>
    </dgm:pt>
    <dgm:pt modelId="{A3722F7D-07AF-46D9-B4CD-605581DDDD2F}" type="pres">
      <dgm:prSet presAssocID="{6C681852-5E64-405B-A304-7C2ABC681C95}" presName="horz1" presStyleCnt="0"/>
      <dgm:spPr/>
    </dgm:pt>
    <dgm:pt modelId="{6FBDB97A-223A-4F3C-A4CA-899B15BF6858}" type="pres">
      <dgm:prSet presAssocID="{6C681852-5E64-405B-A304-7C2ABC681C95}" presName="tx1" presStyleLbl="revTx" presStyleIdx="0" presStyleCnt="3"/>
      <dgm:spPr/>
      <dgm:t>
        <a:bodyPr/>
        <a:lstStyle/>
        <a:p>
          <a:endParaRPr lang="en-IN"/>
        </a:p>
      </dgm:t>
    </dgm:pt>
    <dgm:pt modelId="{2ACB0C66-D858-42F3-B0DF-7A9B191C29E5}" type="pres">
      <dgm:prSet presAssocID="{6C681852-5E64-405B-A304-7C2ABC681C95}" presName="vert1" presStyleCnt="0"/>
      <dgm:spPr/>
    </dgm:pt>
    <dgm:pt modelId="{FB33BF67-00C9-4D2A-9691-7B32C36056C5}" type="pres">
      <dgm:prSet presAssocID="{2FBF898E-E5BC-4618-90A4-CB4591514EE6}" presName="thickLine" presStyleLbl="alignNode1" presStyleIdx="1" presStyleCnt="3"/>
      <dgm:spPr/>
    </dgm:pt>
    <dgm:pt modelId="{C0255784-103E-4038-8D34-131C34ECA763}" type="pres">
      <dgm:prSet presAssocID="{2FBF898E-E5BC-4618-90A4-CB4591514EE6}" presName="horz1" presStyleCnt="0"/>
      <dgm:spPr/>
    </dgm:pt>
    <dgm:pt modelId="{C117B00A-593D-4E16-9874-BB75410C5ACF}" type="pres">
      <dgm:prSet presAssocID="{2FBF898E-E5BC-4618-90A4-CB4591514EE6}" presName="tx1" presStyleLbl="revTx" presStyleIdx="1" presStyleCnt="3"/>
      <dgm:spPr/>
      <dgm:t>
        <a:bodyPr/>
        <a:lstStyle/>
        <a:p>
          <a:endParaRPr lang="en-IN"/>
        </a:p>
      </dgm:t>
    </dgm:pt>
    <dgm:pt modelId="{D88EB921-A537-42B5-A16A-BD9555D68724}" type="pres">
      <dgm:prSet presAssocID="{2FBF898E-E5BC-4618-90A4-CB4591514EE6}" presName="vert1" presStyleCnt="0"/>
      <dgm:spPr/>
    </dgm:pt>
    <dgm:pt modelId="{2E2F1DD3-9BB0-4F87-9ADC-D15B4AB7928C}" type="pres">
      <dgm:prSet presAssocID="{B667785C-8F63-48A5-85C9-10FC574F034D}" presName="thickLine" presStyleLbl="alignNode1" presStyleIdx="2" presStyleCnt="3"/>
      <dgm:spPr/>
    </dgm:pt>
    <dgm:pt modelId="{6E0D365D-896C-4A93-8F1F-37DB5EB4F270}" type="pres">
      <dgm:prSet presAssocID="{B667785C-8F63-48A5-85C9-10FC574F034D}" presName="horz1" presStyleCnt="0"/>
      <dgm:spPr/>
    </dgm:pt>
    <dgm:pt modelId="{177A449D-D4C3-49B2-8ADF-AF98B9512A2B}" type="pres">
      <dgm:prSet presAssocID="{B667785C-8F63-48A5-85C9-10FC574F034D}" presName="tx1" presStyleLbl="revTx" presStyleIdx="2" presStyleCnt="3"/>
      <dgm:spPr/>
      <dgm:t>
        <a:bodyPr/>
        <a:lstStyle/>
        <a:p>
          <a:endParaRPr lang="en-IN"/>
        </a:p>
      </dgm:t>
    </dgm:pt>
    <dgm:pt modelId="{421FA9D3-12BA-43CA-8EB0-ECE57B8BAFFF}" type="pres">
      <dgm:prSet presAssocID="{B667785C-8F63-48A5-85C9-10FC574F034D}" presName="vert1" presStyleCnt="0"/>
      <dgm:spPr/>
    </dgm:pt>
  </dgm:ptLst>
  <dgm:cxnLst>
    <dgm:cxn modelId="{FFED8F60-F3D0-41E6-94FC-E9AB154C2B38}" type="presOf" srcId="{6B10407F-191D-44EC-A3C5-69647440BFC9}" destId="{22B5111B-463D-47D1-954F-127C30012F9F}" srcOrd="0" destOrd="0" presId="urn:microsoft.com/office/officeart/2008/layout/LinedList"/>
    <dgm:cxn modelId="{1C1EBD94-1C97-4A01-9EDB-76B3A3FB67A0}" srcId="{6B10407F-191D-44EC-A3C5-69647440BFC9}" destId="{6C681852-5E64-405B-A304-7C2ABC681C95}" srcOrd="0" destOrd="0" parTransId="{37E1A4ED-605B-435F-9C27-40B0F216EE91}" sibTransId="{C140C335-81C5-4090-A858-188A571D19D9}"/>
    <dgm:cxn modelId="{C1E557D3-0AD1-47B7-AAD3-3AAEB31788AA}" srcId="{6B10407F-191D-44EC-A3C5-69647440BFC9}" destId="{B667785C-8F63-48A5-85C9-10FC574F034D}" srcOrd="2" destOrd="0" parTransId="{B36AE640-FBEE-447B-82A3-9C588EC2E30C}" sibTransId="{32A09428-754F-4EC7-9006-61A6A08D2AD6}"/>
    <dgm:cxn modelId="{D7361C74-5CE4-411C-95EE-D2367ADCAF23}" type="presOf" srcId="{2FBF898E-E5BC-4618-90A4-CB4591514EE6}" destId="{C117B00A-593D-4E16-9874-BB75410C5ACF}" srcOrd="0" destOrd="0" presId="urn:microsoft.com/office/officeart/2008/layout/LinedList"/>
    <dgm:cxn modelId="{B3797D17-4EDF-4F08-AB8D-C67F5C6BA4C7}" type="presOf" srcId="{B667785C-8F63-48A5-85C9-10FC574F034D}" destId="{177A449D-D4C3-49B2-8ADF-AF98B9512A2B}" srcOrd="0" destOrd="0" presId="urn:microsoft.com/office/officeart/2008/layout/LinedList"/>
    <dgm:cxn modelId="{E2240E01-AA03-4FCC-8455-35AFCBCFD18B}" srcId="{6B10407F-191D-44EC-A3C5-69647440BFC9}" destId="{2FBF898E-E5BC-4618-90A4-CB4591514EE6}" srcOrd="1" destOrd="0" parTransId="{514CC33B-89DD-4989-855C-E4A9648BA74E}" sibTransId="{917B31B0-C40B-48B8-92EE-C50F312CCD7B}"/>
    <dgm:cxn modelId="{921A92BB-4192-4038-BB54-66DB74D5DB82}" type="presOf" srcId="{6C681852-5E64-405B-A304-7C2ABC681C95}" destId="{6FBDB97A-223A-4F3C-A4CA-899B15BF6858}" srcOrd="0" destOrd="0" presId="urn:microsoft.com/office/officeart/2008/layout/LinedList"/>
    <dgm:cxn modelId="{417EA3E3-827D-4CB2-B0A4-A4B92E7092E2}" type="presParOf" srcId="{22B5111B-463D-47D1-954F-127C30012F9F}" destId="{E0C62349-4863-4DB4-831D-34F13E241C9C}" srcOrd="0" destOrd="0" presId="urn:microsoft.com/office/officeart/2008/layout/LinedList"/>
    <dgm:cxn modelId="{3639E188-18F8-43C9-A1F9-4DE01E68A1E4}" type="presParOf" srcId="{22B5111B-463D-47D1-954F-127C30012F9F}" destId="{A3722F7D-07AF-46D9-B4CD-605581DDDD2F}" srcOrd="1" destOrd="0" presId="urn:microsoft.com/office/officeart/2008/layout/LinedList"/>
    <dgm:cxn modelId="{FD5E3F12-B88D-4C6C-A42C-BA492C875DEA}" type="presParOf" srcId="{A3722F7D-07AF-46D9-B4CD-605581DDDD2F}" destId="{6FBDB97A-223A-4F3C-A4CA-899B15BF6858}" srcOrd="0" destOrd="0" presId="urn:microsoft.com/office/officeart/2008/layout/LinedList"/>
    <dgm:cxn modelId="{4988293E-C47D-45EB-829E-8A2FCB2FB257}" type="presParOf" srcId="{A3722F7D-07AF-46D9-B4CD-605581DDDD2F}" destId="{2ACB0C66-D858-42F3-B0DF-7A9B191C29E5}" srcOrd="1" destOrd="0" presId="urn:microsoft.com/office/officeart/2008/layout/LinedList"/>
    <dgm:cxn modelId="{42D6D5EC-FCF9-4667-B2CF-933DB27988DF}" type="presParOf" srcId="{22B5111B-463D-47D1-954F-127C30012F9F}" destId="{FB33BF67-00C9-4D2A-9691-7B32C36056C5}" srcOrd="2" destOrd="0" presId="urn:microsoft.com/office/officeart/2008/layout/LinedList"/>
    <dgm:cxn modelId="{EBF388E6-3654-40B4-8A8E-8627ECFD1D78}" type="presParOf" srcId="{22B5111B-463D-47D1-954F-127C30012F9F}" destId="{C0255784-103E-4038-8D34-131C34ECA763}" srcOrd="3" destOrd="0" presId="urn:microsoft.com/office/officeart/2008/layout/LinedList"/>
    <dgm:cxn modelId="{96CDA063-22EE-415E-9E20-6BB7D36D499B}" type="presParOf" srcId="{C0255784-103E-4038-8D34-131C34ECA763}" destId="{C117B00A-593D-4E16-9874-BB75410C5ACF}" srcOrd="0" destOrd="0" presId="urn:microsoft.com/office/officeart/2008/layout/LinedList"/>
    <dgm:cxn modelId="{20A05E10-53D9-4FD1-84AA-106DD72FD71A}" type="presParOf" srcId="{C0255784-103E-4038-8D34-131C34ECA763}" destId="{D88EB921-A537-42B5-A16A-BD9555D68724}" srcOrd="1" destOrd="0" presId="urn:microsoft.com/office/officeart/2008/layout/LinedList"/>
    <dgm:cxn modelId="{7B36814B-B48F-40DB-B271-538BB43B11CD}" type="presParOf" srcId="{22B5111B-463D-47D1-954F-127C30012F9F}" destId="{2E2F1DD3-9BB0-4F87-9ADC-D15B4AB7928C}" srcOrd="4" destOrd="0" presId="urn:microsoft.com/office/officeart/2008/layout/LinedList"/>
    <dgm:cxn modelId="{EAA1F00E-9008-46A3-A8BA-7AEFE30D8C68}" type="presParOf" srcId="{22B5111B-463D-47D1-954F-127C30012F9F}" destId="{6E0D365D-896C-4A93-8F1F-37DB5EB4F270}" srcOrd="5" destOrd="0" presId="urn:microsoft.com/office/officeart/2008/layout/LinedList"/>
    <dgm:cxn modelId="{9C16181E-1666-44E4-B8C7-EB7FC0880849}" type="presParOf" srcId="{6E0D365D-896C-4A93-8F1F-37DB5EB4F270}" destId="{177A449D-D4C3-49B2-8ADF-AF98B9512A2B}" srcOrd="0" destOrd="0" presId="urn:microsoft.com/office/officeart/2008/layout/LinedList"/>
    <dgm:cxn modelId="{B42509D1-1BE4-43DC-9044-504BF9DA23B5}" type="presParOf" srcId="{6E0D365D-896C-4A93-8F1F-37DB5EB4F270}" destId="{421FA9D3-12BA-43CA-8EB0-ECE57B8BAF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62349-4863-4DB4-831D-34F13E241C9C}">
      <dsp:nvSpPr>
        <dsp:cNvPr id="0" name=""/>
        <dsp:cNvSpPr/>
      </dsp:nvSpPr>
      <dsp:spPr>
        <a:xfrm>
          <a:off x="0" y="1800"/>
          <a:ext cx="6948098"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FBDB97A-223A-4F3C-A4CA-899B15BF6858}">
      <dsp:nvSpPr>
        <dsp:cNvPr id="0" name=""/>
        <dsp:cNvSpPr/>
      </dsp:nvSpPr>
      <dsp:spPr>
        <a:xfrm>
          <a:off x="0" y="1800"/>
          <a:ext cx="6948098" cy="122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lvl="0" algn="l" defTabSz="2000250">
            <a:lnSpc>
              <a:spcPct val="90000"/>
            </a:lnSpc>
            <a:spcBef>
              <a:spcPct val="0"/>
            </a:spcBef>
            <a:spcAft>
              <a:spcPct val="35000"/>
            </a:spcAft>
          </a:pPr>
          <a:r>
            <a:rPr lang="en-IN" sz="4500" kern="1200" dirty="0" smtClean="0"/>
            <a:t>Azure Identity services</a:t>
          </a:r>
          <a:endParaRPr lang="en-IN" sz="4500" kern="1200" dirty="0"/>
        </a:p>
      </dsp:txBody>
      <dsp:txXfrm>
        <a:off x="0" y="1800"/>
        <a:ext cx="6948098" cy="1228063"/>
      </dsp:txXfrm>
    </dsp:sp>
    <dsp:sp modelId="{FB33BF67-00C9-4D2A-9691-7B32C36056C5}">
      <dsp:nvSpPr>
        <dsp:cNvPr id="0" name=""/>
        <dsp:cNvSpPr/>
      </dsp:nvSpPr>
      <dsp:spPr>
        <a:xfrm>
          <a:off x="0" y="1229864"/>
          <a:ext cx="6948098"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117B00A-593D-4E16-9874-BB75410C5ACF}">
      <dsp:nvSpPr>
        <dsp:cNvPr id="0" name=""/>
        <dsp:cNvSpPr/>
      </dsp:nvSpPr>
      <dsp:spPr>
        <a:xfrm>
          <a:off x="0" y="1229864"/>
          <a:ext cx="6948098" cy="122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lvl="0" algn="l" defTabSz="2000250">
            <a:lnSpc>
              <a:spcPct val="90000"/>
            </a:lnSpc>
            <a:spcBef>
              <a:spcPct val="0"/>
            </a:spcBef>
            <a:spcAft>
              <a:spcPct val="35000"/>
            </a:spcAft>
          </a:pPr>
          <a:r>
            <a:rPr lang="en-IN" sz="4500" kern="1200" dirty="0" smtClean="0"/>
            <a:t>Azure Governance Features</a:t>
          </a:r>
          <a:endParaRPr lang="en-IN" sz="4500" kern="1200" dirty="0"/>
        </a:p>
      </dsp:txBody>
      <dsp:txXfrm>
        <a:off x="0" y="1229864"/>
        <a:ext cx="6948098" cy="1228063"/>
      </dsp:txXfrm>
    </dsp:sp>
    <dsp:sp modelId="{2E2F1DD3-9BB0-4F87-9ADC-D15B4AB7928C}">
      <dsp:nvSpPr>
        <dsp:cNvPr id="0" name=""/>
        <dsp:cNvSpPr/>
      </dsp:nvSpPr>
      <dsp:spPr>
        <a:xfrm>
          <a:off x="0" y="2457928"/>
          <a:ext cx="6948098"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77A449D-D4C3-49B2-8ADF-AF98B9512A2B}">
      <dsp:nvSpPr>
        <dsp:cNvPr id="0" name=""/>
        <dsp:cNvSpPr/>
      </dsp:nvSpPr>
      <dsp:spPr>
        <a:xfrm>
          <a:off x="0" y="2457928"/>
          <a:ext cx="6948098" cy="122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lvl="0" algn="l" defTabSz="2000250">
            <a:lnSpc>
              <a:spcPct val="90000"/>
            </a:lnSpc>
            <a:spcBef>
              <a:spcPct val="0"/>
            </a:spcBef>
            <a:spcAft>
              <a:spcPct val="35000"/>
            </a:spcAft>
          </a:pPr>
          <a:r>
            <a:rPr lang="en-IN" sz="4500" kern="1200" dirty="0" smtClean="0"/>
            <a:t>Azure</a:t>
          </a:r>
          <a:r>
            <a:rPr lang="en-IN" sz="4500" kern="1200" baseline="0" dirty="0" smtClean="0"/>
            <a:t> privacy &amp; compliance</a:t>
          </a:r>
          <a:endParaRPr lang="en-IN" sz="4500" kern="1200" dirty="0"/>
        </a:p>
      </dsp:txBody>
      <dsp:txXfrm>
        <a:off x="0" y="2457928"/>
        <a:ext cx="6948098" cy="12280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8/23/2022</a:t>
            </a:fld>
            <a:endParaRPr lang="en-US" dirty="0"/>
          </a:p>
        </p:txBody>
      </p:sp>
      <p:sp>
        <p:nvSpPr>
          <p:cNvPr id="4" name="Footer Placeholder 3">
            <a:extLst>
              <a:ext uri="{FF2B5EF4-FFF2-40B4-BE49-F238E27FC236}">
                <a16:creationId xmlns=""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8/23/2022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8/23/2022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8/23/2022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8/23/2022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xfordcomputertraining.com/glossary/what-is-saas/" TargetMode="External"/><Relationship Id="rId2" Type="http://schemas.openxmlformats.org/officeDocument/2006/relationships/hyperlink" Target="https://oxfordcomputertraining.com/glossary/what-is-office-365/" TargetMode="External"/><Relationship Id="rId1" Type="http://schemas.openxmlformats.org/officeDocument/2006/relationships/slideLayout" Target="../slideLayouts/slideLayout2.xml"/><Relationship Id="rId4" Type="http://schemas.openxmlformats.org/officeDocument/2006/relationships/hyperlink" Target="https://oxfordcomputertraining.com/glossary/what-is-azure-a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zure/cosmos-db/introduc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IN" sz="7200" dirty="0"/>
              <a:t>Microsoft Azure Fundamentals: </a:t>
            </a:r>
            <a:r>
              <a:rPr lang="en-IN" sz="7200" dirty="0" smtClean="0"/>
              <a:t/>
            </a:r>
            <a:br>
              <a:rPr lang="en-IN" sz="7200" dirty="0" smtClean="0"/>
            </a:br>
            <a:r>
              <a:rPr lang="en-IN" sz="7200" dirty="0" smtClean="0"/>
              <a:t>AZ-900</a:t>
            </a:r>
            <a:endParaRPr lang="en-US" sz="7200" dirty="0">
              <a:latin typeface="Bodoni MT" panose="02070603080606020203"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345057"/>
            <a:ext cx="10324971" cy="6159260"/>
          </a:xfrm>
        </p:spPr>
        <p:txBody>
          <a:bodyPr>
            <a:noAutofit/>
          </a:bodyPr>
          <a:lstStyle/>
          <a:p>
            <a:r>
              <a:rPr lang="en-IN" sz="2400" b="1" dirty="0"/>
              <a:t>What is Azure Active Directory? </a:t>
            </a:r>
            <a:endParaRPr lang="en-IN" sz="2400" dirty="0"/>
          </a:p>
          <a:p>
            <a:r>
              <a:rPr lang="en-IN" dirty="0"/>
              <a:t>Azure Active Directory (Azure AD) is a cloud-based identity and access management service. </a:t>
            </a:r>
          </a:p>
          <a:p>
            <a:r>
              <a:rPr lang="en-IN" dirty="0"/>
              <a:t>Azure Active Directory also helps them access internal resources like apps on your corporate intranet network, along with any cloud apps developed for your own organization.  </a:t>
            </a:r>
            <a:r>
              <a:rPr lang="en-IN" dirty="0" smtClean="0"/>
              <a:t> </a:t>
            </a:r>
            <a:endParaRPr lang="en-IN" dirty="0"/>
          </a:p>
          <a:p>
            <a:r>
              <a:rPr lang="en-IN" sz="2400" b="1" dirty="0"/>
              <a:t>Who uses Azure AD? </a:t>
            </a:r>
            <a:endParaRPr lang="en-IN" sz="2400" dirty="0"/>
          </a:p>
          <a:p>
            <a:pPr lvl="0" fontAlgn="base"/>
            <a:r>
              <a:rPr lang="en-IN" dirty="0"/>
              <a:t>IT admins </a:t>
            </a:r>
            <a:r>
              <a:rPr lang="en-IN" dirty="0" smtClean="0"/>
              <a:t>,App </a:t>
            </a:r>
            <a:r>
              <a:rPr lang="en-IN" dirty="0"/>
              <a:t>developers </a:t>
            </a:r>
          </a:p>
          <a:p>
            <a:pPr lvl="0" fontAlgn="base"/>
            <a:r>
              <a:rPr lang="en-IN" dirty="0"/>
              <a:t>Microsoft 365, Office 365, Azure, or Dynamics CRM Online subscribers </a:t>
            </a:r>
          </a:p>
          <a:p>
            <a:r>
              <a:rPr lang="en-IN" sz="2400" b="1" dirty="0"/>
              <a:t>Features in Azure AD: </a:t>
            </a:r>
            <a:endParaRPr lang="en-IN" sz="2400" dirty="0"/>
          </a:p>
          <a:p>
            <a:r>
              <a:rPr lang="en-IN" dirty="0"/>
              <a:t>Application management </a:t>
            </a:r>
            <a:r>
              <a:rPr lang="en-IN" dirty="0" smtClean="0"/>
              <a:t>,Authentication </a:t>
            </a:r>
            <a:endParaRPr lang="en-IN" dirty="0"/>
          </a:p>
          <a:p>
            <a:r>
              <a:rPr lang="en-IN" dirty="0"/>
              <a:t>Azure Active Directory for developers </a:t>
            </a:r>
          </a:p>
          <a:p>
            <a:r>
              <a:rPr lang="en-IN" dirty="0"/>
              <a:t>Business-to-Business (B2B) </a:t>
            </a:r>
          </a:p>
          <a:p>
            <a:r>
              <a:rPr lang="en-IN" dirty="0"/>
              <a:t>Business-to-Customer (B2C) </a:t>
            </a:r>
          </a:p>
          <a:p>
            <a:r>
              <a:rPr lang="en-IN" dirty="0"/>
              <a:t>Device Management </a:t>
            </a:r>
          </a:p>
          <a:p>
            <a:r>
              <a:rPr lang="en-IN" dirty="0"/>
              <a:t>Reports and monitoring </a:t>
            </a:r>
          </a:p>
          <a:p>
            <a:pPr marL="0" indent="0">
              <a:buNone/>
            </a:pPr>
            <a:r>
              <a:rPr lang="en-IN" b="1" dirty="0"/>
              <a:t> </a:t>
            </a:r>
            <a:endParaRPr lang="en-IN" dirty="0"/>
          </a:p>
        </p:txBody>
      </p:sp>
    </p:spTree>
    <p:extLst>
      <p:ext uri="{BB962C8B-B14F-4D97-AF65-F5344CB8AC3E}">
        <p14:creationId xmlns:p14="http://schemas.microsoft.com/office/powerpoint/2010/main" val="1816977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Conditional Access: </a:t>
            </a:r>
            <a:endParaRPr lang="en-IN" sz="3200"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30" y="1086928"/>
            <a:ext cx="10497498" cy="5526936"/>
          </a:xfrm>
        </p:spPr>
        <p:txBody>
          <a:bodyPr>
            <a:noAutofit/>
          </a:bodyPr>
          <a:lstStyle/>
          <a:p>
            <a:pPr marL="0" indent="0">
              <a:buNone/>
            </a:pPr>
            <a:r>
              <a:rPr lang="en-IN" sz="2400" dirty="0" smtClean="0"/>
              <a:t>Conditional </a:t>
            </a:r>
            <a:r>
              <a:rPr lang="en-IN" sz="2400" dirty="0"/>
              <a:t>access is a set of policies and configurations that control which devices have access to various services and data sources.  </a:t>
            </a:r>
          </a:p>
          <a:p>
            <a:r>
              <a:rPr lang="en-IN" sz="2400" dirty="0"/>
              <a:t> In the Microsoft environment, conditional access works with the</a:t>
            </a:r>
            <a:r>
              <a:rPr lang="en-IN" sz="2400" dirty="0">
                <a:hlinkClick r:id="rId2"/>
              </a:rPr>
              <a:t> </a:t>
            </a:r>
            <a:r>
              <a:rPr lang="en-IN" sz="2400" b="1" dirty="0">
                <a:hlinkClick r:id="rId2"/>
              </a:rPr>
              <a:t>Office 365</a:t>
            </a:r>
            <a:r>
              <a:rPr lang="en-IN" sz="2400" dirty="0">
                <a:hlinkClick r:id="rId2"/>
              </a:rPr>
              <a:t> </a:t>
            </a:r>
            <a:r>
              <a:rPr lang="en-IN" sz="2400" dirty="0"/>
              <a:t>suite of products, as well as with</a:t>
            </a:r>
            <a:r>
              <a:rPr lang="en-IN" sz="2400" dirty="0">
                <a:hlinkClick r:id="rId3"/>
              </a:rPr>
              <a:t> </a:t>
            </a:r>
            <a:r>
              <a:rPr lang="en-IN" sz="2400" b="1" dirty="0">
                <a:hlinkClick r:id="rId3"/>
              </a:rPr>
              <a:t>SaaS</a:t>
            </a:r>
            <a:r>
              <a:rPr lang="en-IN" sz="2400" dirty="0">
                <a:hlinkClick r:id="rId3"/>
              </a:rPr>
              <a:t> </a:t>
            </a:r>
            <a:r>
              <a:rPr lang="en-IN" sz="2400" dirty="0"/>
              <a:t>apps which are configured in</a:t>
            </a:r>
            <a:r>
              <a:rPr lang="en-IN" sz="2400" b="1" dirty="0">
                <a:hlinkClick r:id="rId4"/>
              </a:rPr>
              <a:t> Azure Active Directory.</a:t>
            </a:r>
            <a:r>
              <a:rPr lang="en-IN" sz="2400" dirty="0">
                <a:hlinkClick r:id="rId4"/>
              </a:rPr>
              <a:t> </a:t>
            </a:r>
            <a:endParaRPr lang="en-IN" sz="2400" dirty="0"/>
          </a:p>
          <a:p>
            <a:r>
              <a:rPr lang="en-IN" sz="2400" b="1" dirty="0"/>
              <a:t> </a:t>
            </a:r>
            <a:endParaRPr lang="en-IN" sz="2400" dirty="0"/>
          </a:p>
        </p:txBody>
      </p:sp>
    </p:spTree>
    <p:extLst>
      <p:ext uri="{BB962C8B-B14F-4D97-AF65-F5344CB8AC3E}">
        <p14:creationId xmlns:p14="http://schemas.microsoft.com/office/powerpoint/2010/main" val="3315427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97996" y="215659"/>
            <a:ext cx="10471620" cy="6211020"/>
          </a:xfrm>
        </p:spPr>
        <p:txBody>
          <a:bodyPr>
            <a:noAutofit/>
          </a:bodyPr>
          <a:lstStyle/>
          <a:p>
            <a:r>
              <a:rPr lang="en-IN" sz="2400" b="1" dirty="0"/>
              <a:t>Multi-Factor Authentication (MFA): </a:t>
            </a:r>
            <a:endParaRPr lang="en-IN" sz="2400" dirty="0"/>
          </a:p>
          <a:p>
            <a:r>
              <a:rPr lang="en-IN" sz="2400" dirty="0"/>
              <a:t>Multifactor authentication (MFA) adds a layer of protection to the sign-in process. </a:t>
            </a:r>
          </a:p>
          <a:p>
            <a:r>
              <a:rPr lang="en-IN" sz="2400" dirty="0"/>
              <a:t>When accessing accounts or apps, users provide additional identity verification, such as scanning a fingerprint or entering a code received by phone</a:t>
            </a:r>
            <a:r>
              <a:rPr lang="en-IN" sz="2400" dirty="0" smtClean="0"/>
              <a:t>.</a:t>
            </a:r>
            <a:endParaRPr lang="en-IN"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r>
              <a:rPr lang="en-IN" sz="2400" b="1" dirty="0"/>
              <a:t>Why use multifactor authentication (MFA)? </a:t>
            </a:r>
            <a:endParaRPr lang="en-IN" sz="2400" dirty="0"/>
          </a:p>
          <a:p>
            <a:pPr lvl="0" fontAlgn="base"/>
            <a:r>
              <a:rPr lang="en-IN" sz="2400" dirty="0"/>
              <a:t>It’s more secure than passwords. </a:t>
            </a:r>
          </a:p>
          <a:p>
            <a:pPr lvl="0" fontAlgn="base"/>
            <a:r>
              <a:rPr lang="en-IN" sz="2400" dirty="0"/>
              <a:t>Some types of multifactor authentication (MFA) are stronger than others. </a:t>
            </a:r>
          </a:p>
          <a:p>
            <a:r>
              <a:rPr lang="en-IN" sz="2400" dirty="0"/>
              <a:t>Protect your business from common identity attacks with one simple action.</a:t>
            </a:r>
          </a:p>
        </p:txBody>
      </p:sp>
      <p:pic>
        <p:nvPicPr>
          <p:cNvPr id="5" name="Picture 4"/>
          <p:cNvPicPr/>
          <p:nvPr/>
        </p:nvPicPr>
        <p:blipFill>
          <a:blip r:embed="rId2"/>
          <a:stretch>
            <a:fillRect/>
          </a:stretch>
        </p:blipFill>
        <p:spPr>
          <a:xfrm>
            <a:off x="1630392" y="2492824"/>
            <a:ext cx="8591910" cy="1406525"/>
          </a:xfrm>
          <a:prstGeom prst="rect">
            <a:avLst/>
          </a:prstGeom>
        </p:spPr>
      </p:pic>
    </p:spTree>
    <p:extLst>
      <p:ext uri="{BB962C8B-B14F-4D97-AF65-F5344CB8AC3E}">
        <p14:creationId xmlns:p14="http://schemas.microsoft.com/office/powerpoint/2010/main" val="199194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Single Sign-On (SSO): </a:t>
            </a:r>
            <a:endParaRPr lang="en-IN" sz="3200"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29" y="1086928"/>
            <a:ext cx="10471620" cy="5572664"/>
          </a:xfrm>
        </p:spPr>
        <p:txBody>
          <a:bodyPr>
            <a:noAutofit/>
          </a:bodyPr>
          <a:lstStyle/>
          <a:p>
            <a:r>
              <a:rPr lang="en-IN" sz="2400" dirty="0" smtClean="0"/>
              <a:t>Single </a:t>
            </a:r>
            <a:r>
              <a:rPr lang="en-IN" sz="2400" dirty="0"/>
              <a:t>sign-on (SSO) is a time-saving and highly secure user authentication process. </a:t>
            </a:r>
          </a:p>
          <a:p>
            <a:r>
              <a:rPr lang="en-IN" sz="2400" dirty="0"/>
              <a:t>SSO lets users access multiple applications with a single account and sign out instantly with one click. </a:t>
            </a:r>
          </a:p>
          <a:p>
            <a:r>
              <a:rPr lang="en-IN" sz="2400" dirty="0"/>
              <a:t>Single sign-on is an authentication method that allows users to sign in using one set of credentials to multiple independent software systems. </a:t>
            </a:r>
          </a:p>
        </p:txBody>
      </p:sp>
    </p:spTree>
    <p:extLst>
      <p:ext uri="{BB962C8B-B14F-4D97-AF65-F5344CB8AC3E}">
        <p14:creationId xmlns:p14="http://schemas.microsoft.com/office/powerpoint/2010/main" val="3846069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103516"/>
            <a:ext cx="10471620" cy="6685473"/>
          </a:xfrm>
        </p:spPr>
        <p:txBody>
          <a:bodyPr>
            <a:noAutofit/>
          </a:bodyPr>
          <a:lstStyle/>
          <a:p>
            <a:pPr marL="0" indent="0">
              <a:buNone/>
            </a:pPr>
            <a:r>
              <a:rPr lang="en-IN" sz="2800" b="1" dirty="0"/>
              <a:t>Role-Based Access Control (RBAC): </a:t>
            </a:r>
            <a:endParaRPr lang="en-IN" sz="2800" dirty="0"/>
          </a:p>
          <a:p>
            <a:r>
              <a:rPr lang="en-IN" sz="2800" dirty="0"/>
              <a:t>Azure role-based access control (Azure RBAC) helps you manage who has access to Azure resources, what they can do with those resources, and what areas they have access to. </a:t>
            </a:r>
          </a:p>
          <a:p>
            <a:pPr marL="0" indent="0">
              <a:buNone/>
            </a:pPr>
            <a:r>
              <a:rPr lang="en-IN" sz="2800" b="1" dirty="0"/>
              <a:t>What can I do with Azure RBAC? </a:t>
            </a:r>
            <a:endParaRPr lang="en-IN" sz="2800" dirty="0"/>
          </a:p>
          <a:p>
            <a:r>
              <a:rPr lang="en-IN" sz="2800" dirty="0"/>
              <a:t>Here are some examples of what you can do with Azure RBAC: </a:t>
            </a:r>
          </a:p>
          <a:p>
            <a:pPr lvl="0" fontAlgn="base"/>
            <a:r>
              <a:rPr lang="en-IN" sz="2800" dirty="0"/>
              <a:t>Allow one user to manage virtual machines in a subscription and another user to manage virtual networks </a:t>
            </a:r>
          </a:p>
          <a:p>
            <a:pPr lvl="0" fontAlgn="base"/>
            <a:r>
              <a:rPr lang="en-IN" sz="2800" dirty="0"/>
              <a:t>Allow a DBA group to manage SQL databases in a subscription </a:t>
            </a:r>
          </a:p>
          <a:p>
            <a:pPr lvl="0" fontAlgn="base"/>
            <a:r>
              <a:rPr lang="en-IN" sz="2800" dirty="0"/>
              <a:t>Allow a user to manage all resources in a resource group, such as virtual machines, websites, and subnets </a:t>
            </a:r>
          </a:p>
          <a:p>
            <a:pPr lvl="0" fontAlgn="base"/>
            <a:r>
              <a:rPr lang="en-IN" sz="2800" dirty="0"/>
              <a:t>Allow an application to access all resources in a </a:t>
            </a:r>
            <a:r>
              <a:rPr lang="en-IN" sz="2800" dirty="0" smtClean="0"/>
              <a:t>resource </a:t>
            </a:r>
            <a:r>
              <a:rPr lang="en-IN" sz="2800" dirty="0"/>
              <a:t>group</a:t>
            </a:r>
            <a:endParaRPr lang="en-IN" sz="1800" dirty="0"/>
          </a:p>
        </p:txBody>
      </p:sp>
    </p:spTree>
    <p:extLst>
      <p:ext uri="{BB962C8B-B14F-4D97-AF65-F5344CB8AC3E}">
        <p14:creationId xmlns:p14="http://schemas.microsoft.com/office/powerpoint/2010/main" val="1960078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103516"/>
            <a:ext cx="10471620" cy="6685473"/>
          </a:xfrm>
        </p:spPr>
        <p:txBody>
          <a:bodyPr>
            <a:noAutofit/>
          </a:bodyPr>
          <a:lstStyle/>
          <a:p>
            <a:pPr marL="0" indent="0">
              <a:buNone/>
            </a:pPr>
            <a:r>
              <a:rPr lang="en-IN" b="1" dirty="0" smtClean="0"/>
              <a:t>Resource </a:t>
            </a:r>
            <a:r>
              <a:rPr lang="en-IN" b="1" dirty="0"/>
              <a:t>locks: </a:t>
            </a:r>
            <a:endParaRPr lang="en-IN" dirty="0"/>
          </a:p>
          <a:p>
            <a:r>
              <a:rPr lang="en-IN" dirty="0"/>
              <a:t>As an administrator, you can lock an Azure subscription, resource group, or resource to protect them from accidental user deletions and modifications.  </a:t>
            </a:r>
          </a:p>
          <a:p>
            <a:r>
              <a:rPr lang="en-IN" dirty="0"/>
              <a:t>The lock overrides any user permissions. </a:t>
            </a:r>
          </a:p>
          <a:p>
            <a:r>
              <a:rPr lang="en-IN" dirty="0"/>
              <a:t>You can set locks that prevent either deletions or modifications.  </a:t>
            </a:r>
          </a:p>
          <a:p>
            <a:r>
              <a:rPr lang="en-IN" dirty="0"/>
              <a:t>In the portal, these locks are called </a:t>
            </a:r>
            <a:r>
              <a:rPr lang="en-IN" b="1" dirty="0"/>
              <a:t>Delete</a:t>
            </a:r>
            <a:r>
              <a:rPr lang="en-IN" dirty="0"/>
              <a:t> and </a:t>
            </a:r>
            <a:r>
              <a:rPr lang="en-IN" b="1" dirty="0"/>
              <a:t>Read-only</a:t>
            </a:r>
            <a:r>
              <a:rPr lang="en-IN" dirty="0"/>
              <a:t>.  </a:t>
            </a:r>
          </a:p>
          <a:p>
            <a:r>
              <a:rPr lang="en-IN" dirty="0"/>
              <a:t>In the command line, these locks are called </a:t>
            </a:r>
            <a:r>
              <a:rPr lang="en-IN" b="1" dirty="0" err="1"/>
              <a:t>CanNotDelete</a:t>
            </a:r>
            <a:r>
              <a:rPr lang="en-IN" dirty="0"/>
              <a:t> and </a:t>
            </a:r>
            <a:r>
              <a:rPr lang="en-IN" b="1" dirty="0" err="1"/>
              <a:t>ReadOnly</a:t>
            </a:r>
            <a:r>
              <a:rPr lang="en-IN" dirty="0"/>
              <a:t>.  </a:t>
            </a:r>
          </a:p>
          <a:p>
            <a:r>
              <a:rPr lang="en-IN" dirty="0"/>
              <a:t>In the left navigation panel, the subscription lock feature's name is </a:t>
            </a:r>
            <a:r>
              <a:rPr lang="en-IN" b="1" dirty="0"/>
              <a:t>Resource locks</a:t>
            </a:r>
            <a:r>
              <a:rPr lang="en-IN" dirty="0"/>
              <a:t>, while the resource group lock feature's name is </a:t>
            </a:r>
            <a:r>
              <a:rPr lang="en-IN" b="1" dirty="0"/>
              <a:t>Locks</a:t>
            </a:r>
            <a:r>
              <a:rPr lang="en-IN" dirty="0"/>
              <a:t>. </a:t>
            </a:r>
          </a:p>
          <a:p>
            <a:pPr lvl="0" fontAlgn="base"/>
            <a:r>
              <a:rPr lang="en-IN" b="1" dirty="0" err="1"/>
              <a:t>CannotDelete</a:t>
            </a:r>
            <a:r>
              <a:rPr lang="en-IN" dirty="0"/>
              <a:t> means authorized users can read and modify a resource, but they can't delete it. </a:t>
            </a:r>
          </a:p>
          <a:p>
            <a:r>
              <a:rPr lang="en-IN" b="1" dirty="0" err="1"/>
              <a:t>ReadOnly</a:t>
            </a:r>
            <a:r>
              <a:rPr lang="en-IN" dirty="0"/>
              <a:t> means authorized users can read a resource, but they can't delete or update it. Applying this lock is similar to restricting all authorized users to the permissions that the </a:t>
            </a:r>
            <a:r>
              <a:rPr lang="en-IN" b="1" dirty="0"/>
              <a:t>Reader</a:t>
            </a:r>
            <a:r>
              <a:rPr lang="en-IN" dirty="0"/>
              <a:t> role provides. </a:t>
            </a:r>
            <a:endParaRPr lang="en-IN" dirty="0" smtClean="0"/>
          </a:p>
          <a:p>
            <a:r>
              <a:rPr lang="en-IN" b="1" dirty="0"/>
              <a:t>Who can create or delete locks </a:t>
            </a:r>
            <a:endParaRPr lang="en-IN" dirty="0"/>
          </a:p>
          <a:p>
            <a:r>
              <a:rPr lang="en-IN" dirty="0"/>
              <a:t>Only the </a:t>
            </a:r>
            <a:r>
              <a:rPr lang="en-IN" b="1" dirty="0"/>
              <a:t>Owner</a:t>
            </a:r>
            <a:r>
              <a:rPr lang="en-IN" dirty="0"/>
              <a:t> and the </a:t>
            </a:r>
            <a:r>
              <a:rPr lang="en-IN" b="1" dirty="0"/>
              <a:t>User Access </a:t>
            </a:r>
            <a:endParaRPr lang="en-IN" dirty="0"/>
          </a:p>
          <a:p>
            <a:r>
              <a:rPr lang="en-IN" b="1" dirty="0"/>
              <a:t>Administrator</a:t>
            </a:r>
            <a:r>
              <a:rPr lang="en-IN" dirty="0"/>
              <a:t> built-in roles can create and delete management locks. You can create a custom role with the required permissions.</a:t>
            </a:r>
          </a:p>
        </p:txBody>
      </p:sp>
    </p:spTree>
    <p:extLst>
      <p:ext uri="{BB962C8B-B14F-4D97-AF65-F5344CB8AC3E}">
        <p14:creationId xmlns:p14="http://schemas.microsoft.com/office/powerpoint/2010/main" val="2261495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103516"/>
            <a:ext cx="10471620" cy="6685473"/>
          </a:xfrm>
        </p:spPr>
        <p:txBody>
          <a:bodyPr>
            <a:noAutofit/>
          </a:bodyPr>
          <a:lstStyle/>
          <a:p>
            <a:pPr marL="0" indent="0">
              <a:buNone/>
            </a:pPr>
            <a:r>
              <a:rPr lang="en-IN" sz="2400" b="1" dirty="0"/>
              <a:t>Tags in Azure: </a:t>
            </a:r>
            <a:endParaRPr lang="en-IN" sz="2400" dirty="0"/>
          </a:p>
          <a:p>
            <a:r>
              <a:rPr lang="en-IN" dirty="0"/>
              <a:t>Tags are metadata elements that you apply to your Azure resources.  </a:t>
            </a:r>
          </a:p>
          <a:p>
            <a:r>
              <a:rPr lang="en-IN" dirty="0"/>
              <a:t>They're key-value pairs that help you identify resources based on settings that are relevant to your organization. </a:t>
            </a:r>
          </a:p>
          <a:p>
            <a:r>
              <a:rPr lang="en-IN" dirty="0"/>
              <a:t>If you want to track the deployment environment </a:t>
            </a:r>
          </a:p>
          <a:p>
            <a:r>
              <a:rPr lang="en-IN" dirty="0"/>
              <a:t>for your resources, add a key named Environment.  </a:t>
            </a:r>
          </a:p>
          <a:p>
            <a:r>
              <a:rPr lang="en-IN" dirty="0"/>
              <a:t>You can apply tags to your Azure resources, resource groups, and subscriptions. </a:t>
            </a:r>
          </a:p>
          <a:p>
            <a:pPr marL="0" indent="0">
              <a:buNone/>
            </a:pPr>
            <a:endParaRPr lang="en-IN" dirty="0"/>
          </a:p>
          <a:p>
            <a:r>
              <a:rPr lang="en-IN" sz="2400" b="1" dirty="0"/>
              <a:t>What is Azure Policy? </a:t>
            </a:r>
            <a:endParaRPr lang="en-IN" sz="2400" dirty="0"/>
          </a:p>
          <a:p>
            <a:r>
              <a:rPr lang="en-IN" dirty="0"/>
              <a:t>Azure Policy helps to enforce organizational standards and to assess compliance at-scale. </a:t>
            </a:r>
          </a:p>
          <a:p>
            <a:r>
              <a:rPr lang="en-IN" dirty="0"/>
              <a:t>Common use cases for Azure Policy include implementing governance for resource consistency, regulatory compliance, security, cost, and management. </a:t>
            </a:r>
          </a:p>
          <a:p>
            <a:r>
              <a:rPr lang="en-IN" dirty="0"/>
              <a:t>Policy definitions for these common use cases are already available in your Azure environment as built-ins to help you get started. </a:t>
            </a:r>
          </a:p>
          <a:p>
            <a:pPr marL="0" indent="0">
              <a:buNone/>
            </a:pPr>
            <a:r>
              <a:rPr lang="en-IN" dirty="0"/>
              <a:t> </a:t>
            </a:r>
          </a:p>
        </p:txBody>
      </p:sp>
    </p:spTree>
    <p:extLst>
      <p:ext uri="{BB962C8B-B14F-4D97-AF65-F5344CB8AC3E}">
        <p14:creationId xmlns:p14="http://schemas.microsoft.com/office/powerpoint/2010/main" val="547749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103516"/>
            <a:ext cx="10471620" cy="6685473"/>
          </a:xfrm>
        </p:spPr>
        <p:txBody>
          <a:bodyPr>
            <a:noAutofit/>
          </a:bodyPr>
          <a:lstStyle/>
          <a:p>
            <a:pPr marL="0" indent="0">
              <a:buNone/>
            </a:pPr>
            <a:r>
              <a:rPr lang="en-IN" sz="3200" b="1" dirty="0"/>
              <a:t>Azure Blueprints: </a:t>
            </a:r>
            <a:endParaRPr lang="en-IN" sz="3200" dirty="0"/>
          </a:p>
          <a:p>
            <a:r>
              <a:rPr lang="en-IN" sz="2400" dirty="0"/>
              <a:t>Just as a blueprint allows an engineer or an architect to sketch a project's design parameters. </a:t>
            </a:r>
          </a:p>
          <a:p>
            <a:r>
              <a:rPr lang="en-IN" sz="2400" dirty="0"/>
              <a:t>Azure Blueprints enables cloud architects and central information technology groups to define a repeatable set of Azure resources that implements and </a:t>
            </a:r>
            <a:r>
              <a:rPr lang="en-IN" sz="2400" dirty="0" err="1"/>
              <a:t>otherize</a:t>
            </a:r>
            <a:r>
              <a:rPr lang="en-IN" sz="2400" dirty="0"/>
              <a:t> to an organization's standards, patterns, and requirements.  </a:t>
            </a:r>
          </a:p>
          <a:p>
            <a:r>
              <a:rPr lang="en-IN" sz="2400" dirty="0"/>
              <a:t>The Azure Blueprints service is backed by the globally distributed</a:t>
            </a:r>
            <a:r>
              <a:rPr lang="en-IN" sz="2400" dirty="0">
                <a:hlinkClick r:id="rId2"/>
              </a:rPr>
              <a:t> </a:t>
            </a:r>
            <a:r>
              <a:rPr lang="en-IN" sz="2400" u="sng" dirty="0">
                <a:hlinkClick r:id="rId2"/>
              </a:rPr>
              <a:t>Azure Cosmos DB</a:t>
            </a:r>
            <a:r>
              <a:rPr lang="en-IN" sz="2400" dirty="0">
                <a:hlinkClick r:id="rId2"/>
              </a:rPr>
              <a:t>.</a:t>
            </a:r>
            <a:r>
              <a:rPr lang="en-IN" sz="2400" dirty="0"/>
              <a:t>  </a:t>
            </a:r>
          </a:p>
          <a:p>
            <a:r>
              <a:rPr lang="en-IN" sz="2400" dirty="0"/>
              <a:t>Blueprint objects are replicated to multiple Azure regions. </a:t>
            </a:r>
          </a:p>
          <a:p>
            <a:r>
              <a:rPr lang="en-IN" sz="2400" dirty="0"/>
              <a:t>This replication provides low latency, high availability, and consistent access to your blueprint objects.</a:t>
            </a:r>
            <a:endParaRPr lang="en-IN" dirty="0"/>
          </a:p>
        </p:txBody>
      </p:sp>
    </p:spTree>
    <p:extLst>
      <p:ext uri="{BB962C8B-B14F-4D97-AF65-F5344CB8AC3E}">
        <p14:creationId xmlns:p14="http://schemas.microsoft.com/office/powerpoint/2010/main" val="1856321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103516"/>
            <a:ext cx="10471620" cy="6685473"/>
          </a:xfrm>
        </p:spPr>
        <p:txBody>
          <a:bodyPr>
            <a:noAutofit/>
          </a:bodyPr>
          <a:lstStyle/>
          <a:p>
            <a:r>
              <a:rPr lang="en-IN" b="1" dirty="0"/>
              <a:t>Cloud Adoption Framework for Azure: </a:t>
            </a:r>
            <a:endParaRPr lang="en-IN" dirty="0"/>
          </a:p>
          <a:p>
            <a:r>
              <a:rPr lang="en-IN" dirty="0"/>
              <a:t>The Microsoft Cloud Adoption Framework for Azure is a full lifecycle framework that enables cloud architects, IT professionals, and business decision makers to achieve their cloud adoption goals. </a:t>
            </a:r>
            <a:r>
              <a:rPr lang="en-IN" dirty="0" smtClean="0"/>
              <a:t>It </a:t>
            </a:r>
            <a:r>
              <a:rPr lang="en-IN" dirty="0"/>
              <a:t>provides best practices, documentation, and tools that help you create and implement business and technology strategies for the cloud. </a:t>
            </a:r>
          </a:p>
          <a:p>
            <a:r>
              <a:rPr lang="en-IN" dirty="0"/>
              <a:t>The Cloud Adoption Framework brings together cloud adoption best practices from Microsoft employees, partners, and customers. </a:t>
            </a:r>
          </a:p>
          <a:p>
            <a:r>
              <a:rPr lang="en-IN" b="1" dirty="0"/>
              <a:t>Microsoft core tenets of Security: </a:t>
            </a:r>
            <a:endParaRPr lang="en-IN" dirty="0"/>
          </a:p>
          <a:p>
            <a:r>
              <a:rPr lang="en-IN" dirty="0"/>
              <a:t>Building on the principles of security, privacy, compliance, resiliency, and Microsoft strives to earn and keep your trust. </a:t>
            </a:r>
          </a:p>
          <a:p>
            <a:r>
              <a:rPr lang="en-IN" dirty="0"/>
              <a:t>The Azure approach to trust is based on the following foundational principles: </a:t>
            </a:r>
          </a:p>
          <a:p>
            <a:r>
              <a:rPr lang="en-IN" dirty="0"/>
              <a:t>Security, privacy, compliance, resiliency, and protection of intellectual property. </a:t>
            </a:r>
          </a:p>
          <a:p>
            <a:r>
              <a:rPr lang="en-IN" b="1" dirty="0"/>
              <a:t>What is Azure security and compliance? </a:t>
            </a:r>
            <a:endParaRPr lang="en-IN" dirty="0"/>
          </a:p>
          <a:p>
            <a:r>
              <a:rPr lang="en-IN" dirty="0"/>
              <a:t>Fully managed service that helps secure remote access to your virtual machines.  </a:t>
            </a:r>
          </a:p>
          <a:p>
            <a:r>
              <a:rPr lang="en-IN" dirty="0"/>
              <a:t>A cloud-native web application firewall (WAF) service that provides powerful protection for web apps. </a:t>
            </a:r>
          </a:p>
          <a:p>
            <a:r>
              <a:rPr lang="en-IN" dirty="0"/>
              <a:t>Cloud-native and intelligent network firewall security. </a:t>
            </a:r>
          </a:p>
          <a:p>
            <a:pPr marL="0" indent="0">
              <a:buNone/>
            </a:pPr>
            <a:r>
              <a:rPr lang="en-IN" dirty="0"/>
              <a:t> </a:t>
            </a:r>
            <a:endParaRPr lang="en-IN" sz="1400" dirty="0"/>
          </a:p>
        </p:txBody>
      </p:sp>
    </p:spTree>
    <p:extLst>
      <p:ext uri="{BB962C8B-B14F-4D97-AF65-F5344CB8AC3E}">
        <p14:creationId xmlns:p14="http://schemas.microsoft.com/office/powerpoint/2010/main" val="2900517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103516"/>
            <a:ext cx="10471620" cy="6685473"/>
          </a:xfrm>
        </p:spPr>
        <p:txBody>
          <a:bodyPr>
            <a:noAutofit/>
          </a:bodyPr>
          <a:lstStyle/>
          <a:p>
            <a:r>
              <a:rPr lang="en-IN" sz="2800" b="1" dirty="0"/>
              <a:t>Microsoft Privacy Statement: </a:t>
            </a:r>
            <a:endParaRPr lang="en-IN" sz="2800" dirty="0"/>
          </a:p>
          <a:p>
            <a:r>
              <a:rPr lang="en-IN" sz="2400" dirty="0"/>
              <a:t>Your privacy is important to us. </a:t>
            </a:r>
          </a:p>
          <a:p>
            <a:r>
              <a:rPr lang="en-IN" sz="2400" dirty="0"/>
              <a:t>This privacy statement explains the personal data Microsoft processes, how Microsoft processes it, and for what purposes. </a:t>
            </a:r>
          </a:p>
          <a:p>
            <a:r>
              <a:rPr lang="en-IN" sz="2400" dirty="0"/>
              <a:t>Microsoft offers a wide range of products, including server products used to help operate worldwide, devices you use in your home, software that students use at school, and services developers use to create and host what’s next.  </a:t>
            </a:r>
          </a:p>
          <a:p>
            <a:r>
              <a:rPr lang="en-IN" sz="2400" dirty="0"/>
              <a:t>References to Microsoft products in this statement include Microsoft services, websites, apps, software, servers, and devices. </a:t>
            </a:r>
          </a:p>
          <a:p>
            <a:r>
              <a:rPr lang="en-IN" sz="2400" dirty="0"/>
              <a:t>The Microsoft Privacy Statement explains what personal data Microsoft collects, how Microsoft uses it, and for what purposes. </a:t>
            </a:r>
          </a:p>
          <a:p>
            <a:pPr marL="0" indent="0">
              <a:buNone/>
            </a:pPr>
            <a:endParaRPr lang="en-IN" sz="1400" dirty="0"/>
          </a:p>
        </p:txBody>
      </p:sp>
    </p:spTree>
    <p:extLst>
      <p:ext uri="{BB962C8B-B14F-4D97-AF65-F5344CB8AC3E}">
        <p14:creationId xmlns:p14="http://schemas.microsoft.com/office/powerpoint/2010/main" val="2172692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CBED5F35-4EFC-4B1A-A685-D0FE2F7AD39C}"/>
              </a:ext>
            </a:extLst>
          </p:cNvPr>
          <p:cNvSpPr>
            <a:spLocks noGrp="1"/>
          </p:cNvSpPr>
          <p:nvPr>
            <p:ph type="title"/>
          </p:nvPr>
        </p:nvSpPr>
        <p:spPr>
          <a:xfrm>
            <a:off x="7825154" y="482321"/>
            <a:ext cx="3882214" cy="5571625"/>
          </a:xfrm>
        </p:spPr>
        <p:txBody>
          <a:bodyPr anchor="ctr">
            <a:normAutofit/>
          </a:bodyPr>
          <a:lstStyle/>
          <a:p>
            <a:r>
              <a:rPr lang="en-IN" sz="3600" b="1" smtClean="0">
                <a:latin typeface="+mn-lt"/>
              </a:rPr>
              <a:t>Virtual </a:t>
            </a:r>
            <a:r>
              <a:rPr lang="en-IN" sz="3600" b="1" dirty="0" smtClean="0">
                <a:latin typeface="+mn-lt"/>
              </a:rPr>
              <a:t>machine </a:t>
            </a:r>
            <a:br>
              <a:rPr lang="en-IN" sz="3600" b="1" dirty="0" smtClean="0">
                <a:latin typeface="+mn-lt"/>
              </a:rPr>
            </a:br>
            <a:r>
              <a:rPr lang="en-IN" sz="3600" b="1" dirty="0" smtClean="0">
                <a:latin typeface="+mn-lt"/>
              </a:rPr>
              <a:t>in </a:t>
            </a:r>
            <a:br>
              <a:rPr lang="en-IN" sz="3600" b="1" dirty="0" smtClean="0">
                <a:latin typeface="+mn-lt"/>
              </a:rPr>
            </a:br>
            <a:r>
              <a:rPr lang="en-IN" sz="3600" b="1" dirty="0" smtClean="0">
                <a:latin typeface="+mn-lt"/>
              </a:rPr>
              <a:t>Azure</a:t>
            </a:r>
            <a:endParaRPr lang="en-US" sz="3600" b="1" dirty="0">
              <a:latin typeface="+mn-lt"/>
              <a:cs typeface="Times New Roman" panose="02020603050405020304" pitchFamily="18" charset="0"/>
            </a:endParaRPr>
          </a:p>
        </p:txBody>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649031018"/>
              </p:ext>
            </p:extLst>
          </p:nvPr>
        </p:nvGraphicFramePr>
        <p:xfrm>
          <a:off x="621102" y="1367286"/>
          <a:ext cx="6948098" cy="3687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103516"/>
            <a:ext cx="10471620" cy="6685473"/>
          </a:xfrm>
        </p:spPr>
        <p:txBody>
          <a:bodyPr>
            <a:noAutofit/>
          </a:bodyPr>
          <a:lstStyle/>
          <a:p>
            <a:pPr marL="0" indent="0">
              <a:buNone/>
            </a:pPr>
            <a:r>
              <a:rPr lang="en-IN" sz="2800" b="1" dirty="0"/>
              <a:t>What’s in the Online Services Terms? </a:t>
            </a:r>
            <a:endParaRPr lang="en-IN" sz="2800" dirty="0"/>
          </a:p>
          <a:p>
            <a:r>
              <a:rPr lang="en-IN" sz="2800" dirty="0"/>
              <a:t>The Online Services Terms (OST) is a legal agreement between Microsoft and the customer.  </a:t>
            </a:r>
          </a:p>
          <a:p>
            <a:r>
              <a:rPr lang="en-IN" sz="2800" dirty="0"/>
              <a:t>The OST applies specifically to Microsoft’s online services that you license through a subscription, including Azure, Dynamics 365, Office 365, and Bing Maps. </a:t>
            </a:r>
            <a:r>
              <a:rPr lang="en-IN" sz="2800" dirty="0" smtClean="0"/>
              <a:t> </a:t>
            </a:r>
            <a:endParaRPr lang="en-IN" sz="2800" dirty="0"/>
          </a:p>
          <a:p>
            <a:pPr marL="0" indent="0">
              <a:buNone/>
            </a:pPr>
            <a:r>
              <a:rPr lang="en-IN" sz="2800" b="1" dirty="0"/>
              <a:t>Microsoft Products and Services Data Protection </a:t>
            </a:r>
            <a:r>
              <a:rPr lang="en-IN" sz="2800" b="1" dirty="0" smtClean="0"/>
              <a:t>Addendum </a:t>
            </a:r>
            <a:r>
              <a:rPr lang="en-IN" sz="2800" b="1" dirty="0"/>
              <a:t>(DPA)</a:t>
            </a:r>
            <a:r>
              <a:rPr lang="en-IN" sz="2800" dirty="0"/>
              <a:t> </a:t>
            </a:r>
            <a:r>
              <a:rPr lang="en-IN" sz="2800" dirty="0" smtClean="0"/>
              <a:t>:</a:t>
            </a:r>
            <a:endParaRPr lang="en-IN" sz="2800" dirty="0"/>
          </a:p>
          <a:p>
            <a:r>
              <a:rPr lang="en-IN" sz="2800" dirty="0"/>
              <a:t>When you subscribe to a Product under the terms of the Product Terms site, the data processing and security terms are defined in Microsoft Online Services Data Protection Addendum (DPA). </a:t>
            </a:r>
            <a:r>
              <a:rPr lang="en-IN" sz="2800" b="1" dirty="0" smtClean="0"/>
              <a:t> </a:t>
            </a:r>
            <a:endParaRPr lang="en-IN" sz="2800" dirty="0"/>
          </a:p>
        </p:txBody>
      </p:sp>
    </p:spTree>
    <p:extLst>
      <p:ext uri="{BB962C8B-B14F-4D97-AF65-F5344CB8AC3E}">
        <p14:creationId xmlns:p14="http://schemas.microsoft.com/office/powerpoint/2010/main" val="4214358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103516"/>
            <a:ext cx="10471620" cy="6409427"/>
          </a:xfrm>
        </p:spPr>
        <p:txBody>
          <a:bodyPr>
            <a:noAutofit/>
          </a:bodyPr>
          <a:lstStyle/>
          <a:p>
            <a:r>
              <a:rPr lang="en-IN" sz="2400" b="1" dirty="0"/>
              <a:t>Trust </a:t>
            </a:r>
            <a:r>
              <a:rPr lang="en-IN" sz="2400" b="1" dirty="0" smtClean="0"/>
              <a:t>Centre:</a:t>
            </a:r>
          </a:p>
          <a:p>
            <a:pPr marL="0" indent="0">
              <a:buNone/>
            </a:pPr>
            <a:endParaRPr lang="en-IN" sz="2400" b="1" dirty="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endParaRPr lang="en-IN" sz="2400" b="1" dirty="0"/>
          </a:p>
          <a:p>
            <a:r>
              <a:rPr lang="en-IN" sz="2400" dirty="0"/>
              <a:t>The Trust </a:t>
            </a:r>
            <a:r>
              <a:rPr lang="en-IN" sz="2400" dirty="0" err="1"/>
              <a:t>Center</a:t>
            </a:r>
            <a:r>
              <a:rPr lang="en-IN" sz="2400" dirty="0"/>
              <a:t> is an important part of the Microsoft Trusted Cloud Initiative and provides support and resources for the legal and compliance community. </a:t>
            </a:r>
          </a:p>
          <a:p>
            <a:r>
              <a:rPr lang="en-IN" sz="2400" dirty="0"/>
              <a:t>The Trust </a:t>
            </a:r>
            <a:r>
              <a:rPr lang="en-IN" sz="2400" dirty="0" err="1"/>
              <a:t>Center</a:t>
            </a:r>
            <a:r>
              <a:rPr lang="en-IN" sz="2400" dirty="0"/>
              <a:t> provides: </a:t>
            </a:r>
          </a:p>
          <a:p>
            <a:pPr lvl="0" fontAlgn="base"/>
            <a:r>
              <a:rPr lang="en-IN" sz="2400" dirty="0"/>
              <a:t>In-depth information about security, privacy, compliance offerings, policies, features, and practices across Microsoft cloud products. </a:t>
            </a:r>
          </a:p>
          <a:p>
            <a:pPr lvl="0" fontAlgn="base"/>
            <a:r>
              <a:rPr lang="en-IN" sz="2400" dirty="0"/>
              <a:t>Additional resources for each topic. </a:t>
            </a:r>
          </a:p>
          <a:p>
            <a:pPr lvl="0" fontAlgn="base"/>
            <a:r>
              <a:rPr lang="en-IN" sz="2400" dirty="0"/>
              <a:t>Links to the security, privacy, and compliance blogs and upcoming events. </a:t>
            </a:r>
          </a:p>
          <a:p>
            <a:pPr marL="0" indent="0">
              <a:buNone/>
            </a:pPr>
            <a:r>
              <a:rPr lang="en-IN" sz="2400" b="1" dirty="0"/>
              <a:t> </a:t>
            </a:r>
            <a:r>
              <a:rPr lang="en-IN" sz="2400" b="1" dirty="0" smtClean="0"/>
              <a:t> </a:t>
            </a:r>
          </a:p>
          <a:p>
            <a:pPr marL="0" indent="0">
              <a:buNone/>
            </a:pPr>
            <a:endParaRPr lang="en-IN" sz="2400" dirty="0"/>
          </a:p>
        </p:txBody>
      </p:sp>
      <p:pic>
        <p:nvPicPr>
          <p:cNvPr id="4" name="Picture 3"/>
          <p:cNvPicPr/>
          <p:nvPr/>
        </p:nvPicPr>
        <p:blipFill>
          <a:blip r:embed="rId2"/>
          <a:stretch>
            <a:fillRect/>
          </a:stretch>
        </p:blipFill>
        <p:spPr>
          <a:xfrm>
            <a:off x="1298245" y="866613"/>
            <a:ext cx="8932683" cy="2329815"/>
          </a:xfrm>
          <a:prstGeom prst="rect">
            <a:avLst/>
          </a:prstGeom>
        </p:spPr>
      </p:pic>
    </p:spTree>
    <p:extLst>
      <p:ext uri="{BB962C8B-B14F-4D97-AF65-F5344CB8AC3E}">
        <p14:creationId xmlns:p14="http://schemas.microsoft.com/office/powerpoint/2010/main" val="193907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1512" y="103516"/>
            <a:ext cx="10471620" cy="6409427"/>
          </a:xfrm>
        </p:spPr>
        <p:txBody>
          <a:bodyPr>
            <a:noAutofit/>
          </a:bodyPr>
          <a:lstStyle/>
          <a:p>
            <a:pPr marL="0" indent="0">
              <a:buNone/>
            </a:pPr>
            <a:r>
              <a:rPr lang="en-IN" sz="2800" b="1" dirty="0"/>
              <a:t>Azure compliance documentation </a:t>
            </a:r>
            <a:endParaRPr lang="en-IN" sz="2800" dirty="0"/>
          </a:p>
          <a:p>
            <a:r>
              <a:rPr lang="en-IN" sz="2400" dirty="0"/>
              <a:t>The Azure compliance documentation provides you with detailed documentation about legal and regulatory standards and compliance on Azure. </a:t>
            </a:r>
          </a:p>
          <a:p>
            <a:r>
              <a:rPr lang="en-IN" sz="2400" dirty="0"/>
              <a:t>Here you find compliance offerings across these categories: </a:t>
            </a:r>
          </a:p>
          <a:p>
            <a:pPr lvl="0" fontAlgn="base"/>
            <a:r>
              <a:rPr lang="en-IN" sz="2400" dirty="0"/>
              <a:t>Global </a:t>
            </a:r>
          </a:p>
          <a:p>
            <a:pPr lvl="0" fontAlgn="base"/>
            <a:r>
              <a:rPr lang="en-IN" sz="2400" dirty="0"/>
              <a:t>US government </a:t>
            </a:r>
          </a:p>
          <a:p>
            <a:pPr lvl="0" fontAlgn="base"/>
            <a:r>
              <a:rPr lang="en-IN" sz="2400" dirty="0"/>
              <a:t>Financial services </a:t>
            </a:r>
          </a:p>
          <a:p>
            <a:pPr lvl="0" fontAlgn="base"/>
            <a:r>
              <a:rPr lang="en-IN" sz="2400" dirty="0"/>
              <a:t>Health </a:t>
            </a:r>
          </a:p>
          <a:p>
            <a:pPr lvl="0" fontAlgn="base"/>
            <a:r>
              <a:rPr lang="en-IN" sz="2400" dirty="0"/>
              <a:t>Media and manufacturing </a:t>
            </a:r>
          </a:p>
          <a:p>
            <a:pPr lvl="0" fontAlgn="base"/>
            <a:r>
              <a:rPr lang="en-IN" sz="2400" dirty="0"/>
              <a:t>Regional </a:t>
            </a:r>
          </a:p>
          <a:p>
            <a:pPr marL="0" indent="0">
              <a:buNone/>
            </a:pPr>
            <a:r>
              <a:rPr lang="en-IN" sz="2400" b="1" dirty="0" smtClean="0"/>
              <a:t> </a:t>
            </a:r>
            <a:endParaRPr lang="en-IN" sz="2400" dirty="0"/>
          </a:p>
        </p:txBody>
      </p:sp>
    </p:spTree>
    <p:extLst>
      <p:ext uri="{BB962C8B-B14F-4D97-AF65-F5344CB8AC3E}">
        <p14:creationId xmlns:p14="http://schemas.microsoft.com/office/powerpoint/2010/main" val="2829369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Azure Sovereign Regions: </a:t>
            </a:r>
            <a:endParaRPr lang="en-IN" sz="3200"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29" y="1086927"/>
            <a:ext cx="10471620" cy="4002657"/>
          </a:xfrm>
        </p:spPr>
        <p:txBody>
          <a:bodyPr>
            <a:noAutofit/>
          </a:bodyPr>
          <a:lstStyle/>
          <a:p>
            <a:r>
              <a:rPr lang="en-IN" sz="2800" dirty="0" smtClean="0"/>
              <a:t>When </a:t>
            </a:r>
            <a:r>
              <a:rPr lang="en-IN" sz="2800" dirty="0"/>
              <a:t>you design your strategy to migrate to Azure, you can choose from many Azure regions around the world.  </a:t>
            </a:r>
          </a:p>
          <a:p>
            <a:r>
              <a:rPr lang="en-IN" sz="2800" dirty="0"/>
              <a:t>Each Azure region has specific characteristics that make choosing the correct region for your Azure resources essential. </a:t>
            </a:r>
            <a:r>
              <a:rPr lang="en-IN" sz="2800" b="1" dirty="0"/>
              <a:t> </a:t>
            </a:r>
            <a:endParaRPr lang="en-IN" sz="2800" dirty="0"/>
          </a:p>
          <a:p>
            <a:pPr marL="0" indent="0">
              <a:buNone/>
            </a:pPr>
            <a:endParaRPr lang="en-IN" sz="2800" dirty="0"/>
          </a:p>
        </p:txBody>
      </p:sp>
    </p:spTree>
    <p:extLst>
      <p:ext uri="{BB962C8B-B14F-4D97-AF65-F5344CB8AC3E}">
        <p14:creationId xmlns:p14="http://schemas.microsoft.com/office/powerpoint/2010/main" val="2840385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 xmlns:a16="http://schemas.microsoft.com/office/drawing/2014/main" id="{51CA1257-66A3-465A-A773-E2D1F421929F}"/>
              </a:ext>
            </a:extLst>
          </p:cNvPr>
          <p:cNvSpPr txBox="1"/>
          <p:nvPr/>
        </p:nvSpPr>
        <p:spPr>
          <a:xfrm>
            <a:off x="3513005" y="2360809"/>
            <a:ext cx="8487104"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105934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69938" y="0"/>
            <a:ext cx="10178322" cy="704543"/>
          </a:xfrm>
        </p:spPr>
        <p:txBody>
          <a:bodyPr>
            <a:normAutofit/>
          </a:bodyPr>
          <a:lstStyle/>
          <a:p>
            <a:r>
              <a:rPr lang="en-US" sz="3200" b="1" dirty="0">
                <a:latin typeface="+mn-lt"/>
              </a:rPr>
              <a:t>What is defense in depth?</a:t>
            </a:r>
            <a:endParaRPr lang="en-IN" sz="3200" b="1"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69938" y="549828"/>
            <a:ext cx="10826560" cy="2098482"/>
          </a:xfrm>
        </p:spPr>
        <p:txBody>
          <a:bodyPr>
            <a:noAutofit/>
          </a:bodyPr>
          <a:lstStyle/>
          <a:p>
            <a:r>
              <a:rPr lang="en-US" sz="3600" dirty="0"/>
              <a:t>The objective of defense in depth is to protect information and prevent it from being stolen by those who aren’t authorized to access it.</a:t>
            </a:r>
            <a:endParaRPr lang="en-IN" sz="3600" dirty="0"/>
          </a:p>
        </p:txBody>
      </p:sp>
      <p:pic>
        <p:nvPicPr>
          <p:cNvPr id="4" name="Picture 3"/>
          <p:cNvPicPr/>
          <p:nvPr/>
        </p:nvPicPr>
        <p:blipFill>
          <a:blip r:embed="rId2"/>
          <a:stretch>
            <a:fillRect/>
          </a:stretch>
        </p:blipFill>
        <p:spPr>
          <a:xfrm>
            <a:off x="2682815" y="2527540"/>
            <a:ext cx="5607170" cy="3873259"/>
          </a:xfrm>
          <a:prstGeom prst="rect">
            <a:avLst/>
          </a:prstGeom>
        </p:spPr>
      </p:pic>
    </p:spTree>
    <p:extLst>
      <p:ext uri="{BB962C8B-B14F-4D97-AF65-F5344CB8AC3E}">
        <p14:creationId xmlns:p14="http://schemas.microsoft.com/office/powerpoint/2010/main" val="65441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85055" y="0"/>
            <a:ext cx="10324971" cy="6564702"/>
          </a:xfrm>
        </p:spPr>
        <p:txBody>
          <a:bodyPr>
            <a:noAutofit/>
          </a:bodyPr>
          <a:lstStyle/>
          <a:p>
            <a:pPr lvl="0" fontAlgn="base"/>
            <a:r>
              <a:rPr lang="en-IN" b="1" dirty="0"/>
              <a:t>Data</a:t>
            </a:r>
            <a:r>
              <a:rPr lang="en-IN" dirty="0"/>
              <a:t> </a:t>
            </a:r>
            <a:r>
              <a:rPr lang="en-IN" dirty="0" smtClean="0"/>
              <a:t>:</a:t>
            </a:r>
          </a:p>
          <a:p>
            <a:pPr lvl="0" fontAlgn="base">
              <a:buFont typeface="Courier New" panose="02070309020205020404" pitchFamily="49" charset="0"/>
              <a:buChar char="o"/>
            </a:pPr>
            <a:r>
              <a:rPr lang="en-IN" dirty="0" smtClean="0"/>
              <a:t>Stored </a:t>
            </a:r>
            <a:r>
              <a:rPr lang="en-IN" dirty="0"/>
              <a:t>in a database </a:t>
            </a:r>
            <a:endParaRPr lang="en-IN" dirty="0" smtClean="0"/>
          </a:p>
          <a:p>
            <a:pPr lvl="0" fontAlgn="base">
              <a:buFont typeface="Courier New" panose="02070309020205020404" pitchFamily="49" charset="0"/>
              <a:buChar char="o"/>
            </a:pPr>
            <a:r>
              <a:rPr lang="en-IN" dirty="0" smtClean="0"/>
              <a:t>Stored </a:t>
            </a:r>
            <a:r>
              <a:rPr lang="en-IN" dirty="0"/>
              <a:t>on disk inside virtual machines </a:t>
            </a:r>
          </a:p>
          <a:p>
            <a:pPr lvl="0" fontAlgn="base">
              <a:buFont typeface="Courier New" panose="02070309020205020404" pitchFamily="49" charset="0"/>
              <a:buChar char="o"/>
            </a:pPr>
            <a:r>
              <a:rPr lang="en-IN" dirty="0" smtClean="0"/>
              <a:t>Stored </a:t>
            </a:r>
            <a:r>
              <a:rPr lang="en-IN" dirty="0"/>
              <a:t>on a SaaS application such as </a:t>
            </a:r>
            <a:r>
              <a:rPr lang="en-IN" dirty="0" smtClean="0"/>
              <a:t>Office </a:t>
            </a:r>
            <a:r>
              <a:rPr lang="en-IN" dirty="0"/>
              <a:t>365 </a:t>
            </a:r>
          </a:p>
          <a:p>
            <a:pPr lvl="0" fontAlgn="base">
              <a:buFont typeface="Courier New" panose="02070309020205020404" pitchFamily="49" charset="0"/>
              <a:buChar char="o"/>
            </a:pPr>
            <a:r>
              <a:rPr lang="en-IN" sz="1400" baseline="-25000" dirty="0" smtClean="0"/>
              <a:t> </a:t>
            </a:r>
            <a:r>
              <a:rPr lang="en-IN" dirty="0"/>
              <a:t>Stored in cloud storage </a:t>
            </a:r>
            <a:endParaRPr lang="en-IN" sz="1050" dirty="0"/>
          </a:p>
          <a:p>
            <a:pPr lvl="0" fontAlgn="base"/>
            <a:r>
              <a:rPr lang="en-IN" b="1" dirty="0"/>
              <a:t>Application</a:t>
            </a:r>
            <a:r>
              <a:rPr lang="en-IN" dirty="0"/>
              <a:t> </a:t>
            </a:r>
            <a:r>
              <a:rPr lang="en-IN" dirty="0" smtClean="0"/>
              <a:t>:</a:t>
            </a:r>
          </a:p>
          <a:p>
            <a:pPr lvl="0" fontAlgn="base">
              <a:buFont typeface="Courier New" panose="02070309020205020404" pitchFamily="49" charset="0"/>
              <a:buChar char="o"/>
            </a:pPr>
            <a:r>
              <a:rPr lang="en-IN" sz="1400" baseline="-25000" dirty="0" smtClean="0"/>
              <a:t> </a:t>
            </a:r>
            <a:r>
              <a:rPr lang="en-IN" dirty="0"/>
              <a:t>Ensure applications are secure and free. </a:t>
            </a:r>
            <a:endParaRPr lang="en-IN" sz="1050" dirty="0"/>
          </a:p>
          <a:p>
            <a:pPr lvl="1" fontAlgn="base">
              <a:buFont typeface="Courier New" panose="02070309020205020404" pitchFamily="49" charset="0"/>
              <a:buChar char="o"/>
            </a:pPr>
            <a:r>
              <a:rPr lang="en-IN" dirty="0"/>
              <a:t>Store sensitive application secrets in a </a:t>
            </a:r>
            <a:endParaRPr lang="en-IN" sz="1000" dirty="0"/>
          </a:p>
          <a:p>
            <a:pPr>
              <a:buFont typeface="Courier New" panose="02070309020205020404" pitchFamily="49" charset="0"/>
              <a:buChar char="o"/>
            </a:pPr>
            <a:r>
              <a:rPr lang="en-IN" dirty="0"/>
              <a:t>secure storage medium. </a:t>
            </a:r>
            <a:endParaRPr lang="en-IN" sz="1050" dirty="0"/>
          </a:p>
          <a:p>
            <a:pPr lvl="1" fontAlgn="base">
              <a:buFont typeface="Courier New" panose="02070309020205020404" pitchFamily="49" charset="0"/>
              <a:buChar char="o"/>
            </a:pPr>
            <a:r>
              <a:rPr lang="en-IN" dirty="0"/>
              <a:t>Make security a design requirement for all </a:t>
            </a:r>
            <a:endParaRPr lang="en-IN" sz="1000" dirty="0"/>
          </a:p>
          <a:p>
            <a:pPr>
              <a:buFont typeface="Courier New" panose="02070309020205020404" pitchFamily="49" charset="0"/>
              <a:buChar char="o"/>
            </a:pPr>
            <a:r>
              <a:rPr lang="en-IN" dirty="0"/>
              <a:t>application development. </a:t>
            </a:r>
            <a:endParaRPr lang="en-IN" sz="1050" dirty="0"/>
          </a:p>
          <a:p>
            <a:pPr lvl="0" fontAlgn="base"/>
            <a:r>
              <a:rPr lang="en-IN" b="1" dirty="0"/>
              <a:t>Compute</a:t>
            </a:r>
            <a:r>
              <a:rPr lang="en-IN" dirty="0"/>
              <a:t> </a:t>
            </a:r>
            <a:r>
              <a:rPr lang="en-IN" dirty="0" smtClean="0"/>
              <a:t>:</a:t>
            </a:r>
          </a:p>
          <a:p>
            <a:pPr lvl="0" fontAlgn="base">
              <a:buFont typeface="Courier New" panose="02070309020205020404" pitchFamily="49" charset="0"/>
              <a:buChar char="o"/>
            </a:pPr>
            <a:r>
              <a:rPr lang="en-IN" dirty="0" smtClean="0"/>
              <a:t>Secure </a:t>
            </a:r>
            <a:r>
              <a:rPr lang="en-IN" dirty="0"/>
              <a:t>access to virtual machines. </a:t>
            </a:r>
            <a:endParaRPr lang="en-IN" dirty="0" smtClean="0"/>
          </a:p>
          <a:p>
            <a:pPr lvl="0" fontAlgn="base">
              <a:buFont typeface="Courier New" panose="02070309020205020404" pitchFamily="49" charset="0"/>
              <a:buChar char="o"/>
            </a:pPr>
            <a:r>
              <a:rPr lang="en-IN" dirty="0" smtClean="0"/>
              <a:t>Implement </a:t>
            </a:r>
            <a:r>
              <a:rPr lang="en-IN" dirty="0"/>
              <a:t>endpoint protection and keep </a:t>
            </a:r>
            <a:endParaRPr lang="en-IN" sz="1050" dirty="0"/>
          </a:p>
          <a:p>
            <a:pPr>
              <a:buFont typeface="Courier New" panose="02070309020205020404" pitchFamily="49" charset="0"/>
              <a:buChar char="o"/>
            </a:pPr>
            <a:r>
              <a:rPr lang="en-IN" dirty="0"/>
              <a:t>systems patched and current. </a:t>
            </a:r>
            <a:endParaRPr lang="en-IN" sz="1050" dirty="0"/>
          </a:p>
        </p:txBody>
      </p:sp>
    </p:spTree>
    <p:extLst>
      <p:ext uri="{BB962C8B-B14F-4D97-AF65-F5344CB8AC3E}">
        <p14:creationId xmlns:p14="http://schemas.microsoft.com/office/powerpoint/2010/main" val="54884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85055" y="0"/>
            <a:ext cx="10324971" cy="6564702"/>
          </a:xfrm>
        </p:spPr>
        <p:txBody>
          <a:bodyPr>
            <a:noAutofit/>
          </a:bodyPr>
          <a:lstStyle/>
          <a:p>
            <a:pPr lvl="0" fontAlgn="base"/>
            <a:r>
              <a:rPr lang="en-IN" sz="1800" b="1" dirty="0" smtClean="0"/>
              <a:t>Networking:</a:t>
            </a:r>
          </a:p>
          <a:p>
            <a:pPr lvl="0" fontAlgn="base">
              <a:buFont typeface="Courier New" panose="02070309020205020404" pitchFamily="49" charset="0"/>
              <a:buChar char="o"/>
            </a:pPr>
            <a:r>
              <a:rPr lang="en-IN" sz="1800" baseline="-25000" dirty="0" smtClean="0"/>
              <a:t> </a:t>
            </a:r>
            <a:r>
              <a:rPr lang="en-IN" sz="1800" dirty="0"/>
              <a:t>Limit communication between resources</a:t>
            </a:r>
            <a:r>
              <a:rPr lang="en-IN" sz="1800" dirty="0" smtClean="0"/>
              <a:t>.</a:t>
            </a:r>
          </a:p>
          <a:p>
            <a:pPr lvl="0" fontAlgn="base">
              <a:buFont typeface="Courier New" panose="02070309020205020404" pitchFamily="49" charset="0"/>
              <a:buChar char="o"/>
            </a:pPr>
            <a:r>
              <a:rPr lang="en-IN" sz="1800" dirty="0" smtClean="0"/>
              <a:t> Deny </a:t>
            </a:r>
            <a:r>
              <a:rPr lang="en-IN" sz="1800" dirty="0"/>
              <a:t>by default</a:t>
            </a:r>
            <a:r>
              <a:rPr lang="en-IN" sz="1800" dirty="0" smtClean="0"/>
              <a:t>.</a:t>
            </a:r>
          </a:p>
          <a:p>
            <a:pPr lvl="0" fontAlgn="base">
              <a:buFont typeface="Courier New" panose="02070309020205020404" pitchFamily="49" charset="0"/>
              <a:buChar char="o"/>
            </a:pPr>
            <a:r>
              <a:rPr lang="en-IN" sz="1800" baseline="-25000" dirty="0" smtClean="0"/>
              <a:t> </a:t>
            </a:r>
            <a:r>
              <a:rPr lang="en-IN" sz="1800" dirty="0"/>
              <a:t>Restrict inbound internet access and limit </a:t>
            </a:r>
          </a:p>
          <a:p>
            <a:pPr>
              <a:buFont typeface="Courier New" panose="02070309020205020404" pitchFamily="49" charset="0"/>
              <a:buChar char="o"/>
            </a:pPr>
            <a:r>
              <a:rPr lang="en-IN" sz="1800" dirty="0"/>
              <a:t>outbound, where appropriate. </a:t>
            </a:r>
          </a:p>
          <a:p>
            <a:pPr lvl="1" fontAlgn="base">
              <a:buFont typeface="Courier New" panose="02070309020205020404" pitchFamily="49" charset="0"/>
              <a:buChar char="o"/>
            </a:pPr>
            <a:r>
              <a:rPr lang="en-IN" dirty="0"/>
              <a:t>Implement secure connectivity to on-</a:t>
            </a:r>
          </a:p>
          <a:p>
            <a:pPr>
              <a:buFont typeface="Courier New" panose="02070309020205020404" pitchFamily="49" charset="0"/>
              <a:buChar char="o"/>
            </a:pPr>
            <a:r>
              <a:rPr lang="en-IN" sz="1800" dirty="0"/>
              <a:t>premises networks. </a:t>
            </a:r>
          </a:p>
          <a:p>
            <a:pPr lvl="0" fontAlgn="base"/>
            <a:r>
              <a:rPr lang="en-IN" sz="1800" b="1" dirty="0"/>
              <a:t>Perimeter</a:t>
            </a:r>
            <a:r>
              <a:rPr lang="en-IN" sz="1800" dirty="0"/>
              <a:t> </a:t>
            </a:r>
            <a:r>
              <a:rPr lang="en-IN" sz="1800" dirty="0" smtClean="0"/>
              <a:t>:</a:t>
            </a:r>
          </a:p>
          <a:p>
            <a:pPr lvl="0" fontAlgn="base">
              <a:buFont typeface="Courier New" panose="02070309020205020404" pitchFamily="49" charset="0"/>
              <a:buChar char="o"/>
            </a:pPr>
            <a:r>
              <a:rPr lang="en-IN" sz="1800" dirty="0" smtClean="0"/>
              <a:t>Use </a:t>
            </a:r>
            <a:r>
              <a:rPr lang="en-IN" sz="1800" dirty="0"/>
              <a:t>distributed denial of service (DDoS) protection to filter large-scale attacks before they can cause a denial of service for end users. </a:t>
            </a:r>
            <a:endParaRPr lang="en-IN" sz="1800" dirty="0" smtClean="0"/>
          </a:p>
          <a:p>
            <a:pPr lvl="0" fontAlgn="base">
              <a:buFont typeface="Courier New" panose="02070309020205020404" pitchFamily="49" charset="0"/>
              <a:buChar char="o"/>
            </a:pPr>
            <a:r>
              <a:rPr lang="en-IN" sz="1800" baseline="-25000" dirty="0" smtClean="0"/>
              <a:t> </a:t>
            </a:r>
            <a:r>
              <a:rPr lang="en-IN" sz="1800" dirty="0"/>
              <a:t>Use perimeter firewalls to identify and alert on malicious attacks against your network. </a:t>
            </a:r>
            <a:endParaRPr lang="en-IN" sz="1800" dirty="0" smtClean="0"/>
          </a:p>
          <a:p>
            <a:pPr lvl="0" fontAlgn="base"/>
            <a:r>
              <a:rPr lang="en-IN" sz="1800" b="1" dirty="0"/>
              <a:t>Identity and access</a:t>
            </a:r>
            <a:r>
              <a:rPr lang="en-IN" sz="1800" dirty="0"/>
              <a:t> </a:t>
            </a:r>
            <a:r>
              <a:rPr lang="en-IN" sz="1800" dirty="0" smtClean="0"/>
              <a:t>:</a:t>
            </a:r>
            <a:endParaRPr lang="en-IN" sz="1800" dirty="0"/>
          </a:p>
          <a:p>
            <a:pPr lvl="0" fontAlgn="base">
              <a:buFont typeface="Courier New" panose="02070309020205020404" pitchFamily="49" charset="0"/>
              <a:buChar char="o"/>
            </a:pPr>
            <a:r>
              <a:rPr lang="en-IN" sz="1800" dirty="0" smtClean="0"/>
              <a:t>Control </a:t>
            </a:r>
            <a:r>
              <a:rPr lang="en-IN" sz="1800" dirty="0"/>
              <a:t>access to infrastructure and change control. </a:t>
            </a:r>
          </a:p>
          <a:p>
            <a:pPr lvl="0" fontAlgn="base">
              <a:buFont typeface="Courier New" panose="02070309020205020404" pitchFamily="49" charset="0"/>
              <a:buChar char="o"/>
            </a:pPr>
            <a:r>
              <a:rPr lang="en-IN" sz="1800" dirty="0" smtClean="0"/>
              <a:t>Use </a:t>
            </a:r>
            <a:r>
              <a:rPr lang="en-IN" sz="1800" dirty="0"/>
              <a:t>single sign-on and multi-factor </a:t>
            </a:r>
            <a:r>
              <a:rPr lang="en-IN" sz="1800" dirty="0" smtClean="0"/>
              <a:t>authentication</a:t>
            </a:r>
            <a:r>
              <a:rPr lang="en-IN" sz="1800" dirty="0"/>
              <a:t>. </a:t>
            </a:r>
          </a:p>
          <a:p>
            <a:pPr lvl="0" fontAlgn="base"/>
            <a:r>
              <a:rPr lang="en-IN" sz="1800" b="1" dirty="0"/>
              <a:t>Physical security</a:t>
            </a:r>
            <a:r>
              <a:rPr lang="en-IN" sz="1800" dirty="0"/>
              <a:t> </a:t>
            </a:r>
            <a:endParaRPr lang="en-IN" sz="1800" dirty="0" smtClean="0"/>
          </a:p>
          <a:p>
            <a:pPr lvl="0" fontAlgn="base">
              <a:buFont typeface="Courier New" panose="02070309020205020404" pitchFamily="49" charset="0"/>
              <a:buChar char="o"/>
            </a:pPr>
            <a:r>
              <a:rPr lang="en-IN" sz="1800" baseline="-25000" dirty="0" smtClean="0"/>
              <a:t> </a:t>
            </a:r>
            <a:r>
              <a:rPr lang="en-IN" sz="1800" dirty="0"/>
              <a:t>Physical building security and controlling access to computing hardware within the data </a:t>
            </a:r>
            <a:r>
              <a:rPr lang="en-IN" sz="1800" dirty="0" err="1"/>
              <a:t>center</a:t>
            </a:r>
            <a:r>
              <a:rPr lang="en-IN" sz="1800" dirty="0"/>
              <a:t> is the first line of </a:t>
            </a:r>
            <a:r>
              <a:rPr lang="en-IN" sz="1800" dirty="0" smtClean="0"/>
              <a:t>defence. </a:t>
            </a:r>
            <a:endParaRPr lang="en-IN" sz="1800" dirty="0"/>
          </a:p>
          <a:p>
            <a:pPr marL="0" indent="0">
              <a:buNone/>
            </a:pPr>
            <a:r>
              <a:rPr lang="en-IN" sz="1800" dirty="0"/>
              <a:t> </a:t>
            </a:r>
          </a:p>
        </p:txBody>
      </p:sp>
    </p:spTree>
    <p:extLst>
      <p:ext uri="{BB962C8B-B14F-4D97-AF65-F5344CB8AC3E}">
        <p14:creationId xmlns:p14="http://schemas.microsoft.com/office/powerpoint/2010/main" val="3450582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85055" y="0"/>
            <a:ext cx="10324971" cy="6564702"/>
          </a:xfrm>
        </p:spPr>
        <p:txBody>
          <a:bodyPr>
            <a:noAutofit/>
          </a:bodyPr>
          <a:lstStyle/>
          <a:p>
            <a:r>
              <a:rPr lang="en-IN" sz="2800" b="1" dirty="0"/>
              <a:t>Network Security Groups (NSG): </a:t>
            </a:r>
            <a:endParaRPr lang="en-IN" sz="2800" dirty="0"/>
          </a:p>
          <a:p>
            <a:pPr marL="0" indent="0">
              <a:buNone/>
            </a:pPr>
            <a:r>
              <a:rPr lang="en-IN" sz="2400" dirty="0"/>
              <a:t>Azure network security group to filter network traffic and from Azure resources in an Azure virtual network. </a:t>
            </a:r>
            <a:endParaRPr lang="en-IN" sz="2400" dirty="0" smtClean="0"/>
          </a:p>
          <a:p>
            <a:pPr marL="0" indent="0">
              <a:buNone/>
            </a:pPr>
            <a:r>
              <a:rPr lang="en-IN" sz="2400" b="1" dirty="0" smtClean="0"/>
              <a:t>Azure</a:t>
            </a:r>
            <a:r>
              <a:rPr lang="en-IN" sz="2400" dirty="0" smtClean="0"/>
              <a:t> </a:t>
            </a:r>
            <a:r>
              <a:rPr lang="en-IN" sz="2400" dirty="0"/>
              <a:t>resources is critical for improving the </a:t>
            </a:r>
            <a:r>
              <a:rPr lang="en-IN" sz="2400" b="1" dirty="0"/>
              <a:t>security</a:t>
            </a:r>
            <a:r>
              <a:rPr lang="en-IN" sz="2400" dirty="0"/>
              <a:t> of your application. </a:t>
            </a:r>
            <a:endParaRPr lang="en-IN" sz="2400" dirty="0" smtClean="0"/>
          </a:p>
          <a:p>
            <a:r>
              <a:rPr lang="en-IN" sz="2800" b="1" dirty="0"/>
              <a:t>What is an Azure Firewall? </a:t>
            </a:r>
            <a:endParaRPr lang="en-IN" sz="2800" dirty="0"/>
          </a:p>
          <a:p>
            <a:pPr>
              <a:buFont typeface="Courier New" panose="02070309020205020404" pitchFamily="49" charset="0"/>
              <a:buChar char="o"/>
            </a:pPr>
            <a:r>
              <a:rPr lang="en-IN" sz="2400" dirty="0"/>
              <a:t>Azure Firewall is a cloud-native and intelligent network firewall security service. </a:t>
            </a:r>
          </a:p>
          <a:p>
            <a:pPr>
              <a:buFont typeface="Courier New" panose="02070309020205020404" pitchFamily="49" charset="0"/>
              <a:buChar char="o"/>
            </a:pPr>
            <a:r>
              <a:rPr lang="en-IN" sz="2400" dirty="0"/>
              <a:t>That provides the best of threat protection for your cloud workloads running in Azure. </a:t>
            </a:r>
          </a:p>
          <a:p>
            <a:pPr>
              <a:buFont typeface="Courier New" panose="02070309020205020404" pitchFamily="49" charset="0"/>
              <a:buChar char="o"/>
            </a:pPr>
            <a:r>
              <a:rPr lang="en-IN" sz="2400" dirty="0"/>
              <a:t>It's a fully support different states. </a:t>
            </a:r>
          </a:p>
          <a:p>
            <a:pPr>
              <a:buFont typeface="Courier New" panose="02070309020205020404" pitchFamily="49" charset="0"/>
              <a:buChar char="o"/>
            </a:pPr>
            <a:r>
              <a:rPr lang="en-IN" sz="2400" dirty="0"/>
              <a:t> Firewall as a service with built-in high availability and unrestricted cloud scalability. </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4106998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200" b="1" dirty="0">
                <a:latin typeface="+mn-lt"/>
              </a:rPr>
              <a:t>Azure DDoS protection</a:t>
            </a:r>
            <a:endParaRPr lang="en-IN" sz="3200" b="1"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29" y="1086928"/>
            <a:ext cx="10324971" cy="5526936"/>
          </a:xfrm>
        </p:spPr>
        <p:txBody>
          <a:bodyPr>
            <a:noAutofit/>
          </a:bodyPr>
          <a:lstStyle/>
          <a:p>
            <a:r>
              <a:rPr lang="en-US" sz="2800" dirty="0" smtClean="0"/>
              <a:t>( </a:t>
            </a:r>
            <a:r>
              <a:rPr lang="en-US" sz="2800" dirty="0"/>
              <a:t>distributed denial of service) DDoS Protection enables you to protect your Azure resources from denial of service (</a:t>
            </a:r>
            <a:r>
              <a:rPr lang="en-US" sz="2800" dirty="0" err="1"/>
              <a:t>DoS</a:t>
            </a:r>
            <a:r>
              <a:rPr lang="en-US" sz="2800" dirty="0"/>
              <a:t>) attacks with always-on monitoring and automatic network attack. </a:t>
            </a:r>
            <a:endParaRPr lang="en-US" sz="2800" dirty="0" smtClean="0"/>
          </a:p>
          <a:p>
            <a:r>
              <a:rPr lang="en-US" sz="2800" dirty="0" smtClean="0"/>
              <a:t>There </a:t>
            </a:r>
            <a:r>
              <a:rPr lang="en-US" sz="2800" dirty="0"/>
              <a:t>is no upfront commitment and your total cost scales with your cloud deployment. </a:t>
            </a:r>
            <a:endParaRPr lang="en-US" sz="2800" dirty="0" smtClean="0"/>
          </a:p>
          <a:p>
            <a:r>
              <a:rPr lang="en-US" sz="2800" dirty="0" smtClean="0"/>
              <a:t>A </a:t>
            </a:r>
            <a:r>
              <a:rPr lang="en-US" sz="2800" dirty="0"/>
              <a:t>single Azure DDoS Protection Plan in a tenant can be used across multiple subscriptions. </a:t>
            </a:r>
            <a:endParaRPr lang="en-US" sz="2800" dirty="0" smtClean="0"/>
          </a:p>
          <a:p>
            <a:r>
              <a:rPr lang="en-US" sz="2800" dirty="0" smtClean="0"/>
              <a:t>The </a:t>
            </a:r>
            <a:r>
              <a:rPr lang="en-US" sz="2800" dirty="0"/>
              <a:t>Azure DDoS Protection service will have a fixed monthly charge. The fixed monthly charge includes protection for 100 resources. Protection for additional resources will be charged on a monthly per-resource basis. </a:t>
            </a:r>
            <a:endParaRPr lang="en-IN" sz="2800" dirty="0"/>
          </a:p>
        </p:txBody>
      </p:sp>
    </p:spTree>
    <p:extLst>
      <p:ext uri="{BB962C8B-B14F-4D97-AF65-F5344CB8AC3E}">
        <p14:creationId xmlns:p14="http://schemas.microsoft.com/office/powerpoint/2010/main" val="263924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941128" y="353682"/>
            <a:ext cx="10324971" cy="5526936"/>
          </a:xfrm>
        </p:spPr>
        <p:txBody>
          <a:bodyPr>
            <a:noAutofit/>
          </a:bodyPr>
          <a:lstStyle/>
          <a:p>
            <a:r>
              <a:rPr lang="en-IN" sz="3600" b="1" dirty="0"/>
              <a:t>Examples of resources: </a:t>
            </a:r>
          </a:p>
          <a:p>
            <a:pPr lvl="0" fontAlgn="base">
              <a:buFont typeface="Courier New" panose="02070309020205020404" pitchFamily="49" charset="0"/>
              <a:buChar char="o"/>
            </a:pPr>
            <a:r>
              <a:rPr lang="en-IN" sz="2800" dirty="0"/>
              <a:t>Data process (ingress/egress) for Azure firewall. </a:t>
            </a:r>
          </a:p>
          <a:p>
            <a:pPr lvl="0" fontAlgn="base">
              <a:buFont typeface="Courier New" panose="02070309020205020404" pitchFamily="49" charset="0"/>
              <a:buChar char="o"/>
            </a:pPr>
            <a:r>
              <a:rPr lang="en-IN" sz="2800" dirty="0"/>
              <a:t>Scale out of VMs, AKS </a:t>
            </a:r>
          </a:p>
          <a:p>
            <a:pPr lvl="0" fontAlgn="base">
              <a:buFont typeface="Courier New" panose="02070309020205020404" pitchFamily="49" charset="0"/>
              <a:buChar char="o"/>
            </a:pPr>
            <a:r>
              <a:rPr lang="en-IN" sz="2800" dirty="0"/>
              <a:t>Scale out of backend PaaS resources like SQL, </a:t>
            </a:r>
            <a:r>
              <a:rPr lang="en-IN" sz="2800" dirty="0" err="1"/>
              <a:t>CosmosDB</a:t>
            </a:r>
            <a:r>
              <a:rPr lang="en-IN" sz="2800" dirty="0"/>
              <a:t>, Storage, App Services etc. </a:t>
            </a:r>
          </a:p>
        </p:txBody>
      </p:sp>
    </p:spTree>
    <p:extLst>
      <p:ext uri="{BB962C8B-B14F-4D97-AF65-F5344CB8AC3E}">
        <p14:creationId xmlns:p14="http://schemas.microsoft.com/office/powerpoint/2010/main" val="3914601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941128" y="353682"/>
            <a:ext cx="10324971" cy="1121435"/>
          </a:xfrm>
        </p:spPr>
        <p:txBody>
          <a:bodyPr>
            <a:noAutofit/>
          </a:bodyPr>
          <a:lstStyle/>
          <a:p>
            <a:r>
              <a:rPr lang="en-IN" sz="3200" b="1" dirty="0"/>
              <a:t>Explain the difference between authentication and authorization: </a:t>
            </a:r>
            <a:endParaRPr lang="en-IN" sz="3200" dirty="0"/>
          </a:p>
        </p:txBody>
      </p:sp>
      <p:pic>
        <p:nvPicPr>
          <p:cNvPr id="4" name="Picture 3"/>
          <p:cNvPicPr/>
          <p:nvPr/>
        </p:nvPicPr>
        <p:blipFill>
          <a:blip r:embed="rId2"/>
          <a:stretch>
            <a:fillRect/>
          </a:stretch>
        </p:blipFill>
        <p:spPr>
          <a:xfrm>
            <a:off x="2070340" y="1656368"/>
            <a:ext cx="7263441" cy="4856480"/>
          </a:xfrm>
          <a:prstGeom prst="rect">
            <a:avLst/>
          </a:prstGeom>
        </p:spPr>
      </p:pic>
    </p:spTree>
    <p:extLst>
      <p:ext uri="{BB962C8B-B14F-4D97-AF65-F5344CB8AC3E}">
        <p14:creationId xmlns:p14="http://schemas.microsoft.com/office/powerpoint/2010/main" val="1416441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3.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1860</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Bodoni MT</vt:lpstr>
      <vt:lpstr>Calibri</vt:lpstr>
      <vt:lpstr>Courier New</vt:lpstr>
      <vt:lpstr>Gill Sans MT</vt:lpstr>
      <vt:lpstr>Impact</vt:lpstr>
      <vt:lpstr>Times New Roman</vt:lpstr>
      <vt:lpstr>Badge</vt:lpstr>
      <vt:lpstr>Microsoft Azure Fundamentals:  AZ-900</vt:lpstr>
      <vt:lpstr>Virtual machine  in  Azure</vt:lpstr>
      <vt:lpstr>What is defense in depth?</vt:lpstr>
      <vt:lpstr>PowerPoint Presentation</vt:lpstr>
      <vt:lpstr>PowerPoint Presentation</vt:lpstr>
      <vt:lpstr>PowerPoint Presentation</vt:lpstr>
      <vt:lpstr>Azure DDoS protection</vt:lpstr>
      <vt:lpstr>PowerPoint Presentation</vt:lpstr>
      <vt:lpstr>PowerPoint Presentation</vt:lpstr>
      <vt:lpstr>PowerPoint Presentation</vt:lpstr>
      <vt:lpstr>Conditional Access: </vt:lpstr>
      <vt:lpstr>PowerPoint Presentation</vt:lpstr>
      <vt:lpstr>Single Sign-On (SSO):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Sovereign Regions: </vt:lpstr>
      <vt:lpstr>Slide Tite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2022-07-08T07:06:18Z</dcterms:created>
  <dcterms:modified xsi:type="dcterms:W3CDTF">2022-08-23T07:04:25Z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