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72" r:id="rId7"/>
    <p:sldId id="339" r:id="rId8"/>
    <p:sldId id="286" r:id="rId9"/>
    <p:sldId id="328" r:id="rId10"/>
    <p:sldId id="329" r:id="rId11"/>
    <p:sldId id="340" r:id="rId12"/>
    <p:sldId id="341" r:id="rId13"/>
    <p:sldId id="29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C681852-5E64-405B-A304-7C2ABC681C95}">
      <dgm:prSet/>
      <dgm:spPr/>
      <dgm:t>
        <a:bodyPr/>
        <a:lstStyle/>
        <a:p>
          <a:r>
            <a:rPr lang="en-IN" dirty="0" smtClean="0"/>
            <a:t>Azure </a:t>
          </a:r>
          <a:r>
            <a:rPr lang="en-IN" dirty="0" smtClean="0"/>
            <a:t>Planning and Managing costs</a:t>
          </a:r>
          <a:endParaRPr lang="en-IN" dirty="0"/>
        </a:p>
      </dgm:t>
    </dgm:pt>
    <dgm:pt modelId="{37E1A4ED-605B-435F-9C27-40B0F216EE91}" type="parTrans" cxnId="{1C1EBD94-1C97-4A01-9EDB-76B3A3FB67A0}">
      <dgm:prSet/>
      <dgm:spPr/>
      <dgm:t>
        <a:bodyPr/>
        <a:lstStyle/>
        <a:p>
          <a:endParaRPr lang="en-IN"/>
        </a:p>
      </dgm:t>
    </dgm:pt>
    <dgm:pt modelId="{C140C335-81C5-4090-A858-188A571D19D9}" type="sibTrans" cxnId="{1C1EBD94-1C97-4A01-9EDB-76B3A3FB67A0}">
      <dgm:prSet/>
      <dgm:spPr/>
      <dgm:t>
        <a:bodyPr/>
        <a:lstStyle/>
        <a:p>
          <a:endParaRPr lang="en-IN"/>
        </a:p>
      </dgm:t>
    </dgm:pt>
    <dgm:pt modelId="{2FBF898E-E5BC-4618-90A4-CB4591514EE6}">
      <dgm:prSet/>
      <dgm:spPr/>
      <dgm:t>
        <a:bodyPr/>
        <a:lstStyle/>
        <a:p>
          <a:r>
            <a:rPr lang="en-IN" dirty="0" smtClean="0"/>
            <a:t>Azure SLA’s</a:t>
          </a:r>
          <a:endParaRPr lang="en-IN" dirty="0"/>
        </a:p>
      </dgm:t>
    </dgm:pt>
    <dgm:pt modelId="{514CC33B-89DD-4989-855C-E4A9648BA74E}" type="parTrans" cxnId="{E2240E01-AA03-4FCC-8455-35AFCBCFD18B}">
      <dgm:prSet/>
      <dgm:spPr/>
      <dgm:t>
        <a:bodyPr/>
        <a:lstStyle/>
        <a:p>
          <a:endParaRPr lang="en-IN"/>
        </a:p>
      </dgm:t>
    </dgm:pt>
    <dgm:pt modelId="{917B31B0-C40B-48B8-92EE-C50F312CCD7B}" type="sibTrans" cxnId="{E2240E01-AA03-4FCC-8455-35AFCBCFD18B}">
      <dgm:prSet/>
      <dgm:spPr/>
      <dgm:t>
        <a:bodyPr/>
        <a:lstStyle/>
        <a:p>
          <a:endParaRPr lang="en-IN"/>
        </a:p>
      </dgm:t>
    </dgm:pt>
    <dgm:pt modelId="{B667785C-8F63-48A5-85C9-10FC574F034D}">
      <dgm:prSet/>
      <dgm:spPr/>
      <dgm:t>
        <a:bodyPr/>
        <a:lstStyle/>
        <a:p>
          <a:r>
            <a:rPr lang="en-IN" dirty="0" smtClean="0"/>
            <a:t>Azure</a:t>
          </a:r>
          <a:r>
            <a:rPr lang="en-IN" baseline="0" dirty="0" smtClean="0"/>
            <a:t> </a:t>
          </a:r>
          <a:r>
            <a:rPr lang="en-IN" baseline="0" dirty="0" smtClean="0"/>
            <a:t>service lifecycle</a:t>
          </a:r>
          <a:endParaRPr lang="en-IN" dirty="0"/>
        </a:p>
      </dgm:t>
    </dgm:pt>
    <dgm:pt modelId="{B36AE640-FBEE-447B-82A3-9C588EC2E30C}" type="parTrans" cxnId="{C1E557D3-0AD1-47B7-AAD3-3AAEB31788AA}">
      <dgm:prSet/>
      <dgm:spPr/>
      <dgm:t>
        <a:bodyPr/>
        <a:lstStyle/>
        <a:p>
          <a:endParaRPr lang="en-IN"/>
        </a:p>
      </dgm:t>
    </dgm:pt>
    <dgm:pt modelId="{32A09428-754F-4EC7-9006-61A6A08D2AD6}" type="sibTrans" cxnId="{C1E557D3-0AD1-47B7-AAD3-3AAEB31788AA}">
      <dgm:prSet/>
      <dgm:spPr/>
      <dgm:t>
        <a:bodyPr/>
        <a:lstStyle/>
        <a:p>
          <a:endParaRPr lang="en-IN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E0C62349-4863-4DB4-831D-34F13E241C9C}" type="pres">
      <dgm:prSet presAssocID="{6C681852-5E64-405B-A304-7C2ABC681C95}" presName="thickLine" presStyleLbl="alignNode1" presStyleIdx="0" presStyleCnt="3"/>
      <dgm:spPr/>
    </dgm:pt>
    <dgm:pt modelId="{A3722F7D-07AF-46D9-B4CD-605581DDDD2F}" type="pres">
      <dgm:prSet presAssocID="{6C681852-5E64-405B-A304-7C2ABC681C95}" presName="horz1" presStyleCnt="0"/>
      <dgm:spPr/>
    </dgm:pt>
    <dgm:pt modelId="{6FBDB97A-223A-4F3C-A4CA-899B15BF6858}" type="pres">
      <dgm:prSet presAssocID="{6C681852-5E64-405B-A304-7C2ABC681C95}" presName="tx1" presStyleLbl="revTx" presStyleIdx="0" presStyleCnt="3"/>
      <dgm:spPr/>
      <dgm:t>
        <a:bodyPr/>
        <a:lstStyle/>
        <a:p>
          <a:endParaRPr lang="en-IN"/>
        </a:p>
      </dgm:t>
    </dgm:pt>
    <dgm:pt modelId="{2ACB0C66-D858-42F3-B0DF-7A9B191C29E5}" type="pres">
      <dgm:prSet presAssocID="{6C681852-5E64-405B-A304-7C2ABC681C95}" presName="vert1" presStyleCnt="0"/>
      <dgm:spPr/>
    </dgm:pt>
    <dgm:pt modelId="{FB33BF67-00C9-4D2A-9691-7B32C36056C5}" type="pres">
      <dgm:prSet presAssocID="{2FBF898E-E5BC-4618-90A4-CB4591514EE6}" presName="thickLine" presStyleLbl="alignNode1" presStyleIdx="1" presStyleCnt="3"/>
      <dgm:spPr/>
    </dgm:pt>
    <dgm:pt modelId="{C0255784-103E-4038-8D34-131C34ECA763}" type="pres">
      <dgm:prSet presAssocID="{2FBF898E-E5BC-4618-90A4-CB4591514EE6}" presName="horz1" presStyleCnt="0"/>
      <dgm:spPr/>
    </dgm:pt>
    <dgm:pt modelId="{C117B00A-593D-4E16-9874-BB75410C5ACF}" type="pres">
      <dgm:prSet presAssocID="{2FBF898E-E5BC-4618-90A4-CB4591514EE6}" presName="tx1" presStyleLbl="revTx" presStyleIdx="1" presStyleCnt="3"/>
      <dgm:spPr/>
      <dgm:t>
        <a:bodyPr/>
        <a:lstStyle/>
        <a:p>
          <a:endParaRPr lang="en-IN"/>
        </a:p>
      </dgm:t>
    </dgm:pt>
    <dgm:pt modelId="{D88EB921-A537-42B5-A16A-BD9555D68724}" type="pres">
      <dgm:prSet presAssocID="{2FBF898E-E5BC-4618-90A4-CB4591514EE6}" presName="vert1" presStyleCnt="0"/>
      <dgm:spPr/>
    </dgm:pt>
    <dgm:pt modelId="{2E2F1DD3-9BB0-4F87-9ADC-D15B4AB7928C}" type="pres">
      <dgm:prSet presAssocID="{B667785C-8F63-48A5-85C9-10FC574F034D}" presName="thickLine" presStyleLbl="alignNode1" presStyleIdx="2" presStyleCnt="3"/>
      <dgm:spPr/>
    </dgm:pt>
    <dgm:pt modelId="{6E0D365D-896C-4A93-8F1F-37DB5EB4F270}" type="pres">
      <dgm:prSet presAssocID="{B667785C-8F63-48A5-85C9-10FC574F034D}" presName="horz1" presStyleCnt="0"/>
      <dgm:spPr/>
    </dgm:pt>
    <dgm:pt modelId="{177A449D-D4C3-49B2-8ADF-AF98B9512A2B}" type="pres">
      <dgm:prSet presAssocID="{B667785C-8F63-48A5-85C9-10FC574F034D}" presName="tx1" presStyleLbl="revTx" presStyleIdx="2" presStyleCnt="3"/>
      <dgm:spPr/>
      <dgm:t>
        <a:bodyPr/>
        <a:lstStyle/>
        <a:p>
          <a:endParaRPr lang="en-IN"/>
        </a:p>
      </dgm:t>
    </dgm:pt>
    <dgm:pt modelId="{421FA9D3-12BA-43CA-8EB0-ECE57B8BAFFF}" type="pres">
      <dgm:prSet presAssocID="{B667785C-8F63-48A5-85C9-10FC574F034D}" presName="vert1" presStyleCnt="0"/>
      <dgm:spPr/>
    </dgm:pt>
  </dgm:ptLst>
  <dgm:cxnLst>
    <dgm:cxn modelId="{D7361C74-5CE4-411C-95EE-D2367ADCAF23}" type="presOf" srcId="{2FBF898E-E5BC-4618-90A4-CB4591514EE6}" destId="{C117B00A-593D-4E16-9874-BB75410C5ACF}" srcOrd="0" destOrd="0" presId="urn:microsoft.com/office/officeart/2008/layout/LinedList"/>
    <dgm:cxn modelId="{E2240E01-AA03-4FCC-8455-35AFCBCFD18B}" srcId="{6B10407F-191D-44EC-A3C5-69647440BFC9}" destId="{2FBF898E-E5BC-4618-90A4-CB4591514EE6}" srcOrd="1" destOrd="0" parTransId="{514CC33B-89DD-4989-855C-E4A9648BA74E}" sibTransId="{917B31B0-C40B-48B8-92EE-C50F312CCD7B}"/>
    <dgm:cxn modelId="{1C1EBD94-1C97-4A01-9EDB-76B3A3FB67A0}" srcId="{6B10407F-191D-44EC-A3C5-69647440BFC9}" destId="{6C681852-5E64-405B-A304-7C2ABC681C95}" srcOrd="0" destOrd="0" parTransId="{37E1A4ED-605B-435F-9C27-40B0F216EE91}" sibTransId="{C140C335-81C5-4090-A858-188A571D19D9}"/>
    <dgm:cxn modelId="{C1E557D3-0AD1-47B7-AAD3-3AAEB31788AA}" srcId="{6B10407F-191D-44EC-A3C5-69647440BFC9}" destId="{B667785C-8F63-48A5-85C9-10FC574F034D}" srcOrd="2" destOrd="0" parTransId="{B36AE640-FBEE-447B-82A3-9C588EC2E30C}" sibTransId="{32A09428-754F-4EC7-9006-61A6A08D2AD6}"/>
    <dgm:cxn modelId="{921A92BB-4192-4038-BB54-66DB74D5DB82}" type="presOf" srcId="{6C681852-5E64-405B-A304-7C2ABC681C95}" destId="{6FBDB97A-223A-4F3C-A4CA-899B15BF6858}" srcOrd="0" destOrd="0" presId="urn:microsoft.com/office/officeart/2008/layout/LinedList"/>
    <dgm:cxn modelId="{B3797D17-4EDF-4F08-AB8D-C67F5C6BA4C7}" type="presOf" srcId="{B667785C-8F63-48A5-85C9-10FC574F034D}" destId="{177A449D-D4C3-49B2-8ADF-AF98B9512A2B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417EA3E3-827D-4CB2-B0A4-A4B92E7092E2}" type="presParOf" srcId="{22B5111B-463D-47D1-954F-127C30012F9F}" destId="{E0C62349-4863-4DB4-831D-34F13E241C9C}" srcOrd="0" destOrd="0" presId="urn:microsoft.com/office/officeart/2008/layout/LinedList"/>
    <dgm:cxn modelId="{3639E188-18F8-43C9-A1F9-4DE01E68A1E4}" type="presParOf" srcId="{22B5111B-463D-47D1-954F-127C30012F9F}" destId="{A3722F7D-07AF-46D9-B4CD-605581DDDD2F}" srcOrd="1" destOrd="0" presId="urn:microsoft.com/office/officeart/2008/layout/LinedList"/>
    <dgm:cxn modelId="{FD5E3F12-B88D-4C6C-A42C-BA492C875DEA}" type="presParOf" srcId="{A3722F7D-07AF-46D9-B4CD-605581DDDD2F}" destId="{6FBDB97A-223A-4F3C-A4CA-899B15BF6858}" srcOrd="0" destOrd="0" presId="urn:microsoft.com/office/officeart/2008/layout/LinedList"/>
    <dgm:cxn modelId="{4988293E-C47D-45EB-829E-8A2FCB2FB257}" type="presParOf" srcId="{A3722F7D-07AF-46D9-B4CD-605581DDDD2F}" destId="{2ACB0C66-D858-42F3-B0DF-7A9B191C29E5}" srcOrd="1" destOrd="0" presId="urn:microsoft.com/office/officeart/2008/layout/LinedList"/>
    <dgm:cxn modelId="{42D6D5EC-FCF9-4667-B2CF-933DB27988DF}" type="presParOf" srcId="{22B5111B-463D-47D1-954F-127C30012F9F}" destId="{FB33BF67-00C9-4D2A-9691-7B32C36056C5}" srcOrd="2" destOrd="0" presId="urn:microsoft.com/office/officeart/2008/layout/LinedList"/>
    <dgm:cxn modelId="{EBF388E6-3654-40B4-8A8E-8627ECFD1D78}" type="presParOf" srcId="{22B5111B-463D-47D1-954F-127C30012F9F}" destId="{C0255784-103E-4038-8D34-131C34ECA763}" srcOrd="3" destOrd="0" presId="urn:microsoft.com/office/officeart/2008/layout/LinedList"/>
    <dgm:cxn modelId="{96CDA063-22EE-415E-9E20-6BB7D36D499B}" type="presParOf" srcId="{C0255784-103E-4038-8D34-131C34ECA763}" destId="{C117B00A-593D-4E16-9874-BB75410C5ACF}" srcOrd="0" destOrd="0" presId="urn:microsoft.com/office/officeart/2008/layout/LinedList"/>
    <dgm:cxn modelId="{20A05E10-53D9-4FD1-84AA-106DD72FD71A}" type="presParOf" srcId="{C0255784-103E-4038-8D34-131C34ECA763}" destId="{D88EB921-A537-42B5-A16A-BD9555D68724}" srcOrd="1" destOrd="0" presId="urn:microsoft.com/office/officeart/2008/layout/LinedList"/>
    <dgm:cxn modelId="{7B36814B-B48F-40DB-B271-538BB43B11CD}" type="presParOf" srcId="{22B5111B-463D-47D1-954F-127C30012F9F}" destId="{2E2F1DD3-9BB0-4F87-9ADC-D15B4AB7928C}" srcOrd="4" destOrd="0" presId="urn:microsoft.com/office/officeart/2008/layout/LinedList"/>
    <dgm:cxn modelId="{EAA1F00E-9008-46A3-A8BA-7AEFE30D8C68}" type="presParOf" srcId="{22B5111B-463D-47D1-954F-127C30012F9F}" destId="{6E0D365D-896C-4A93-8F1F-37DB5EB4F270}" srcOrd="5" destOrd="0" presId="urn:microsoft.com/office/officeart/2008/layout/LinedList"/>
    <dgm:cxn modelId="{9C16181E-1666-44E4-B8C7-EB7FC0880849}" type="presParOf" srcId="{6E0D365D-896C-4A93-8F1F-37DB5EB4F270}" destId="{177A449D-D4C3-49B2-8ADF-AF98B9512A2B}" srcOrd="0" destOrd="0" presId="urn:microsoft.com/office/officeart/2008/layout/LinedList"/>
    <dgm:cxn modelId="{B42509D1-1BE4-43DC-9044-504BF9DA23B5}" type="presParOf" srcId="{6E0D365D-896C-4A93-8F1F-37DB5EB4F270}" destId="{421FA9D3-12BA-43CA-8EB0-ECE57B8BAF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2349-4863-4DB4-831D-34F13E241C9C}">
      <dsp:nvSpPr>
        <dsp:cNvPr id="0" name=""/>
        <dsp:cNvSpPr/>
      </dsp:nvSpPr>
      <dsp:spPr>
        <a:xfrm>
          <a:off x="0" y="1800"/>
          <a:ext cx="69480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BDB97A-223A-4F3C-A4CA-899B15BF6858}">
      <dsp:nvSpPr>
        <dsp:cNvPr id="0" name=""/>
        <dsp:cNvSpPr/>
      </dsp:nvSpPr>
      <dsp:spPr>
        <a:xfrm>
          <a:off x="0" y="1800"/>
          <a:ext cx="6948098" cy="122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Azure </a:t>
          </a:r>
          <a:r>
            <a:rPr lang="en-IN" sz="3700" kern="1200" dirty="0" smtClean="0"/>
            <a:t>Planning and Managing costs</a:t>
          </a:r>
          <a:endParaRPr lang="en-IN" sz="3700" kern="1200" dirty="0"/>
        </a:p>
      </dsp:txBody>
      <dsp:txXfrm>
        <a:off x="0" y="1800"/>
        <a:ext cx="6948098" cy="1228063"/>
      </dsp:txXfrm>
    </dsp:sp>
    <dsp:sp modelId="{FB33BF67-00C9-4D2A-9691-7B32C36056C5}">
      <dsp:nvSpPr>
        <dsp:cNvPr id="0" name=""/>
        <dsp:cNvSpPr/>
      </dsp:nvSpPr>
      <dsp:spPr>
        <a:xfrm>
          <a:off x="0" y="1229864"/>
          <a:ext cx="69480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7B00A-593D-4E16-9874-BB75410C5ACF}">
      <dsp:nvSpPr>
        <dsp:cNvPr id="0" name=""/>
        <dsp:cNvSpPr/>
      </dsp:nvSpPr>
      <dsp:spPr>
        <a:xfrm>
          <a:off x="0" y="1229864"/>
          <a:ext cx="6948098" cy="122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Azure SLA’s</a:t>
          </a:r>
          <a:endParaRPr lang="en-IN" sz="3700" kern="1200" dirty="0"/>
        </a:p>
      </dsp:txBody>
      <dsp:txXfrm>
        <a:off x="0" y="1229864"/>
        <a:ext cx="6948098" cy="1228063"/>
      </dsp:txXfrm>
    </dsp:sp>
    <dsp:sp modelId="{2E2F1DD3-9BB0-4F87-9ADC-D15B4AB7928C}">
      <dsp:nvSpPr>
        <dsp:cNvPr id="0" name=""/>
        <dsp:cNvSpPr/>
      </dsp:nvSpPr>
      <dsp:spPr>
        <a:xfrm>
          <a:off x="0" y="2457928"/>
          <a:ext cx="694809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7A449D-D4C3-49B2-8ADF-AF98B9512A2B}">
      <dsp:nvSpPr>
        <dsp:cNvPr id="0" name=""/>
        <dsp:cNvSpPr/>
      </dsp:nvSpPr>
      <dsp:spPr>
        <a:xfrm>
          <a:off x="0" y="2457928"/>
          <a:ext cx="6948098" cy="1228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Azure</a:t>
          </a:r>
          <a:r>
            <a:rPr lang="en-IN" sz="3700" kern="1200" baseline="0" dirty="0" smtClean="0"/>
            <a:t> </a:t>
          </a:r>
          <a:r>
            <a:rPr lang="en-IN" sz="3700" kern="1200" baseline="0" dirty="0" smtClean="0"/>
            <a:t>service lifecycle</a:t>
          </a:r>
          <a:endParaRPr lang="en-IN" sz="3700" kern="1200" dirty="0"/>
        </a:p>
      </dsp:txBody>
      <dsp:txXfrm>
        <a:off x="0" y="2457928"/>
        <a:ext cx="6948098" cy="1228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search?biw=1536&amp;bih=754&amp;sxsrf=ALiCzsYFkpJd5WjmtwpQCLIpwrP-NIheQQ:1658675938790&amp;q=What+is+a+pricing+calculator?&amp;tbm=isch&amp;source=iu&amp;ictx=1&amp;vet=1&amp;fir=yDz-oiOwltmC9M,8ZI-fvGKuUKGJM,_&amp;usg=AI4_-kS120bqdOdGKj9OeBmLfSxZxZDxJQ&amp;sa=X&amp;ved=2ahUKEwjE1IOx6ZH5AhV1mFYBHRhQDbwQ9QF6BAgZEAE#imgrc=yDz-oiOwltmC9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IN" sz="7200" dirty="0"/>
              <a:t>Microsoft Azure Fundamentals: </a:t>
            </a: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 smtClean="0"/>
              <a:t>AZ-900</a:t>
            </a:r>
            <a:endParaRPr lang="en-US" sz="72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045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Features</a:t>
            </a:r>
            <a:r>
              <a:rPr lang="en-IN" sz="3200" dirty="0">
                <a:latin typeface="+mn-lt"/>
              </a:rPr>
              <a:t>: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029" y="1086928"/>
            <a:ext cx="10324971" cy="5526936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sz="2800" dirty="0" smtClean="0"/>
              <a:t>Each </a:t>
            </a:r>
            <a:r>
              <a:rPr lang="en-IN" sz="2800" dirty="0"/>
              <a:t>Azure preview defines its own terms and conditions.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800" dirty="0"/>
              <a:t>Previews are excluded from the Service Level Agreements.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800" dirty="0"/>
              <a:t>All preview-specific terms and conditions supplement your existing Azure service agreement.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800" dirty="0"/>
              <a:t>Some previews aren’t covered by customer support.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800" dirty="0"/>
              <a:t>Previews are not recommended for business-critical workloads.</a:t>
            </a:r>
          </a:p>
        </p:txBody>
      </p:sp>
    </p:spTree>
    <p:extLst>
      <p:ext uri="{BB962C8B-B14F-4D97-AF65-F5344CB8AC3E}">
        <p14:creationId xmlns:p14="http://schemas.microsoft.com/office/powerpoint/2010/main" val="26392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You……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54" y="482321"/>
            <a:ext cx="3882214" cy="5571625"/>
          </a:xfrm>
        </p:spPr>
        <p:txBody>
          <a:bodyPr anchor="ctr">
            <a:normAutofit/>
          </a:bodyPr>
          <a:lstStyle/>
          <a:p>
            <a:r>
              <a:rPr lang="en-IN" sz="3600" b="1" smtClean="0">
                <a:latin typeface="+mn-lt"/>
              </a:rPr>
              <a:t>Virtual </a:t>
            </a:r>
            <a:r>
              <a:rPr lang="en-IN" sz="3600" b="1" dirty="0" smtClean="0">
                <a:latin typeface="+mn-lt"/>
              </a:rPr>
              <a:t>machine </a:t>
            </a:r>
            <a:br>
              <a:rPr lang="en-IN" sz="3600" b="1" dirty="0" smtClean="0">
                <a:latin typeface="+mn-lt"/>
              </a:rPr>
            </a:br>
            <a:r>
              <a:rPr lang="en-IN" sz="3600" b="1" dirty="0" smtClean="0">
                <a:latin typeface="+mn-lt"/>
              </a:rPr>
              <a:t>in </a:t>
            </a:r>
            <a:br>
              <a:rPr lang="en-IN" sz="3600" b="1" dirty="0" smtClean="0">
                <a:latin typeface="+mn-lt"/>
              </a:rPr>
            </a:br>
            <a:r>
              <a:rPr lang="en-IN" sz="3600" b="1" dirty="0" smtClean="0">
                <a:latin typeface="+mn-lt"/>
              </a:rPr>
              <a:t>Azure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A443C2E-3415-4200-BBA0-4478729C17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841299"/>
              </p:ext>
            </p:extLst>
          </p:nvPr>
        </p:nvGraphicFramePr>
        <p:xfrm>
          <a:off x="621102" y="1367286"/>
          <a:ext cx="6948098" cy="368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38" y="0"/>
            <a:ext cx="10178322" cy="70454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Main factors that affect Azure cost: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38" y="549828"/>
            <a:ext cx="10826560" cy="6092512"/>
          </a:xfrm>
        </p:spPr>
        <p:txBody>
          <a:bodyPr>
            <a:noAutofit/>
          </a:bodyPr>
          <a:lstStyle/>
          <a:p>
            <a:r>
              <a:rPr lang="en-IN" sz="2400" dirty="0"/>
              <a:t>The way you use resources, your subscription type, and pricing from third-party vendors have an impact on the cost of your Azure implementation.</a:t>
            </a:r>
          </a:p>
          <a:p>
            <a:r>
              <a:rPr lang="en-IN" sz="2400" dirty="0"/>
              <a:t>Among these factors that affect your costs are </a:t>
            </a:r>
            <a:r>
              <a:rPr lang="en-IN" sz="2400" b="1" dirty="0"/>
              <a:t>resource type, usage meters, resource usage, Azure subscription types, and Azure Marketplace</a:t>
            </a:r>
            <a:r>
              <a:rPr lang="en-IN" sz="2400" dirty="0"/>
              <a:t>.</a:t>
            </a:r>
          </a:p>
          <a:p>
            <a:r>
              <a:rPr lang="en-IN" sz="2400" b="1" dirty="0"/>
              <a:t>How does Azure determine cost of resources?</a:t>
            </a:r>
          </a:p>
          <a:p>
            <a:r>
              <a:rPr lang="en-IN" sz="2400" dirty="0"/>
              <a:t>View cost breakdown by Azure resource</a:t>
            </a:r>
          </a:p>
          <a:p>
            <a:pPr lvl="0"/>
            <a:r>
              <a:rPr lang="en-IN" sz="2400" dirty="0"/>
              <a:t>In the Azure portal, navigate to cost analysis for your scope.</a:t>
            </a:r>
          </a:p>
          <a:p>
            <a:pPr lvl="0"/>
            <a:r>
              <a:rPr lang="en-IN" sz="2400" dirty="0"/>
              <a:t> For example: Cost Management + Billing &gt; Cost Management &gt; Cost analysis.</a:t>
            </a:r>
          </a:p>
          <a:p>
            <a:pPr lvl="0"/>
            <a:r>
              <a:rPr lang="en-IN" sz="2400" dirty="0"/>
              <a:t>Select Cost by resource.</a:t>
            </a:r>
          </a:p>
          <a:p>
            <a:pPr lvl="0"/>
            <a:r>
              <a:rPr lang="en-IN" sz="2400" dirty="0"/>
              <a:t>Change the view to Table.</a:t>
            </a:r>
          </a:p>
        </p:txBody>
      </p:sp>
    </p:spTree>
    <p:extLst>
      <p:ext uri="{BB962C8B-B14F-4D97-AF65-F5344CB8AC3E}">
        <p14:creationId xmlns:p14="http://schemas.microsoft.com/office/powerpoint/2010/main" val="6544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38" y="0"/>
            <a:ext cx="10178322" cy="7045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Factors affecting costs Azure: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38" y="549828"/>
            <a:ext cx="10826560" cy="6092512"/>
          </a:xfrm>
        </p:spPr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few of the primary factors including </a:t>
            </a:r>
            <a:r>
              <a:rPr lang="en-IN" sz="2400" b="1" dirty="0"/>
              <a:t>resource type, services, the user's location, and the billing zone</a:t>
            </a:r>
            <a:r>
              <a:rPr lang="en-IN" sz="2400" dirty="0"/>
              <a:t>. </a:t>
            </a:r>
          </a:p>
          <a:p>
            <a:r>
              <a:rPr lang="en-IN" sz="2400" dirty="0"/>
              <a:t>Costs are resource-specific, so the usage that a meter tracks and the number of meters associated with a resource depend on the resource type.</a:t>
            </a:r>
          </a:p>
          <a:p>
            <a:r>
              <a:rPr lang="en-IN" sz="2400" dirty="0"/>
              <a:t>How do I reduce my cost in Azure?</a:t>
            </a:r>
          </a:p>
          <a:p>
            <a:r>
              <a:rPr lang="en-IN" sz="2400" b="1" dirty="0"/>
              <a:t>5 Ways to Help Your Decrease Azure Costs</a:t>
            </a:r>
            <a:endParaRPr lang="en-IN" sz="2400" dirty="0"/>
          </a:p>
          <a:p>
            <a:pPr lvl="0"/>
            <a:r>
              <a:rPr lang="en-IN" sz="2400" dirty="0"/>
              <a:t>Reserved Virtual Machine Instances. </a:t>
            </a:r>
          </a:p>
          <a:p>
            <a:pPr lvl="0"/>
            <a:r>
              <a:rPr lang="en-IN" sz="2400" dirty="0"/>
              <a:t>Azure Hybrid Benefits.</a:t>
            </a:r>
          </a:p>
          <a:p>
            <a:pPr lvl="0"/>
            <a:r>
              <a:rPr lang="en-IN" sz="2400" dirty="0"/>
              <a:t>Right-Size VMs.</a:t>
            </a:r>
          </a:p>
          <a:p>
            <a:pPr lvl="0"/>
            <a:r>
              <a:rPr lang="en-IN" sz="2400" dirty="0"/>
              <a:t>Schedule VMs to Start/Stop Based </a:t>
            </a:r>
            <a:r>
              <a:rPr lang="en-IN" sz="2400" dirty="0" smtClean="0"/>
              <a:t>on </a:t>
            </a:r>
            <a:r>
              <a:rPr lang="en-IN" sz="2400" dirty="0"/>
              <a:t>Usage.</a:t>
            </a:r>
          </a:p>
          <a:p>
            <a:pPr lvl="0"/>
            <a:r>
              <a:rPr lang="en-IN" sz="2400" dirty="0"/>
              <a:t>Eliminate Waste.</a:t>
            </a:r>
          </a:p>
        </p:txBody>
      </p:sp>
    </p:spTree>
    <p:extLst>
      <p:ext uri="{BB962C8B-B14F-4D97-AF65-F5344CB8AC3E}">
        <p14:creationId xmlns:p14="http://schemas.microsoft.com/office/powerpoint/2010/main" val="34463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55" y="-34506"/>
            <a:ext cx="10324971" cy="656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Pricing calculator and the Total Cost of Ownership (TCO) calculator: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What is a pricing calculator</a:t>
            </a:r>
            <a:r>
              <a:rPr lang="en-IN" b="1" dirty="0" smtClean="0"/>
              <a:t>?</a:t>
            </a:r>
          </a:p>
          <a:p>
            <a:r>
              <a:rPr lang="en-IN" dirty="0"/>
              <a:t>A price calculator is </a:t>
            </a:r>
            <a:r>
              <a:rPr lang="en-IN" b="1" dirty="0"/>
              <a:t>an interactive tool to introduce customers to a value-based pricing model</a:t>
            </a:r>
            <a:r>
              <a:rPr lang="en-IN" dirty="0"/>
              <a:t>.</a:t>
            </a:r>
          </a:p>
          <a:p>
            <a:r>
              <a:rPr lang="en-IN" dirty="0"/>
              <a:t>According to predefined parameters like usage time, number of users, features, or quality, a price is established.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What is the total cost of ownership TCO calculator?</a:t>
            </a:r>
            <a:endParaRPr lang="en-IN" dirty="0"/>
          </a:p>
          <a:p>
            <a:r>
              <a:rPr lang="en-IN" dirty="0"/>
              <a:t>I + M – R = TCO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Describe the functionality and usage of the Pricing calculator  and the Total Cost of Ownership (TCO) calculator साठी इमेज परिणाम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05" y="514709"/>
            <a:ext cx="2169160" cy="198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63247"/>
              </p:ext>
            </p:extLst>
          </p:nvPr>
        </p:nvGraphicFramePr>
        <p:xfrm>
          <a:off x="1907484" y="3816170"/>
          <a:ext cx="6210300" cy="282765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70100"/>
                <a:gridCol w="2070100"/>
                <a:gridCol w="2070100"/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Pump 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Pump 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Initial cost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$10,000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$20,000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+ Maintenance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$5,000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$2,000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- Remaining value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$2,000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>
                          <a:effectLst/>
                        </a:rPr>
                        <a:t>$10,000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= TCO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$13,000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</a:rPr>
                        <a:t>$12,000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55" y="0"/>
            <a:ext cx="10324971" cy="656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Who can use TCO calculator?</a:t>
            </a:r>
            <a:endParaRPr lang="en-IN" sz="2800" dirty="0"/>
          </a:p>
          <a:p>
            <a:pPr lvl="0"/>
            <a:r>
              <a:rPr lang="en-IN" sz="2800" dirty="0"/>
              <a:t>Billing readers for an Azure subscription only.</a:t>
            </a:r>
          </a:p>
          <a:p>
            <a:pPr lvl="0"/>
            <a:r>
              <a:rPr lang="en-IN" sz="2800" dirty="0"/>
              <a:t>Owners for an Azure subscription only.</a:t>
            </a:r>
          </a:p>
          <a:p>
            <a:pPr lvl="0"/>
            <a:r>
              <a:rPr lang="en-IN" sz="2800" dirty="0"/>
              <a:t>Anyone.</a:t>
            </a:r>
          </a:p>
          <a:p>
            <a:pPr lvl="0"/>
            <a:r>
              <a:rPr lang="en-IN" sz="2800" dirty="0"/>
              <a:t>All users who have an account in Azure Active Directory (Azure AD) that is linked to an Azure subscription only.</a:t>
            </a:r>
          </a:p>
          <a:p>
            <a:pPr marL="0" indent="0">
              <a:buNone/>
            </a:pPr>
            <a:r>
              <a:rPr lang="en-IN" sz="2800" b="1" dirty="0"/>
              <a:t>What is Azure cost management? </a:t>
            </a:r>
            <a:endParaRPr lang="en-IN" sz="2800" dirty="0"/>
          </a:p>
          <a:p>
            <a:r>
              <a:rPr lang="en-IN" sz="2800" dirty="0"/>
              <a:t>Azure Cost Management is </a:t>
            </a:r>
            <a:r>
              <a:rPr lang="en-IN" sz="2800" b="1" dirty="0"/>
              <a:t>a free solution offered to Azure cloud customers via the Azure portal</a:t>
            </a:r>
            <a:r>
              <a:rPr lang="en-IN" sz="2800" dirty="0"/>
              <a:t>. </a:t>
            </a:r>
          </a:p>
          <a:p>
            <a:r>
              <a:rPr lang="en-IN" sz="2800" dirty="0"/>
              <a:t>It provides information about your overall costs and utilization across all Azure services and Azure Marketplace products.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05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55" y="0"/>
            <a:ext cx="10324971" cy="6564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/>
              <a:t>What </a:t>
            </a:r>
            <a:r>
              <a:rPr lang="en-IN" sz="2800" b="1" dirty="0"/>
              <a:t>is Azure service-level agreement</a:t>
            </a:r>
            <a:r>
              <a:rPr lang="en-IN" sz="2800" b="1" dirty="0" smtClean="0"/>
              <a:t>?</a:t>
            </a:r>
            <a:r>
              <a:rPr lang="en-IN" sz="2800" dirty="0"/>
              <a:t> </a:t>
            </a:r>
          </a:p>
          <a:p>
            <a:r>
              <a:rPr lang="en-IN" sz="2800" dirty="0"/>
              <a:t>A Service Level Agreement or SLA is a formal document that provides specific terms that state the level of service that will be provided to a customer.</a:t>
            </a:r>
          </a:p>
          <a:p>
            <a:r>
              <a:rPr lang="en-IN" sz="2800" dirty="0"/>
              <a:t>Microsoft's Azure SLA defines three primary characteristics of Azure service, performance targets, uptime, and connectivity guarantees.</a:t>
            </a:r>
          </a:p>
          <a:p>
            <a:r>
              <a:rPr lang="en-IN" sz="2800" b="1" dirty="0"/>
              <a:t>What are the 3 types of SLA? </a:t>
            </a:r>
            <a:endParaRPr lang="en-IN" sz="2800" dirty="0"/>
          </a:p>
          <a:p>
            <a:r>
              <a:rPr lang="en-IN" sz="2800" dirty="0"/>
              <a:t>There are three basic types of SLAs: </a:t>
            </a:r>
          </a:p>
          <a:p>
            <a:r>
              <a:rPr lang="en-IN" sz="2800" b="1" dirty="0"/>
              <a:t>customer, internal and multilevel service-level agreements</a:t>
            </a:r>
            <a:r>
              <a:rPr lang="en-IN" sz="2800" dirty="0"/>
              <a:t>. </a:t>
            </a:r>
          </a:p>
          <a:p>
            <a:r>
              <a:rPr lang="en-IN" sz="2800" dirty="0"/>
              <a:t>A customer service-level agreement is between a service provider and its external customers.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69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55" y="-1"/>
            <a:ext cx="10324971" cy="6702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b="1" dirty="0"/>
              <a:t>What does the Azure service-level agreement SLA guarantee for Azure VMS?</a:t>
            </a:r>
            <a:endParaRPr lang="en-IN" sz="3200" dirty="0"/>
          </a:p>
          <a:p>
            <a:r>
              <a:rPr lang="en-IN" sz="3200" dirty="0"/>
              <a:t>The Windows Azure service level agreement guarantees that when you deploy </a:t>
            </a:r>
            <a:r>
              <a:rPr lang="en-IN" sz="3200" dirty="0" smtClean="0"/>
              <a:t>two or </a:t>
            </a:r>
            <a:r>
              <a:rPr lang="en-IN" sz="3200" dirty="0"/>
              <a:t>more </a:t>
            </a:r>
            <a:r>
              <a:rPr lang="en-IN" sz="3200" dirty="0" smtClean="0"/>
              <a:t>role instances </a:t>
            </a:r>
            <a:r>
              <a:rPr lang="en-IN" sz="3200" dirty="0"/>
              <a:t>in different fault and upgrade domains, Microsoft will guarantee at least a 99.95% uptime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21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55" y="-1"/>
            <a:ext cx="10324971" cy="6702725"/>
          </a:xfrm>
        </p:spPr>
        <p:txBody>
          <a:bodyPr>
            <a:noAutofit/>
          </a:bodyPr>
          <a:lstStyle/>
          <a:p>
            <a:r>
              <a:rPr lang="en-IN" sz="2400" b="1" dirty="0"/>
              <a:t>What is the service lifecycle?</a:t>
            </a:r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i="1" dirty="0"/>
              <a:t>service lifecycle</a:t>
            </a:r>
            <a:r>
              <a:rPr lang="en-IN" sz="2400" dirty="0"/>
              <a:t> defines how every Azure service is released for public use.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Every Azure service starts in the development phase.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 In this phase, the Azure team collects and defines its requirements, and begins to build the service.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Next, the service is released to the </a:t>
            </a:r>
            <a:r>
              <a:rPr lang="en-IN" sz="2400" i="1" dirty="0"/>
              <a:t>public preview</a:t>
            </a:r>
            <a:r>
              <a:rPr lang="en-IN" sz="2400" dirty="0"/>
              <a:t> phase.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During this phase, the public can access and experiment with it so that it can provide feedback.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Your feedback helps Microsoft improve services.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More importantly, providing feedback gives you the opportunity to request new or different capabilities so that services better meet your needs.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2400" dirty="0"/>
              <a:t>After a new Azure service is validated and tested, it’s released to all customers as a production-ready service. This is known as </a:t>
            </a:r>
            <a:r>
              <a:rPr lang="en-IN" sz="2400" i="1" dirty="0"/>
              <a:t>general availability (GA)</a:t>
            </a:r>
            <a:r>
              <a:rPr lang="en-IN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07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264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Microsoft Azure Fundamentals:  AZ-900</vt:lpstr>
      <vt:lpstr>Virtual machine  in  Azure</vt:lpstr>
      <vt:lpstr>Main factors that affect Azure cost:</vt:lpstr>
      <vt:lpstr>Factors affecting costs Azure: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Features:</vt:lpstr>
      <vt:lpstr>Slide Tite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2022-07-08T07:06:18Z</dcterms:created>
  <dcterms:modified xsi:type="dcterms:W3CDTF">2022-08-23T07:26:32Z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