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420" r:id="rId3"/>
    <p:sldId id="465" r:id="rId4"/>
    <p:sldId id="449" r:id="rId5"/>
    <p:sldId id="442" r:id="rId6"/>
    <p:sldId id="450" r:id="rId7"/>
    <p:sldId id="451" r:id="rId8"/>
    <p:sldId id="452" r:id="rId9"/>
    <p:sldId id="453" r:id="rId10"/>
    <p:sldId id="466" r:id="rId11"/>
    <p:sldId id="457" r:id="rId12"/>
    <p:sldId id="443" r:id="rId13"/>
    <p:sldId id="454" r:id="rId14"/>
    <p:sldId id="473" r:id="rId15"/>
    <p:sldId id="469" r:id="rId16"/>
    <p:sldId id="470" r:id="rId17"/>
    <p:sldId id="479" r:id="rId18"/>
    <p:sldId id="472" r:id="rId19"/>
    <p:sldId id="477" r:id="rId20"/>
    <p:sldId id="471" r:id="rId21"/>
    <p:sldId id="478" r:id="rId22"/>
    <p:sldId id="455" r:id="rId23"/>
    <p:sldId id="468" r:id="rId24"/>
    <p:sldId id="458" r:id="rId25"/>
    <p:sldId id="461" r:id="rId26"/>
    <p:sldId id="462" r:id="rId27"/>
    <p:sldId id="463" r:id="rId28"/>
    <p:sldId id="464" r:id="rId29"/>
    <p:sldId id="343"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2370" userDrawn="1">
          <p15:clr>
            <a:srgbClr val="A4A3A4"/>
          </p15:clr>
        </p15:guide>
        <p15:guide id="7" pos="11513" userDrawn="1">
          <p15:clr>
            <a:srgbClr val="A4A3A4"/>
          </p15:clr>
        </p15:guide>
        <p15:guide id="8" orient="horz" pos="8221" userDrawn="1">
          <p15:clr>
            <a:srgbClr val="A4A3A4"/>
          </p15:clr>
        </p15:guide>
        <p15:guide id="9" pos="7680" userDrawn="1">
          <p15:clr>
            <a:srgbClr val="A4A3A4"/>
          </p15:clr>
        </p15:guide>
        <p15:guide id="10" pos="38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9A9A9A"/>
    <a:srgbClr val="63C1A0"/>
    <a:srgbClr val="6BBE9C"/>
    <a:srgbClr val="99CBA2"/>
    <a:srgbClr val="F29170"/>
    <a:srgbClr val="E3F7F3"/>
    <a:srgbClr val="C3F0E6"/>
    <a:srgbClr val="43ABC3"/>
    <a:srgbClr val="493A38"/>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B">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18" autoAdjust="0"/>
    <p:restoredTop sz="94704"/>
  </p:normalViewPr>
  <p:slideViewPr>
    <p:cSldViewPr snapToGrid="0" snapToObjects="1">
      <p:cViewPr>
        <p:scale>
          <a:sx n="78" d="100"/>
          <a:sy n="78" d="100"/>
        </p:scale>
        <p:origin x="720" y="536"/>
      </p:cViewPr>
      <p:guideLst>
        <p:guide orient="horz" pos="2370"/>
        <p:guide pos="11513"/>
        <p:guide orient="horz" pos="8221"/>
        <p:guide pos="7680"/>
        <p:guide pos="3847"/>
      </p:guideLst>
    </p:cSldViewPr>
  </p:slideViewPr>
  <p:notesTextViewPr>
    <p:cViewPr>
      <p:scale>
        <a:sx n="1" d="1"/>
        <a:sy n="1" d="1"/>
      </p:scale>
      <p:origin x="0" y="0"/>
    </p:cViewPr>
  </p:notesTextViewPr>
  <p:sorterViewPr>
    <p:cViewPr>
      <p:scale>
        <a:sx n="70" d="100"/>
        <a:sy n="70" d="100"/>
      </p:scale>
      <p:origin x="0" y="-52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8963827941226405"/>
          <c:y val="7.684784468702445E-2"/>
          <c:w val="0.6177495178893212"/>
          <c:h val="0.76705263551205116"/>
        </c:manualLayout>
      </c:layout>
      <c:pieChart>
        <c:varyColors val="1"/>
        <c:ser>
          <c:idx val="0"/>
          <c:order val="0"/>
          <c:tx>
            <c:strRef>
              <c:f>Sheet1!$B$1</c:f>
              <c:strCache>
                <c:ptCount val="1"/>
                <c:pt idx="0">
                  <c:v>Sales</c:v>
                </c:pt>
              </c:strCache>
            </c:strRef>
          </c:tx>
          <c:spPr>
            <a:solidFill>
              <a:srgbClr val="6BBE9C"/>
            </a:solidFill>
          </c:spPr>
          <c:dPt>
            <c:idx val="0"/>
            <c:bubble3D val="0"/>
            <c:spPr>
              <a:solidFill>
                <a:srgbClr val="6BBE9C"/>
              </a:solidFill>
              <a:ln w="19050">
                <a:solidFill>
                  <a:schemeClr val="lt1"/>
                </a:solidFill>
              </a:ln>
              <a:effectLst/>
            </c:spPr>
            <c:extLst>
              <c:ext xmlns:c16="http://schemas.microsoft.com/office/drawing/2014/chart" uri="{C3380CC4-5D6E-409C-BE32-E72D297353CC}">
                <c16:uniqueId val="{00000001-721A-5B4E-B3B9-360CD0632EDA}"/>
              </c:ext>
            </c:extLst>
          </c:dPt>
          <c:dPt>
            <c:idx val="1"/>
            <c:bubble3D val="0"/>
            <c:spPr>
              <a:solidFill>
                <a:srgbClr val="F29170"/>
              </a:solidFill>
              <a:ln w="19050">
                <a:solidFill>
                  <a:schemeClr val="lt1"/>
                </a:solidFill>
              </a:ln>
              <a:effectLst/>
            </c:spPr>
            <c:extLst>
              <c:ext xmlns:c16="http://schemas.microsoft.com/office/drawing/2014/chart" uri="{C3380CC4-5D6E-409C-BE32-E72D297353CC}">
                <c16:uniqueId val="{00000003-721A-5B4E-B3B9-360CD0632EDA}"/>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3200" b="1"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Net Interest Income</c:v>
                </c:pt>
                <c:pt idx="1">
                  <c:v>Fees and Commisision</c:v>
                </c:pt>
              </c:strCache>
            </c:strRef>
          </c:cat>
          <c:val>
            <c:numRef>
              <c:f>Sheet1!$B$2:$B$3</c:f>
              <c:numCache>
                <c:formatCode>General</c:formatCode>
                <c:ptCount val="2"/>
                <c:pt idx="0">
                  <c:v>48891</c:v>
                </c:pt>
                <c:pt idx="1">
                  <c:v>42353</c:v>
                </c:pt>
              </c:numCache>
            </c:numRef>
          </c:val>
          <c:extLst>
            <c:ext xmlns:c16="http://schemas.microsoft.com/office/drawing/2014/chart" uri="{C3380CC4-5D6E-409C-BE32-E72D297353CC}">
              <c16:uniqueId val="{00000004-721A-5B4E-B3B9-360CD0632EDA}"/>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rgbClr val="493A38"/>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stacked"/>
        <c:varyColors val="0"/>
        <c:ser>
          <c:idx val="0"/>
          <c:order val="0"/>
          <c:tx>
            <c:strRef>
              <c:f>Sheet1!$B$1</c:f>
              <c:strCache>
                <c:ptCount val="1"/>
                <c:pt idx="0">
                  <c:v>Cards Income</c:v>
                </c:pt>
              </c:strCache>
            </c:strRef>
          </c:tx>
          <c:spPr>
            <a:solidFill>
              <a:srgbClr val="F29170"/>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Sheet1!$A$2:$A$4</c:f>
              <c:numCache>
                <c:formatCode>General</c:formatCode>
                <c:ptCount val="3"/>
                <c:pt idx="0">
                  <c:v>2017</c:v>
                </c:pt>
                <c:pt idx="1">
                  <c:v>2018</c:v>
                </c:pt>
                <c:pt idx="2">
                  <c:v>2019</c:v>
                </c:pt>
              </c:numCache>
            </c:numRef>
          </c:cat>
          <c:val>
            <c:numRef>
              <c:f>Sheet1!$B$2:$B$4</c:f>
              <c:numCache>
                <c:formatCode>General</c:formatCode>
                <c:ptCount val="3"/>
                <c:pt idx="0">
                  <c:v>5676</c:v>
                </c:pt>
                <c:pt idx="1">
                  <c:v>5824</c:v>
                </c:pt>
                <c:pt idx="2">
                  <c:v>5797</c:v>
                </c:pt>
              </c:numCache>
            </c:numRef>
          </c:val>
          <c:extLst>
            <c:ext xmlns:c16="http://schemas.microsoft.com/office/drawing/2014/chart" uri="{C3380CC4-5D6E-409C-BE32-E72D297353CC}">
              <c16:uniqueId val="{00000000-1239-0C41-B4CF-023E156A4CFB}"/>
            </c:ext>
          </c:extLst>
        </c:ser>
        <c:ser>
          <c:idx val="1"/>
          <c:order val="1"/>
          <c:tx>
            <c:strRef>
              <c:f>Sheet1!$C$1</c:f>
              <c:strCache>
                <c:ptCount val="1"/>
                <c:pt idx="0">
                  <c:v>Service Charges</c:v>
                </c:pt>
              </c:strCache>
            </c:strRef>
          </c:tx>
          <c:spPr>
            <a:solidFill>
              <a:srgbClr val="43ABC3"/>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Sheet1!$A$2:$A$4</c:f>
              <c:numCache>
                <c:formatCode>General</c:formatCode>
                <c:ptCount val="3"/>
                <c:pt idx="0">
                  <c:v>2017</c:v>
                </c:pt>
                <c:pt idx="1">
                  <c:v>2018</c:v>
                </c:pt>
                <c:pt idx="2">
                  <c:v>2019</c:v>
                </c:pt>
              </c:numCache>
            </c:numRef>
          </c:cat>
          <c:val>
            <c:numRef>
              <c:f>Sheet1!$C$2:$C$4</c:f>
              <c:numCache>
                <c:formatCode>General</c:formatCode>
                <c:ptCount val="3"/>
                <c:pt idx="0">
                  <c:v>7818</c:v>
                </c:pt>
                <c:pt idx="1">
                  <c:v>7767</c:v>
                </c:pt>
                <c:pt idx="2">
                  <c:v>7674</c:v>
                </c:pt>
              </c:numCache>
            </c:numRef>
          </c:val>
          <c:extLst>
            <c:ext xmlns:c16="http://schemas.microsoft.com/office/drawing/2014/chart" uri="{C3380CC4-5D6E-409C-BE32-E72D297353CC}">
              <c16:uniqueId val="{00000001-1239-0C41-B4CF-023E156A4CFB}"/>
            </c:ext>
          </c:extLst>
        </c:ser>
        <c:ser>
          <c:idx val="2"/>
          <c:order val="2"/>
          <c:tx>
            <c:strRef>
              <c:f>Sheet1!$D$1</c:f>
              <c:strCache>
                <c:ptCount val="1"/>
                <c:pt idx="0">
                  <c:v>Investment and brokerage Services</c:v>
                </c:pt>
              </c:strCache>
            </c:strRef>
          </c:tx>
          <c:spPr>
            <a:solidFill>
              <a:srgbClr val="9A9A9A"/>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Sheet1!$A$2:$A$4</c:f>
              <c:numCache>
                <c:formatCode>General</c:formatCode>
                <c:ptCount val="3"/>
                <c:pt idx="0">
                  <c:v>2017</c:v>
                </c:pt>
                <c:pt idx="1">
                  <c:v>2018</c:v>
                </c:pt>
                <c:pt idx="2">
                  <c:v>2019</c:v>
                </c:pt>
              </c:numCache>
            </c:numRef>
          </c:cat>
          <c:val>
            <c:numRef>
              <c:f>Sheet1!$D$2:$D$4</c:f>
              <c:numCache>
                <c:formatCode>General</c:formatCode>
                <c:ptCount val="3"/>
                <c:pt idx="0">
                  <c:v>13836</c:v>
                </c:pt>
                <c:pt idx="1">
                  <c:v>14160</c:v>
                </c:pt>
                <c:pt idx="2">
                  <c:v>13902</c:v>
                </c:pt>
              </c:numCache>
            </c:numRef>
          </c:val>
          <c:extLst>
            <c:ext xmlns:c16="http://schemas.microsoft.com/office/drawing/2014/chart" uri="{C3380CC4-5D6E-409C-BE32-E72D297353CC}">
              <c16:uniqueId val="{00000002-1239-0C41-B4CF-023E156A4CFB}"/>
            </c:ext>
          </c:extLst>
        </c:ser>
        <c:ser>
          <c:idx val="3"/>
          <c:order val="3"/>
          <c:tx>
            <c:strRef>
              <c:f>Sheet1!$E$1</c:f>
              <c:strCache>
                <c:ptCount val="1"/>
                <c:pt idx="0">
                  <c:v>Investment Banking Fees</c:v>
                </c:pt>
              </c:strCache>
            </c:strRef>
          </c:tx>
          <c:spPr>
            <a:solidFill>
              <a:srgbClr val="6BBE9C"/>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Sheet1!$A$2:$A$4</c:f>
              <c:numCache>
                <c:formatCode>General</c:formatCode>
                <c:ptCount val="3"/>
                <c:pt idx="0">
                  <c:v>2017</c:v>
                </c:pt>
                <c:pt idx="1">
                  <c:v>2018</c:v>
                </c:pt>
                <c:pt idx="2">
                  <c:v>2019</c:v>
                </c:pt>
              </c:numCache>
            </c:numRef>
          </c:cat>
          <c:val>
            <c:numRef>
              <c:f>Sheet1!$E$2:$E$4</c:f>
              <c:numCache>
                <c:formatCode>General</c:formatCode>
                <c:ptCount val="3"/>
                <c:pt idx="0">
                  <c:v>6011</c:v>
                </c:pt>
                <c:pt idx="1">
                  <c:v>5327</c:v>
                </c:pt>
                <c:pt idx="2">
                  <c:v>5642</c:v>
                </c:pt>
              </c:numCache>
            </c:numRef>
          </c:val>
          <c:extLst>
            <c:ext xmlns:c16="http://schemas.microsoft.com/office/drawing/2014/chart" uri="{C3380CC4-5D6E-409C-BE32-E72D297353CC}">
              <c16:uniqueId val="{00000003-1239-0C41-B4CF-023E156A4CFB}"/>
            </c:ext>
          </c:extLst>
        </c:ser>
        <c:ser>
          <c:idx val="4"/>
          <c:order val="4"/>
          <c:tx>
            <c:strRef>
              <c:f>Sheet1!$F$1</c:f>
              <c:strCache>
                <c:ptCount val="1"/>
                <c:pt idx="0">
                  <c:v>Column1</c:v>
                </c:pt>
              </c:strCache>
            </c:strRef>
          </c:tx>
          <c:spPr>
            <a:solidFill>
              <a:schemeClr val="tx1"/>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dk1">
                        <a:lumMod val="75000"/>
                        <a:lumOff val="25000"/>
                      </a:schemeClr>
                    </a:solidFill>
                    <a:latin typeface="Arial" panose="020B0604020202020204" pitchFamily="34" charset="0"/>
                    <a:ea typeface="+mn-ea"/>
                    <a:cs typeface="Arial" panose="020B0604020202020204" pitchFamily="34"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Sheet1!$A$2:$A$4</c:f>
              <c:numCache>
                <c:formatCode>General</c:formatCode>
                <c:ptCount val="3"/>
                <c:pt idx="0">
                  <c:v>2017</c:v>
                </c:pt>
                <c:pt idx="1">
                  <c:v>2018</c:v>
                </c:pt>
                <c:pt idx="2">
                  <c:v>2019</c:v>
                </c:pt>
              </c:numCache>
            </c:numRef>
          </c:cat>
          <c:val>
            <c:numRef>
              <c:f>Sheet1!$F$2:$F$4</c:f>
              <c:numCache>
                <c:formatCode>General</c:formatCode>
                <c:ptCount val="3"/>
                <c:pt idx="0">
                  <c:v>33341</c:v>
                </c:pt>
                <c:pt idx="1">
                  <c:v>33078</c:v>
                </c:pt>
                <c:pt idx="2">
                  <c:v>33015</c:v>
                </c:pt>
              </c:numCache>
            </c:numRef>
          </c:val>
          <c:extLst>
            <c:ext xmlns:c16="http://schemas.microsoft.com/office/drawing/2014/chart" uri="{C3380CC4-5D6E-409C-BE32-E72D297353CC}">
              <c16:uniqueId val="{00000006-1239-0C41-B4CF-023E156A4CFB}"/>
            </c:ext>
          </c:extLst>
        </c:ser>
        <c:dLbls>
          <c:dLblPos val="ctr"/>
          <c:showLegendKey val="0"/>
          <c:showVal val="1"/>
          <c:showCatName val="0"/>
          <c:showSerName val="0"/>
          <c:showPercent val="0"/>
          <c:showBubbleSize val="0"/>
        </c:dLbls>
        <c:gapWidth val="150"/>
        <c:overlap val="100"/>
        <c:axId val="2103472288"/>
        <c:axId val="2078420784"/>
      </c:barChart>
      <c:catAx>
        <c:axId val="210347228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2400" b="0" i="0" u="none" strike="noStrike" kern="1200" cap="none" spc="0" normalizeH="0" baseline="0">
                <a:solidFill>
                  <a:schemeClr val="dk1">
                    <a:lumMod val="65000"/>
                    <a:lumOff val="35000"/>
                  </a:schemeClr>
                </a:solidFill>
                <a:latin typeface="+mn-lt"/>
                <a:ea typeface="+mn-ea"/>
                <a:cs typeface="+mn-cs"/>
              </a:defRPr>
            </a:pPr>
            <a:endParaRPr lang="en-US"/>
          </a:p>
        </c:txPr>
        <c:crossAx val="2078420784"/>
        <c:crosses val="autoZero"/>
        <c:auto val="1"/>
        <c:lblAlgn val="ctr"/>
        <c:lblOffset val="100"/>
        <c:noMultiLvlLbl val="0"/>
      </c:catAx>
      <c:valAx>
        <c:axId val="2078420784"/>
        <c:scaling>
          <c:orientation val="minMax"/>
          <c:max val="37000"/>
          <c:min val="0"/>
        </c:scaling>
        <c:delete val="1"/>
        <c:axPos val="l"/>
        <c:numFmt formatCode="General" sourceLinked="1"/>
        <c:majorTickMark val="out"/>
        <c:minorTickMark val="none"/>
        <c:tickLblPos val="nextTo"/>
        <c:crossAx val="2103472288"/>
        <c:crosses val="autoZero"/>
        <c:crossBetween val="between"/>
      </c:valAx>
      <c:spPr>
        <a:noFill/>
        <a:ln>
          <a:noFill/>
        </a:ln>
        <a:effectLst/>
      </c:spPr>
    </c:plotArea>
    <c:legend>
      <c:legendPos val="b"/>
      <c:legendEntry>
        <c:idx val="4"/>
        <c:delete val="1"/>
      </c:legendEntry>
      <c:overlay val="0"/>
      <c:spPr>
        <a:noFill/>
        <a:ln>
          <a:noFill/>
        </a:ln>
        <a:effectLst/>
      </c:spPr>
      <c:txPr>
        <a:bodyPr rot="0" spcFirstLastPara="1" vertOverflow="ellipsis" vert="horz" wrap="square" anchor="ctr" anchorCtr="1"/>
        <a:lstStyle/>
        <a:p>
          <a:pPr>
            <a:defRPr sz="2400" b="0" i="0" u="none" strike="noStrike" kern="1200" baseline="0">
              <a:solidFill>
                <a:schemeClr val="dk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stacked"/>
        <c:varyColors val="0"/>
        <c:ser>
          <c:idx val="0"/>
          <c:order val="0"/>
          <c:tx>
            <c:strRef>
              <c:f>Sheet1!$B$1</c:f>
              <c:strCache>
                <c:ptCount val="1"/>
                <c:pt idx="0">
                  <c:v>Fees and Commissions</c:v>
                </c:pt>
              </c:strCache>
            </c:strRef>
          </c:tx>
          <c:spPr>
            <a:solidFill>
              <a:srgbClr val="F29170"/>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Sheet1!$A$2:$A$4</c:f>
              <c:numCache>
                <c:formatCode>General</c:formatCode>
                <c:ptCount val="3"/>
                <c:pt idx="0">
                  <c:v>2017</c:v>
                </c:pt>
                <c:pt idx="1">
                  <c:v>2018</c:v>
                </c:pt>
                <c:pt idx="2">
                  <c:v>2019</c:v>
                </c:pt>
              </c:numCache>
            </c:numRef>
          </c:cat>
          <c:val>
            <c:numRef>
              <c:f>Sheet1!$B$2:$B$4</c:f>
              <c:numCache>
                <c:formatCode>General</c:formatCode>
                <c:ptCount val="3"/>
                <c:pt idx="0">
                  <c:v>33341</c:v>
                </c:pt>
                <c:pt idx="1">
                  <c:v>33078</c:v>
                </c:pt>
                <c:pt idx="2">
                  <c:v>33015</c:v>
                </c:pt>
              </c:numCache>
            </c:numRef>
          </c:val>
          <c:extLst>
            <c:ext xmlns:c16="http://schemas.microsoft.com/office/drawing/2014/chart" uri="{C3380CC4-5D6E-409C-BE32-E72D297353CC}">
              <c16:uniqueId val="{00000000-31DA-C144-8D02-B01EFD1BB3B7}"/>
            </c:ext>
          </c:extLst>
        </c:ser>
        <c:ser>
          <c:idx val="1"/>
          <c:order val="1"/>
          <c:tx>
            <c:strRef>
              <c:f>Sheet1!$C$1</c:f>
              <c:strCache>
                <c:ptCount val="1"/>
                <c:pt idx="0">
                  <c:v>Interest Income</c:v>
                </c:pt>
              </c:strCache>
            </c:strRef>
          </c:tx>
          <c:spPr>
            <a:solidFill>
              <a:srgbClr val="43ABC3"/>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Sheet1!$A$2:$A$4</c:f>
              <c:numCache>
                <c:formatCode>General</c:formatCode>
                <c:ptCount val="3"/>
                <c:pt idx="0">
                  <c:v>2017</c:v>
                </c:pt>
                <c:pt idx="1">
                  <c:v>2018</c:v>
                </c:pt>
                <c:pt idx="2">
                  <c:v>2019</c:v>
                </c:pt>
              </c:numCache>
            </c:numRef>
          </c:cat>
          <c:val>
            <c:numRef>
              <c:f>Sheet1!$C$2:$C$4</c:f>
              <c:numCache>
                <c:formatCode>General</c:formatCode>
                <c:ptCount val="3"/>
                <c:pt idx="0">
                  <c:v>45239</c:v>
                </c:pt>
                <c:pt idx="1">
                  <c:v>48162</c:v>
                </c:pt>
                <c:pt idx="2">
                  <c:v>48891</c:v>
                </c:pt>
              </c:numCache>
            </c:numRef>
          </c:val>
          <c:extLst>
            <c:ext xmlns:c16="http://schemas.microsoft.com/office/drawing/2014/chart" uri="{C3380CC4-5D6E-409C-BE32-E72D297353CC}">
              <c16:uniqueId val="{00000001-31DA-C144-8D02-B01EFD1BB3B7}"/>
            </c:ext>
          </c:extLst>
        </c:ser>
        <c:ser>
          <c:idx val="2"/>
          <c:order val="2"/>
          <c:tx>
            <c:strRef>
              <c:f>Sheet1!$D$1</c:f>
              <c:strCache>
                <c:ptCount val="1"/>
                <c:pt idx="0">
                  <c:v>Column1</c:v>
                </c:pt>
              </c:strCache>
            </c:strRef>
          </c:tx>
          <c:spPr>
            <a:no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Sheet1!$A$2:$A$4</c:f>
              <c:numCache>
                <c:formatCode>General</c:formatCode>
                <c:ptCount val="3"/>
                <c:pt idx="0">
                  <c:v>2017</c:v>
                </c:pt>
                <c:pt idx="1">
                  <c:v>2018</c:v>
                </c:pt>
                <c:pt idx="2">
                  <c:v>2019</c:v>
                </c:pt>
              </c:numCache>
            </c:numRef>
          </c:cat>
          <c:val>
            <c:numRef>
              <c:f>Sheet1!$D$2:$D$4</c:f>
              <c:numCache>
                <c:formatCode>General</c:formatCode>
                <c:ptCount val="3"/>
                <c:pt idx="0">
                  <c:v>78580</c:v>
                </c:pt>
                <c:pt idx="1">
                  <c:v>81240</c:v>
                </c:pt>
                <c:pt idx="2">
                  <c:v>81906</c:v>
                </c:pt>
              </c:numCache>
            </c:numRef>
          </c:val>
          <c:extLst>
            <c:ext xmlns:c16="http://schemas.microsoft.com/office/drawing/2014/chart" uri="{C3380CC4-5D6E-409C-BE32-E72D297353CC}">
              <c16:uniqueId val="{00000002-31DA-C144-8D02-B01EFD1BB3B7}"/>
            </c:ext>
          </c:extLst>
        </c:ser>
        <c:dLbls>
          <c:dLblPos val="ctr"/>
          <c:showLegendKey val="0"/>
          <c:showVal val="1"/>
          <c:showCatName val="0"/>
          <c:showSerName val="0"/>
          <c:showPercent val="0"/>
          <c:showBubbleSize val="0"/>
        </c:dLbls>
        <c:gapWidth val="150"/>
        <c:overlap val="100"/>
        <c:axId val="2103472288"/>
        <c:axId val="2078420784"/>
      </c:barChart>
      <c:catAx>
        <c:axId val="210347228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2400" b="0" i="0" u="none" strike="noStrike" kern="1200" cap="none" spc="0" normalizeH="0" baseline="0">
                <a:solidFill>
                  <a:schemeClr val="dk1">
                    <a:lumMod val="65000"/>
                    <a:lumOff val="35000"/>
                  </a:schemeClr>
                </a:solidFill>
                <a:latin typeface="+mn-lt"/>
                <a:ea typeface="+mn-ea"/>
                <a:cs typeface="+mn-cs"/>
              </a:defRPr>
            </a:pPr>
            <a:endParaRPr lang="en-US"/>
          </a:p>
        </c:txPr>
        <c:crossAx val="2078420784"/>
        <c:crosses val="autoZero"/>
        <c:auto val="1"/>
        <c:lblAlgn val="ctr"/>
        <c:lblOffset val="100"/>
        <c:noMultiLvlLbl val="0"/>
      </c:catAx>
      <c:valAx>
        <c:axId val="2078420784"/>
        <c:scaling>
          <c:orientation val="minMax"/>
          <c:max val="100000"/>
          <c:min val="0"/>
        </c:scaling>
        <c:delete val="1"/>
        <c:axPos val="l"/>
        <c:numFmt formatCode="General" sourceLinked="1"/>
        <c:majorTickMark val="out"/>
        <c:minorTickMark val="none"/>
        <c:tickLblPos val="nextTo"/>
        <c:crossAx val="2103472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dk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Principal</c:v>
                </c:pt>
              </c:strCache>
            </c:strRef>
          </c:tx>
          <c:spPr>
            <a:ln w="69850" cap="rnd">
              <a:solidFill>
                <a:srgbClr val="9A9A9A"/>
              </a:solidFill>
              <a:round/>
            </a:ln>
            <a:effectLst/>
          </c:spPr>
          <c:marker>
            <c:symbol val="none"/>
          </c:marker>
          <c:cat>
            <c:numRef>
              <c:f>Sheet1!$A$2:$A$361</c:f>
              <c:numCache>
                <c:formatCode>General</c:formatCode>
                <c:ptCount val="36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numCache>
            </c:numRef>
          </c:cat>
          <c:val>
            <c:numRef>
              <c:f>Sheet1!$B$2:$B$361</c:f>
              <c:numCache>
                <c:formatCode>"$"#,##0.00_);[Red]\("$"#,##0.00\)</c:formatCode>
                <c:ptCount val="360"/>
                <c:pt idx="0">
                  <c:v>314.75604228431564</c:v>
                </c:pt>
                <c:pt idx="1">
                  <c:v>315.67408074097818</c:v>
                </c:pt>
                <c:pt idx="2">
                  <c:v>316.59479680980598</c:v>
                </c:pt>
                <c:pt idx="3">
                  <c:v>317.51819830050124</c:v>
                </c:pt>
                <c:pt idx="4">
                  <c:v>318.44429304554444</c:v>
                </c:pt>
                <c:pt idx="5">
                  <c:v>319.37308890026065</c:v>
                </c:pt>
                <c:pt idx="6">
                  <c:v>320.30459374288637</c:v>
                </c:pt>
                <c:pt idx="7">
                  <c:v>321.23881547463645</c:v>
                </c:pt>
                <c:pt idx="8">
                  <c:v>322.1757620197709</c:v>
                </c:pt>
                <c:pt idx="9">
                  <c:v>323.11544132566189</c:v>
                </c:pt>
                <c:pt idx="10">
                  <c:v>324.05786136286167</c:v>
                </c:pt>
                <c:pt idx="11">
                  <c:v>325.00303012517008</c:v>
                </c:pt>
                <c:pt idx="12">
                  <c:v>325.95095562970187</c:v>
                </c:pt>
                <c:pt idx="13">
                  <c:v>326.90164591695509</c:v>
                </c:pt>
                <c:pt idx="14">
                  <c:v>327.85510905087961</c:v>
                </c:pt>
                <c:pt idx="15">
                  <c:v>328.81135311894457</c:v>
                </c:pt>
                <c:pt idx="16">
                  <c:v>329.77038623220812</c:v>
                </c:pt>
                <c:pt idx="17">
                  <c:v>330.73221652538552</c:v>
                </c:pt>
                <c:pt idx="18">
                  <c:v>331.69685215691777</c:v>
                </c:pt>
                <c:pt idx="19">
                  <c:v>332.66430130904223</c:v>
                </c:pt>
                <c:pt idx="20">
                  <c:v>333.63457218786027</c:v>
                </c:pt>
                <c:pt idx="21">
                  <c:v>334.6076730234081</c:v>
                </c:pt>
                <c:pt idx="22">
                  <c:v>335.58361206972643</c:v>
                </c:pt>
                <c:pt idx="23">
                  <c:v>336.56239760492974</c:v>
                </c:pt>
                <c:pt idx="24">
                  <c:v>337.54403793127744</c:v>
                </c:pt>
                <c:pt idx="25">
                  <c:v>338.52854137524366</c:v>
                </c:pt>
                <c:pt idx="26">
                  <c:v>339.51591628758808</c:v>
                </c:pt>
                <c:pt idx="27">
                  <c:v>340.50617104342689</c:v>
                </c:pt>
                <c:pt idx="28">
                  <c:v>341.49931404230358</c:v>
                </c:pt>
                <c:pt idx="29">
                  <c:v>342.49535370826027</c:v>
                </c:pt>
                <c:pt idx="30">
                  <c:v>343.4942984899094</c:v>
                </c:pt>
                <c:pt idx="31">
                  <c:v>344.49615686050493</c:v>
                </c:pt>
                <c:pt idx="32">
                  <c:v>345.50093731801473</c:v>
                </c:pt>
                <c:pt idx="33">
                  <c:v>346.50864838519226</c:v>
                </c:pt>
                <c:pt idx="34">
                  <c:v>347.51929860964913</c:v>
                </c:pt>
                <c:pt idx="35">
                  <c:v>348.53289656392724</c:v>
                </c:pt>
                <c:pt idx="36">
                  <c:v>349.5494508455721</c:v>
                </c:pt>
                <c:pt idx="37">
                  <c:v>350.56897007720499</c:v>
                </c:pt>
                <c:pt idx="38">
                  <c:v>351.5914629065968</c:v>
                </c:pt>
                <c:pt idx="39">
                  <c:v>352.61693800674107</c:v>
                </c:pt>
                <c:pt idx="40">
                  <c:v>353.64540407592744</c:v>
                </c:pt>
                <c:pt idx="41">
                  <c:v>354.67686983781562</c:v>
                </c:pt>
                <c:pt idx="42">
                  <c:v>355.71134404150928</c:v>
                </c:pt>
                <c:pt idx="43">
                  <c:v>356.74883546163039</c:v>
                </c:pt>
                <c:pt idx="44">
                  <c:v>357.78935289839342</c:v>
                </c:pt>
                <c:pt idx="45">
                  <c:v>358.83290517768035</c:v>
                </c:pt>
                <c:pt idx="46">
                  <c:v>359.87950115111528</c:v>
                </c:pt>
                <c:pt idx="47">
                  <c:v>360.92914969613935</c:v>
                </c:pt>
                <c:pt idx="48">
                  <c:v>361.98185971608643</c:v>
                </c:pt>
                <c:pt idx="49">
                  <c:v>363.0376401402583</c:v>
                </c:pt>
                <c:pt idx="50">
                  <c:v>364.0964999240008</c:v>
                </c:pt>
                <c:pt idx="51">
                  <c:v>365.15844804877906</c:v>
                </c:pt>
                <c:pt idx="52">
                  <c:v>366.22349352225467</c:v>
                </c:pt>
                <c:pt idx="53">
                  <c:v>367.2916453783613</c:v>
                </c:pt>
                <c:pt idx="54">
                  <c:v>368.36291267738159</c:v>
                </c:pt>
                <c:pt idx="55">
                  <c:v>369.43730450602391</c:v>
                </c:pt>
                <c:pt idx="56">
                  <c:v>370.51482997749974</c:v>
                </c:pt>
                <c:pt idx="57">
                  <c:v>371.5954982316008</c:v>
                </c:pt>
                <c:pt idx="58">
                  <c:v>372.67931843477629</c:v>
                </c:pt>
                <c:pt idx="59">
                  <c:v>373.76629978021094</c:v>
                </c:pt>
                <c:pt idx="60">
                  <c:v>374.85645148790331</c:v>
                </c:pt>
                <c:pt idx="61">
                  <c:v>375.94978280474299</c:v>
                </c:pt>
                <c:pt idx="62">
                  <c:v>377.04630300459019</c:v>
                </c:pt>
                <c:pt idx="63">
                  <c:v>378.14602138835346</c:v>
                </c:pt>
                <c:pt idx="64">
                  <c:v>379.24894728406957</c:v>
                </c:pt>
                <c:pt idx="65">
                  <c:v>380.35509004698145</c:v>
                </c:pt>
                <c:pt idx="66">
                  <c:v>381.46445905961843</c:v>
                </c:pt>
                <c:pt idx="67">
                  <c:v>382.57706373187568</c:v>
                </c:pt>
                <c:pt idx="68">
                  <c:v>383.69291350109359</c:v>
                </c:pt>
                <c:pt idx="69">
                  <c:v>384.81201783213839</c:v>
                </c:pt>
                <c:pt idx="70">
                  <c:v>385.93438621748214</c:v>
                </c:pt>
                <c:pt idx="71">
                  <c:v>387.06002817728313</c:v>
                </c:pt>
                <c:pt idx="72">
                  <c:v>388.18895325946681</c:v>
                </c:pt>
                <c:pt idx="73">
                  <c:v>389.32117103980698</c:v>
                </c:pt>
                <c:pt idx="74">
                  <c:v>390.45669112200636</c:v>
                </c:pt>
                <c:pt idx="75">
                  <c:v>391.59552313777886</c:v>
                </c:pt>
                <c:pt idx="76">
                  <c:v>392.73767674693067</c:v>
                </c:pt>
                <c:pt idx="77">
                  <c:v>393.88316163744258</c:v>
                </c:pt>
                <c:pt idx="78">
                  <c:v>395.03198752555181</c:v>
                </c:pt>
                <c:pt idx="79">
                  <c:v>396.18416415583465</c:v>
                </c:pt>
                <c:pt idx="80">
                  <c:v>397.33970130128915</c:v>
                </c:pt>
                <c:pt idx="81">
                  <c:v>398.49860876341796</c:v>
                </c:pt>
                <c:pt idx="82">
                  <c:v>399.66089637231124</c:v>
                </c:pt>
                <c:pt idx="83">
                  <c:v>400.82657398673047</c:v>
                </c:pt>
                <c:pt idx="84">
                  <c:v>401.9956514941918</c:v>
                </c:pt>
                <c:pt idx="85">
                  <c:v>403.16813881104986</c:v>
                </c:pt>
                <c:pt idx="86">
                  <c:v>404.34404588258207</c:v>
                </c:pt>
                <c:pt idx="87">
                  <c:v>405.5233826830729</c:v>
                </c:pt>
                <c:pt idx="88">
                  <c:v>406.70615921589859</c:v>
                </c:pt>
                <c:pt idx="89">
                  <c:v>407.8923855136116</c:v>
                </c:pt>
                <c:pt idx="90">
                  <c:v>409.08207163802626</c:v>
                </c:pt>
                <c:pt idx="91">
                  <c:v>410.27522768030389</c:v>
                </c:pt>
                <c:pt idx="92">
                  <c:v>411.47186376103809</c:v>
                </c:pt>
                <c:pt idx="93">
                  <c:v>412.67199003034119</c:v>
                </c:pt>
                <c:pt idx="94">
                  <c:v>413.87561666792959</c:v>
                </c:pt>
                <c:pt idx="95">
                  <c:v>415.08275388321107</c:v>
                </c:pt>
                <c:pt idx="96">
                  <c:v>416.29341191537043</c:v>
                </c:pt>
                <c:pt idx="97">
                  <c:v>417.50760103345692</c:v>
                </c:pt>
                <c:pt idx="98">
                  <c:v>418.72533153647117</c:v>
                </c:pt>
                <c:pt idx="99">
                  <c:v>419.94661375345254</c:v>
                </c:pt>
                <c:pt idx="100">
                  <c:v>421.17145804356682</c:v>
                </c:pt>
                <c:pt idx="101">
                  <c:v>422.39987479619384</c:v>
                </c:pt>
                <c:pt idx="102">
                  <c:v>423.63187443101606</c:v>
                </c:pt>
                <c:pt idx="103">
                  <c:v>424.8674673981065</c:v>
                </c:pt>
                <c:pt idx="104">
                  <c:v>426.10666417801764</c:v>
                </c:pt>
                <c:pt idx="105">
                  <c:v>427.34947528187018</c:v>
                </c:pt>
                <c:pt idx="106">
                  <c:v>428.59591125144237</c:v>
                </c:pt>
                <c:pt idx="107">
                  <c:v>429.84598265925905</c:v>
                </c:pt>
                <c:pt idx="108">
                  <c:v>431.09970010868187</c:v>
                </c:pt>
                <c:pt idx="109">
                  <c:v>432.3570742339989</c:v>
                </c:pt>
                <c:pt idx="110">
                  <c:v>433.61811570051469</c:v>
                </c:pt>
                <c:pt idx="111">
                  <c:v>434.8828352046412</c:v>
                </c:pt>
                <c:pt idx="112">
                  <c:v>436.15124347398813</c:v>
                </c:pt>
                <c:pt idx="113">
                  <c:v>437.42335126745394</c:v>
                </c:pt>
                <c:pt idx="114">
                  <c:v>438.6991693753173</c:v>
                </c:pt>
                <c:pt idx="115">
                  <c:v>439.97870861932864</c:v>
                </c:pt>
                <c:pt idx="116">
                  <c:v>441.26197985280174</c:v>
                </c:pt>
                <c:pt idx="117">
                  <c:v>442.54899396070573</c:v>
                </c:pt>
                <c:pt idx="118">
                  <c:v>443.83976185975774</c:v>
                </c:pt>
                <c:pt idx="119">
                  <c:v>445.13429449851537</c:v>
                </c:pt>
                <c:pt idx="120">
                  <c:v>446.43260285746942</c:v>
                </c:pt>
                <c:pt idx="121">
                  <c:v>447.734697949137</c:v>
                </c:pt>
                <c:pt idx="122">
                  <c:v>449.04059081815535</c:v>
                </c:pt>
                <c:pt idx="123">
                  <c:v>450.35029254137498</c:v>
                </c:pt>
                <c:pt idx="124">
                  <c:v>451.66381422795399</c:v>
                </c:pt>
                <c:pt idx="125">
                  <c:v>452.98116701945213</c:v>
                </c:pt>
                <c:pt idx="126">
                  <c:v>454.30236208992557</c:v>
                </c:pt>
                <c:pt idx="127">
                  <c:v>455.62741064602119</c:v>
                </c:pt>
                <c:pt idx="128">
                  <c:v>456.95632392707211</c:v>
                </c:pt>
                <c:pt idx="129">
                  <c:v>458.28911320519273</c:v>
                </c:pt>
                <c:pt idx="130">
                  <c:v>459.62578978537454</c:v>
                </c:pt>
                <c:pt idx="131">
                  <c:v>460.96636500558185</c:v>
                </c:pt>
                <c:pt idx="132">
                  <c:v>462.31085023684818</c:v>
                </c:pt>
                <c:pt idx="133">
                  <c:v>463.65925688337234</c:v>
                </c:pt>
                <c:pt idx="134">
                  <c:v>465.01159638261555</c:v>
                </c:pt>
                <c:pt idx="135">
                  <c:v>466.36788020539819</c:v>
                </c:pt>
                <c:pt idx="136">
                  <c:v>467.72811985599719</c:v>
                </c:pt>
                <c:pt idx="137">
                  <c:v>469.09232687224386</c:v>
                </c:pt>
                <c:pt idx="138">
                  <c:v>470.46051282562127</c:v>
                </c:pt>
                <c:pt idx="139">
                  <c:v>471.83268932136269</c:v>
                </c:pt>
                <c:pt idx="140">
                  <c:v>473.20886799854998</c:v>
                </c:pt>
                <c:pt idx="141">
                  <c:v>474.58906053021246</c:v>
                </c:pt>
                <c:pt idx="142">
                  <c:v>475.97327862342559</c:v>
                </c:pt>
                <c:pt idx="143">
                  <c:v>477.36153401941056</c:v>
                </c:pt>
                <c:pt idx="144">
                  <c:v>478.75383849363385</c:v>
                </c:pt>
                <c:pt idx="145">
                  <c:v>480.15020385590697</c:v>
                </c:pt>
                <c:pt idx="146">
                  <c:v>481.55064195048664</c:v>
                </c:pt>
                <c:pt idx="147">
                  <c:v>482.95516465617561</c:v>
                </c:pt>
                <c:pt idx="148">
                  <c:v>484.36378388642282</c:v>
                </c:pt>
                <c:pt idx="149">
                  <c:v>485.7765115894249</c:v>
                </c:pt>
                <c:pt idx="150">
                  <c:v>487.19335974822729</c:v>
                </c:pt>
                <c:pt idx="151">
                  <c:v>488.61434038082638</c:v>
                </c:pt>
                <c:pt idx="152">
                  <c:v>490.03946554027038</c:v>
                </c:pt>
                <c:pt idx="153">
                  <c:v>491.46874731476282</c:v>
                </c:pt>
                <c:pt idx="154">
                  <c:v>492.90219782776421</c:v>
                </c:pt>
                <c:pt idx="155">
                  <c:v>494.33982923809521</c:v>
                </c:pt>
                <c:pt idx="156">
                  <c:v>495.78165374003964</c:v>
                </c:pt>
                <c:pt idx="157">
                  <c:v>497.22768356344812</c:v>
                </c:pt>
                <c:pt idx="158">
                  <c:v>498.67793097384151</c:v>
                </c:pt>
                <c:pt idx="159">
                  <c:v>500.13240827251525</c:v>
                </c:pt>
                <c:pt idx="160">
                  <c:v>501.59112779664338</c:v>
                </c:pt>
                <c:pt idx="161">
                  <c:v>503.05410191938358</c:v>
                </c:pt>
                <c:pt idx="162">
                  <c:v>504.52134304998179</c:v>
                </c:pt>
                <c:pt idx="163">
                  <c:v>505.9928636338775</c:v>
                </c:pt>
                <c:pt idx="164">
                  <c:v>507.46867615280968</c:v>
                </c:pt>
                <c:pt idx="165">
                  <c:v>508.94879312492208</c:v>
                </c:pt>
                <c:pt idx="166">
                  <c:v>510.43322710486973</c:v>
                </c:pt>
                <c:pt idx="167">
                  <c:v>511.92199068392557</c:v>
                </c:pt>
                <c:pt idx="168">
                  <c:v>513.41509649008708</c:v>
                </c:pt>
                <c:pt idx="169">
                  <c:v>514.9125571881832</c:v>
                </c:pt>
                <c:pt idx="170">
                  <c:v>516.414385479982</c:v>
                </c:pt>
                <c:pt idx="171">
                  <c:v>517.92059410429852</c:v>
                </c:pt>
                <c:pt idx="172">
                  <c:v>519.4311958371029</c:v>
                </c:pt>
                <c:pt idx="173">
                  <c:v>520.94620349162778</c:v>
                </c:pt>
                <c:pt idx="174">
                  <c:v>522.46562991847827</c:v>
                </c:pt>
                <c:pt idx="175">
                  <c:v>523.98948800574044</c:v>
                </c:pt>
                <c:pt idx="176">
                  <c:v>525.51779067909047</c:v>
                </c:pt>
                <c:pt idx="177">
                  <c:v>527.05055090190444</c:v>
                </c:pt>
                <c:pt idx="178">
                  <c:v>528.58778167536843</c:v>
                </c:pt>
                <c:pt idx="179">
                  <c:v>530.12949603858829</c:v>
                </c:pt>
                <c:pt idx="180">
                  <c:v>531.67570706870083</c:v>
                </c:pt>
                <c:pt idx="181">
                  <c:v>533.2264278809846</c:v>
                </c:pt>
                <c:pt idx="182">
                  <c:v>534.7816716289708</c:v>
                </c:pt>
                <c:pt idx="183">
                  <c:v>536.34145150455515</c:v>
                </c:pt>
                <c:pt idx="184">
                  <c:v>537.90578073811025</c:v>
                </c:pt>
                <c:pt idx="185">
                  <c:v>539.47467259859627</c:v>
                </c:pt>
                <c:pt idx="186">
                  <c:v>541.04814039367557</c:v>
                </c:pt>
                <c:pt idx="187">
                  <c:v>542.62619746982364</c:v>
                </c:pt>
                <c:pt idx="188">
                  <c:v>544.20885721244395</c:v>
                </c:pt>
                <c:pt idx="189">
                  <c:v>545.79613304598047</c:v>
                </c:pt>
                <c:pt idx="190">
                  <c:v>547.38803843403116</c:v>
                </c:pt>
                <c:pt idx="191">
                  <c:v>548.98458687946368</c:v>
                </c:pt>
                <c:pt idx="192">
                  <c:v>550.58579192452885</c:v>
                </c:pt>
                <c:pt idx="193">
                  <c:v>552.19166715097549</c:v>
                </c:pt>
                <c:pt idx="194">
                  <c:v>553.80222618016569</c:v>
                </c:pt>
                <c:pt idx="195">
                  <c:v>555.41748267319122</c:v>
                </c:pt>
                <c:pt idx="196">
                  <c:v>557.03745033098812</c:v>
                </c:pt>
                <c:pt idx="197">
                  <c:v>558.66214289445338</c:v>
                </c:pt>
                <c:pt idx="198">
                  <c:v>560.29157414456222</c:v>
                </c:pt>
                <c:pt idx="199">
                  <c:v>561.92575790248384</c:v>
                </c:pt>
                <c:pt idx="200">
                  <c:v>563.56470802969943</c:v>
                </c:pt>
                <c:pt idx="201">
                  <c:v>565.20843842811951</c:v>
                </c:pt>
                <c:pt idx="202">
                  <c:v>566.85696304020144</c:v>
                </c:pt>
                <c:pt idx="203">
                  <c:v>568.51029584906871</c:v>
                </c:pt>
                <c:pt idx="204">
                  <c:v>570.16845087862851</c:v>
                </c:pt>
                <c:pt idx="205">
                  <c:v>571.83144219369115</c:v>
                </c:pt>
                <c:pt idx="206">
                  <c:v>573.49928390008949</c:v>
                </c:pt>
                <c:pt idx="207">
                  <c:v>575.17199014479797</c:v>
                </c:pt>
                <c:pt idx="208">
                  <c:v>576.84957511605376</c:v>
                </c:pt>
                <c:pt idx="209">
                  <c:v>578.53205304347557</c:v>
                </c:pt>
                <c:pt idx="210">
                  <c:v>580.21943819818557</c:v>
                </c:pt>
                <c:pt idx="211">
                  <c:v>581.9117448929303</c:v>
                </c:pt>
                <c:pt idx="212">
                  <c:v>583.60898748220143</c:v>
                </c:pt>
                <c:pt idx="213">
                  <c:v>585.31118036235785</c:v>
                </c:pt>
                <c:pt idx="214">
                  <c:v>587.018337971748</c:v>
                </c:pt>
                <c:pt idx="215">
                  <c:v>588.73047479083232</c:v>
                </c:pt>
                <c:pt idx="216">
                  <c:v>590.44760534230556</c:v>
                </c:pt>
                <c:pt idx="217">
                  <c:v>592.16974419122062</c:v>
                </c:pt>
                <c:pt idx="218">
                  <c:v>593.89690594511171</c:v>
                </c:pt>
                <c:pt idx="219">
                  <c:v>595.62910525411826</c:v>
                </c:pt>
                <c:pt idx="220">
                  <c:v>597.36635681110943</c:v>
                </c:pt>
                <c:pt idx="221">
                  <c:v>599.10867535180842</c:v>
                </c:pt>
                <c:pt idx="222">
                  <c:v>600.85607565491796</c:v>
                </c:pt>
                <c:pt idx="223">
                  <c:v>602.6085725422447</c:v>
                </c:pt>
                <c:pt idx="224">
                  <c:v>604.3661808788263</c:v>
                </c:pt>
                <c:pt idx="225">
                  <c:v>606.12891557305625</c:v>
                </c:pt>
                <c:pt idx="226">
                  <c:v>607.89679157681098</c:v>
                </c:pt>
                <c:pt idx="227">
                  <c:v>609.66982388557676</c:v>
                </c:pt>
                <c:pt idx="228">
                  <c:v>611.4480275385763</c:v>
                </c:pt>
                <c:pt idx="229">
                  <c:v>613.23141761889713</c:v>
                </c:pt>
                <c:pt idx="230">
                  <c:v>615.02000925361892</c:v>
                </c:pt>
                <c:pt idx="231">
                  <c:v>616.81381761394198</c:v>
                </c:pt>
                <c:pt idx="232">
                  <c:v>618.612857915316</c:v>
                </c:pt>
                <c:pt idx="233">
                  <c:v>620.41714541756892</c:v>
                </c:pt>
                <c:pt idx="234">
                  <c:v>622.22669542503695</c:v>
                </c:pt>
                <c:pt idx="235">
                  <c:v>624.04152328669329</c:v>
                </c:pt>
                <c:pt idx="236">
                  <c:v>625.86164439627942</c:v>
                </c:pt>
                <c:pt idx="237">
                  <c:v>627.68707419243526</c:v>
                </c:pt>
                <c:pt idx="238">
                  <c:v>629.51782815882984</c:v>
                </c:pt>
                <c:pt idx="239">
                  <c:v>631.35392182429314</c:v>
                </c:pt>
                <c:pt idx="240">
                  <c:v>633.19537076294728</c:v>
                </c:pt>
                <c:pt idx="241">
                  <c:v>635.04219059433922</c:v>
                </c:pt>
                <c:pt idx="242">
                  <c:v>636.89439698357273</c:v>
                </c:pt>
                <c:pt idx="243">
                  <c:v>638.75200564144143</c:v>
                </c:pt>
                <c:pt idx="244">
                  <c:v>640.61503232456232</c:v>
                </c:pt>
                <c:pt idx="245">
                  <c:v>642.48349283550897</c:v>
                </c:pt>
                <c:pt idx="246">
                  <c:v>644.35740302294585</c:v>
                </c:pt>
                <c:pt idx="247">
                  <c:v>646.23677878176284</c:v>
                </c:pt>
                <c:pt idx="248">
                  <c:v>648.12163605320961</c:v>
                </c:pt>
                <c:pt idx="249">
                  <c:v>650.01199082503149</c:v>
                </c:pt>
                <c:pt idx="250">
                  <c:v>651.90785913160448</c:v>
                </c:pt>
                <c:pt idx="251">
                  <c:v>653.80925705407174</c:v>
                </c:pt>
                <c:pt idx="252">
                  <c:v>655.71620072047949</c:v>
                </c:pt>
                <c:pt idx="253">
                  <c:v>657.62870630591419</c:v>
                </c:pt>
                <c:pt idx="254">
                  <c:v>659.54679003263971</c:v>
                </c:pt>
                <c:pt idx="255">
                  <c:v>661.47046817023488</c:v>
                </c:pt>
                <c:pt idx="256">
                  <c:v>663.39975703573145</c:v>
                </c:pt>
                <c:pt idx="257">
                  <c:v>665.33467299375229</c:v>
                </c:pt>
                <c:pt idx="258">
                  <c:v>667.27523245665077</c:v>
                </c:pt>
                <c:pt idx="259">
                  <c:v>669.22145188464935</c:v>
                </c:pt>
                <c:pt idx="260">
                  <c:v>671.17334778597956</c:v>
                </c:pt>
                <c:pt idx="261">
                  <c:v>673.130936717022</c:v>
                </c:pt>
                <c:pt idx="262">
                  <c:v>675.09423528244656</c:v>
                </c:pt>
                <c:pt idx="263">
                  <c:v>677.06326013535374</c:v>
                </c:pt>
                <c:pt idx="264">
                  <c:v>679.03802797741525</c:v>
                </c:pt>
                <c:pt idx="265">
                  <c:v>681.01855555901602</c:v>
                </c:pt>
                <c:pt idx="266">
                  <c:v>683.00485967939642</c:v>
                </c:pt>
                <c:pt idx="267">
                  <c:v>684.9969571867947</c:v>
                </c:pt>
                <c:pt idx="268">
                  <c:v>686.99486497858948</c:v>
                </c:pt>
                <c:pt idx="269">
                  <c:v>688.99860000144372</c:v>
                </c:pt>
                <c:pt idx="270">
                  <c:v>691.00817925144793</c:v>
                </c:pt>
                <c:pt idx="271">
                  <c:v>693.02361977426472</c:v>
                </c:pt>
                <c:pt idx="272">
                  <c:v>695.04493866527298</c:v>
                </c:pt>
                <c:pt idx="273">
                  <c:v>697.07215306971341</c:v>
                </c:pt>
                <c:pt idx="274">
                  <c:v>699.10528018283333</c:v>
                </c:pt>
                <c:pt idx="275">
                  <c:v>701.14433725003335</c:v>
                </c:pt>
                <c:pt idx="276">
                  <c:v>703.18934156701255</c:v>
                </c:pt>
                <c:pt idx="277">
                  <c:v>705.24031047991639</c:v>
                </c:pt>
                <c:pt idx="278">
                  <c:v>707.29726138548278</c:v>
                </c:pt>
                <c:pt idx="279">
                  <c:v>709.36021173119036</c:v>
                </c:pt>
                <c:pt idx="280">
                  <c:v>711.42917901540636</c:v>
                </c:pt>
                <c:pt idx="281">
                  <c:v>713.50418078753466</c:v>
                </c:pt>
                <c:pt idx="282">
                  <c:v>715.58523464816494</c:v>
                </c:pt>
                <c:pt idx="283">
                  <c:v>717.67235824922216</c:v>
                </c:pt>
                <c:pt idx="284">
                  <c:v>719.76556929411561</c:v>
                </c:pt>
                <c:pt idx="285">
                  <c:v>721.86488553789013</c:v>
                </c:pt>
                <c:pt idx="286">
                  <c:v>723.97032478737572</c:v>
                </c:pt>
                <c:pt idx="287">
                  <c:v>726.08190490133893</c:v>
                </c:pt>
                <c:pt idx="288">
                  <c:v>728.19964379063447</c:v>
                </c:pt>
                <c:pt idx="289">
                  <c:v>730.32355941835715</c:v>
                </c:pt>
                <c:pt idx="290">
                  <c:v>732.45366979999403</c:v>
                </c:pt>
                <c:pt idx="291">
                  <c:v>734.58999300357732</c:v>
                </c:pt>
                <c:pt idx="292">
                  <c:v>736.73254714983773</c:v>
                </c:pt>
                <c:pt idx="293">
                  <c:v>738.88135041235807</c:v>
                </c:pt>
                <c:pt idx="294">
                  <c:v>741.03642101772743</c:v>
                </c:pt>
                <c:pt idx="295">
                  <c:v>743.19777724569587</c:v>
                </c:pt>
                <c:pt idx="296">
                  <c:v>745.36543742932918</c:v>
                </c:pt>
                <c:pt idx="297">
                  <c:v>747.5394199551647</c:v>
                </c:pt>
                <c:pt idx="298">
                  <c:v>749.71974326336726</c:v>
                </c:pt>
                <c:pt idx="299">
                  <c:v>751.90642584788543</c:v>
                </c:pt>
                <c:pt idx="300">
                  <c:v>754.09948625660843</c:v>
                </c:pt>
                <c:pt idx="301">
                  <c:v>756.2989430915236</c:v>
                </c:pt>
                <c:pt idx="302">
                  <c:v>758.50481500887383</c:v>
                </c:pt>
                <c:pt idx="303">
                  <c:v>760.71712071931643</c:v>
                </c:pt>
                <c:pt idx="304">
                  <c:v>762.93587898808107</c:v>
                </c:pt>
                <c:pt idx="305">
                  <c:v>765.16110863512961</c:v>
                </c:pt>
                <c:pt idx="306">
                  <c:v>767.3928285353154</c:v>
                </c:pt>
                <c:pt idx="307">
                  <c:v>769.63105761854342</c:v>
                </c:pt>
                <c:pt idx="308">
                  <c:v>771.87581486993088</c:v>
                </c:pt>
                <c:pt idx="309">
                  <c:v>774.1271193299682</c:v>
                </c:pt>
                <c:pt idx="310">
                  <c:v>776.38499009468057</c:v>
                </c:pt>
                <c:pt idx="311">
                  <c:v>778.6494463157901</c:v>
                </c:pt>
                <c:pt idx="312">
                  <c:v>780.92050720087775</c:v>
                </c:pt>
                <c:pt idx="313">
                  <c:v>783.19819201354699</c:v>
                </c:pt>
                <c:pt idx="314">
                  <c:v>785.48252007358644</c:v>
                </c:pt>
                <c:pt idx="315">
                  <c:v>787.77351075713443</c:v>
                </c:pt>
                <c:pt idx="316">
                  <c:v>790.07118349684276</c:v>
                </c:pt>
                <c:pt idx="317">
                  <c:v>792.37555778204194</c:v>
                </c:pt>
                <c:pt idx="318">
                  <c:v>794.68665315890621</c:v>
                </c:pt>
                <c:pt idx="319">
                  <c:v>797.0044892306197</c:v>
                </c:pt>
                <c:pt idx="320">
                  <c:v>799.32908565754224</c:v>
                </c:pt>
                <c:pt idx="321">
                  <c:v>801.66046215737674</c:v>
                </c:pt>
                <c:pt idx="322">
                  <c:v>803.99863850533575</c:v>
                </c:pt>
                <c:pt idx="323">
                  <c:v>806.34363453430967</c:v>
                </c:pt>
                <c:pt idx="324">
                  <c:v>808.69547013503472</c:v>
                </c:pt>
                <c:pt idx="325">
                  <c:v>811.05416525626197</c:v>
                </c:pt>
                <c:pt idx="326">
                  <c:v>813.41973990492602</c:v>
                </c:pt>
                <c:pt idx="327">
                  <c:v>815.79221414631536</c:v>
                </c:pt>
                <c:pt idx="328">
                  <c:v>818.17160810424218</c:v>
                </c:pt>
                <c:pt idx="329">
                  <c:v>820.55794196121292</c:v>
                </c:pt>
                <c:pt idx="330">
                  <c:v>822.95123595859968</c:v>
                </c:pt>
                <c:pt idx="331">
                  <c:v>825.35151039681227</c:v>
                </c:pt>
                <c:pt idx="332">
                  <c:v>827.75878563546974</c:v>
                </c:pt>
                <c:pt idx="333">
                  <c:v>830.17308209357316</c:v>
                </c:pt>
                <c:pt idx="334">
                  <c:v>832.59442024967939</c:v>
                </c:pt>
                <c:pt idx="335">
                  <c:v>835.02282064207429</c:v>
                </c:pt>
                <c:pt idx="336">
                  <c:v>837.45830386894704</c:v>
                </c:pt>
                <c:pt idx="337">
                  <c:v>839.90089058856483</c:v>
                </c:pt>
                <c:pt idx="338">
                  <c:v>842.35060151944811</c:v>
                </c:pt>
                <c:pt idx="339">
                  <c:v>844.8074574405465</c:v>
                </c:pt>
                <c:pt idx="340">
                  <c:v>847.27147919141476</c:v>
                </c:pt>
                <c:pt idx="341">
                  <c:v>849.74268767238971</c:v>
                </c:pt>
                <c:pt idx="342">
                  <c:v>852.22110384476753</c:v>
                </c:pt>
                <c:pt idx="343">
                  <c:v>854.70674873098142</c:v>
                </c:pt>
                <c:pt idx="344">
                  <c:v>857.1996434147801</c:v>
                </c:pt>
                <c:pt idx="345">
                  <c:v>859.69980904140652</c:v>
                </c:pt>
                <c:pt idx="346">
                  <c:v>862.20726681777728</c:v>
                </c:pt>
                <c:pt idx="347">
                  <c:v>864.72203801266255</c:v>
                </c:pt>
                <c:pt idx="348">
                  <c:v>867.24414395686608</c:v>
                </c:pt>
                <c:pt idx="349">
                  <c:v>869.77360604340697</c:v>
                </c:pt>
                <c:pt idx="350">
                  <c:v>872.3104457277002</c:v>
                </c:pt>
                <c:pt idx="351">
                  <c:v>874.85468452773932</c:v>
                </c:pt>
                <c:pt idx="352">
                  <c:v>877.40634402427861</c:v>
                </c:pt>
                <c:pt idx="353">
                  <c:v>879.96544586101606</c:v>
                </c:pt>
                <c:pt idx="354">
                  <c:v>882.53201174477738</c:v>
                </c:pt>
                <c:pt idx="355">
                  <c:v>885.10606344569965</c:v>
                </c:pt>
                <c:pt idx="356">
                  <c:v>887.68762279741622</c:v>
                </c:pt>
                <c:pt idx="357">
                  <c:v>890.27671169724204</c:v>
                </c:pt>
                <c:pt idx="358">
                  <c:v>892.87335210635899</c:v>
                </c:pt>
                <c:pt idx="359">
                  <c:v>895.47756605000257</c:v>
                </c:pt>
              </c:numCache>
            </c:numRef>
          </c:val>
          <c:smooth val="0"/>
          <c:extLst>
            <c:ext xmlns:c16="http://schemas.microsoft.com/office/drawing/2014/chart" uri="{C3380CC4-5D6E-409C-BE32-E72D297353CC}">
              <c16:uniqueId val="{00000000-C5C4-44DA-9C48-E4268697358A}"/>
            </c:ext>
          </c:extLst>
        </c:ser>
        <c:ser>
          <c:idx val="1"/>
          <c:order val="1"/>
          <c:tx>
            <c:strRef>
              <c:f>Sheet1!$C$1</c:f>
              <c:strCache>
                <c:ptCount val="1"/>
                <c:pt idx="0">
                  <c:v>Interest</c:v>
                </c:pt>
              </c:strCache>
            </c:strRef>
          </c:tx>
          <c:spPr>
            <a:ln w="69850" cap="rnd">
              <a:solidFill>
                <a:schemeClr val="accent2"/>
              </a:solidFill>
              <a:round/>
            </a:ln>
            <a:effectLst/>
          </c:spPr>
          <c:marker>
            <c:symbol val="none"/>
          </c:marker>
          <c:cat>
            <c:numRef>
              <c:f>Sheet1!$A$2:$A$361</c:f>
              <c:numCache>
                <c:formatCode>General</c:formatCode>
                <c:ptCount val="36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numCache>
            </c:numRef>
          </c:cat>
          <c:val>
            <c:numRef>
              <c:f>Sheet1!$C$2:$C$361</c:f>
              <c:numCache>
                <c:formatCode>_([$$-409]* #,##0.00_);_([$$-409]* \(#,##0.00\);_([$$-409]* "-"??_);_(@_)</c:formatCode>
                <c:ptCount val="360"/>
                <c:pt idx="0">
                  <c:v>583.33333333333337</c:v>
                </c:pt>
                <c:pt idx="1">
                  <c:v>582.41529487667083</c:v>
                </c:pt>
                <c:pt idx="2">
                  <c:v>581.49457880784291</c:v>
                </c:pt>
                <c:pt idx="3">
                  <c:v>580.57117731714777</c:v>
                </c:pt>
                <c:pt idx="4">
                  <c:v>579.64508257210457</c:v>
                </c:pt>
                <c:pt idx="5">
                  <c:v>578.71628671738836</c:v>
                </c:pt>
                <c:pt idx="6">
                  <c:v>577.78478187476264</c:v>
                </c:pt>
                <c:pt idx="7">
                  <c:v>576.85056014301256</c:v>
                </c:pt>
                <c:pt idx="8">
                  <c:v>575.91361359787811</c:v>
                </c:pt>
                <c:pt idx="9">
                  <c:v>574.97393429198712</c:v>
                </c:pt>
                <c:pt idx="10">
                  <c:v>574.03151425478734</c:v>
                </c:pt>
                <c:pt idx="11">
                  <c:v>573.08634549247893</c:v>
                </c:pt>
                <c:pt idx="12">
                  <c:v>572.13841998794715</c:v>
                </c:pt>
                <c:pt idx="13">
                  <c:v>571.18772970069392</c:v>
                </c:pt>
                <c:pt idx="14">
                  <c:v>570.23426656676941</c:v>
                </c:pt>
                <c:pt idx="15">
                  <c:v>569.27802249870444</c:v>
                </c:pt>
                <c:pt idx="16">
                  <c:v>568.31898938544089</c:v>
                </c:pt>
                <c:pt idx="17">
                  <c:v>567.35715909226349</c:v>
                </c:pt>
                <c:pt idx="18">
                  <c:v>566.39252346073124</c:v>
                </c:pt>
                <c:pt idx="19">
                  <c:v>565.42507430860678</c:v>
                </c:pt>
                <c:pt idx="20">
                  <c:v>564.45480342978874</c:v>
                </c:pt>
                <c:pt idx="21">
                  <c:v>563.48170259424091</c:v>
                </c:pt>
                <c:pt idx="22">
                  <c:v>562.50576354792258</c:v>
                </c:pt>
                <c:pt idx="23">
                  <c:v>561.52697801271927</c:v>
                </c:pt>
                <c:pt idx="24">
                  <c:v>560.54533768637157</c:v>
                </c:pt>
                <c:pt idx="25">
                  <c:v>559.56083424240535</c:v>
                </c:pt>
                <c:pt idx="26">
                  <c:v>558.57345933006093</c:v>
                </c:pt>
                <c:pt idx="27">
                  <c:v>557.58320457422212</c:v>
                </c:pt>
                <c:pt idx="28">
                  <c:v>556.59006157534543</c:v>
                </c:pt>
                <c:pt idx="29">
                  <c:v>555.59402190938874</c:v>
                </c:pt>
                <c:pt idx="30">
                  <c:v>554.59507712773961</c:v>
                </c:pt>
                <c:pt idx="31">
                  <c:v>553.59321875714409</c:v>
                </c:pt>
                <c:pt idx="32">
                  <c:v>552.58843829963428</c:v>
                </c:pt>
                <c:pt idx="33">
                  <c:v>551.58072723245675</c:v>
                </c:pt>
                <c:pt idx="34">
                  <c:v>550.57007700799988</c:v>
                </c:pt>
                <c:pt idx="35">
                  <c:v>549.55647905372177</c:v>
                </c:pt>
                <c:pt idx="36">
                  <c:v>548.53992477207692</c:v>
                </c:pt>
                <c:pt idx="37">
                  <c:v>547.52040554044402</c:v>
                </c:pt>
                <c:pt idx="38">
                  <c:v>546.49791271105221</c:v>
                </c:pt>
                <c:pt idx="39">
                  <c:v>545.47243761090795</c:v>
                </c:pt>
                <c:pt idx="40">
                  <c:v>544.44397154172157</c:v>
                </c:pt>
                <c:pt idx="41">
                  <c:v>543.4125057798334</c:v>
                </c:pt>
                <c:pt idx="42">
                  <c:v>542.37803157613973</c:v>
                </c:pt>
                <c:pt idx="43">
                  <c:v>541.34054015601862</c:v>
                </c:pt>
                <c:pt idx="44">
                  <c:v>540.30002271925559</c:v>
                </c:pt>
                <c:pt idx="45">
                  <c:v>539.25647043996867</c:v>
                </c:pt>
                <c:pt idx="46">
                  <c:v>538.20987446653373</c:v>
                </c:pt>
                <c:pt idx="47">
                  <c:v>537.16022592150966</c:v>
                </c:pt>
                <c:pt idx="48">
                  <c:v>536.10751590156258</c:v>
                </c:pt>
                <c:pt idx="49">
                  <c:v>535.05173547739071</c:v>
                </c:pt>
                <c:pt idx="50">
                  <c:v>533.99287569364822</c:v>
                </c:pt>
                <c:pt idx="51">
                  <c:v>532.93092756886995</c:v>
                </c:pt>
                <c:pt idx="52">
                  <c:v>531.86588209539434</c:v>
                </c:pt>
                <c:pt idx="53">
                  <c:v>530.79773023928772</c:v>
                </c:pt>
                <c:pt idx="54">
                  <c:v>529.72646294026742</c:v>
                </c:pt>
                <c:pt idx="55">
                  <c:v>528.65207111162511</c:v>
                </c:pt>
                <c:pt idx="56">
                  <c:v>527.57454564014927</c:v>
                </c:pt>
                <c:pt idx="57">
                  <c:v>526.49387738604821</c:v>
                </c:pt>
                <c:pt idx="58">
                  <c:v>525.41005718287272</c:v>
                </c:pt>
                <c:pt idx="59">
                  <c:v>524.32307583743807</c:v>
                </c:pt>
                <c:pt idx="60">
                  <c:v>523.2329241297457</c:v>
                </c:pt>
                <c:pt idx="61">
                  <c:v>522.13959281290602</c:v>
                </c:pt>
                <c:pt idx="62">
                  <c:v>521.04307261305883</c:v>
                </c:pt>
                <c:pt idx="63">
                  <c:v>519.94335422929555</c:v>
                </c:pt>
                <c:pt idx="64">
                  <c:v>518.84042833357944</c:v>
                </c:pt>
                <c:pt idx="65">
                  <c:v>517.73428557066757</c:v>
                </c:pt>
                <c:pt idx="66">
                  <c:v>516.62491655803058</c:v>
                </c:pt>
                <c:pt idx="67">
                  <c:v>515.51231188577333</c:v>
                </c:pt>
                <c:pt idx="68">
                  <c:v>514.39646211655543</c:v>
                </c:pt>
                <c:pt idx="69">
                  <c:v>513.27735778551062</c:v>
                </c:pt>
                <c:pt idx="70">
                  <c:v>512.15498940016687</c:v>
                </c:pt>
                <c:pt idx="71">
                  <c:v>511.02934744036588</c:v>
                </c:pt>
                <c:pt idx="72">
                  <c:v>509.9004223581822</c:v>
                </c:pt>
                <c:pt idx="73">
                  <c:v>508.76820457784203</c:v>
                </c:pt>
                <c:pt idx="74">
                  <c:v>507.63268449564265</c:v>
                </c:pt>
                <c:pt idx="75">
                  <c:v>506.49385247987016</c:v>
                </c:pt>
                <c:pt idx="76">
                  <c:v>505.35169887071834</c:v>
                </c:pt>
                <c:pt idx="77">
                  <c:v>504.20621398020643</c:v>
                </c:pt>
                <c:pt idx="78">
                  <c:v>503.0573880920972</c:v>
                </c:pt>
                <c:pt idx="79">
                  <c:v>501.90521146181436</c:v>
                </c:pt>
                <c:pt idx="80">
                  <c:v>500.74967431635986</c:v>
                </c:pt>
                <c:pt idx="81">
                  <c:v>499.59076685423105</c:v>
                </c:pt>
                <c:pt idx="82">
                  <c:v>498.42847924533777</c:v>
                </c:pt>
                <c:pt idx="83">
                  <c:v>497.26280163091855</c:v>
                </c:pt>
                <c:pt idx="84">
                  <c:v>496.09372412345721</c:v>
                </c:pt>
                <c:pt idx="85">
                  <c:v>494.92123680659915</c:v>
                </c:pt>
                <c:pt idx="86">
                  <c:v>493.74532973506695</c:v>
                </c:pt>
                <c:pt idx="87">
                  <c:v>492.56599293457612</c:v>
                </c:pt>
                <c:pt idx="88">
                  <c:v>491.38321640175042</c:v>
                </c:pt>
                <c:pt idx="89">
                  <c:v>490.19699010403741</c:v>
                </c:pt>
                <c:pt idx="90">
                  <c:v>489.00730397962275</c:v>
                </c:pt>
                <c:pt idx="91">
                  <c:v>487.81414793734513</c:v>
                </c:pt>
                <c:pt idx="92">
                  <c:v>486.61751185661092</c:v>
                </c:pt>
                <c:pt idx="93">
                  <c:v>485.41738558730782</c:v>
                </c:pt>
                <c:pt idx="94">
                  <c:v>484.21375894971942</c:v>
                </c:pt>
                <c:pt idx="95">
                  <c:v>483.00662173443794</c:v>
                </c:pt>
                <c:pt idx="96">
                  <c:v>481.79596370227858</c:v>
                </c:pt>
                <c:pt idx="97">
                  <c:v>480.58177458419209</c:v>
                </c:pt>
                <c:pt idx="98">
                  <c:v>479.36404408117784</c:v>
                </c:pt>
                <c:pt idx="99">
                  <c:v>478.14276186419647</c:v>
                </c:pt>
                <c:pt idx="100">
                  <c:v>476.9179175740822</c:v>
                </c:pt>
                <c:pt idx="101">
                  <c:v>475.68950082145517</c:v>
                </c:pt>
                <c:pt idx="102">
                  <c:v>474.45750118663295</c:v>
                </c:pt>
                <c:pt idx="103">
                  <c:v>473.22190821954251</c:v>
                </c:pt>
                <c:pt idx="104">
                  <c:v>471.98271143963137</c:v>
                </c:pt>
                <c:pt idx="105">
                  <c:v>470.73990033577883</c:v>
                </c:pt>
                <c:pt idx="106">
                  <c:v>469.49346436620664</c:v>
                </c:pt>
                <c:pt idx="107">
                  <c:v>468.24339295838996</c:v>
                </c:pt>
                <c:pt idx="108">
                  <c:v>466.98967550896714</c:v>
                </c:pt>
                <c:pt idx="109">
                  <c:v>465.73230138365011</c:v>
                </c:pt>
                <c:pt idx="110">
                  <c:v>464.47125991713432</c:v>
                </c:pt>
                <c:pt idx="111">
                  <c:v>463.20654041300782</c:v>
                </c:pt>
                <c:pt idx="112">
                  <c:v>461.93813214366088</c:v>
                </c:pt>
                <c:pt idx="113">
                  <c:v>460.66602435019507</c:v>
                </c:pt>
                <c:pt idx="114">
                  <c:v>459.39020624233171</c:v>
                </c:pt>
                <c:pt idx="115">
                  <c:v>458.11066699832037</c:v>
                </c:pt>
                <c:pt idx="116">
                  <c:v>456.82739576484727</c:v>
                </c:pt>
                <c:pt idx="117">
                  <c:v>455.54038165694328</c:v>
                </c:pt>
                <c:pt idx="118">
                  <c:v>454.24961375789127</c:v>
                </c:pt>
                <c:pt idx="119">
                  <c:v>452.95508111913364</c:v>
                </c:pt>
                <c:pt idx="120">
                  <c:v>451.65677276017959</c:v>
                </c:pt>
                <c:pt idx="121">
                  <c:v>450.35467766851201</c:v>
                </c:pt>
                <c:pt idx="122">
                  <c:v>449.04878479949366</c:v>
                </c:pt>
                <c:pt idx="123">
                  <c:v>447.73908307627403</c:v>
                </c:pt>
                <c:pt idx="124">
                  <c:v>446.42556138969502</c:v>
                </c:pt>
                <c:pt idx="125">
                  <c:v>445.10820859819688</c:v>
                </c:pt>
                <c:pt idx="126">
                  <c:v>443.78701352772345</c:v>
                </c:pt>
                <c:pt idx="127">
                  <c:v>442.46196497162782</c:v>
                </c:pt>
                <c:pt idx="128">
                  <c:v>441.13305169057691</c:v>
                </c:pt>
                <c:pt idx="129">
                  <c:v>439.80026241245628</c:v>
                </c:pt>
                <c:pt idx="130">
                  <c:v>438.46358583227448</c:v>
                </c:pt>
                <c:pt idx="131">
                  <c:v>437.12301061206716</c:v>
                </c:pt>
                <c:pt idx="132">
                  <c:v>435.77852538080083</c:v>
                </c:pt>
                <c:pt idx="133">
                  <c:v>434.43011873427668</c:v>
                </c:pt>
                <c:pt idx="134">
                  <c:v>433.07777923503346</c:v>
                </c:pt>
                <c:pt idx="135">
                  <c:v>431.72149541225082</c:v>
                </c:pt>
                <c:pt idx="136">
                  <c:v>430.36125576165182</c:v>
                </c:pt>
                <c:pt idx="137">
                  <c:v>428.99704874540515</c:v>
                </c:pt>
                <c:pt idx="138">
                  <c:v>427.62886279202775</c:v>
                </c:pt>
                <c:pt idx="139">
                  <c:v>426.25668629628632</c:v>
                </c:pt>
                <c:pt idx="140">
                  <c:v>424.88050761909903</c:v>
                </c:pt>
                <c:pt idx="141">
                  <c:v>423.50031508743655</c:v>
                </c:pt>
                <c:pt idx="142">
                  <c:v>422.11609699422343</c:v>
                </c:pt>
                <c:pt idx="143">
                  <c:v>420.72784159823846</c:v>
                </c:pt>
                <c:pt idx="144">
                  <c:v>419.33553712401516</c:v>
                </c:pt>
                <c:pt idx="145">
                  <c:v>417.93917176174205</c:v>
                </c:pt>
                <c:pt idx="146">
                  <c:v>416.53873366716238</c:v>
                </c:pt>
                <c:pt idx="147">
                  <c:v>415.1342109614734</c:v>
                </c:pt>
                <c:pt idx="148">
                  <c:v>413.72559173122619</c:v>
                </c:pt>
                <c:pt idx="149">
                  <c:v>412.31286402822411</c:v>
                </c:pt>
                <c:pt idx="150">
                  <c:v>410.89601586942172</c:v>
                </c:pt>
                <c:pt idx="151">
                  <c:v>409.47503523682263</c:v>
                </c:pt>
                <c:pt idx="152">
                  <c:v>408.04991007737863</c:v>
                </c:pt>
                <c:pt idx="153">
                  <c:v>406.62062830288619</c:v>
                </c:pt>
                <c:pt idx="154">
                  <c:v>405.1871777898848</c:v>
                </c:pt>
                <c:pt idx="155">
                  <c:v>403.74954637955381</c:v>
                </c:pt>
                <c:pt idx="156">
                  <c:v>402.30772187760937</c:v>
                </c:pt>
                <c:pt idx="157">
                  <c:v>400.86169205420089</c:v>
                </c:pt>
                <c:pt idx="158">
                  <c:v>399.4114446438075</c:v>
                </c:pt>
                <c:pt idx="159">
                  <c:v>397.95696734513376</c:v>
                </c:pt>
                <c:pt idx="160">
                  <c:v>396.49824782100563</c:v>
                </c:pt>
                <c:pt idx="161">
                  <c:v>395.03527369826543</c:v>
                </c:pt>
                <c:pt idx="162">
                  <c:v>393.56803256766722</c:v>
                </c:pt>
                <c:pt idx="163">
                  <c:v>392.09651198377151</c:v>
                </c:pt>
                <c:pt idx="164">
                  <c:v>390.62069946483933</c:v>
                </c:pt>
                <c:pt idx="165">
                  <c:v>389.14058249272694</c:v>
                </c:pt>
                <c:pt idx="166">
                  <c:v>387.65614851277928</c:v>
                </c:pt>
                <c:pt idx="167">
                  <c:v>386.16738493372344</c:v>
                </c:pt>
                <c:pt idx="168">
                  <c:v>384.67427912756199</c:v>
                </c:pt>
                <c:pt idx="169">
                  <c:v>383.17681842946587</c:v>
                </c:pt>
                <c:pt idx="170">
                  <c:v>381.67499013766701</c:v>
                </c:pt>
                <c:pt idx="171">
                  <c:v>380.16878151335044</c:v>
                </c:pt>
                <c:pt idx="172">
                  <c:v>378.65817978054616</c:v>
                </c:pt>
                <c:pt idx="173">
                  <c:v>377.14317212602128</c:v>
                </c:pt>
                <c:pt idx="174">
                  <c:v>375.62374569917074</c:v>
                </c:pt>
                <c:pt idx="175">
                  <c:v>374.09988761190857</c:v>
                </c:pt>
                <c:pt idx="176">
                  <c:v>372.57158493855849</c:v>
                </c:pt>
                <c:pt idx="177">
                  <c:v>371.03882471574451</c:v>
                </c:pt>
                <c:pt idx="178">
                  <c:v>369.50159394228058</c:v>
                </c:pt>
                <c:pt idx="179">
                  <c:v>367.95987957906078</c:v>
                </c:pt>
                <c:pt idx="180">
                  <c:v>366.41366854894824</c:v>
                </c:pt>
                <c:pt idx="181">
                  <c:v>364.86294773666447</c:v>
                </c:pt>
                <c:pt idx="182">
                  <c:v>363.30770398867827</c:v>
                </c:pt>
                <c:pt idx="183">
                  <c:v>361.7479241130938</c:v>
                </c:pt>
                <c:pt idx="184">
                  <c:v>360.18359487953882</c:v>
                </c:pt>
                <c:pt idx="185">
                  <c:v>358.61470301905274</c:v>
                </c:pt>
                <c:pt idx="186">
                  <c:v>357.0412352239735</c:v>
                </c:pt>
                <c:pt idx="187">
                  <c:v>355.46317814782532</c:v>
                </c:pt>
                <c:pt idx="188">
                  <c:v>353.88051840520501</c:v>
                </c:pt>
                <c:pt idx="189">
                  <c:v>352.2932425716686</c:v>
                </c:pt>
                <c:pt idx="190">
                  <c:v>350.70133718361785</c:v>
                </c:pt>
                <c:pt idx="191">
                  <c:v>349.10478873818528</c:v>
                </c:pt>
                <c:pt idx="192">
                  <c:v>347.50358369312016</c:v>
                </c:pt>
                <c:pt idx="193">
                  <c:v>345.89770846667358</c:v>
                </c:pt>
                <c:pt idx="194">
                  <c:v>344.28714943748327</c:v>
                </c:pt>
                <c:pt idx="195">
                  <c:v>342.6718929444578</c:v>
                </c:pt>
                <c:pt idx="196">
                  <c:v>341.05192528666095</c:v>
                </c:pt>
                <c:pt idx="197">
                  <c:v>339.42723272319557</c:v>
                </c:pt>
                <c:pt idx="198">
                  <c:v>337.79780147308679</c:v>
                </c:pt>
                <c:pt idx="199">
                  <c:v>336.16361771516512</c:v>
                </c:pt>
                <c:pt idx="200">
                  <c:v>334.52466758794952</c:v>
                </c:pt>
                <c:pt idx="201">
                  <c:v>332.88093718952956</c:v>
                </c:pt>
                <c:pt idx="202">
                  <c:v>331.23241257744758</c:v>
                </c:pt>
                <c:pt idx="203">
                  <c:v>329.5790797685803</c:v>
                </c:pt>
                <c:pt idx="204">
                  <c:v>327.92092473902051</c:v>
                </c:pt>
                <c:pt idx="205">
                  <c:v>326.25793342395781</c:v>
                </c:pt>
                <c:pt idx="206">
                  <c:v>324.59009171755957</c:v>
                </c:pt>
                <c:pt idx="207">
                  <c:v>322.91738547285098</c:v>
                </c:pt>
                <c:pt idx="208">
                  <c:v>321.23980050159531</c:v>
                </c:pt>
                <c:pt idx="209">
                  <c:v>319.5573225741735</c:v>
                </c:pt>
                <c:pt idx="210">
                  <c:v>317.86993741946338</c:v>
                </c:pt>
                <c:pt idx="211">
                  <c:v>316.17763072471865</c:v>
                </c:pt>
                <c:pt idx="212">
                  <c:v>314.48038813544764</c:v>
                </c:pt>
                <c:pt idx="213">
                  <c:v>312.77819525529122</c:v>
                </c:pt>
                <c:pt idx="214">
                  <c:v>311.07103764590096</c:v>
                </c:pt>
                <c:pt idx="215">
                  <c:v>309.35890082681669</c:v>
                </c:pt>
                <c:pt idx="216">
                  <c:v>307.64177027534345</c:v>
                </c:pt>
                <c:pt idx="217">
                  <c:v>305.9196314264284</c:v>
                </c:pt>
                <c:pt idx="218">
                  <c:v>304.1924696725373</c:v>
                </c:pt>
                <c:pt idx="219">
                  <c:v>302.46027036353075</c:v>
                </c:pt>
                <c:pt idx="220">
                  <c:v>300.72301880653959</c:v>
                </c:pt>
                <c:pt idx="221">
                  <c:v>298.98070026584054</c:v>
                </c:pt>
                <c:pt idx="222">
                  <c:v>297.23329996273111</c:v>
                </c:pt>
                <c:pt idx="223">
                  <c:v>295.48080307540425</c:v>
                </c:pt>
                <c:pt idx="224">
                  <c:v>293.72319473882271</c:v>
                </c:pt>
                <c:pt idx="225">
                  <c:v>291.96046004459282</c:v>
                </c:pt>
                <c:pt idx="226">
                  <c:v>290.19258404083803</c:v>
                </c:pt>
                <c:pt idx="227">
                  <c:v>288.41955173207231</c:v>
                </c:pt>
                <c:pt idx="228">
                  <c:v>286.64134807907271</c:v>
                </c:pt>
                <c:pt idx="229">
                  <c:v>284.85795799875189</c:v>
                </c:pt>
                <c:pt idx="230">
                  <c:v>283.06936636403009</c:v>
                </c:pt>
                <c:pt idx="231">
                  <c:v>281.27555800370703</c:v>
                </c:pt>
                <c:pt idx="232">
                  <c:v>279.47651770233301</c:v>
                </c:pt>
                <c:pt idx="233">
                  <c:v>277.67223020008004</c:v>
                </c:pt>
                <c:pt idx="234">
                  <c:v>275.86268019261212</c:v>
                </c:pt>
                <c:pt idx="235">
                  <c:v>274.04785233095578</c:v>
                </c:pt>
                <c:pt idx="236">
                  <c:v>272.22773122136954</c:v>
                </c:pt>
                <c:pt idx="237">
                  <c:v>270.40230142521375</c:v>
                </c:pt>
                <c:pt idx="238">
                  <c:v>268.57154745881911</c:v>
                </c:pt>
                <c:pt idx="239">
                  <c:v>266.73545379335587</c:v>
                </c:pt>
                <c:pt idx="240">
                  <c:v>264.89400485470168</c:v>
                </c:pt>
                <c:pt idx="241">
                  <c:v>263.04718502330974</c:v>
                </c:pt>
                <c:pt idx="242">
                  <c:v>261.19497863407628</c:v>
                </c:pt>
                <c:pt idx="243">
                  <c:v>259.33736997620753</c:v>
                </c:pt>
                <c:pt idx="244">
                  <c:v>257.47434329308669</c:v>
                </c:pt>
                <c:pt idx="245">
                  <c:v>255.60588278214004</c:v>
                </c:pt>
                <c:pt idx="246">
                  <c:v>253.73197259470314</c:v>
                </c:pt>
                <c:pt idx="247">
                  <c:v>251.85259683588617</c:v>
                </c:pt>
                <c:pt idx="248">
                  <c:v>249.96773956443937</c:v>
                </c:pt>
                <c:pt idx="249">
                  <c:v>248.07738479261749</c:v>
                </c:pt>
                <c:pt idx="250">
                  <c:v>246.1815164860445</c:v>
                </c:pt>
                <c:pt idx="251">
                  <c:v>244.28011856357728</c:v>
                </c:pt>
                <c:pt idx="252">
                  <c:v>242.37317489716955</c:v>
                </c:pt>
                <c:pt idx="253">
                  <c:v>240.46066931173485</c:v>
                </c:pt>
                <c:pt idx="254">
                  <c:v>238.54258558500928</c:v>
                </c:pt>
                <c:pt idx="255">
                  <c:v>236.6189074474141</c:v>
                </c:pt>
                <c:pt idx="256">
                  <c:v>234.68961858191759</c:v>
                </c:pt>
                <c:pt idx="257">
                  <c:v>232.75470262389672</c:v>
                </c:pt>
                <c:pt idx="258">
                  <c:v>230.81414316099827</c:v>
                </c:pt>
                <c:pt idx="259">
                  <c:v>228.86792373299969</c:v>
                </c:pt>
                <c:pt idx="260">
                  <c:v>226.91602783166948</c:v>
                </c:pt>
                <c:pt idx="261">
                  <c:v>224.95843890062704</c:v>
                </c:pt>
                <c:pt idx="262">
                  <c:v>222.99514033520242</c:v>
                </c:pt>
                <c:pt idx="263">
                  <c:v>221.02611548229527</c:v>
                </c:pt>
                <c:pt idx="264">
                  <c:v>219.05134764023379</c:v>
                </c:pt>
                <c:pt idx="265">
                  <c:v>217.07082005863302</c:v>
                </c:pt>
                <c:pt idx="266">
                  <c:v>215.08451593825257</c:v>
                </c:pt>
                <c:pt idx="267">
                  <c:v>213.09241843085434</c:v>
                </c:pt>
                <c:pt idx="268">
                  <c:v>211.09451063905951</c:v>
                </c:pt>
                <c:pt idx="269">
                  <c:v>209.09077561620526</c:v>
                </c:pt>
                <c:pt idx="270">
                  <c:v>207.08119636620106</c:v>
                </c:pt>
                <c:pt idx="271">
                  <c:v>205.0657558433843</c:v>
                </c:pt>
                <c:pt idx="272">
                  <c:v>203.04443695237603</c:v>
                </c:pt>
                <c:pt idx="273">
                  <c:v>201.01722254793563</c:v>
                </c:pt>
                <c:pt idx="274">
                  <c:v>198.98409543481566</c:v>
                </c:pt>
                <c:pt idx="275">
                  <c:v>196.94503836761569</c:v>
                </c:pt>
                <c:pt idx="276">
                  <c:v>194.90003405063644</c:v>
                </c:pt>
                <c:pt idx="277">
                  <c:v>192.84906513773265</c:v>
                </c:pt>
                <c:pt idx="278">
                  <c:v>190.79211423216626</c:v>
                </c:pt>
                <c:pt idx="279">
                  <c:v>188.72916388645862</c:v>
                </c:pt>
                <c:pt idx="280">
                  <c:v>186.66019660224262</c:v>
                </c:pt>
                <c:pt idx="281">
                  <c:v>184.58519483011435</c:v>
                </c:pt>
                <c:pt idx="282">
                  <c:v>182.50414096948404</c:v>
                </c:pt>
                <c:pt idx="283">
                  <c:v>180.41701736842688</c:v>
                </c:pt>
                <c:pt idx="284">
                  <c:v>178.32380632353338</c:v>
                </c:pt>
                <c:pt idx="285">
                  <c:v>176.22449007975885</c:v>
                </c:pt>
                <c:pt idx="286">
                  <c:v>174.11905083027332</c:v>
                </c:pt>
                <c:pt idx="287">
                  <c:v>172.00747071631011</c:v>
                </c:pt>
                <c:pt idx="288">
                  <c:v>169.88973182701457</c:v>
                </c:pt>
                <c:pt idx="289">
                  <c:v>167.76581619929189</c:v>
                </c:pt>
                <c:pt idx="290">
                  <c:v>165.63570581765501</c:v>
                </c:pt>
                <c:pt idx="291">
                  <c:v>163.49938261407169</c:v>
                </c:pt>
                <c:pt idx="292">
                  <c:v>161.35682846781125</c:v>
                </c:pt>
                <c:pt idx="293">
                  <c:v>159.20802520529091</c:v>
                </c:pt>
                <c:pt idx="294">
                  <c:v>157.05295459992152</c:v>
                </c:pt>
                <c:pt idx="295">
                  <c:v>154.89159837195314</c:v>
                </c:pt>
                <c:pt idx="296">
                  <c:v>152.72393818831986</c:v>
                </c:pt>
                <c:pt idx="297">
                  <c:v>150.54995566248431</c:v>
                </c:pt>
                <c:pt idx="298">
                  <c:v>148.36963235428172</c:v>
                </c:pt>
                <c:pt idx="299">
                  <c:v>146.18294976976358</c:v>
                </c:pt>
                <c:pt idx="300">
                  <c:v>143.98988936104058</c:v>
                </c:pt>
                <c:pt idx="301">
                  <c:v>141.79043252612547</c:v>
                </c:pt>
                <c:pt idx="302">
                  <c:v>139.58456060877521</c:v>
                </c:pt>
                <c:pt idx="303">
                  <c:v>137.37225489833264</c:v>
                </c:pt>
                <c:pt idx="304">
                  <c:v>135.15349662956797</c:v>
                </c:pt>
                <c:pt idx="305">
                  <c:v>132.9282669825194</c:v>
                </c:pt>
                <c:pt idx="306">
                  <c:v>130.69654708233358</c:v>
                </c:pt>
                <c:pt idx="307">
                  <c:v>128.45831799910559</c:v>
                </c:pt>
                <c:pt idx="308">
                  <c:v>126.21356074771818</c:v>
                </c:pt>
                <c:pt idx="309">
                  <c:v>123.96225628768086</c:v>
                </c:pt>
                <c:pt idx="310">
                  <c:v>121.70438552296845</c:v>
                </c:pt>
                <c:pt idx="311">
                  <c:v>119.43992930185897</c:v>
                </c:pt>
                <c:pt idx="312">
                  <c:v>117.16886841677126</c:v>
                </c:pt>
                <c:pt idx="313">
                  <c:v>114.89118360410203</c:v>
                </c:pt>
                <c:pt idx="314">
                  <c:v>112.60685554406253</c:v>
                </c:pt>
                <c:pt idx="315">
                  <c:v>110.31586486051457</c:v>
                </c:pt>
                <c:pt idx="316">
                  <c:v>108.01819212080625</c:v>
                </c:pt>
                <c:pt idx="317">
                  <c:v>105.71381783560712</c:v>
                </c:pt>
                <c:pt idx="318">
                  <c:v>103.40272245874282</c:v>
                </c:pt>
                <c:pt idx="319">
                  <c:v>101.08488638702936</c:v>
                </c:pt>
                <c:pt idx="320">
                  <c:v>98.760289960106718</c:v>
                </c:pt>
                <c:pt idx="321">
                  <c:v>96.428913460272227</c:v>
                </c:pt>
                <c:pt idx="322">
                  <c:v>94.090737112313221</c:v>
                </c:pt>
                <c:pt idx="323">
                  <c:v>91.745741083339325</c:v>
                </c:pt>
                <c:pt idx="324">
                  <c:v>89.393905482614244</c:v>
                </c:pt>
                <c:pt idx="325">
                  <c:v>87.035210361387087</c:v>
                </c:pt>
                <c:pt idx="326">
                  <c:v>84.669635712722979</c:v>
                </c:pt>
                <c:pt idx="327">
                  <c:v>82.297161471333609</c:v>
                </c:pt>
                <c:pt idx="328">
                  <c:v>79.917767513406858</c:v>
                </c:pt>
                <c:pt idx="329">
                  <c:v>77.531433656436135</c:v>
                </c:pt>
                <c:pt idx="330">
                  <c:v>75.138139659049287</c:v>
                </c:pt>
                <c:pt idx="331">
                  <c:v>72.737865220836696</c:v>
                </c:pt>
                <c:pt idx="332">
                  <c:v>70.330589982179319</c:v>
                </c:pt>
                <c:pt idx="333">
                  <c:v>67.916293524075869</c:v>
                </c:pt>
                <c:pt idx="334">
                  <c:v>65.494955367969609</c:v>
                </c:pt>
                <c:pt idx="335">
                  <c:v>63.066554975574718</c:v>
                </c:pt>
                <c:pt idx="336">
                  <c:v>60.631071748701991</c:v>
                </c:pt>
                <c:pt idx="337">
                  <c:v>58.188485029084234</c:v>
                </c:pt>
                <c:pt idx="338">
                  <c:v>55.738774098200928</c:v>
                </c:pt>
                <c:pt idx="339">
                  <c:v>53.281918177102533</c:v>
                </c:pt>
                <c:pt idx="340">
                  <c:v>50.817896426234277</c:v>
                </c:pt>
                <c:pt idx="341">
                  <c:v>48.346687945259312</c:v>
                </c:pt>
                <c:pt idx="342">
                  <c:v>45.868271772881506</c:v>
                </c:pt>
                <c:pt idx="343">
                  <c:v>43.382626886667602</c:v>
                </c:pt>
                <c:pt idx="344">
                  <c:v>40.889732202868906</c:v>
                </c:pt>
                <c:pt idx="345">
                  <c:v>38.389566576242466</c:v>
                </c:pt>
                <c:pt idx="346">
                  <c:v>35.882108799871695</c:v>
                </c:pt>
                <c:pt idx="347">
                  <c:v>33.36733760498651</c:v>
                </c:pt>
                <c:pt idx="348">
                  <c:v>30.845231660782911</c:v>
                </c:pt>
                <c:pt idx="349">
                  <c:v>28.315769574242051</c:v>
                </c:pt>
                <c:pt idx="350">
                  <c:v>25.778929889948781</c:v>
                </c:pt>
                <c:pt idx="351">
                  <c:v>23.234691089909649</c:v>
                </c:pt>
                <c:pt idx="352">
                  <c:v>20.683031593370412</c:v>
                </c:pt>
                <c:pt idx="353">
                  <c:v>18.123929756632929</c:v>
                </c:pt>
                <c:pt idx="354">
                  <c:v>15.557363872871635</c:v>
                </c:pt>
                <c:pt idx="355">
                  <c:v>12.983312171949366</c:v>
                </c:pt>
                <c:pt idx="356">
                  <c:v>10.401752820232742</c:v>
                </c:pt>
                <c:pt idx="357">
                  <c:v>7.812663920406945</c:v>
                </c:pt>
                <c:pt idx="358">
                  <c:v>5.2160235112899889</c:v>
                </c:pt>
                <c:pt idx="359">
                  <c:v>2.6118095676464419</c:v>
                </c:pt>
              </c:numCache>
            </c:numRef>
          </c:val>
          <c:smooth val="0"/>
          <c:extLst>
            <c:ext xmlns:c16="http://schemas.microsoft.com/office/drawing/2014/chart" uri="{C3380CC4-5D6E-409C-BE32-E72D297353CC}">
              <c16:uniqueId val="{00000001-C5C4-44DA-9C48-E4268697358A}"/>
            </c:ext>
          </c:extLst>
        </c:ser>
        <c:dLbls>
          <c:showLegendKey val="0"/>
          <c:showVal val="0"/>
          <c:showCatName val="0"/>
          <c:showSerName val="0"/>
          <c:showPercent val="0"/>
          <c:showBubbleSize val="0"/>
        </c:dLbls>
        <c:smooth val="0"/>
        <c:axId val="640076688"/>
        <c:axId val="463366160"/>
      </c:lineChart>
      <c:catAx>
        <c:axId val="640076688"/>
        <c:scaling>
          <c:orientation val="minMax"/>
        </c:scaling>
        <c:delete val="0"/>
        <c:axPos val="b"/>
        <c:numFmt formatCode="General" sourceLinked="1"/>
        <c:majorTickMark val="none"/>
        <c:minorTickMark val="none"/>
        <c:tickLblPos val="nextTo"/>
        <c:spPr>
          <a:noFill/>
          <a:ln w="38100" cap="flat" cmpd="sng" algn="ctr">
            <a:solidFill>
              <a:srgbClr val="63C1A0"/>
            </a:solidFill>
            <a:round/>
          </a:ln>
          <a:effectLst/>
        </c:spPr>
        <c:txPr>
          <a:bodyPr rot="-60000000" spcFirstLastPara="1" vertOverflow="ellipsis" vert="horz" wrap="square" anchor="ctr" anchorCtr="1"/>
          <a:lstStyle/>
          <a:p>
            <a:pPr>
              <a:defRPr sz="24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463366160"/>
        <c:crosses val="autoZero"/>
        <c:auto val="1"/>
        <c:lblAlgn val="ctr"/>
        <c:lblOffset val="100"/>
        <c:tickLblSkip val="120"/>
        <c:tickMarkSkip val="120"/>
        <c:noMultiLvlLbl val="0"/>
      </c:catAx>
      <c:valAx>
        <c:axId val="46336616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_);[Red]\(&quot;$&quot;#,##0.00\)" sourceLinked="1"/>
        <c:majorTickMark val="out"/>
        <c:minorTickMark val="none"/>
        <c:tickLblPos val="nextTo"/>
        <c:spPr>
          <a:noFill/>
          <a:ln w="38100">
            <a:solidFill>
              <a:srgbClr val="6BBE9C"/>
            </a:solidFill>
          </a:ln>
          <a:effectLst/>
        </c:spPr>
        <c:txPr>
          <a:bodyPr rot="-60000000" spcFirstLastPara="1" vertOverflow="ellipsis" vert="horz" wrap="square" anchor="ctr" anchorCtr="1"/>
          <a:lstStyle/>
          <a:p>
            <a:pPr>
              <a:defRPr sz="24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64007668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colors3.xml><?xml version="1.0" encoding="utf-8"?>
<cs:colorStyle xmlns:cs="http://schemas.microsoft.com/office/drawing/2012/chartStyle" xmlns:a="http://schemas.openxmlformats.org/drawingml/2006/main" meth="withinLinearReversed" id="21">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03">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303">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98111750"/>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6801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y subtítulo">
    <p:spTree>
      <p:nvGrpSpPr>
        <p:cNvPr id="1" name=""/>
        <p:cNvGrpSpPr/>
        <p:nvPr/>
      </p:nvGrpSpPr>
      <p:grpSpPr>
        <a:xfrm>
          <a:off x="0" y="0"/>
          <a:ext cx="0" cy="0"/>
          <a:chOff x="0" y="0"/>
          <a:chExt cx="0" cy="0"/>
        </a:xfrm>
      </p:grpSpPr>
      <p:sp>
        <p:nvSpPr>
          <p:cNvPr id="11" name="Shape 11"/>
          <p:cNvSpPr>
            <a:spLocks noGrp="1"/>
          </p:cNvSpPr>
          <p:nvPr>
            <p:ph type="title"/>
          </p:nvPr>
        </p:nvSpPr>
        <p:spPr>
          <a:xfrm>
            <a:off x="1778000" y="2298700"/>
            <a:ext cx="20828000" cy="4648200"/>
          </a:xfrm>
          <a:prstGeom prst="rect">
            <a:avLst/>
          </a:prstGeom>
        </p:spPr>
        <p:txBody>
          <a:bodyPr anchor="b"/>
          <a:lstStyle/>
          <a:p>
            <a:r>
              <a:t>Texto del título</a:t>
            </a:r>
          </a:p>
        </p:txBody>
      </p:sp>
      <p:sp>
        <p:nvSpPr>
          <p:cNvPr id="12" name="Shape 12"/>
          <p:cNvSpPr>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Nivel de texto 1</a:t>
            </a:r>
          </a:p>
          <a:p>
            <a:pPr lvl="1"/>
            <a:r>
              <a:t>Nivel de texto 2</a:t>
            </a:r>
          </a:p>
          <a:p>
            <a:pPr lvl="2"/>
            <a:r>
              <a:t>Nivel de texto 3</a:t>
            </a:r>
          </a:p>
          <a:p>
            <a:pPr lvl="3"/>
            <a:r>
              <a:t>Nivel de texto 4</a:t>
            </a:r>
          </a:p>
          <a:p>
            <a:pPr lvl="4"/>
            <a:r>
              <a:t>Nivel de texto 5</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En blanco">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ítulo (centro)">
    <p:spTree>
      <p:nvGrpSpPr>
        <p:cNvPr id="1" name=""/>
        <p:cNvGrpSpPr/>
        <p:nvPr/>
      </p:nvGrpSpPr>
      <p:grpSpPr>
        <a:xfrm>
          <a:off x="0" y="0"/>
          <a:ext cx="0" cy="0"/>
          <a:chOff x="0" y="0"/>
          <a:chExt cx="0" cy="0"/>
        </a:xfrm>
      </p:grpSpPr>
      <p:sp>
        <p:nvSpPr>
          <p:cNvPr id="30" name="Shape 30"/>
          <p:cNvSpPr>
            <a:spLocks noGrp="1"/>
          </p:cNvSpPr>
          <p:nvPr>
            <p:ph type="title"/>
          </p:nvPr>
        </p:nvSpPr>
        <p:spPr>
          <a:xfrm>
            <a:off x="1778000" y="4533900"/>
            <a:ext cx="20828000" cy="4648200"/>
          </a:xfrm>
          <a:prstGeom prst="rect">
            <a:avLst/>
          </a:prstGeom>
        </p:spPr>
        <p:txBody>
          <a:bodyPr/>
          <a:lstStyle/>
          <a:p>
            <a:r>
              <a:t>Texto del título</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Foto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3169900" y="952500"/>
            <a:ext cx="9525000" cy="114681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1651000" y="952500"/>
            <a:ext cx="10223500" cy="5549900"/>
          </a:xfrm>
          <a:prstGeom prst="rect">
            <a:avLst/>
          </a:prstGeom>
        </p:spPr>
        <p:txBody>
          <a:bodyPr anchor="b"/>
          <a:lstStyle>
            <a:lvl1pPr>
              <a:defRPr sz="8400"/>
            </a:lvl1pPr>
          </a:lstStyle>
          <a:p>
            <a:r>
              <a:t>Texto del título</a:t>
            </a:r>
          </a:p>
        </p:txBody>
      </p:sp>
      <p:sp>
        <p:nvSpPr>
          <p:cNvPr id="40" name="Shape 40"/>
          <p:cNvSpPr>
            <a:spLocks noGrp="1"/>
          </p:cNvSpPr>
          <p:nvPr>
            <p:ph type="body" sz="quarter" idx="1"/>
          </p:nvPr>
        </p:nvSpPr>
        <p:spPr>
          <a:xfrm>
            <a:off x="1651000" y="6692900"/>
            <a:ext cx="10223500" cy="57277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Nivel de texto 1</a:t>
            </a:r>
          </a:p>
          <a:p>
            <a:pPr lvl="1"/>
            <a:r>
              <a:t>Nivel de texto 2</a:t>
            </a:r>
          </a:p>
          <a:p>
            <a:pPr lvl="2"/>
            <a:r>
              <a:t>Nivel de texto 3</a:t>
            </a:r>
          </a:p>
          <a:p>
            <a:pPr lvl="3"/>
            <a:r>
              <a:t>Nivel de texto 4</a:t>
            </a:r>
          </a:p>
          <a:p>
            <a:pPr lvl="4"/>
            <a:r>
              <a:t>Nivel de texto 5</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Texto del título</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Texto del título</a:t>
            </a:r>
          </a:p>
        </p:txBody>
      </p:sp>
      <p:sp>
        <p:nvSpPr>
          <p:cNvPr id="57" name="Shape 57"/>
          <p:cNvSpPr>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viñetas y f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3169900" y="3149600"/>
            <a:ext cx="9525000" cy="92964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Texto del título</a:t>
            </a:r>
          </a:p>
        </p:txBody>
      </p:sp>
      <p:sp>
        <p:nvSpPr>
          <p:cNvPr id="67" name="Shape 67"/>
          <p:cNvSpPr>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Nivel de texto 1</a:t>
            </a:r>
          </a:p>
          <a:p>
            <a:pPr lvl="1"/>
            <a:r>
              <a:t>Nivel de texto 2</a:t>
            </a:r>
          </a:p>
          <a:p>
            <a:pPr lvl="2"/>
            <a:r>
              <a:t>Nivel de texto 3</a:t>
            </a:r>
          </a:p>
          <a:p>
            <a:pPr lvl="3"/>
            <a:r>
              <a:t>Nivel de texto 4</a:t>
            </a:r>
          </a:p>
          <a:p>
            <a:pPr lvl="4"/>
            <a:r>
              <a:t>Nivel de texto 5</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Viñetas">
    <p:spTree>
      <p:nvGrpSpPr>
        <p:cNvPr id="1" name=""/>
        <p:cNvGrpSpPr/>
        <p:nvPr/>
      </p:nvGrpSpPr>
      <p:grpSpPr>
        <a:xfrm>
          <a:off x="0" y="0"/>
          <a:ext cx="0" cy="0"/>
          <a:chOff x="0" y="0"/>
          <a:chExt cx="0" cy="0"/>
        </a:xfrm>
      </p:grpSpPr>
      <p:sp>
        <p:nvSpPr>
          <p:cNvPr id="75" name="Shape 75"/>
          <p:cNvSpPr>
            <a:spLocks noGrp="1"/>
          </p:cNvSpPr>
          <p:nvPr>
            <p:ph type="body" idx="1"/>
          </p:nvPr>
        </p:nvSpPr>
        <p:spPr>
          <a:xfrm>
            <a:off x="1689100" y="1778000"/>
            <a:ext cx="21005800" cy="10172700"/>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3 fotos">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5760700" y="6870700"/>
            <a:ext cx="7404100" cy="5549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5760700" y="952500"/>
            <a:ext cx="7404100" cy="554990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206500" y="952500"/>
            <a:ext cx="14173200" cy="114681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ita">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i="1"/>
            </a:lvl1pPr>
          </a:lstStyle>
          <a:p>
            <a:r>
              <a:t>– Juan López</a:t>
            </a:r>
          </a:p>
        </p:txBody>
      </p:sp>
      <p:sp>
        <p:nvSpPr>
          <p:cNvPr id="94" name="Shape 94"/>
          <p:cNvSpPr>
            <a:spLocks noGrp="1"/>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r>
              <a:t>“Escribir una cita aquí”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Texto del título</a:t>
            </a:r>
          </a:p>
        </p:txBody>
      </p:sp>
      <p:sp>
        <p:nvSpPr>
          <p:cNvPr id="3" name="Shape 3"/>
          <p:cNvSpPr>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4" name="Shape 4"/>
          <p:cNvSpPr>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1.tif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Shape 119"/>
          <p:cNvSpPr/>
          <p:nvPr/>
        </p:nvSpPr>
        <p:spPr>
          <a:xfrm>
            <a:off x="-1" y="-1"/>
            <a:ext cx="24384001" cy="13716001"/>
          </a:xfrm>
          <a:prstGeom prst="rect">
            <a:avLst/>
          </a:prstGeom>
          <a:solidFill>
            <a:srgbClr val="6BBD9C"/>
          </a:solidFill>
          <a:ln w="12700">
            <a:miter lim="400000"/>
          </a:ln>
        </p:spPr>
        <p:txBody>
          <a:bodyPr lIns="50800" tIns="50800" rIns="50800" bIns="50800" anchor="ctr"/>
          <a:lstStyle/>
          <a:p>
            <a:pPr>
              <a:defRPr sz="3600"/>
            </a:pPr>
            <a:endParaRPr/>
          </a:p>
        </p:txBody>
      </p:sp>
      <p:pic>
        <p:nvPicPr>
          <p:cNvPr id="120" name="pasted-image.pdf"/>
          <p:cNvPicPr>
            <a:picLocks noChangeAspect="1"/>
          </p:cNvPicPr>
          <p:nvPr/>
        </p:nvPicPr>
        <p:blipFill>
          <a:blip r:embed="rId2"/>
          <a:stretch>
            <a:fillRect/>
          </a:stretch>
        </p:blipFill>
        <p:spPr>
          <a:xfrm>
            <a:off x="0" y="0"/>
            <a:ext cx="12752832" cy="13716001"/>
          </a:xfrm>
          <a:prstGeom prst="rect">
            <a:avLst/>
          </a:prstGeom>
          <a:ln w="12700">
            <a:miter lim="400000"/>
          </a:ln>
        </p:spPr>
      </p:pic>
      <p:sp>
        <p:nvSpPr>
          <p:cNvPr id="121" name="Shape 121"/>
          <p:cNvSpPr/>
          <p:nvPr/>
        </p:nvSpPr>
        <p:spPr>
          <a:xfrm>
            <a:off x="3158278" y="5469798"/>
            <a:ext cx="7133363" cy="2776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lnSpc>
                <a:spcPct val="60000"/>
              </a:lnSpc>
              <a:defRPr sz="15000" i="1">
                <a:solidFill>
                  <a:srgbClr val="3A8484"/>
                </a:solidFill>
                <a:latin typeface="FS Lola Light"/>
                <a:ea typeface="FS Lola Light"/>
                <a:cs typeface="FS Lola Light"/>
                <a:sym typeface="FS Lola Light"/>
              </a:defRPr>
            </a:pPr>
            <a:r>
              <a:rPr lang="en-US" dirty="0"/>
              <a:t>  </a:t>
            </a:r>
            <a:r>
              <a:rPr lang="en-US" sz="12500" dirty="0"/>
              <a:t>Financial </a:t>
            </a:r>
          </a:p>
          <a:p>
            <a:pPr algn="l">
              <a:lnSpc>
                <a:spcPct val="60000"/>
              </a:lnSpc>
              <a:defRPr sz="15000" i="1">
                <a:solidFill>
                  <a:srgbClr val="3A8484"/>
                </a:solidFill>
                <a:latin typeface="FS Lola Light"/>
                <a:ea typeface="FS Lola Light"/>
                <a:cs typeface="FS Lola Light"/>
                <a:sym typeface="FS Lola Light"/>
              </a:defRPr>
            </a:pPr>
            <a:r>
              <a:rPr lang="en-US" sz="12500" dirty="0"/>
              <a:t>Industry</a:t>
            </a:r>
            <a:endParaRPr sz="12500" dirty="0"/>
          </a:p>
        </p:txBody>
      </p:sp>
      <p:sp>
        <p:nvSpPr>
          <p:cNvPr id="2" name="TextBox 1">
            <a:extLst>
              <a:ext uri="{FF2B5EF4-FFF2-40B4-BE49-F238E27FC236}">
                <a16:creationId xmlns:a16="http://schemas.microsoft.com/office/drawing/2014/main" id="{92AB4A06-E9CE-42BA-811B-DECEBE2DCF30}"/>
              </a:ext>
            </a:extLst>
          </p:cNvPr>
          <p:cNvSpPr txBox="1"/>
          <p:nvPr/>
        </p:nvSpPr>
        <p:spPr>
          <a:xfrm>
            <a:off x="13967460" y="9400841"/>
            <a:ext cx="715518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FFFFFF"/>
                </a:solidFill>
                <a:effectLst/>
                <a:uFillTx/>
                <a:latin typeface="+mn-lt"/>
                <a:ea typeface="+mn-ea"/>
                <a:cs typeface="+mn-cs"/>
                <a:sym typeface="Helvetica Light"/>
              </a:rPr>
              <a:t>Alex. </a:t>
            </a:r>
            <a:r>
              <a:rPr lang="en-US" dirty="0"/>
              <a:t>M / Bob</a:t>
            </a:r>
            <a:endParaRPr kumimoji="0" lang="en-US" sz="5000" b="0" i="0" u="none" strike="noStrike" cap="none" spc="0" normalizeH="0" baseline="0" dirty="0">
              <a:ln>
                <a:noFill/>
              </a:ln>
              <a:solidFill>
                <a:srgbClr val="FFFFFF"/>
              </a:solidFill>
              <a:effectLst/>
              <a:uFillTx/>
              <a:latin typeface="+mn-lt"/>
              <a:ea typeface="+mn-ea"/>
              <a:cs typeface="+mn-cs"/>
              <a:sym typeface="Helvetica Ligh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 name="pasted-image-filtered.jpeg"/>
          <p:cNvPicPr>
            <a:picLocks noChangeAspect="1"/>
          </p:cNvPicPr>
          <p:nvPr/>
        </p:nvPicPr>
        <p:blipFill>
          <a:blip r:embed="rId2"/>
          <a:stretch>
            <a:fillRect/>
          </a:stretch>
        </p:blipFill>
        <p:spPr>
          <a:xfrm>
            <a:off x="0" y="0"/>
            <a:ext cx="24384000" cy="13716000"/>
          </a:xfrm>
          <a:prstGeom prst="rect">
            <a:avLst/>
          </a:prstGeom>
          <a:ln w="12700">
            <a:miter lim="400000"/>
          </a:ln>
        </p:spPr>
      </p:pic>
      <p:pic>
        <p:nvPicPr>
          <p:cNvPr id="328" name="pasted-image.pdf"/>
          <p:cNvPicPr>
            <a:picLocks noChangeAspect="1"/>
          </p:cNvPicPr>
          <p:nvPr/>
        </p:nvPicPr>
        <p:blipFill>
          <a:blip r:embed="rId3">
            <a:alphaModFix amt="80000"/>
          </a:blip>
          <a:stretch>
            <a:fillRect/>
          </a:stretch>
        </p:blipFill>
        <p:spPr>
          <a:xfrm>
            <a:off x="0" y="0"/>
            <a:ext cx="12752832" cy="13716000"/>
          </a:xfrm>
          <a:prstGeom prst="rect">
            <a:avLst/>
          </a:prstGeom>
          <a:ln w="12700">
            <a:miter lim="400000"/>
          </a:ln>
        </p:spPr>
      </p:pic>
      <p:sp>
        <p:nvSpPr>
          <p:cNvPr id="329" name="Shape 329"/>
          <p:cNvSpPr/>
          <p:nvPr/>
        </p:nvSpPr>
        <p:spPr>
          <a:xfrm>
            <a:off x="2741796" y="6267449"/>
            <a:ext cx="6665286" cy="256480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8000" i="1">
                <a:latin typeface="FS Lola ExtraBold"/>
                <a:ea typeface="FS Lola ExtraBold"/>
                <a:cs typeface="FS Lola ExtraBold"/>
                <a:sym typeface="FS Lola ExtraBold"/>
              </a:defRPr>
            </a:lvl1pPr>
          </a:lstStyle>
          <a:p>
            <a:r>
              <a:rPr lang="en-US" dirty="0"/>
              <a:t>   How do banks</a:t>
            </a:r>
          </a:p>
          <a:p>
            <a:r>
              <a:rPr lang="en-US" dirty="0"/>
              <a:t>make money?</a:t>
            </a:r>
            <a:endParaRPr dirty="0"/>
          </a:p>
        </p:txBody>
      </p:sp>
    </p:spTree>
    <p:extLst>
      <p:ext uri="{BB962C8B-B14F-4D97-AF65-F5344CB8AC3E}">
        <p14:creationId xmlns:p14="http://schemas.microsoft.com/office/powerpoint/2010/main" val="112495073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3" name="Shape 443"/>
          <p:cNvSpPr/>
          <p:nvPr/>
        </p:nvSpPr>
        <p:spPr>
          <a:xfrm>
            <a:off x="1409505" y="4332744"/>
            <a:ext cx="9650047" cy="647356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gn="l" defTabSz="457200">
              <a:defRPr sz="3600">
                <a:solidFill>
                  <a:srgbClr val="3A8484"/>
                </a:solidFill>
                <a:latin typeface="FS Lola"/>
                <a:ea typeface="FS Lola"/>
                <a:cs typeface="FS Lola"/>
                <a:sym typeface="FS Lola"/>
              </a:defRPr>
            </a:pPr>
            <a:r>
              <a:rPr lang="en-US" dirty="0"/>
              <a:t>Cash</a:t>
            </a:r>
          </a:p>
          <a:p>
            <a:pPr algn="l" defTabSz="457200">
              <a:defRPr sz="3000">
                <a:solidFill>
                  <a:srgbClr val="493A39"/>
                </a:solidFill>
                <a:latin typeface="FS Lola"/>
                <a:ea typeface="FS Lola"/>
                <a:cs typeface="FS Lola"/>
                <a:sym typeface="FS Lola"/>
              </a:defRPr>
            </a:pPr>
            <a:r>
              <a:rPr lang="en-US" dirty="0"/>
              <a:t>This is the bank’s “checking account” which is held at the Federal Reserve. The minimum amount of cash that must be held by a bank is 10% of the total deposits</a:t>
            </a:r>
            <a:r>
              <a:rPr lang="en-US" sz="3000" baseline="30000" dirty="0"/>
              <a:t>*</a:t>
            </a:r>
            <a:r>
              <a:rPr lang="en-US" dirty="0"/>
              <a:t>, also known as the Reserve Requirement.</a:t>
            </a:r>
          </a:p>
          <a:p>
            <a:pPr algn="l" defTabSz="457200">
              <a:defRPr sz="3600">
                <a:solidFill>
                  <a:srgbClr val="3A8484"/>
                </a:solidFill>
                <a:latin typeface="FS Lola"/>
                <a:ea typeface="FS Lola"/>
                <a:cs typeface="FS Lola"/>
                <a:sym typeface="FS Lola"/>
              </a:defRPr>
            </a:pPr>
            <a:endParaRPr lang="en-US" dirty="0"/>
          </a:p>
          <a:p>
            <a:pPr algn="l" defTabSz="457200">
              <a:defRPr sz="3600">
                <a:solidFill>
                  <a:srgbClr val="3A8484"/>
                </a:solidFill>
                <a:latin typeface="FS Lola"/>
                <a:ea typeface="FS Lola"/>
                <a:cs typeface="FS Lola"/>
                <a:sym typeface="FS Lola"/>
              </a:defRPr>
            </a:pPr>
            <a:r>
              <a:rPr lang="en-US" dirty="0"/>
              <a:t>Loans</a:t>
            </a:r>
            <a:endParaRPr dirty="0"/>
          </a:p>
          <a:p>
            <a:pPr algn="l" defTabSz="457200">
              <a:defRPr sz="3000">
                <a:solidFill>
                  <a:srgbClr val="493A39"/>
                </a:solidFill>
                <a:latin typeface="FS Lola"/>
                <a:ea typeface="FS Lola"/>
                <a:cs typeface="FS Lola"/>
                <a:sym typeface="FS Lola"/>
              </a:defRPr>
            </a:pPr>
            <a:r>
              <a:rPr lang="en-US" dirty="0"/>
              <a:t>An amount of money that is lent out and expected to be paid back with interest.</a:t>
            </a:r>
          </a:p>
          <a:p>
            <a:pPr algn="l" defTabSz="457200">
              <a:defRPr sz="3000">
                <a:solidFill>
                  <a:srgbClr val="493A39"/>
                </a:solidFill>
                <a:latin typeface="FS Lola"/>
                <a:ea typeface="FS Lola"/>
                <a:cs typeface="FS Lola"/>
                <a:sym typeface="FS Lola"/>
              </a:defRPr>
            </a:pPr>
            <a:endParaRPr dirty="0"/>
          </a:p>
          <a:p>
            <a:pPr algn="l" defTabSz="457200">
              <a:defRPr sz="3600">
                <a:solidFill>
                  <a:srgbClr val="3A8484"/>
                </a:solidFill>
                <a:latin typeface="FS Lola"/>
                <a:ea typeface="FS Lola"/>
                <a:cs typeface="FS Lola"/>
                <a:sym typeface="FS Lola"/>
              </a:defRPr>
            </a:pPr>
            <a:r>
              <a:rPr lang="en-US" dirty="0"/>
              <a:t>Lines of Credit</a:t>
            </a:r>
          </a:p>
          <a:p>
            <a:pPr algn="l" defTabSz="457200">
              <a:defRPr sz="3000">
                <a:solidFill>
                  <a:srgbClr val="493A39"/>
                </a:solidFill>
                <a:latin typeface="FS Lola"/>
                <a:ea typeface="FS Lola"/>
                <a:cs typeface="FS Lola"/>
                <a:sym typeface="FS Lola"/>
              </a:defRPr>
            </a:pPr>
            <a:r>
              <a:rPr lang="en-US" sz="3000" dirty="0">
                <a:sym typeface="FS Lola"/>
              </a:rPr>
              <a:t>An amount of credit that can be borrowed at any time and is expected to be paid back with interest.</a:t>
            </a:r>
            <a:endParaRPr lang="en-US" dirty="0"/>
          </a:p>
        </p:txBody>
      </p:sp>
      <p:sp>
        <p:nvSpPr>
          <p:cNvPr id="444" name="Shape 444"/>
          <p:cNvSpPr/>
          <p:nvPr/>
        </p:nvSpPr>
        <p:spPr>
          <a:xfrm>
            <a:off x="635000" y="1016000"/>
            <a:ext cx="4627870"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r>
              <a:rPr lang="en-US" dirty="0"/>
              <a:t>Banking Products</a:t>
            </a:r>
            <a:endParaRPr dirty="0"/>
          </a:p>
        </p:txBody>
      </p:sp>
      <p:sp>
        <p:nvSpPr>
          <p:cNvPr id="445" name="Shape 445"/>
          <p:cNvSpPr/>
          <p:nvPr/>
        </p:nvSpPr>
        <p:spPr>
          <a:xfrm>
            <a:off x="635239" y="1816100"/>
            <a:ext cx="559929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r>
              <a:rPr lang="en-US" dirty="0"/>
              <a:t>How Do Banks Make Money?</a:t>
            </a:r>
            <a:endParaRPr dirty="0"/>
          </a:p>
        </p:txBody>
      </p:sp>
      <p:sp>
        <p:nvSpPr>
          <p:cNvPr id="7" name="Shape 443">
            <a:extLst>
              <a:ext uri="{FF2B5EF4-FFF2-40B4-BE49-F238E27FC236}">
                <a16:creationId xmlns:a16="http://schemas.microsoft.com/office/drawing/2014/main" id="{D26C0687-9B9C-4145-BCD8-F66C01B1DCBD}"/>
              </a:ext>
            </a:extLst>
          </p:cNvPr>
          <p:cNvSpPr/>
          <p:nvPr/>
        </p:nvSpPr>
        <p:spPr>
          <a:xfrm>
            <a:off x="12191999" y="4357811"/>
            <a:ext cx="9650047" cy="545790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gn="l" defTabSz="457200">
              <a:defRPr sz="3600">
                <a:solidFill>
                  <a:srgbClr val="3A8484"/>
                </a:solidFill>
                <a:latin typeface="FS Lola"/>
                <a:ea typeface="FS Lola"/>
                <a:cs typeface="FS Lola"/>
                <a:sym typeface="FS Lola"/>
              </a:defRPr>
            </a:pPr>
            <a:r>
              <a:rPr lang="en-US" dirty="0"/>
              <a:t>Demand Deposits</a:t>
            </a:r>
            <a:endParaRPr dirty="0"/>
          </a:p>
          <a:p>
            <a:pPr algn="l" defTabSz="457200">
              <a:defRPr sz="3000">
                <a:solidFill>
                  <a:srgbClr val="493A39"/>
                </a:solidFill>
                <a:latin typeface="FS Lola"/>
                <a:ea typeface="FS Lola"/>
                <a:cs typeface="FS Lola"/>
                <a:sym typeface="FS Lola"/>
              </a:defRPr>
            </a:pPr>
            <a:r>
              <a:rPr lang="en-US" dirty="0"/>
              <a:t>Funds held in a bank account from which deposited funds can be withdrawn at any time, such as checking accounts.</a:t>
            </a:r>
          </a:p>
          <a:p>
            <a:pPr algn="l" defTabSz="457200">
              <a:defRPr sz="3000">
                <a:solidFill>
                  <a:srgbClr val="493A39"/>
                </a:solidFill>
                <a:latin typeface="FS Lola"/>
                <a:ea typeface="FS Lola"/>
                <a:cs typeface="FS Lola"/>
                <a:sym typeface="FS Lola"/>
              </a:defRPr>
            </a:pPr>
            <a:endParaRPr lang="en-US" dirty="0"/>
          </a:p>
          <a:p>
            <a:pPr algn="l" defTabSz="457200">
              <a:defRPr sz="3600">
                <a:solidFill>
                  <a:srgbClr val="3A8484"/>
                </a:solidFill>
                <a:latin typeface="FS Lola"/>
                <a:ea typeface="FS Lola"/>
                <a:cs typeface="FS Lola"/>
                <a:sym typeface="FS Lola"/>
              </a:defRPr>
            </a:pPr>
            <a:r>
              <a:rPr lang="en-US" dirty="0"/>
              <a:t>Savings</a:t>
            </a:r>
          </a:p>
          <a:p>
            <a:pPr algn="l" defTabSz="457200">
              <a:defRPr sz="3000">
                <a:solidFill>
                  <a:srgbClr val="493A39"/>
                </a:solidFill>
                <a:latin typeface="FS Lola"/>
                <a:ea typeface="FS Lola"/>
                <a:cs typeface="FS Lola"/>
                <a:sym typeface="FS Lola"/>
              </a:defRPr>
            </a:pPr>
            <a:r>
              <a:rPr lang="en-US" sz="3000" dirty="0">
                <a:sym typeface="FS Lola"/>
              </a:rPr>
              <a:t>Like checking accounts, saving accounts have withdrawal limits over a predefined timespan, but earn higher interest.</a:t>
            </a:r>
          </a:p>
          <a:p>
            <a:pPr algn="l" defTabSz="457200">
              <a:defRPr sz="3000">
                <a:solidFill>
                  <a:srgbClr val="493A39"/>
                </a:solidFill>
                <a:latin typeface="FS Lola"/>
                <a:ea typeface="FS Lola"/>
                <a:cs typeface="FS Lola"/>
                <a:sym typeface="FS Lola"/>
              </a:defRPr>
            </a:pPr>
            <a:endParaRPr lang="en-US" sz="3000" dirty="0">
              <a:sym typeface="FS Lola"/>
            </a:endParaRPr>
          </a:p>
          <a:p>
            <a:pPr algn="l" defTabSz="457200">
              <a:defRPr sz="3600">
                <a:solidFill>
                  <a:srgbClr val="3A8484"/>
                </a:solidFill>
                <a:latin typeface="FS Lola"/>
                <a:ea typeface="FS Lola"/>
                <a:cs typeface="FS Lola"/>
                <a:sym typeface="FS Lola"/>
              </a:defRPr>
            </a:pPr>
            <a:r>
              <a:rPr lang="en-US" dirty="0"/>
              <a:t>Certificate of Deposits</a:t>
            </a:r>
          </a:p>
          <a:p>
            <a:pPr algn="l" defTabSz="457200">
              <a:defRPr sz="3000">
                <a:solidFill>
                  <a:srgbClr val="493A39"/>
                </a:solidFill>
                <a:latin typeface="FS Lola"/>
                <a:ea typeface="FS Lola"/>
                <a:cs typeface="FS Lola"/>
                <a:sym typeface="FS Lola"/>
              </a:defRPr>
            </a:pPr>
            <a:r>
              <a:rPr lang="en-US" dirty="0"/>
              <a:t>An illiquid deposit for a fixed term that earns a higher rate of interest.</a:t>
            </a:r>
          </a:p>
        </p:txBody>
      </p:sp>
      <p:sp>
        <p:nvSpPr>
          <p:cNvPr id="8" name="Shape 429">
            <a:extLst>
              <a:ext uri="{FF2B5EF4-FFF2-40B4-BE49-F238E27FC236}">
                <a16:creationId xmlns:a16="http://schemas.microsoft.com/office/drawing/2014/main" id="{25EA446D-F366-0E4F-98B0-040442E42BAA}"/>
              </a:ext>
            </a:extLst>
          </p:cNvPr>
          <p:cNvSpPr/>
          <p:nvPr/>
        </p:nvSpPr>
        <p:spPr>
          <a:xfrm>
            <a:off x="1409505" y="3460710"/>
            <a:ext cx="9650047"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defTabSz="457200">
              <a:defRPr sz="3000">
                <a:solidFill>
                  <a:srgbClr val="493A39"/>
                </a:solidFill>
                <a:latin typeface="FS Lola"/>
                <a:ea typeface="FS Lola"/>
                <a:cs typeface="FS Lola"/>
                <a:sym typeface="FS Lola"/>
              </a:defRPr>
            </a:lvl1pPr>
          </a:lstStyle>
          <a:p>
            <a:pPr algn="ctr"/>
            <a:r>
              <a:rPr lang="en-US" sz="3600" dirty="0">
                <a:solidFill>
                  <a:srgbClr val="63C1A0"/>
                </a:solidFill>
                <a:latin typeface="FS Lola" charset="0"/>
                <a:ea typeface="FS Lola" charset="0"/>
                <a:cs typeface="FS Lola" charset="0"/>
              </a:rPr>
              <a:t>Assets</a:t>
            </a:r>
          </a:p>
        </p:txBody>
      </p:sp>
      <p:sp>
        <p:nvSpPr>
          <p:cNvPr id="9" name="Shape 429">
            <a:extLst>
              <a:ext uri="{FF2B5EF4-FFF2-40B4-BE49-F238E27FC236}">
                <a16:creationId xmlns:a16="http://schemas.microsoft.com/office/drawing/2014/main" id="{596D8FF6-0701-2247-A6E7-37354B69A1B7}"/>
              </a:ext>
            </a:extLst>
          </p:cNvPr>
          <p:cNvSpPr/>
          <p:nvPr/>
        </p:nvSpPr>
        <p:spPr>
          <a:xfrm>
            <a:off x="12191998" y="3527589"/>
            <a:ext cx="9650047"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defTabSz="457200">
              <a:defRPr sz="3000">
                <a:solidFill>
                  <a:srgbClr val="493A39"/>
                </a:solidFill>
                <a:latin typeface="FS Lola"/>
                <a:ea typeface="FS Lola"/>
                <a:cs typeface="FS Lola"/>
                <a:sym typeface="FS Lola"/>
              </a:defRPr>
            </a:lvl1pPr>
          </a:lstStyle>
          <a:p>
            <a:pPr algn="ctr"/>
            <a:r>
              <a:rPr lang="en-US" sz="3600" dirty="0">
                <a:solidFill>
                  <a:srgbClr val="63C1A0"/>
                </a:solidFill>
                <a:latin typeface="FS Lola" charset="0"/>
                <a:ea typeface="FS Lola" charset="0"/>
                <a:cs typeface="FS Lola" charset="0"/>
              </a:rPr>
              <a:t>Liabilities</a:t>
            </a:r>
          </a:p>
        </p:txBody>
      </p:sp>
      <p:sp>
        <p:nvSpPr>
          <p:cNvPr id="10" name="Shape 443">
            <a:extLst>
              <a:ext uri="{FF2B5EF4-FFF2-40B4-BE49-F238E27FC236}">
                <a16:creationId xmlns:a16="http://schemas.microsoft.com/office/drawing/2014/main" id="{C05D672F-D757-4C43-88F4-0EC2C2C5539C}"/>
              </a:ext>
            </a:extLst>
          </p:cNvPr>
          <p:cNvSpPr/>
          <p:nvPr/>
        </p:nvSpPr>
        <p:spPr>
          <a:xfrm>
            <a:off x="2444415" y="12388316"/>
            <a:ext cx="15192954" cy="410369"/>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gn="l" defTabSz="457200">
              <a:defRPr sz="3000">
                <a:solidFill>
                  <a:srgbClr val="493A39"/>
                </a:solidFill>
                <a:latin typeface="FS Lola"/>
                <a:ea typeface="FS Lola"/>
                <a:cs typeface="FS Lola"/>
                <a:sym typeface="FS Lola"/>
              </a:defRPr>
            </a:pPr>
            <a:r>
              <a:rPr lang="en-US" sz="2000" dirty="0"/>
              <a:t>*This is a generalization made for simplicity. The reserve requirements vary by type of deposit and asset base.</a:t>
            </a:r>
            <a:endParaRPr sz="2000" dirty="0"/>
          </a:p>
        </p:txBody>
      </p:sp>
    </p:spTree>
    <p:extLst>
      <p:ext uri="{BB962C8B-B14F-4D97-AF65-F5344CB8AC3E}">
        <p14:creationId xmlns:p14="http://schemas.microsoft.com/office/powerpoint/2010/main" val="427696252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3" name="Shape 443"/>
          <p:cNvSpPr/>
          <p:nvPr/>
        </p:nvSpPr>
        <p:spPr>
          <a:xfrm>
            <a:off x="1270000" y="3435350"/>
            <a:ext cx="11246788" cy="582723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gn="l" defTabSz="457200">
              <a:defRPr sz="3600">
                <a:solidFill>
                  <a:srgbClr val="3A8484"/>
                </a:solidFill>
                <a:latin typeface="FS Lola"/>
                <a:ea typeface="FS Lola"/>
                <a:cs typeface="FS Lola"/>
                <a:sym typeface="FS Lola"/>
              </a:defRPr>
            </a:pPr>
            <a:r>
              <a:rPr lang="en-US" dirty="0"/>
              <a:t>Interest</a:t>
            </a:r>
            <a:endParaRPr dirty="0"/>
          </a:p>
          <a:p>
            <a:pPr algn="l" defTabSz="457200">
              <a:defRPr sz="3000">
                <a:solidFill>
                  <a:srgbClr val="493A39"/>
                </a:solidFill>
                <a:latin typeface="FS Lola"/>
                <a:ea typeface="FS Lola"/>
                <a:cs typeface="FS Lola"/>
                <a:sym typeface="FS Lola"/>
              </a:defRPr>
            </a:pPr>
            <a:endParaRPr dirty="0"/>
          </a:p>
          <a:p>
            <a:pPr algn="l" defTabSz="457200">
              <a:defRPr sz="3000">
                <a:solidFill>
                  <a:srgbClr val="493A39"/>
                </a:solidFill>
                <a:latin typeface="FS Lola"/>
                <a:ea typeface="FS Lola"/>
                <a:cs typeface="FS Lola"/>
                <a:sym typeface="FS Lola"/>
              </a:defRPr>
            </a:pPr>
            <a:r>
              <a:rPr lang="en-US" dirty="0"/>
              <a:t>Charges for borrowing money from the lender at a specified rate over the life of the product.</a:t>
            </a:r>
            <a:endParaRPr dirty="0"/>
          </a:p>
          <a:p>
            <a:pPr algn="l" defTabSz="457200">
              <a:defRPr sz="3000">
                <a:solidFill>
                  <a:srgbClr val="493A39"/>
                </a:solidFill>
                <a:latin typeface="FS Lola"/>
                <a:ea typeface="FS Lola"/>
                <a:cs typeface="FS Lola"/>
                <a:sym typeface="FS Lola"/>
              </a:defRPr>
            </a:pPr>
            <a:endParaRPr lang="en-US" dirty="0"/>
          </a:p>
          <a:p>
            <a:pPr algn="l" defTabSz="457200">
              <a:defRPr sz="3000">
                <a:solidFill>
                  <a:srgbClr val="493A39"/>
                </a:solidFill>
                <a:latin typeface="FS Lola"/>
                <a:ea typeface="FS Lola"/>
                <a:cs typeface="FS Lola"/>
                <a:sym typeface="FS Lola"/>
              </a:defRPr>
            </a:pPr>
            <a:endParaRPr dirty="0"/>
          </a:p>
          <a:p>
            <a:pPr algn="l" defTabSz="457200">
              <a:defRPr sz="3600">
                <a:solidFill>
                  <a:srgbClr val="3A8484"/>
                </a:solidFill>
                <a:latin typeface="FS Lola"/>
                <a:ea typeface="FS Lola"/>
                <a:cs typeface="FS Lola"/>
                <a:sym typeface="FS Lola"/>
              </a:defRPr>
            </a:pPr>
            <a:r>
              <a:rPr lang="en-US" dirty="0"/>
              <a:t>Fees &amp; Commission </a:t>
            </a:r>
            <a:endParaRPr dirty="0"/>
          </a:p>
          <a:p>
            <a:pPr algn="l" defTabSz="457200">
              <a:defRPr sz="3000">
                <a:solidFill>
                  <a:srgbClr val="493A39"/>
                </a:solidFill>
                <a:latin typeface="FS Lola"/>
                <a:ea typeface="FS Lola"/>
                <a:cs typeface="FS Lola"/>
                <a:sym typeface="FS Lola"/>
              </a:defRPr>
            </a:pPr>
            <a:endParaRPr dirty="0"/>
          </a:p>
          <a:p>
            <a:pPr algn="l" defTabSz="457200">
              <a:defRPr sz="3000">
                <a:solidFill>
                  <a:srgbClr val="493A39"/>
                </a:solidFill>
                <a:latin typeface="FS Lola"/>
                <a:ea typeface="FS Lola"/>
                <a:cs typeface="FS Lola"/>
                <a:sym typeface="FS Lola"/>
              </a:defRPr>
            </a:pPr>
            <a:r>
              <a:rPr lang="en-US" dirty="0"/>
              <a:t>Fees are generally charged for certain transactions (foreign currency charges), checking accounts, and annual memberships (credit cards). Commission is charged on trading-related activity on brokerage accounts, such as buying or selling a stock.</a:t>
            </a:r>
            <a:endParaRPr dirty="0"/>
          </a:p>
        </p:txBody>
      </p:sp>
      <p:sp>
        <p:nvSpPr>
          <p:cNvPr id="444" name="Shape 444"/>
          <p:cNvSpPr/>
          <p:nvPr/>
        </p:nvSpPr>
        <p:spPr>
          <a:xfrm>
            <a:off x="635000" y="1016000"/>
            <a:ext cx="4449936"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r>
              <a:rPr lang="en-US" dirty="0"/>
              <a:t>Revenue Sources</a:t>
            </a:r>
            <a:endParaRPr dirty="0"/>
          </a:p>
        </p:txBody>
      </p:sp>
      <p:sp>
        <p:nvSpPr>
          <p:cNvPr id="445" name="Shape 445"/>
          <p:cNvSpPr/>
          <p:nvPr/>
        </p:nvSpPr>
        <p:spPr>
          <a:xfrm>
            <a:off x="635239" y="1816100"/>
            <a:ext cx="559929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r>
              <a:rPr lang="en-US" dirty="0"/>
              <a:t>How Do Banks Make Money?</a:t>
            </a:r>
            <a:endParaRPr dirty="0"/>
          </a:p>
        </p:txBody>
      </p:sp>
      <p:grpSp>
        <p:nvGrpSpPr>
          <p:cNvPr id="7" name="Group 6">
            <a:extLst>
              <a:ext uri="{FF2B5EF4-FFF2-40B4-BE49-F238E27FC236}">
                <a16:creationId xmlns:a16="http://schemas.microsoft.com/office/drawing/2014/main" id="{44FEDD57-83A3-1C4D-9C54-7921AB148332}"/>
              </a:ext>
            </a:extLst>
          </p:cNvPr>
          <p:cNvGrpSpPr/>
          <p:nvPr/>
        </p:nvGrpSpPr>
        <p:grpSpPr>
          <a:xfrm>
            <a:off x="13571280" y="2788171"/>
            <a:ext cx="9903317" cy="8516180"/>
            <a:chOff x="814651" y="3435350"/>
            <a:chExt cx="8540571" cy="7389316"/>
          </a:xfrm>
        </p:grpSpPr>
        <p:graphicFrame>
          <p:nvGraphicFramePr>
            <p:cNvPr id="8" name="Chart 7">
              <a:extLst>
                <a:ext uri="{FF2B5EF4-FFF2-40B4-BE49-F238E27FC236}">
                  <a16:creationId xmlns:a16="http://schemas.microsoft.com/office/drawing/2014/main" id="{FBB79A68-81BD-874B-ACFF-27C21ECC544F}"/>
                </a:ext>
              </a:extLst>
            </p:cNvPr>
            <p:cNvGraphicFramePr/>
            <p:nvPr>
              <p:extLst>
                <p:ext uri="{D42A27DB-BD31-4B8C-83A1-F6EECF244321}">
                  <p14:modId xmlns:p14="http://schemas.microsoft.com/office/powerpoint/2010/main" val="1731345547"/>
                </p:ext>
              </p:extLst>
            </p:nvPr>
          </p:nvGraphicFramePr>
          <p:xfrm>
            <a:off x="814651" y="3946477"/>
            <a:ext cx="8540570" cy="6878189"/>
          </p:xfrm>
          <a:graphic>
            <a:graphicData uri="http://schemas.openxmlformats.org/drawingml/2006/chart">
              <c:chart xmlns:c="http://schemas.openxmlformats.org/drawingml/2006/chart" xmlns:r="http://schemas.openxmlformats.org/officeDocument/2006/relationships" r:id="rId3"/>
            </a:graphicData>
          </a:graphic>
        </p:graphicFrame>
        <p:sp>
          <p:nvSpPr>
            <p:cNvPr id="9" name="Shape 443">
              <a:extLst>
                <a:ext uri="{FF2B5EF4-FFF2-40B4-BE49-F238E27FC236}">
                  <a16:creationId xmlns:a16="http://schemas.microsoft.com/office/drawing/2014/main" id="{8FA7E83C-5FD8-B74E-8535-AC60B849D3EA}"/>
                </a:ext>
              </a:extLst>
            </p:cNvPr>
            <p:cNvSpPr/>
            <p:nvPr/>
          </p:nvSpPr>
          <p:spPr>
            <a:xfrm>
              <a:off x="814651" y="3435350"/>
              <a:ext cx="8540571" cy="48959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defTabSz="457200">
                <a:defRPr sz="3000">
                  <a:solidFill>
                    <a:srgbClr val="493A39"/>
                  </a:solidFill>
                  <a:latin typeface="FS Lola"/>
                  <a:ea typeface="FS Lola"/>
                  <a:cs typeface="FS Lola"/>
                  <a:sym typeface="FS Lola"/>
                </a:defRPr>
              </a:pPr>
              <a:r>
                <a:rPr lang="en-US" dirty="0"/>
                <a:t>Revenue Sources Breakdown</a:t>
              </a:r>
              <a:endParaRPr dirty="0"/>
            </a:p>
          </p:txBody>
        </p:sp>
      </p:grpSp>
      <p:sp>
        <p:nvSpPr>
          <p:cNvPr id="10" name="Shape 443">
            <a:extLst>
              <a:ext uri="{FF2B5EF4-FFF2-40B4-BE49-F238E27FC236}">
                <a16:creationId xmlns:a16="http://schemas.microsoft.com/office/drawing/2014/main" id="{DA836204-492F-914D-A85E-9A0377A42D1D}"/>
              </a:ext>
            </a:extLst>
          </p:cNvPr>
          <p:cNvSpPr/>
          <p:nvPr/>
        </p:nvSpPr>
        <p:spPr>
          <a:xfrm>
            <a:off x="2444415" y="12388316"/>
            <a:ext cx="15192954" cy="410369"/>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gn="l" defTabSz="457200">
              <a:defRPr sz="3000">
                <a:solidFill>
                  <a:srgbClr val="493A39"/>
                </a:solidFill>
                <a:latin typeface="FS Lola"/>
                <a:ea typeface="FS Lola"/>
                <a:cs typeface="FS Lola"/>
                <a:sym typeface="FS Lola"/>
              </a:defRPr>
            </a:pPr>
            <a:r>
              <a:rPr lang="en-US" sz="2000" dirty="0"/>
              <a:t>Note: All revenue information of Bank of America is for the calendar year 2019 as of 12/31/2019.</a:t>
            </a:r>
            <a:endParaRPr sz="2000" dirty="0"/>
          </a:p>
        </p:txBody>
      </p:sp>
    </p:spTree>
    <p:extLst>
      <p:ext uri="{BB962C8B-B14F-4D97-AF65-F5344CB8AC3E}">
        <p14:creationId xmlns:p14="http://schemas.microsoft.com/office/powerpoint/2010/main" val="223460745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4147"/>
            <a:ext cx="24384001" cy="508000"/>
          </a:xfrm>
          <a:prstGeom prst="rect">
            <a:avLst/>
          </a:prstGeom>
          <a:solidFill>
            <a:srgbClr val="6BBD9C"/>
          </a:solidFill>
          <a:ln w="12700">
            <a:miter lim="400000"/>
          </a:ln>
        </p:spPr>
        <p:txBody>
          <a:bodyPr lIns="50800" tIns="50800" rIns="50800" bIns="50800" anchor="ctr"/>
          <a:lstStyle/>
          <a:p>
            <a:pPr>
              <a:defRPr sz="3600"/>
            </a:pPr>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4" name="Shape 444"/>
          <p:cNvSpPr/>
          <p:nvPr/>
        </p:nvSpPr>
        <p:spPr>
          <a:xfrm>
            <a:off x="635000" y="1016000"/>
            <a:ext cx="4449936"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r>
              <a:rPr lang="en-US" dirty="0"/>
              <a:t>Revenue Sources</a:t>
            </a:r>
            <a:endParaRPr dirty="0"/>
          </a:p>
        </p:txBody>
      </p:sp>
      <p:sp>
        <p:nvSpPr>
          <p:cNvPr id="445" name="Shape 445"/>
          <p:cNvSpPr/>
          <p:nvPr/>
        </p:nvSpPr>
        <p:spPr>
          <a:xfrm>
            <a:off x="635239" y="1816100"/>
            <a:ext cx="559929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r>
              <a:rPr lang="en-US" dirty="0"/>
              <a:t>How Do Banks Make Money?</a:t>
            </a:r>
            <a:endParaRPr dirty="0"/>
          </a:p>
        </p:txBody>
      </p:sp>
      <p:sp>
        <p:nvSpPr>
          <p:cNvPr id="10" name="Shape 443">
            <a:extLst>
              <a:ext uri="{FF2B5EF4-FFF2-40B4-BE49-F238E27FC236}">
                <a16:creationId xmlns:a16="http://schemas.microsoft.com/office/drawing/2014/main" id="{5FEBFC95-EA1D-6B4F-80DD-643005E516F4}"/>
              </a:ext>
            </a:extLst>
          </p:cNvPr>
          <p:cNvSpPr/>
          <p:nvPr/>
        </p:nvSpPr>
        <p:spPr>
          <a:xfrm>
            <a:off x="2444415" y="12388316"/>
            <a:ext cx="15192954" cy="410369"/>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gn="l" defTabSz="457200">
              <a:defRPr sz="3000">
                <a:solidFill>
                  <a:srgbClr val="493A39"/>
                </a:solidFill>
                <a:latin typeface="FS Lola"/>
                <a:ea typeface="FS Lola"/>
                <a:cs typeface="FS Lola"/>
                <a:sym typeface="FS Lola"/>
              </a:defRPr>
            </a:pPr>
            <a:r>
              <a:rPr lang="en-US" sz="2000" dirty="0"/>
              <a:t>Note: All revenue information of Bank of America is for the calendar year 2019 as of 12/31/2019.</a:t>
            </a:r>
            <a:endParaRPr sz="2000" dirty="0"/>
          </a:p>
        </p:txBody>
      </p:sp>
      <p:grpSp>
        <p:nvGrpSpPr>
          <p:cNvPr id="4" name="Group 3">
            <a:extLst>
              <a:ext uri="{FF2B5EF4-FFF2-40B4-BE49-F238E27FC236}">
                <a16:creationId xmlns:a16="http://schemas.microsoft.com/office/drawing/2014/main" id="{435FDEF3-13AE-094A-9A45-B5EF09ADF478}"/>
              </a:ext>
            </a:extLst>
          </p:cNvPr>
          <p:cNvGrpSpPr/>
          <p:nvPr/>
        </p:nvGrpSpPr>
        <p:grpSpPr>
          <a:xfrm>
            <a:off x="11692328" y="3335982"/>
            <a:ext cx="11437836" cy="8370879"/>
            <a:chOff x="10744200" y="3435350"/>
            <a:chExt cx="12385964" cy="8370879"/>
          </a:xfrm>
        </p:grpSpPr>
        <p:graphicFrame>
          <p:nvGraphicFramePr>
            <p:cNvPr id="5" name="Chart 4">
              <a:extLst>
                <a:ext uri="{FF2B5EF4-FFF2-40B4-BE49-F238E27FC236}">
                  <a16:creationId xmlns:a16="http://schemas.microsoft.com/office/drawing/2014/main" id="{AF690DCC-6F4B-1441-97DB-E699A9CA14E4}"/>
                </a:ext>
              </a:extLst>
            </p:cNvPr>
            <p:cNvGraphicFramePr/>
            <p:nvPr>
              <p:extLst>
                <p:ext uri="{D42A27DB-BD31-4B8C-83A1-F6EECF244321}">
                  <p14:modId xmlns:p14="http://schemas.microsoft.com/office/powerpoint/2010/main" val="2841867705"/>
                </p:ext>
              </p:extLst>
            </p:nvPr>
          </p:nvGraphicFramePr>
          <p:xfrm>
            <a:off x="10744200" y="3999607"/>
            <a:ext cx="12385964" cy="7806622"/>
          </p:xfrm>
          <a:graphic>
            <a:graphicData uri="http://schemas.openxmlformats.org/drawingml/2006/chart">
              <c:chart xmlns:c="http://schemas.openxmlformats.org/drawingml/2006/chart" xmlns:r="http://schemas.openxmlformats.org/officeDocument/2006/relationships" r:id="rId3"/>
            </a:graphicData>
          </a:graphic>
        </p:graphicFrame>
        <p:sp>
          <p:nvSpPr>
            <p:cNvPr id="11" name="Shape 443">
              <a:extLst>
                <a:ext uri="{FF2B5EF4-FFF2-40B4-BE49-F238E27FC236}">
                  <a16:creationId xmlns:a16="http://schemas.microsoft.com/office/drawing/2014/main" id="{0E894D78-0564-2449-9A1D-E897957D5B73}"/>
                </a:ext>
              </a:extLst>
            </p:cNvPr>
            <p:cNvSpPr/>
            <p:nvPr/>
          </p:nvSpPr>
          <p:spPr>
            <a:xfrm>
              <a:off x="13367083" y="3435350"/>
              <a:ext cx="8540571" cy="564257"/>
            </a:xfrm>
            <a:prstGeom prst="rect">
              <a:avLst/>
            </a:prstGeom>
            <a:ln w="12700">
              <a:miter lim="400000"/>
            </a:ln>
            <a:extLst>
              <a:ext uri="{C572A759-6A51-4108-AA02-DFA0A04FC94B}">
                <ma14:wrappingTextBoxFlag xmlns:ma14="http://schemas.microsoft.com/office/mac/drawingml/2011/main" xmlns="" xmlns:lc="http://schemas.openxmlformats.org/drawingml/2006/lockedCanvas" val="1"/>
              </a:ext>
            </a:extLst>
          </p:spPr>
          <p:txBody>
            <a:bodyPr wrap="square" lIns="50800" tIns="50800" rIns="50800" bIns="5080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457200">
                <a:defRPr sz="3000">
                  <a:solidFill>
                    <a:srgbClr val="493A39"/>
                  </a:solidFill>
                  <a:latin typeface="FS Lola"/>
                  <a:ea typeface="FS Lola"/>
                  <a:cs typeface="FS Lola"/>
                  <a:sym typeface="FS Lola"/>
                </a:defRPr>
              </a:pPr>
              <a:r>
                <a:rPr lang="en-US" dirty="0"/>
                <a:t>Fees and Commission Revenue Breakdown</a:t>
              </a:r>
              <a:endParaRPr dirty="0"/>
            </a:p>
          </p:txBody>
        </p:sp>
      </p:grpSp>
      <p:grpSp>
        <p:nvGrpSpPr>
          <p:cNvPr id="13" name="Group 12">
            <a:extLst>
              <a:ext uri="{FF2B5EF4-FFF2-40B4-BE49-F238E27FC236}">
                <a16:creationId xmlns:a16="http://schemas.microsoft.com/office/drawing/2014/main" id="{E14D849B-44C2-0246-8C0F-9FE9807294B6}"/>
              </a:ext>
            </a:extLst>
          </p:cNvPr>
          <p:cNvGrpSpPr/>
          <p:nvPr/>
        </p:nvGrpSpPr>
        <p:grpSpPr>
          <a:xfrm>
            <a:off x="254492" y="3335982"/>
            <a:ext cx="11437836" cy="7971198"/>
            <a:chOff x="10744200" y="3717478"/>
            <a:chExt cx="12385964" cy="7971198"/>
          </a:xfrm>
        </p:grpSpPr>
        <p:graphicFrame>
          <p:nvGraphicFramePr>
            <p:cNvPr id="14" name="Chart 13">
              <a:extLst>
                <a:ext uri="{FF2B5EF4-FFF2-40B4-BE49-F238E27FC236}">
                  <a16:creationId xmlns:a16="http://schemas.microsoft.com/office/drawing/2014/main" id="{5655E951-13C9-5A4F-838E-5ABDC61B9C37}"/>
                </a:ext>
              </a:extLst>
            </p:cNvPr>
            <p:cNvGraphicFramePr/>
            <p:nvPr>
              <p:extLst>
                <p:ext uri="{D42A27DB-BD31-4B8C-83A1-F6EECF244321}">
                  <p14:modId xmlns:p14="http://schemas.microsoft.com/office/powerpoint/2010/main" val="3616334783"/>
                </p:ext>
              </p:extLst>
            </p:nvPr>
          </p:nvGraphicFramePr>
          <p:xfrm>
            <a:off x="10744200" y="3882054"/>
            <a:ext cx="12385964" cy="7806622"/>
          </p:xfrm>
          <a:graphic>
            <a:graphicData uri="http://schemas.openxmlformats.org/drawingml/2006/chart">
              <c:chart xmlns:c="http://schemas.openxmlformats.org/drawingml/2006/chart" xmlns:r="http://schemas.openxmlformats.org/officeDocument/2006/relationships" r:id="rId4"/>
            </a:graphicData>
          </a:graphic>
        </p:graphicFrame>
        <p:sp>
          <p:nvSpPr>
            <p:cNvPr id="15" name="Shape 443">
              <a:extLst>
                <a:ext uri="{FF2B5EF4-FFF2-40B4-BE49-F238E27FC236}">
                  <a16:creationId xmlns:a16="http://schemas.microsoft.com/office/drawing/2014/main" id="{9B1DDDB4-9B98-A749-9531-FBF04E32FB23}"/>
                </a:ext>
              </a:extLst>
            </p:cNvPr>
            <p:cNvSpPr/>
            <p:nvPr/>
          </p:nvSpPr>
          <p:spPr>
            <a:xfrm>
              <a:off x="12660546" y="3717478"/>
              <a:ext cx="8540571" cy="564257"/>
            </a:xfrm>
            <a:prstGeom prst="rect">
              <a:avLst/>
            </a:prstGeom>
            <a:ln w="12700">
              <a:miter lim="400000"/>
            </a:ln>
            <a:extLst>
              <a:ext uri="{C572A759-6A51-4108-AA02-DFA0A04FC94B}">
                <ma14:wrappingTextBoxFlag xmlns:ma14="http://schemas.microsoft.com/office/mac/drawingml/2011/main" xmlns="" xmlns:lc="http://schemas.openxmlformats.org/drawingml/2006/lockedCanvas" val="1"/>
              </a:ext>
            </a:extLst>
          </p:spPr>
          <p:txBody>
            <a:bodyPr wrap="square" lIns="50800" tIns="50800" rIns="50800" bIns="5080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457200">
                <a:defRPr sz="3000">
                  <a:solidFill>
                    <a:srgbClr val="493A39"/>
                  </a:solidFill>
                  <a:latin typeface="FS Lola"/>
                  <a:ea typeface="FS Lola"/>
                  <a:cs typeface="FS Lola"/>
                  <a:sym typeface="FS Lola"/>
                </a:defRPr>
              </a:pPr>
              <a:r>
                <a:rPr lang="en-US" dirty="0"/>
                <a:t>Fees and Commission Revenue Breakdown</a:t>
              </a:r>
              <a:endParaRPr dirty="0"/>
            </a:p>
          </p:txBody>
        </p:sp>
      </p:grpSp>
    </p:spTree>
    <p:extLst>
      <p:ext uri="{BB962C8B-B14F-4D97-AF65-F5344CB8AC3E}">
        <p14:creationId xmlns:p14="http://schemas.microsoft.com/office/powerpoint/2010/main" val="142902662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4" name="Shape 444"/>
          <p:cNvSpPr/>
          <p:nvPr/>
        </p:nvSpPr>
        <p:spPr>
          <a:xfrm>
            <a:off x="635000" y="1016000"/>
            <a:ext cx="3494546"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r>
              <a:rPr lang="en-US" dirty="0"/>
              <a:t>Amortization</a:t>
            </a:r>
            <a:endParaRPr dirty="0"/>
          </a:p>
        </p:txBody>
      </p:sp>
      <p:sp>
        <p:nvSpPr>
          <p:cNvPr id="445" name="Shape 445"/>
          <p:cNvSpPr/>
          <p:nvPr/>
        </p:nvSpPr>
        <p:spPr>
          <a:xfrm>
            <a:off x="635239" y="1816100"/>
            <a:ext cx="559929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r>
              <a:rPr lang="en-US" dirty="0"/>
              <a:t>How Do Banks Make Money?</a:t>
            </a:r>
            <a:endParaRPr dirty="0"/>
          </a:p>
        </p:txBody>
      </p:sp>
      <p:graphicFrame>
        <p:nvGraphicFramePr>
          <p:cNvPr id="9" name="Chart 8">
            <a:extLst>
              <a:ext uri="{FF2B5EF4-FFF2-40B4-BE49-F238E27FC236}">
                <a16:creationId xmlns:a16="http://schemas.microsoft.com/office/drawing/2014/main" id="{1273E230-3D26-415C-BA6F-47F67919B05B}"/>
              </a:ext>
            </a:extLst>
          </p:cNvPr>
          <p:cNvGraphicFramePr/>
          <p:nvPr>
            <p:extLst>
              <p:ext uri="{D42A27DB-BD31-4B8C-83A1-F6EECF244321}">
                <p14:modId xmlns:p14="http://schemas.microsoft.com/office/powerpoint/2010/main" val="567890355"/>
              </p:ext>
            </p:extLst>
          </p:nvPr>
        </p:nvGraphicFramePr>
        <p:xfrm>
          <a:off x="2684835" y="3272790"/>
          <a:ext cx="19382312" cy="92348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4530263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 name="pasted-image-filtered.jpeg"/>
          <p:cNvPicPr>
            <a:picLocks noChangeAspect="1"/>
          </p:cNvPicPr>
          <p:nvPr/>
        </p:nvPicPr>
        <p:blipFill>
          <a:blip r:embed="rId2"/>
          <a:stretch>
            <a:fillRect/>
          </a:stretch>
        </p:blipFill>
        <p:spPr>
          <a:xfrm>
            <a:off x="0" y="0"/>
            <a:ext cx="24384000" cy="13716000"/>
          </a:xfrm>
          <a:prstGeom prst="rect">
            <a:avLst/>
          </a:prstGeom>
          <a:ln w="12700">
            <a:miter lim="400000"/>
          </a:ln>
        </p:spPr>
      </p:pic>
      <p:pic>
        <p:nvPicPr>
          <p:cNvPr id="328" name="pasted-image.pdf"/>
          <p:cNvPicPr>
            <a:picLocks noChangeAspect="1"/>
          </p:cNvPicPr>
          <p:nvPr/>
        </p:nvPicPr>
        <p:blipFill>
          <a:blip r:embed="rId3">
            <a:alphaModFix amt="80000"/>
          </a:blip>
          <a:stretch>
            <a:fillRect/>
          </a:stretch>
        </p:blipFill>
        <p:spPr>
          <a:xfrm>
            <a:off x="0" y="0"/>
            <a:ext cx="12752832" cy="13716000"/>
          </a:xfrm>
          <a:prstGeom prst="rect">
            <a:avLst/>
          </a:prstGeom>
          <a:ln w="12700">
            <a:miter lim="400000"/>
          </a:ln>
        </p:spPr>
      </p:pic>
      <p:sp>
        <p:nvSpPr>
          <p:cNvPr id="329" name="Shape 329"/>
          <p:cNvSpPr/>
          <p:nvPr/>
        </p:nvSpPr>
        <p:spPr>
          <a:xfrm>
            <a:off x="2741796" y="6267449"/>
            <a:ext cx="6548267" cy="256480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8000" i="1">
                <a:latin typeface="FS Lola ExtraBold"/>
                <a:ea typeface="FS Lola ExtraBold"/>
                <a:cs typeface="FS Lola ExtraBold"/>
                <a:sym typeface="FS Lola ExtraBold"/>
              </a:defRPr>
            </a:lvl1pPr>
          </a:lstStyle>
          <a:p>
            <a:r>
              <a:rPr lang="en-US" dirty="0"/>
              <a:t>   Fundamental </a:t>
            </a:r>
          </a:p>
          <a:p>
            <a:r>
              <a:rPr lang="en-US" dirty="0"/>
              <a:t>			Risk</a:t>
            </a:r>
          </a:p>
        </p:txBody>
      </p:sp>
    </p:spTree>
    <p:extLst>
      <p:ext uri="{BB962C8B-B14F-4D97-AF65-F5344CB8AC3E}">
        <p14:creationId xmlns:p14="http://schemas.microsoft.com/office/powerpoint/2010/main" val="426644549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7" name="Shape 447"/>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pic>
        <p:nvPicPr>
          <p:cNvPr id="448"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50" name="Shape 450"/>
          <p:cNvSpPr/>
          <p:nvPr/>
        </p:nvSpPr>
        <p:spPr>
          <a:xfrm>
            <a:off x="635000" y="1016000"/>
            <a:ext cx="6011261"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Overview of Risk Types</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451" name="Shape 451"/>
          <p:cNvSpPr/>
          <p:nvPr/>
        </p:nvSpPr>
        <p:spPr>
          <a:xfrm>
            <a:off x="635239" y="1816100"/>
            <a:ext cx="343363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9A9A9A"/>
                </a:solidFill>
                <a:effectLst/>
                <a:uLnTx/>
                <a:uFillTx/>
                <a:latin typeface="FS Lola Medium"/>
                <a:sym typeface="FS Lola Medium"/>
              </a:rPr>
              <a:t>Fundamental Risk</a:t>
            </a:r>
            <a:endParaRPr kumimoji="0" sz="3600" b="0" i="0" u="none" strike="noStrike" kern="0" cap="none" spc="0" normalizeH="0" baseline="0" noProof="0" dirty="0">
              <a:ln>
                <a:noFill/>
              </a:ln>
              <a:solidFill>
                <a:srgbClr val="9A9A9A"/>
              </a:solidFill>
              <a:effectLst/>
              <a:uLnTx/>
              <a:uFillTx/>
              <a:latin typeface="FS Lola Medium"/>
              <a:sym typeface="FS Lola Medium"/>
            </a:endParaRPr>
          </a:p>
        </p:txBody>
      </p:sp>
      <p:pic>
        <p:nvPicPr>
          <p:cNvPr id="5" name="Picture 4">
            <a:extLst>
              <a:ext uri="{FF2B5EF4-FFF2-40B4-BE49-F238E27FC236}">
                <a16:creationId xmlns:a16="http://schemas.microsoft.com/office/drawing/2014/main" id="{1128A571-AA88-434E-9AC4-11D7AF18BB72}"/>
              </a:ext>
            </a:extLst>
          </p:cNvPr>
          <p:cNvPicPr>
            <a:picLocks noChangeAspect="1"/>
          </p:cNvPicPr>
          <p:nvPr/>
        </p:nvPicPr>
        <p:blipFill>
          <a:blip r:embed="rId3"/>
          <a:stretch>
            <a:fillRect/>
          </a:stretch>
        </p:blipFill>
        <p:spPr>
          <a:xfrm>
            <a:off x="2529254" y="2472690"/>
            <a:ext cx="18319066" cy="9711908"/>
          </a:xfrm>
          <a:prstGeom prst="rect">
            <a:avLst/>
          </a:prstGeom>
        </p:spPr>
      </p:pic>
    </p:spTree>
    <p:extLst>
      <p:ext uri="{BB962C8B-B14F-4D97-AF65-F5344CB8AC3E}">
        <p14:creationId xmlns:p14="http://schemas.microsoft.com/office/powerpoint/2010/main" val="14905599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7" name="Shape 447"/>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pic>
        <p:nvPicPr>
          <p:cNvPr id="448"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50" name="Shape 450"/>
          <p:cNvSpPr/>
          <p:nvPr/>
        </p:nvSpPr>
        <p:spPr>
          <a:xfrm>
            <a:off x="635000" y="1016000"/>
            <a:ext cx="6011261"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Overview of Risk Types</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451" name="Shape 451"/>
          <p:cNvSpPr/>
          <p:nvPr/>
        </p:nvSpPr>
        <p:spPr>
          <a:xfrm>
            <a:off x="635239" y="1816100"/>
            <a:ext cx="343363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9A9A9A"/>
                </a:solidFill>
                <a:effectLst/>
                <a:uLnTx/>
                <a:uFillTx/>
                <a:latin typeface="FS Lola Medium"/>
                <a:sym typeface="FS Lola Medium"/>
              </a:rPr>
              <a:t>Fundamental Risk</a:t>
            </a:r>
            <a:endParaRPr kumimoji="0" sz="3600" b="0" i="0" u="none" strike="noStrike" kern="0" cap="none" spc="0" normalizeH="0" baseline="0" noProof="0" dirty="0">
              <a:ln>
                <a:noFill/>
              </a:ln>
              <a:solidFill>
                <a:srgbClr val="9A9A9A"/>
              </a:solidFill>
              <a:effectLst/>
              <a:uLnTx/>
              <a:uFillTx/>
              <a:latin typeface="FS Lola Medium"/>
              <a:sym typeface="FS Lola Medium"/>
            </a:endParaRPr>
          </a:p>
        </p:txBody>
      </p:sp>
      <p:pic>
        <p:nvPicPr>
          <p:cNvPr id="3" name="Picture 2" descr="A close up of a map&#10;&#10;Description automatically generated">
            <a:extLst>
              <a:ext uri="{FF2B5EF4-FFF2-40B4-BE49-F238E27FC236}">
                <a16:creationId xmlns:a16="http://schemas.microsoft.com/office/drawing/2014/main" id="{C0D6A350-5961-48D3-BB05-8CE271FFB5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493" y="4046421"/>
            <a:ext cx="13435650" cy="7026131"/>
          </a:xfrm>
          <a:prstGeom prst="rect">
            <a:avLst/>
          </a:prstGeom>
        </p:spPr>
      </p:pic>
      <p:sp>
        <p:nvSpPr>
          <p:cNvPr id="9" name="Shape 443">
            <a:extLst>
              <a:ext uri="{FF2B5EF4-FFF2-40B4-BE49-F238E27FC236}">
                <a16:creationId xmlns:a16="http://schemas.microsoft.com/office/drawing/2014/main" id="{8A689210-F900-408F-A0C1-AEFFD91CA2A7}"/>
              </a:ext>
            </a:extLst>
          </p:cNvPr>
          <p:cNvSpPr/>
          <p:nvPr/>
        </p:nvSpPr>
        <p:spPr>
          <a:xfrm>
            <a:off x="14733953" y="6215528"/>
            <a:ext cx="9650047" cy="268791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gn="l" defTabSz="457200">
              <a:defRPr sz="3600">
                <a:solidFill>
                  <a:srgbClr val="3A8484"/>
                </a:solidFill>
                <a:latin typeface="FS Lola"/>
                <a:ea typeface="FS Lola"/>
                <a:cs typeface="FS Lola"/>
                <a:sym typeface="FS Lola"/>
              </a:defRPr>
            </a:pPr>
            <a:r>
              <a:rPr lang="en-US" dirty="0"/>
              <a:t>Provisions: Expected Loss</a:t>
            </a:r>
          </a:p>
          <a:p>
            <a:pPr algn="l" defTabSz="457200">
              <a:defRPr sz="3000">
                <a:solidFill>
                  <a:srgbClr val="493A39"/>
                </a:solidFill>
                <a:latin typeface="FS Lola"/>
                <a:ea typeface="FS Lola"/>
                <a:cs typeface="FS Lola"/>
                <a:sym typeface="FS Lola"/>
              </a:defRPr>
            </a:pPr>
            <a:endParaRPr lang="en-US" dirty="0"/>
          </a:p>
          <a:p>
            <a:pPr algn="l" defTabSz="457200">
              <a:defRPr sz="3600">
                <a:solidFill>
                  <a:srgbClr val="3A8484"/>
                </a:solidFill>
                <a:latin typeface="FS Lola"/>
                <a:ea typeface="FS Lola"/>
                <a:cs typeface="FS Lola"/>
                <a:sym typeface="FS Lola"/>
              </a:defRPr>
            </a:pPr>
            <a:r>
              <a:rPr lang="en-US" dirty="0"/>
              <a:t>Capital: Unexpected Loss</a:t>
            </a:r>
            <a:endParaRPr lang="en-US" sz="3000" dirty="0">
              <a:sym typeface="FS Lola"/>
            </a:endParaRPr>
          </a:p>
          <a:p>
            <a:pPr algn="l" defTabSz="457200">
              <a:defRPr sz="3000">
                <a:solidFill>
                  <a:srgbClr val="493A39"/>
                </a:solidFill>
                <a:latin typeface="FS Lola"/>
                <a:ea typeface="FS Lola"/>
                <a:cs typeface="FS Lola"/>
                <a:sym typeface="FS Lola"/>
              </a:defRPr>
            </a:pPr>
            <a:endParaRPr lang="en-US" sz="3000" dirty="0">
              <a:sym typeface="FS Lola"/>
            </a:endParaRPr>
          </a:p>
          <a:p>
            <a:pPr algn="l" defTabSz="457200">
              <a:defRPr sz="3600">
                <a:solidFill>
                  <a:srgbClr val="3A8484"/>
                </a:solidFill>
                <a:latin typeface="FS Lola"/>
                <a:ea typeface="FS Lola"/>
                <a:cs typeface="FS Lola"/>
                <a:sym typeface="FS Lola"/>
              </a:defRPr>
            </a:pPr>
            <a:r>
              <a:rPr lang="en-US" dirty="0"/>
              <a:t>Insurance: Extreme Loss</a:t>
            </a:r>
          </a:p>
        </p:txBody>
      </p:sp>
    </p:spTree>
    <p:extLst>
      <p:ext uri="{BB962C8B-B14F-4D97-AF65-F5344CB8AC3E}">
        <p14:creationId xmlns:p14="http://schemas.microsoft.com/office/powerpoint/2010/main" val="157662726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3" name="Shape 443"/>
          <p:cNvSpPr/>
          <p:nvPr/>
        </p:nvSpPr>
        <p:spPr>
          <a:xfrm>
            <a:off x="1269998" y="3154224"/>
            <a:ext cx="21844001" cy="795089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Market Risk</a:t>
            </a:r>
            <a:endParaRPr kumimoji="0" sz="3600" b="0" i="0" u="none" strike="noStrike" kern="0" cap="none" spc="0" normalizeH="0" baseline="0" noProof="0" dirty="0">
              <a:ln>
                <a:noFill/>
              </a:ln>
              <a:solidFill>
                <a:srgbClr val="3A8484"/>
              </a:solidFill>
              <a:effectLst/>
              <a:uLnTx/>
              <a:uFillTx/>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lang="en-US" sz="3000" dirty="0">
                <a:solidFill>
                  <a:srgbClr val="493A39"/>
                </a:solidFill>
                <a:latin typeface="FS Lola"/>
                <a:sym typeface="FS Lola"/>
              </a:rPr>
              <a:t>Market prices and interest rates continually change, driving the value of securities and other assets up and down.</a:t>
            </a:r>
          </a:p>
          <a:p>
            <a:pPr marL="0" marR="0" lvl="0" indent="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algn="l" defTabSz="457200">
              <a:defRPr sz="3600">
                <a:solidFill>
                  <a:srgbClr val="3A8484"/>
                </a:solidFill>
                <a:latin typeface="FS Lola"/>
                <a:ea typeface="FS Lola"/>
                <a:cs typeface="FS Lola"/>
                <a:sym typeface="FS Lola"/>
              </a:defRPr>
            </a:pPr>
            <a:r>
              <a:rPr lang="en-US" sz="3600" dirty="0">
                <a:solidFill>
                  <a:srgbClr val="3A8484"/>
                </a:solidFill>
                <a:latin typeface="FS Lola"/>
                <a:sym typeface="FS Lola"/>
              </a:rPr>
              <a:t>Interest Rate Risk</a:t>
            </a:r>
          </a:p>
          <a:p>
            <a:pPr marL="0" marR="0" lvl="0" indent="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Interest rates drive nearly all market movements, changes in interest rates can have drastic effects </a:t>
            </a:r>
            <a:r>
              <a:rPr lang="en-US" sz="3000" dirty="0">
                <a:solidFill>
                  <a:srgbClr val="493A39"/>
                </a:solidFill>
                <a:latin typeface="FS Lola"/>
                <a:sym typeface="FS Lola"/>
              </a:rPr>
              <a:t>on all the economy’s stability and a bank’s revenue stream.</a:t>
            </a: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lvl="0" algn="l" defTabSz="457200" eaLnBrk="1">
              <a:defRPr sz="3600">
                <a:solidFill>
                  <a:srgbClr val="3A8484"/>
                </a:solidFill>
                <a:latin typeface="FS Lola"/>
                <a:ea typeface="FS Lola"/>
                <a:cs typeface="FS Lola"/>
                <a:sym typeface="FS Lola"/>
              </a:defRPr>
            </a:pPr>
            <a:r>
              <a:rPr lang="en-US" sz="3600" dirty="0">
                <a:solidFill>
                  <a:srgbClr val="3A8484"/>
                </a:solidFill>
                <a:latin typeface="FS Lola"/>
                <a:sym typeface="FS Lola"/>
              </a:rPr>
              <a:t>Credit Risk</a:t>
            </a:r>
          </a:p>
          <a:p>
            <a:pPr marL="0" marR="0" lvl="0" indent="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Credit risk arises from the failure of one party to fulfill its financial obligations to another party.</a:t>
            </a:r>
          </a:p>
          <a:p>
            <a:pPr marL="0" marR="0" lvl="0" indent="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3A8484"/>
              </a:solidFill>
              <a:effectLst/>
              <a:uLnTx/>
              <a:uFillTx/>
              <a:latin typeface="FS Lola"/>
              <a:sym typeface="FS Lola"/>
            </a:endParaRPr>
          </a:p>
          <a:p>
            <a:pPr lvl="0" algn="l" defTabSz="457200" eaLnBrk="1">
              <a:defRPr sz="3600">
                <a:solidFill>
                  <a:srgbClr val="3A8484"/>
                </a:solidFill>
                <a:latin typeface="FS Lola"/>
                <a:ea typeface="FS Lola"/>
                <a:cs typeface="FS Lola"/>
                <a:sym typeface="FS Lola"/>
              </a:defRPr>
            </a:pPr>
            <a:r>
              <a:rPr lang="en-US" sz="3600" dirty="0">
                <a:solidFill>
                  <a:srgbClr val="3A8484"/>
                </a:solidFill>
                <a:latin typeface="FS Lola"/>
                <a:sym typeface="FS Lola"/>
              </a:rPr>
              <a:t>Liquidity Risk</a:t>
            </a:r>
          </a:p>
          <a:p>
            <a:pPr lvl="0" algn="l" defTabSz="457200">
              <a:defRPr sz="3600">
                <a:solidFill>
                  <a:srgbClr val="3A8484"/>
                </a:solidFill>
                <a:latin typeface="FS Lola"/>
                <a:ea typeface="FS Lola"/>
                <a:cs typeface="FS Lola"/>
                <a:sym typeface="FS Lola"/>
              </a:defRPr>
            </a:pPr>
            <a:r>
              <a:rPr lang="en-US" sz="3000" dirty="0">
                <a:solidFill>
                  <a:srgbClr val="493A39"/>
                </a:solidFill>
                <a:latin typeface="FS Lola"/>
                <a:sym typeface="FS Lola"/>
              </a:rPr>
              <a:t>The financial institution’s ability to maintain a sufficient cash balance to pay all of its obligations.</a:t>
            </a:r>
          </a:p>
          <a:p>
            <a:pPr lvl="0" algn="l" defTabSz="457200">
              <a:defRPr sz="3600">
                <a:solidFill>
                  <a:srgbClr val="3A8484"/>
                </a:solidFill>
                <a:latin typeface="FS Lola"/>
                <a:ea typeface="FS Lola"/>
                <a:cs typeface="FS Lola"/>
                <a:sym typeface="FS Lola"/>
              </a:defRPr>
            </a:pPr>
            <a:endParaRPr lang="en-US" sz="3000" dirty="0">
              <a:solidFill>
                <a:srgbClr val="493A39"/>
              </a:solidFill>
              <a:latin typeface="FS Lola"/>
              <a:sym typeface="FS Lola"/>
            </a:endParaRPr>
          </a:p>
          <a:p>
            <a:pPr lvl="0" algn="l" defTabSz="457200">
              <a:defRPr sz="3600">
                <a:solidFill>
                  <a:srgbClr val="3A8484"/>
                </a:solidFill>
                <a:latin typeface="FS Lola"/>
                <a:ea typeface="FS Lola"/>
                <a:cs typeface="FS Lola"/>
                <a:sym typeface="FS Lola"/>
              </a:defRPr>
            </a:pPr>
            <a:r>
              <a:rPr lang="en-US" sz="3600" dirty="0">
                <a:solidFill>
                  <a:srgbClr val="3A8484"/>
                </a:solidFill>
                <a:latin typeface="FS Lola"/>
                <a:sym typeface="FS Lola"/>
              </a:rPr>
              <a:t>Operational Risk</a:t>
            </a:r>
          </a:p>
          <a:p>
            <a:pPr marL="0" marR="0" lvl="0" indent="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Operational risk can be defined as the risk of loss resulting from inadequate or failed internal processes, people, and systems or from external events.</a:t>
            </a:r>
          </a:p>
        </p:txBody>
      </p:sp>
      <p:sp>
        <p:nvSpPr>
          <p:cNvPr id="444" name="Shape 444"/>
          <p:cNvSpPr/>
          <p:nvPr/>
        </p:nvSpPr>
        <p:spPr>
          <a:xfrm>
            <a:off x="635000" y="1016000"/>
            <a:ext cx="3047309"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Breakdown</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445" name="Shape 445"/>
          <p:cNvSpPr/>
          <p:nvPr/>
        </p:nvSpPr>
        <p:spPr>
          <a:xfrm>
            <a:off x="635239" y="1816100"/>
            <a:ext cx="343363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lvl="0">
              <a:defRPr/>
            </a:pPr>
            <a:r>
              <a:rPr lang="en-US" dirty="0"/>
              <a:t>Fundamental Risk</a:t>
            </a:r>
          </a:p>
        </p:txBody>
      </p:sp>
    </p:spTree>
    <p:extLst>
      <p:ext uri="{BB962C8B-B14F-4D97-AF65-F5344CB8AC3E}">
        <p14:creationId xmlns:p14="http://schemas.microsoft.com/office/powerpoint/2010/main" val="144175930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3" name="Shape 443"/>
          <p:cNvSpPr/>
          <p:nvPr/>
        </p:nvSpPr>
        <p:spPr>
          <a:xfrm>
            <a:off x="904239" y="2868811"/>
            <a:ext cx="21844001" cy="478079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0" marR="0" lvl="0" indent="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Internal/External Rating</a:t>
            </a:r>
            <a:endParaRPr kumimoji="0" sz="3600" b="0" i="0" u="none" strike="noStrike" kern="0" cap="none" spc="0" normalizeH="0" baseline="0" noProof="0" dirty="0">
              <a:ln>
                <a:noFill/>
              </a:ln>
              <a:solidFill>
                <a:srgbClr val="3A8484"/>
              </a:solidFill>
              <a:effectLst/>
              <a:uLnTx/>
              <a:uFillTx/>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Many financial institution will have an into evaluate </a:t>
            </a:r>
            <a:r>
              <a:rPr lang="en-US" sz="3000" dirty="0">
                <a:solidFill>
                  <a:srgbClr val="493A39"/>
                </a:solidFill>
                <a:latin typeface="FS Lola"/>
                <a:sym typeface="FS Lola"/>
              </a:rPr>
              <a:t>quality of borrower. Santander Risk Weighting is Santander’s internal rating system. Some of the external rating companies for bonds are: </a:t>
            </a:r>
            <a:r>
              <a:rPr kumimoji="0" lang="en-US" sz="3000" b="0" i="0" u="none" strike="noStrike" kern="0" cap="none" spc="0" normalizeH="0" baseline="0" noProof="0" dirty="0">
                <a:ln>
                  <a:noFill/>
                </a:ln>
                <a:solidFill>
                  <a:srgbClr val="493A39"/>
                </a:solidFill>
                <a:effectLst/>
                <a:uLnTx/>
                <a:uFillTx/>
                <a:latin typeface="FS Lola"/>
                <a:sym typeface="FS Lola"/>
              </a:rPr>
              <a:t>Moody</a:t>
            </a:r>
            <a:r>
              <a:rPr lang="en-US" sz="3000" dirty="0">
                <a:solidFill>
                  <a:srgbClr val="493A39"/>
                </a:solidFill>
                <a:latin typeface="FS Lola"/>
                <a:sym typeface="FS Lola"/>
              </a:rPr>
              <a:t> Ratings and </a:t>
            </a:r>
            <a:r>
              <a:rPr kumimoji="0" lang="en-US" sz="3000" b="0" i="0" u="none" strike="noStrike" kern="0" cap="none" spc="0" normalizeH="0" baseline="0" noProof="0" dirty="0">
                <a:ln>
                  <a:noFill/>
                </a:ln>
                <a:solidFill>
                  <a:srgbClr val="493A39"/>
                </a:solidFill>
                <a:effectLst/>
                <a:uLnTx/>
                <a:uFillTx/>
                <a:latin typeface="FS Lola"/>
                <a:sym typeface="FS Lola"/>
              </a:rPr>
              <a:t>S&amp;P Ratings.</a:t>
            </a:r>
            <a:endParaRPr lang="en-US" sz="3000" dirty="0">
              <a:solidFill>
                <a:srgbClr val="493A39"/>
              </a:solidFill>
              <a:latin typeface="FS Lola"/>
              <a:sym typeface="FS Lola"/>
            </a:endParaRPr>
          </a:p>
          <a:p>
            <a:pPr marL="0" marR="0" lvl="0" indent="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lang="en-US" sz="4000" dirty="0">
              <a:solidFill>
                <a:srgbClr val="493A39"/>
              </a:solidFill>
              <a:latin typeface="FS Lola"/>
              <a:sym typeface="FS Lola"/>
            </a:endParaRPr>
          </a:p>
          <a:p>
            <a:pPr algn="l" defTabSz="457200">
              <a:defRPr sz="3000">
                <a:solidFill>
                  <a:srgbClr val="493A39"/>
                </a:solidFill>
                <a:latin typeface="FS Lola"/>
                <a:ea typeface="FS Lola"/>
                <a:cs typeface="FS Lola"/>
                <a:sym typeface="FS Lola"/>
              </a:defRPr>
            </a:pPr>
            <a:r>
              <a:rPr lang="en-US" sz="3600" dirty="0">
                <a:solidFill>
                  <a:srgbClr val="3A8484"/>
                </a:solidFill>
                <a:latin typeface="FS Lola"/>
                <a:sym typeface="FS Lola"/>
              </a:rPr>
              <a:t>Default Risk</a:t>
            </a:r>
          </a:p>
          <a:p>
            <a:pPr algn="l" defTabSz="457200">
              <a:defRPr sz="3000">
                <a:solidFill>
                  <a:srgbClr val="493A39"/>
                </a:solidFill>
                <a:latin typeface="FS Lola"/>
                <a:ea typeface="FS Lola"/>
                <a:cs typeface="FS Lola"/>
                <a:sym typeface="FS Lola"/>
              </a:defRPr>
            </a:pPr>
            <a:r>
              <a:rPr lang="en-US" sz="3000" dirty="0">
                <a:solidFill>
                  <a:srgbClr val="493A39"/>
                </a:solidFill>
                <a:latin typeface="FS Lola"/>
                <a:sym typeface="FS Lola"/>
              </a:rPr>
              <a:t>Risk of counterparty not paying lender back.</a:t>
            </a:r>
            <a:endParaRPr lang="en-US" sz="3000" dirty="0">
              <a:solidFill>
                <a:srgbClr val="3A8484"/>
              </a:solidFill>
              <a:latin typeface="FS Lola"/>
              <a:sym typeface="FS Lola"/>
            </a:endParaRPr>
          </a:p>
          <a:p>
            <a:pPr algn="l" defTabSz="457200">
              <a:defRPr sz="3000">
                <a:solidFill>
                  <a:srgbClr val="493A39"/>
                </a:solidFill>
                <a:latin typeface="FS Lola"/>
                <a:ea typeface="FS Lola"/>
                <a:cs typeface="FS Lola"/>
                <a:sym typeface="FS Lola"/>
              </a:defRPr>
            </a:pPr>
            <a:endParaRPr lang="en-US" sz="3600" dirty="0">
              <a:solidFill>
                <a:srgbClr val="3A8484"/>
              </a:solidFill>
              <a:latin typeface="FS Lola"/>
              <a:sym typeface="FS Lola"/>
            </a:endParaRPr>
          </a:p>
          <a:p>
            <a:pPr algn="l" defTabSz="457200">
              <a:defRPr sz="3000">
                <a:solidFill>
                  <a:srgbClr val="493A39"/>
                </a:solidFill>
                <a:latin typeface="FS Lola"/>
                <a:ea typeface="FS Lola"/>
                <a:cs typeface="FS Lola"/>
                <a:sym typeface="FS Lola"/>
              </a:defRPr>
            </a:pPr>
            <a:r>
              <a:rPr lang="en-US" sz="3600" dirty="0">
                <a:solidFill>
                  <a:srgbClr val="3A8484"/>
                </a:solidFill>
                <a:latin typeface="FS Lola"/>
                <a:sym typeface="FS Lola"/>
              </a:rPr>
              <a:t>Downgrade Risk</a:t>
            </a:r>
          </a:p>
          <a:p>
            <a:pPr algn="l" defTabSz="457200">
              <a:defRPr sz="3000">
                <a:solidFill>
                  <a:srgbClr val="493A39"/>
                </a:solidFill>
                <a:latin typeface="FS Lola"/>
                <a:ea typeface="FS Lola"/>
                <a:cs typeface="FS Lola"/>
                <a:sym typeface="FS Lola"/>
              </a:defRPr>
            </a:pPr>
            <a:r>
              <a:rPr lang="en-US" sz="3000" dirty="0">
                <a:solidFill>
                  <a:srgbClr val="493A39"/>
                </a:solidFill>
                <a:latin typeface="FS Lola"/>
                <a:sym typeface="FS Lola"/>
              </a:rPr>
              <a:t>A downgrade on a credit rating indicates that the institution is more likely to default.</a:t>
            </a:r>
          </a:p>
        </p:txBody>
      </p:sp>
      <p:sp>
        <p:nvSpPr>
          <p:cNvPr id="444" name="Shape 444"/>
          <p:cNvSpPr/>
          <p:nvPr/>
        </p:nvSpPr>
        <p:spPr>
          <a:xfrm>
            <a:off x="635000" y="1016000"/>
            <a:ext cx="2837315"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lang="en-US" dirty="0"/>
              <a:t>Credit</a:t>
            </a:r>
            <a:r>
              <a:rPr kumimoji="0" lang="en-US" sz="5000" b="0" i="1" u="none" strike="noStrike" kern="0" cap="none" spc="0" normalizeH="0" baseline="0" noProof="0" dirty="0">
                <a:ln>
                  <a:noFill/>
                </a:ln>
                <a:solidFill>
                  <a:srgbClr val="6BBD9C"/>
                </a:solidFill>
                <a:effectLst/>
                <a:uLnTx/>
                <a:uFillTx/>
                <a:latin typeface="FS Lola ExtraBold"/>
                <a:sym typeface="FS Lola ExtraBold"/>
              </a:rPr>
              <a:t> Risk</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445" name="Shape 445"/>
          <p:cNvSpPr/>
          <p:nvPr/>
        </p:nvSpPr>
        <p:spPr>
          <a:xfrm>
            <a:off x="635239" y="1816100"/>
            <a:ext cx="343363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lvl="0">
              <a:defRPr/>
            </a:pPr>
            <a:r>
              <a:rPr lang="en-US" dirty="0"/>
              <a:t>Fundamental Risk</a:t>
            </a:r>
          </a:p>
        </p:txBody>
      </p:sp>
      <p:pic>
        <p:nvPicPr>
          <p:cNvPr id="2" name="Picture 1">
            <a:extLst>
              <a:ext uri="{FF2B5EF4-FFF2-40B4-BE49-F238E27FC236}">
                <a16:creationId xmlns:a16="http://schemas.microsoft.com/office/drawing/2014/main" id="{176305ED-0FEB-AD45-B064-9FAFBD03A5EB}"/>
              </a:ext>
            </a:extLst>
          </p:cNvPr>
          <p:cNvPicPr>
            <a:picLocks noChangeAspect="1"/>
          </p:cNvPicPr>
          <p:nvPr/>
        </p:nvPicPr>
        <p:blipFill>
          <a:blip r:embed="rId3"/>
          <a:stretch>
            <a:fillRect/>
          </a:stretch>
        </p:blipFill>
        <p:spPr>
          <a:xfrm>
            <a:off x="14976928" y="4757057"/>
            <a:ext cx="8323943" cy="8323943"/>
          </a:xfrm>
          <a:prstGeom prst="rect">
            <a:avLst/>
          </a:prstGeom>
        </p:spPr>
      </p:pic>
      <p:pic>
        <p:nvPicPr>
          <p:cNvPr id="6" name="Picture 5">
            <a:extLst>
              <a:ext uri="{FF2B5EF4-FFF2-40B4-BE49-F238E27FC236}">
                <a16:creationId xmlns:a16="http://schemas.microsoft.com/office/drawing/2014/main" id="{FE3F647E-53C7-8D43-94A1-47D3E94763AA}"/>
              </a:ext>
            </a:extLst>
          </p:cNvPr>
          <p:cNvPicPr>
            <a:picLocks noChangeAspect="1"/>
          </p:cNvPicPr>
          <p:nvPr/>
        </p:nvPicPr>
        <p:blipFill>
          <a:blip r:embed="rId4"/>
          <a:stretch>
            <a:fillRect/>
          </a:stretch>
        </p:blipFill>
        <p:spPr>
          <a:xfrm>
            <a:off x="4812870" y="8300203"/>
            <a:ext cx="5012924" cy="4606471"/>
          </a:xfrm>
          <a:prstGeom prst="rect">
            <a:avLst/>
          </a:prstGeom>
        </p:spPr>
      </p:pic>
    </p:spTree>
    <p:extLst>
      <p:ext uri="{BB962C8B-B14F-4D97-AF65-F5344CB8AC3E}">
        <p14:creationId xmlns:p14="http://schemas.microsoft.com/office/powerpoint/2010/main" val="338436145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4656" y="0"/>
            <a:ext cx="13039344" cy="13716000"/>
          </a:xfrm>
          <a:prstGeom prst="rect">
            <a:avLst/>
          </a:prstGeom>
        </p:spPr>
      </p:pic>
      <p:sp>
        <p:nvSpPr>
          <p:cNvPr id="380" name="Shape 380"/>
          <p:cNvSpPr/>
          <p:nvPr/>
        </p:nvSpPr>
        <p:spPr>
          <a:xfrm>
            <a:off x="1270000" y="3692525"/>
            <a:ext cx="7134984" cy="102592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a:defRPr sz="6000">
                <a:solidFill>
                  <a:srgbClr val="6BBD9C"/>
                </a:solidFill>
                <a:latin typeface="FS Lola ExtraBold"/>
                <a:ea typeface="FS Lola ExtraBold"/>
                <a:cs typeface="FS Lola ExtraBold"/>
                <a:sym typeface="FS Lola ExtraBold"/>
              </a:defRPr>
            </a:lvl1pPr>
          </a:lstStyle>
          <a:p>
            <a:r>
              <a:rPr lang="en-US" dirty="0"/>
              <a:t>Introduction</a:t>
            </a:r>
            <a:endParaRPr dirty="0"/>
          </a:p>
        </p:txBody>
      </p:sp>
      <p:pic>
        <p:nvPicPr>
          <p:cNvPr id="381" name="pasted-image.pdf"/>
          <p:cNvPicPr>
            <a:picLocks noChangeAspect="1"/>
          </p:cNvPicPr>
          <p:nvPr/>
        </p:nvPicPr>
        <p:blipFill>
          <a:blip r:embed="rId3"/>
          <a:stretch>
            <a:fillRect/>
          </a:stretch>
        </p:blipFill>
        <p:spPr>
          <a:xfrm>
            <a:off x="635000" y="12204700"/>
            <a:ext cx="1389144" cy="876300"/>
          </a:xfrm>
          <a:prstGeom prst="rect">
            <a:avLst/>
          </a:prstGeom>
          <a:ln w="12700">
            <a:miter lim="400000"/>
          </a:ln>
        </p:spPr>
      </p:pic>
      <p:sp>
        <p:nvSpPr>
          <p:cNvPr id="382" name="Shape 382"/>
          <p:cNvSpPr/>
          <p:nvPr/>
        </p:nvSpPr>
        <p:spPr>
          <a:xfrm>
            <a:off x="1270000" y="4718447"/>
            <a:ext cx="11430000" cy="620625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514350" indent="-514350" algn="l" defTabSz="457200">
              <a:lnSpc>
                <a:spcPct val="150000"/>
              </a:lnSpc>
              <a:buAutoNum type="arabicPeriod"/>
              <a:defRPr sz="3000">
                <a:solidFill>
                  <a:srgbClr val="493A39"/>
                </a:solidFill>
                <a:latin typeface="FS Lola"/>
                <a:ea typeface="FS Lola"/>
                <a:cs typeface="FS Lola"/>
                <a:sym typeface="FS Lola"/>
              </a:defRPr>
            </a:pPr>
            <a:r>
              <a:rPr lang="en-US" sz="5400" dirty="0"/>
              <a:t>Finance Industry</a:t>
            </a:r>
          </a:p>
          <a:p>
            <a:pPr marL="514350" indent="-514350" algn="l" defTabSz="457200">
              <a:lnSpc>
                <a:spcPct val="150000"/>
              </a:lnSpc>
              <a:buFontTx/>
              <a:buAutoNum type="arabicPeriod"/>
              <a:defRPr sz="3000">
                <a:solidFill>
                  <a:srgbClr val="493A39"/>
                </a:solidFill>
                <a:latin typeface="FS Lola"/>
                <a:ea typeface="FS Lola"/>
                <a:cs typeface="FS Lola"/>
                <a:sym typeface="FS Lola"/>
              </a:defRPr>
            </a:pPr>
            <a:r>
              <a:rPr lang="en-US" sz="5400" dirty="0"/>
              <a:t>How Do Banks Make Money?</a:t>
            </a:r>
          </a:p>
          <a:p>
            <a:pPr marL="514350" indent="-514350" algn="l" defTabSz="457200">
              <a:lnSpc>
                <a:spcPct val="150000"/>
              </a:lnSpc>
              <a:buAutoNum type="arabicPeriod"/>
              <a:defRPr sz="3000">
                <a:solidFill>
                  <a:srgbClr val="493A39"/>
                </a:solidFill>
                <a:latin typeface="FS Lola"/>
                <a:ea typeface="FS Lola"/>
                <a:cs typeface="FS Lola"/>
                <a:sym typeface="FS Lola"/>
              </a:defRPr>
            </a:pPr>
            <a:r>
              <a:rPr lang="en-US" sz="5400" dirty="0"/>
              <a:t>Bank Products</a:t>
            </a:r>
          </a:p>
          <a:p>
            <a:pPr marL="514350" indent="-514350" algn="l" defTabSz="457200">
              <a:lnSpc>
                <a:spcPct val="150000"/>
              </a:lnSpc>
              <a:buAutoNum type="arabicPeriod"/>
              <a:defRPr sz="3000">
                <a:solidFill>
                  <a:srgbClr val="493A39"/>
                </a:solidFill>
                <a:latin typeface="FS Lola"/>
                <a:ea typeface="FS Lola"/>
                <a:cs typeface="FS Lola"/>
                <a:sym typeface="FS Lola"/>
              </a:defRPr>
            </a:pPr>
            <a:r>
              <a:rPr lang="en-US" sz="5400" dirty="0"/>
              <a:t>Fundamental Risk</a:t>
            </a:r>
          </a:p>
          <a:p>
            <a:pPr marL="514350" indent="-514350" algn="l" defTabSz="457200">
              <a:lnSpc>
                <a:spcPct val="150000"/>
              </a:lnSpc>
              <a:buAutoNum type="arabicPeriod"/>
              <a:defRPr sz="3000">
                <a:solidFill>
                  <a:srgbClr val="493A39"/>
                </a:solidFill>
                <a:latin typeface="FS Lola"/>
                <a:ea typeface="FS Lola"/>
                <a:cs typeface="FS Lola"/>
                <a:sym typeface="FS Lola"/>
              </a:defRPr>
            </a:pPr>
            <a:r>
              <a:rPr lang="en-US" sz="5400" dirty="0"/>
              <a:t>Examples</a:t>
            </a:r>
            <a:endParaRPr sz="5400" dirty="0"/>
          </a:p>
        </p:txBody>
      </p:sp>
    </p:spTree>
    <p:extLst>
      <p:ext uri="{BB962C8B-B14F-4D97-AF65-F5344CB8AC3E}">
        <p14:creationId xmlns:p14="http://schemas.microsoft.com/office/powerpoint/2010/main" val="200537152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4" name="Shape 444"/>
          <p:cNvSpPr/>
          <p:nvPr/>
        </p:nvSpPr>
        <p:spPr>
          <a:xfrm>
            <a:off x="635000" y="1016000"/>
            <a:ext cx="3488134"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Liquidity Risk</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445" name="Shape 445"/>
          <p:cNvSpPr/>
          <p:nvPr/>
        </p:nvSpPr>
        <p:spPr>
          <a:xfrm>
            <a:off x="635239" y="1816100"/>
            <a:ext cx="343363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lvl="0">
              <a:defRPr/>
            </a:pPr>
            <a:r>
              <a:rPr lang="en-US" dirty="0"/>
              <a:t>Fundamental Risk</a:t>
            </a:r>
          </a:p>
        </p:txBody>
      </p:sp>
      <p:sp>
        <p:nvSpPr>
          <p:cNvPr id="7" name="Shape 443">
            <a:extLst>
              <a:ext uri="{FF2B5EF4-FFF2-40B4-BE49-F238E27FC236}">
                <a16:creationId xmlns:a16="http://schemas.microsoft.com/office/drawing/2014/main" id="{6B863C56-D3B1-8146-A8D9-431FE0075FD6}"/>
              </a:ext>
            </a:extLst>
          </p:cNvPr>
          <p:cNvSpPr/>
          <p:nvPr/>
        </p:nvSpPr>
        <p:spPr>
          <a:xfrm>
            <a:off x="1329572" y="3367688"/>
            <a:ext cx="21844001" cy="518090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defRPr sz="3000">
                <a:solidFill>
                  <a:srgbClr val="493A39"/>
                </a:solidFill>
                <a:latin typeface="FS Lola"/>
                <a:ea typeface="FS Lola"/>
                <a:cs typeface="FS Lola"/>
                <a:sym typeface="FS Lola"/>
              </a:defRPr>
            </a:pPr>
            <a:r>
              <a:rPr lang="en-US" dirty="0"/>
              <a:t>Liquidity risk is the risk that a bank would not be able to meet its short-term financial demands.</a:t>
            </a:r>
            <a:endParaRPr dirty="0"/>
          </a:p>
          <a:p>
            <a:pPr algn="l" defTabSz="457200">
              <a:defRPr sz="3600">
                <a:solidFill>
                  <a:srgbClr val="3A8484"/>
                </a:solidFill>
                <a:latin typeface="FS Lola"/>
                <a:ea typeface="FS Lola"/>
                <a:cs typeface="FS Lola"/>
                <a:sym typeface="FS Lola"/>
              </a:defRPr>
            </a:pPr>
            <a:endParaRPr lang="en-US" dirty="0"/>
          </a:p>
          <a:p>
            <a:pPr algn="l" defTabSz="457200">
              <a:defRPr sz="3600">
                <a:solidFill>
                  <a:srgbClr val="3A8484"/>
                </a:solidFill>
                <a:latin typeface="FS Lola"/>
                <a:ea typeface="FS Lola"/>
                <a:cs typeface="FS Lola"/>
                <a:sym typeface="FS Lola"/>
              </a:defRPr>
            </a:pPr>
            <a:r>
              <a:rPr lang="en-US" dirty="0"/>
              <a:t>Market Liquidity</a:t>
            </a:r>
          </a:p>
          <a:p>
            <a:pPr algn="l" defTabSz="457200">
              <a:defRPr sz="3000">
                <a:solidFill>
                  <a:srgbClr val="493A39"/>
                </a:solidFill>
                <a:latin typeface="FS Lola"/>
                <a:ea typeface="FS Lola"/>
                <a:cs typeface="FS Lola"/>
                <a:sym typeface="FS Lola"/>
              </a:defRPr>
            </a:pPr>
            <a:r>
              <a:rPr lang="en-US" dirty="0"/>
              <a:t>Market liquidity refers to the ability to buy or sell a security without affecting its price. An example of illiquidity in non-market terms is the ability for consumers to buy masks during a virus outbreak.</a:t>
            </a:r>
          </a:p>
          <a:p>
            <a:pPr algn="l" defTabSz="457200">
              <a:defRPr sz="3600">
                <a:solidFill>
                  <a:srgbClr val="3A8484"/>
                </a:solidFill>
                <a:latin typeface="FS Lola"/>
                <a:ea typeface="FS Lola"/>
                <a:cs typeface="FS Lola"/>
                <a:sym typeface="FS Lola"/>
              </a:defRPr>
            </a:pPr>
            <a:endParaRPr lang="en-US" dirty="0"/>
          </a:p>
          <a:p>
            <a:pPr algn="l" defTabSz="457200">
              <a:defRPr sz="3600">
                <a:solidFill>
                  <a:srgbClr val="3A8484"/>
                </a:solidFill>
                <a:latin typeface="FS Lola"/>
                <a:ea typeface="FS Lola"/>
                <a:cs typeface="FS Lola"/>
                <a:sym typeface="FS Lola"/>
              </a:defRPr>
            </a:pPr>
            <a:endParaRPr lang="en-US" dirty="0"/>
          </a:p>
          <a:p>
            <a:pPr algn="l" defTabSz="457200">
              <a:defRPr sz="3600">
                <a:solidFill>
                  <a:srgbClr val="3A8484"/>
                </a:solidFill>
                <a:latin typeface="FS Lola"/>
                <a:ea typeface="FS Lola"/>
                <a:cs typeface="FS Lola"/>
                <a:sym typeface="FS Lola"/>
              </a:defRPr>
            </a:pPr>
            <a:r>
              <a:rPr lang="en-US" dirty="0"/>
              <a:t>Intraday Liquidity</a:t>
            </a:r>
            <a:endParaRPr dirty="0"/>
          </a:p>
          <a:p>
            <a:pPr algn="l" defTabSz="457200">
              <a:defRPr sz="3000">
                <a:solidFill>
                  <a:srgbClr val="493A39"/>
                </a:solidFill>
                <a:latin typeface="FS Lola"/>
                <a:ea typeface="FS Lola"/>
                <a:cs typeface="FS Lola"/>
                <a:sym typeface="FS Lola"/>
              </a:defRPr>
            </a:pPr>
            <a:r>
              <a:rPr lang="en-US" dirty="0"/>
              <a:t>Throughout the day, millions of deposits, withdrawals, transfers, and payments are made by customers. The bank must be sure that they have sufficient cash throughout the day to meet these demands and therefore closely monitor and forecast their inflows and outflows.</a:t>
            </a:r>
          </a:p>
        </p:txBody>
      </p:sp>
    </p:spTree>
    <p:extLst>
      <p:ext uri="{BB962C8B-B14F-4D97-AF65-F5344CB8AC3E}">
        <p14:creationId xmlns:p14="http://schemas.microsoft.com/office/powerpoint/2010/main" val="284819349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 name="pasted-image-filtered.jpeg"/>
          <p:cNvPicPr>
            <a:picLocks noChangeAspect="1"/>
          </p:cNvPicPr>
          <p:nvPr/>
        </p:nvPicPr>
        <p:blipFill>
          <a:blip r:embed="rId2"/>
          <a:stretch>
            <a:fillRect/>
          </a:stretch>
        </p:blipFill>
        <p:spPr>
          <a:xfrm>
            <a:off x="0" y="0"/>
            <a:ext cx="24384000" cy="13716000"/>
          </a:xfrm>
          <a:prstGeom prst="rect">
            <a:avLst/>
          </a:prstGeom>
          <a:ln w="12700">
            <a:miter lim="400000"/>
          </a:ln>
        </p:spPr>
      </p:pic>
      <p:pic>
        <p:nvPicPr>
          <p:cNvPr id="328" name="pasted-image.pdf"/>
          <p:cNvPicPr>
            <a:picLocks noChangeAspect="1"/>
          </p:cNvPicPr>
          <p:nvPr/>
        </p:nvPicPr>
        <p:blipFill>
          <a:blip r:embed="rId3">
            <a:alphaModFix amt="80000"/>
          </a:blip>
          <a:stretch>
            <a:fillRect/>
          </a:stretch>
        </p:blipFill>
        <p:spPr>
          <a:xfrm>
            <a:off x="0" y="0"/>
            <a:ext cx="12752832" cy="13716000"/>
          </a:xfrm>
          <a:prstGeom prst="rect">
            <a:avLst/>
          </a:prstGeom>
          <a:ln w="12700">
            <a:miter lim="400000"/>
          </a:ln>
        </p:spPr>
      </p:pic>
      <p:sp>
        <p:nvSpPr>
          <p:cNvPr id="329" name="Shape 329"/>
          <p:cNvSpPr/>
          <p:nvPr/>
        </p:nvSpPr>
        <p:spPr>
          <a:xfrm>
            <a:off x="3724776" y="6294118"/>
            <a:ext cx="4969309" cy="133369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8000" i="1">
                <a:latin typeface="FS Lola ExtraBold"/>
                <a:ea typeface="FS Lola ExtraBold"/>
                <a:cs typeface="FS Lola ExtraBold"/>
                <a:sym typeface="FS Lola ExtraBold"/>
              </a:defRPr>
            </a:lvl1pPr>
          </a:lstStyle>
          <a:p>
            <a:r>
              <a:rPr lang="en-US" dirty="0"/>
              <a:t>   Examples </a:t>
            </a:r>
          </a:p>
        </p:txBody>
      </p:sp>
    </p:spTree>
    <p:extLst>
      <p:ext uri="{BB962C8B-B14F-4D97-AF65-F5344CB8AC3E}">
        <p14:creationId xmlns:p14="http://schemas.microsoft.com/office/powerpoint/2010/main" val="428133006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4" name="Shape 444"/>
          <p:cNvSpPr/>
          <p:nvPr/>
        </p:nvSpPr>
        <p:spPr>
          <a:xfrm>
            <a:off x="635000" y="1016000"/>
            <a:ext cx="4847481"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r>
              <a:rPr lang="en-US" dirty="0"/>
              <a:t>The Balance Sheet</a:t>
            </a:r>
            <a:endParaRPr dirty="0"/>
          </a:p>
        </p:txBody>
      </p:sp>
      <p:sp>
        <p:nvSpPr>
          <p:cNvPr id="445" name="Shape 445"/>
          <p:cNvSpPr/>
          <p:nvPr/>
        </p:nvSpPr>
        <p:spPr>
          <a:xfrm>
            <a:off x="635239" y="1816100"/>
            <a:ext cx="187711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r>
              <a:rPr lang="en-US" dirty="0"/>
              <a:t>Examples</a:t>
            </a:r>
            <a:endParaRPr dirty="0"/>
          </a:p>
        </p:txBody>
      </p:sp>
      <p:sp>
        <p:nvSpPr>
          <p:cNvPr id="12" name="Shape 443">
            <a:extLst>
              <a:ext uri="{FF2B5EF4-FFF2-40B4-BE49-F238E27FC236}">
                <a16:creationId xmlns:a16="http://schemas.microsoft.com/office/drawing/2014/main" id="{E81B7CCE-B42A-C34D-8C8B-D4C8CD8DA2D3}"/>
              </a:ext>
            </a:extLst>
          </p:cNvPr>
          <p:cNvSpPr/>
          <p:nvPr/>
        </p:nvSpPr>
        <p:spPr>
          <a:xfrm>
            <a:off x="5396914" y="11780250"/>
            <a:ext cx="13590172" cy="1025922"/>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lvl="0" algn="l" defTabSz="457200">
              <a:defRPr sz="3000">
                <a:solidFill>
                  <a:srgbClr val="493A39"/>
                </a:solidFill>
                <a:latin typeface="FS Lola"/>
                <a:ea typeface="FS Lola"/>
                <a:cs typeface="FS Lola"/>
                <a:sym typeface="FS Lola"/>
              </a:defRPr>
            </a:pPr>
            <a:r>
              <a:rPr lang="en-US" sz="3000" dirty="0">
                <a:solidFill>
                  <a:srgbClr val="493A39"/>
                </a:solidFill>
                <a:latin typeface="FS Lola"/>
                <a:sym typeface="FS Lola"/>
              </a:rPr>
              <a:t>This is a simplified version of a bank’s balance sheet, which is a financial report that summarizes the company’s assets, liabilities, and equity.</a:t>
            </a:r>
            <a:endParaRPr kumimoji="0" lang="en-US" sz="3000" b="0" i="0" u="none" strike="noStrike" kern="0" cap="none" spc="0" normalizeH="0" baseline="0" noProof="0" dirty="0">
              <a:ln>
                <a:noFill/>
              </a:ln>
              <a:solidFill>
                <a:srgbClr val="493A39"/>
              </a:solidFill>
              <a:effectLst/>
              <a:uLnTx/>
              <a:uFillTx/>
              <a:latin typeface="FS Lola"/>
              <a:sym typeface="FS Lola"/>
            </a:endParaRPr>
          </a:p>
        </p:txBody>
      </p:sp>
      <p:grpSp>
        <p:nvGrpSpPr>
          <p:cNvPr id="2" name="Group 1">
            <a:extLst>
              <a:ext uri="{FF2B5EF4-FFF2-40B4-BE49-F238E27FC236}">
                <a16:creationId xmlns:a16="http://schemas.microsoft.com/office/drawing/2014/main" id="{6DC52304-025D-9544-8598-E3545EFE261F}"/>
              </a:ext>
            </a:extLst>
          </p:cNvPr>
          <p:cNvGrpSpPr/>
          <p:nvPr/>
        </p:nvGrpSpPr>
        <p:grpSpPr>
          <a:xfrm>
            <a:off x="4083148" y="2900117"/>
            <a:ext cx="16217705" cy="7967062"/>
            <a:chOff x="3624384" y="2900117"/>
            <a:chExt cx="16217705" cy="7967062"/>
          </a:xfrm>
        </p:grpSpPr>
        <p:sp>
          <p:nvSpPr>
            <p:cNvPr id="443" name="Shape 443"/>
            <p:cNvSpPr/>
            <p:nvPr/>
          </p:nvSpPr>
          <p:spPr>
            <a:xfrm>
              <a:off x="3624384" y="3800680"/>
              <a:ext cx="7032675" cy="6011902"/>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lvl="2" algn="l" defTabSz="457200">
                <a:defRPr sz="3600">
                  <a:solidFill>
                    <a:srgbClr val="3A8484"/>
                  </a:solidFill>
                  <a:latin typeface="FS Lola"/>
                  <a:ea typeface="FS Lola"/>
                  <a:cs typeface="FS Lola"/>
                  <a:sym typeface="FS Lola"/>
                </a:defRPr>
              </a:pPr>
              <a:r>
                <a:rPr lang="en-US" dirty="0"/>
                <a:t>Cash (Reserves)</a:t>
              </a:r>
            </a:p>
            <a:p>
              <a:pPr lvl="2" algn="l" defTabSz="457200">
                <a:defRPr sz="3000">
                  <a:solidFill>
                    <a:srgbClr val="493A39"/>
                  </a:solidFill>
                  <a:latin typeface="FS Lola"/>
                  <a:ea typeface="FS Lola"/>
                  <a:cs typeface="FS Lola"/>
                  <a:sym typeface="FS Lola"/>
                </a:defRPr>
              </a:pPr>
              <a:r>
                <a:rPr lang="en-US" dirty="0"/>
                <a:t>$50,000</a:t>
              </a:r>
            </a:p>
            <a:p>
              <a:pPr lvl="2" algn="l" defTabSz="457200">
                <a:defRPr sz="3600">
                  <a:solidFill>
                    <a:srgbClr val="3A8484"/>
                  </a:solidFill>
                  <a:latin typeface="FS Lola"/>
                  <a:ea typeface="FS Lola"/>
                  <a:cs typeface="FS Lola"/>
                  <a:sym typeface="FS Lola"/>
                </a:defRPr>
              </a:pPr>
              <a:endParaRPr lang="en-US" dirty="0"/>
            </a:p>
            <a:p>
              <a:pPr lvl="2" algn="l" defTabSz="457200">
                <a:defRPr sz="3600">
                  <a:solidFill>
                    <a:srgbClr val="3A8484"/>
                  </a:solidFill>
                  <a:latin typeface="FS Lola"/>
                  <a:ea typeface="FS Lola"/>
                  <a:cs typeface="FS Lola"/>
                  <a:sym typeface="FS Lola"/>
                </a:defRPr>
              </a:pPr>
              <a:r>
                <a:rPr lang="en-US" dirty="0"/>
                <a:t>Loans</a:t>
              </a:r>
            </a:p>
            <a:p>
              <a:pPr lvl="2" algn="l" defTabSz="457200">
                <a:defRPr sz="3000">
                  <a:solidFill>
                    <a:srgbClr val="493A39"/>
                  </a:solidFill>
                  <a:latin typeface="FS Lola"/>
                  <a:ea typeface="FS Lola"/>
                  <a:cs typeface="FS Lola"/>
                  <a:sym typeface="FS Lola"/>
                </a:defRPr>
              </a:pPr>
              <a:r>
                <a:rPr lang="en-US" dirty="0"/>
                <a:t>$112,500</a:t>
              </a:r>
            </a:p>
            <a:p>
              <a:pPr lvl="2" algn="l" defTabSz="457200">
                <a:defRPr sz="3000">
                  <a:solidFill>
                    <a:srgbClr val="493A39"/>
                  </a:solidFill>
                  <a:latin typeface="FS Lola"/>
                  <a:ea typeface="FS Lola"/>
                  <a:cs typeface="FS Lola"/>
                  <a:sym typeface="FS Lola"/>
                </a:defRPr>
              </a:pPr>
              <a:endParaRPr dirty="0"/>
            </a:p>
            <a:p>
              <a:pPr lvl="2" algn="l" defTabSz="457200">
                <a:defRPr sz="3600">
                  <a:solidFill>
                    <a:srgbClr val="3A8484"/>
                  </a:solidFill>
                  <a:latin typeface="FS Lola"/>
                  <a:ea typeface="FS Lola"/>
                  <a:cs typeface="FS Lola"/>
                  <a:sym typeface="FS Lola"/>
                </a:defRPr>
              </a:pPr>
              <a:r>
                <a:rPr lang="en-US" dirty="0"/>
                <a:t>Lines of Credit</a:t>
              </a:r>
            </a:p>
            <a:p>
              <a:pPr lvl="2" algn="l" defTabSz="457200">
                <a:defRPr sz="3000">
                  <a:solidFill>
                    <a:srgbClr val="493A39"/>
                  </a:solidFill>
                  <a:latin typeface="FS Lola"/>
                  <a:ea typeface="FS Lola"/>
                  <a:cs typeface="FS Lola"/>
                  <a:sym typeface="FS Lola"/>
                </a:defRPr>
              </a:pPr>
              <a:r>
                <a:rPr lang="en-US" dirty="0"/>
                <a:t>$112,500</a:t>
              </a:r>
            </a:p>
            <a:p>
              <a:pPr lvl="2" algn="l" defTabSz="457200">
                <a:defRPr sz="3000">
                  <a:solidFill>
                    <a:srgbClr val="493A39"/>
                  </a:solidFill>
                  <a:latin typeface="FS Lola"/>
                  <a:ea typeface="FS Lola"/>
                  <a:cs typeface="FS Lola"/>
                  <a:sym typeface="FS Lola"/>
                </a:defRPr>
              </a:pPr>
              <a:endParaRPr lang="en-US" dirty="0"/>
            </a:p>
            <a:p>
              <a:pPr lvl="2" algn="l" defTabSz="457200">
                <a:defRPr sz="3000">
                  <a:solidFill>
                    <a:srgbClr val="493A39"/>
                  </a:solidFill>
                  <a:latin typeface="FS Lola"/>
                  <a:ea typeface="FS Lola"/>
                  <a:cs typeface="FS Lola"/>
                  <a:sym typeface="FS Lola"/>
                </a:defRPr>
              </a:pPr>
              <a:endParaRPr lang="en-US" dirty="0"/>
            </a:p>
            <a:p>
              <a:pPr lvl="2" algn="l" defTabSz="457200">
                <a:defRPr sz="3000">
                  <a:solidFill>
                    <a:srgbClr val="493A39"/>
                  </a:solidFill>
                  <a:latin typeface="FS Lola"/>
                  <a:ea typeface="FS Lola"/>
                  <a:cs typeface="FS Lola"/>
                  <a:sym typeface="FS Lola"/>
                </a:defRPr>
              </a:pPr>
              <a:endParaRPr lang="en-US" dirty="0"/>
            </a:p>
            <a:p>
              <a:pPr lvl="2" algn="l" defTabSz="457200">
                <a:defRPr sz="3000">
                  <a:solidFill>
                    <a:srgbClr val="493A39"/>
                  </a:solidFill>
                  <a:latin typeface="FS Lola"/>
                  <a:ea typeface="FS Lola"/>
                  <a:cs typeface="FS Lola"/>
                  <a:sym typeface="FS Lola"/>
                </a:defRPr>
              </a:pPr>
              <a:endParaRPr lang="en-US" dirty="0"/>
            </a:p>
          </p:txBody>
        </p:sp>
        <p:sp>
          <p:nvSpPr>
            <p:cNvPr id="8" name="Shape 429">
              <a:extLst>
                <a:ext uri="{FF2B5EF4-FFF2-40B4-BE49-F238E27FC236}">
                  <a16:creationId xmlns:a16="http://schemas.microsoft.com/office/drawing/2014/main" id="{25EA446D-F366-0E4F-98B0-040442E42BAA}"/>
                </a:ext>
              </a:extLst>
            </p:cNvPr>
            <p:cNvSpPr/>
            <p:nvPr/>
          </p:nvSpPr>
          <p:spPr>
            <a:xfrm>
              <a:off x="3624384" y="2900117"/>
              <a:ext cx="7032675" cy="67807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defTabSz="457200">
                <a:defRPr sz="3000">
                  <a:solidFill>
                    <a:srgbClr val="493A39"/>
                  </a:solidFill>
                  <a:latin typeface="FS Lola"/>
                  <a:ea typeface="FS Lola"/>
                  <a:cs typeface="FS Lola"/>
                  <a:sym typeface="FS Lola"/>
                </a:defRPr>
              </a:lvl1pPr>
            </a:lstStyle>
            <a:p>
              <a:pPr algn="ctr"/>
              <a:r>
                <a:rPr lang="en-US" sz="3600" dirty="0">
                  <a:solidFill>
                    <a:srgbClr val="63C1A0"/>
                  </a:solidFill>
                  <a:latin typeface="FS Lola" charset="0"/>
                  <a:ea typeface="FS Lola" charset="0"/>
                  <a:cs typeface="FS Lola" charset="0"/>
                </a:rPr>
                <a:t>Assets</a:t>
              </a:r>
            </a:p>
          </p:txBody>
        </p:sp>
        <p:sp>
          <p:nvSpPr>
            <p:cNvPr id="14" name="Shape 443">
              <a:extLst>
                <a:ext uri="{FF2B5EF4-FFF2-40B4-BE49-F238E27FC236}">
                  <a16:creationId xmlns:a16="http://schemas.microsoft.com/office/drawing/2014/main" id="{F685425C-9021-294F-87CB-FF25FB9BAC1C}"/>
                </a:ext>
              </a:extLst>
            </p:cNvPr>
            <p:cNvSpPr/>
            <p:nvPr/>
          </p:nvSpPr>
          <p:spPr>
            <a:xfrm>
              <a:off x="12809414" y="3800679"/>
              <a:ext cx="7032675" cy="4534575"/>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lvl="2" algn="l" defTabSz="457200">
                <a:defRPr sz="3600">
                  <a:solidFill>
                    <a:srgbClr val="3A8484"/>
                  </a:solidFill>
                  <a:latin typeface="FS Lola"/>
                  <a:ea typeface="FS Lola"/>
                  <a:cs typeface="FS Lola"/>
                  <a:sym typeface="FS Lola"/>
                </a:defRPr>
              </a:pPr>
              <a:r>
                <a:rPr lang="en-US" dirty="0"/>
                <a:t>Demand Deposits</a:t>
              </a:r>
            </a:p>
            <a:p>
              <a:pPr lvl="2" algn="l" defTabSz="457200">
                <a:defRPr sz="3000">
                  <a:solidFill>
                    <a:srgbClr val="493A39"/>
                  </a:solidFill>
                  <a:latin typeface="FS Lola"/>
                  <a:ea typeface="FS Lola"/>
                  <a:cs typeface="FS Lola"/>
                  <a:sym typeface="FS Lola"/>
                </a:defRPr>
              </a:pPr>
              <a:r>
                <a:rPr lang="en-US" dirty="0"/>
                <a:t>$10,000</a:t>
              </a:r>
            </a:p>
            <a:p>
              <a:pPr lvl="2" algn="l" defTabSz="457200">
                <a:defRPr sz="3000">
                  <a:solidFill>
                    <a:srgbClr val="493A39"/>
                  </a:solidFill>
                  <a:latin typeface="FS Lola"/>
                  <a:ea typeface="FS Lola"/>
                  <a:cs typeface="FS Lola"/>
                  <a:sym typeface="FS Lola"/>
                </a:defRPr>
              </a:pPr>
              <a:endParaRPr lang="en-US" dirty="0"/>
            </a:p>
            <a:p>
              <a:pPr lvl="2" algn="l" defTabSz="457200">
                <a:defRPr sz="3600">
                  <a:solidFill>
                    <a:srgbClr val="3A8484"/>
                  </a:solidFill>
                  <a:latin typeface="FS Lola"/>
                  <a:ea typeface="FS Lola"/>
                  <a:cs typeface="FS Lola"/>
                  <a:sym typeface="FS Lola"/>
                </a:defRPr>
              </a:pPr>
              <a:r>
                <a:rPr lang="en-US" dirty="0"/>
                <a:t>Certificate of Deposits</a:t>
              </a:r>
            </a:p>
            <a:p>
              <a:pPr lvl="2" algn="l" defTabSz="457200">
                <a:defRPr sz="3000">
                  <a:solidFill>
                    <a:srgbClr val="493A39"/>
                  </a:solidFill>
                  <a:latin typeface="FS Lola"/>
                  <a:ea typeface="FS Lola"/>
                  <a:cs typeface="FS Lola"/>
                  <a:sym typeface="FS Lola"/>
                </a:defRPr>
              </a:pPr>
              <a:r>
                <a:rPr lang="en-US" dirty="0"/>
                <a:t>$40,000</a:t>
              </a:r>
            </a:p>
            <a:p>
              <a:pPr lvl="2" algn="l" defTabSz="457200">
                <a:defRPr sz="3000">
                  <a:solidFill>
                    <a:srgbClr val="493A39"/>
                  </a:solidFill>
                  <a:latin typeface="FS Lola"/>
                  <a:ea typeface="FS Lola"/>
                  <a:cs typeface="FS Lola"/>
                  <a:sym typeface="FS Lola"/>
                </a:defRPr>
              </a:pPr>
              <a:endParaRPr lang="en-US" dirty="0"/>
            </a:p>
            <a:p>
              <a:pPr lvl="2" algn="l" defTabSz="457200">
                <a:defRPr sz="3600">
                  <a:solidFill>
                    <a:srgbClr val="3A8484"/>
                  </a:solidFill>
                  <a:latin typeface="FS Lola"/>
                  <a:ea typeface="FS Lola"/>
                  <a:cs typeface="FS Lola"/>
                  <a:sym typeface="FS Lola"/>
                </a:defRPr>
              </a:pPr>
              <a:r>
                <a:rPr lang="en-US" dirty="0"/>
                <a:t>Savings</a:t>
              </a:r>
            </a:p>
            <a:p>
              <a:pPr lvl="2" algn="l" defTabSz="457200">
                <a:defRPr sz="3000">
                  <a:solidFill>
                    <a:srgbClr val="493A39"/>
                  </a:solidFill>
                  <a:latin typeface="FS Lola"/>
                  <a:ea typeface="FS Lola"/>
                  <a:cs typeface="FS Lola"/>
                  <a:sym typeface="FS Lola"/>
                </a:defRPr>
              </a:pPr>
              <a:r>
                <a:rPr lang="en-US" dirty="0"/>
                <a:t>$200,000</a:t>
              </a:r>
            </a:p>
            <a:p>
              <a:pPr lvl="2" algn="l" defTabSz="457200">
                <a:defRPr sz="3000">
                  <a:solidFill>
                    <a:srgbClr val="493A39"/>
                  </a:solidFill>
                  <a:latin typeface="FS Lola"/>
                  <a:ea typeface="FS Lola"/>
                  <a:cs typeface="FS Lola"/>
                  <a:sym typeface="FS Lola"/>
                </a:defRPr>
              </a:pPr>
              <a:endParaRPr lang="en-US" dirty="0"/>
            </a:p>
          </p:txBody>
        </p:sp>
        <p:sp>
          <p:nvSpPr>
            <p:cNvPr id="15" name="Shape 429">
              <a:extLst>
                <a:ext uri="{FF2B5EF4-FFF2-40B4-BE49-F238E27FC236}">
                  <a16:creationId xmlns:a16="http://schemas.microsoft.com/office/drawing/2014/main" id="{CC774CDD-9333-3940-A08B-574AEB8D0D90}"/>
                </a:ext>
              </a:extLst>
            </p:cNvPr>
            <p:cNvSpPr/>
            <p:nvPr/>
          </p:nvSpPr>
          <p:spPr>
            <a:xfrm>
              <a:off x="12809414" y="2900117"/>
              <a:ext cx="7032675" cy="67807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defTabSz="457200">
                <a:defRPr sz="3000">
                  <a:solidFill>
                    <a:srgbClr val="493A39"/>
                  </a:solidFill>
                  <a:latin typeface="FS Lola"/>
                  <a:ea typeface="FS Lola"/>
                  <a:cs typeface="FS Lola"/>
                  <a:sym typeface="FS Lola"/>
                </a:defRPr>
              </a:lvl1pPr>
            </a:lstStyle>
            <a:p>
              <a:pPr algn="ctr"/>
              <a:r>
                <a:rPr lang="en-US" sz="3600" dirty="0">
                  <a:solidFill>
                    <a:srgbClr val="63C1A0"/>
                  </a:solidFill>
                  <a:latin typeface="FS Lola" charset="0"/>
                  <a:ea typeface="FS Lola" charset="0"/>
                  <a:cs typeface="FS Lola" charset="0"/>
                </a:rPr>
                <a:t>Liabilities + Equity</a:t>
              </a:r>
            </a:p>
          </p:txBody>
        </p:sp>
        <p:sp>
          <p:nvSpPr>
            <p:cNvPr id="19" name="Shape 443">
              <a:extLst>
                <a:ext uri="{FF2B5EF4-FFF2-40B4-BE49-F238E27FC236}">
                  <a16:creationId xmlns:a16="http://schemas.microsoft.com/office/drawing/2014/main" id="{06A84D11-330E-6A4D-9038-78551208FCB6}"/>
                </a:ext>
              </a:extLst>
            </p:cNvPr>
            <p:cNvSpPr/>
            <p:nvPr/>
          </p:nvSpPr>
          <p:spPr>
            <a:xfrm>
              <a:off x="12809413" y="8694327"/>
              <a:ext cx="7032675" cy="1118255"/>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lvl="2" algn="l" defTabSz="457200">
                <a:defRPr sz="3600">
                  <a:solidFill>
                    <a:srgbClr val="3A8484"/>
                  </a:solidFill>
                  <a:latin typeface="FS Lola"/>
                  <a:ea typeface="FS Lola"/>
                  <a:cs typeface="FS Lola"/>
                  <a:sym typeface="FS Lola"/>
                </a:defRPr>
              </a:pPr>
              <a:r>
                <a:rPr lang="en-US" dirty="0"/>
                <a:t>Capital</a:t>
              </a:r>
            </a:p>
            <a:p>
              <a:pPr lvl="2" algn="l" defTabSz="457200">
                <a:defRPr sz="3000">
                  <a:solidFill>
                    <a:srgbClr val="493A39"/>
                  </a:solidFill>
                  <a:latin typeface="FS Lola"/>
                  <a:ea typeface="FS Lola"/>
                  <a:cs typeface="FS Lola"/>
                  <a:sym typeface="FS Lola"/>
                </a:defRPr>
              </a:pPr>
              <a:r>
                <a:rPr lang="en-US" dirty="0"/>
                <a:t>$25,000</a:t>
              </a:r>
            </a:p>
          </p:txBody>
        </p:sp>
        <p:sp>
          <p:nvSpPr>
            <p:cNvPr id="13" name="Shape 443">
              <a:extLst>
                <a:ext uri="{FF2B5EF4-FFF2-40B4-BE49-F238E27FC236}">
                  <a16:creationId xmlns:a16="http://schemas.microsoft.com/office/drawing/2014/main" id="{E035AEA6-35DA-F844-BA4A-FDC647C9A7D9}"/>
                </a:ext>
              </a:extLst>
            </p:cNvPr>
            <p:cNvSpPr/>
            <p:nvPr/>
          </p:nvSpPr>
          <p:spPr>
            <a:xfrm>
              <a:off x="12809412" y="10302922"/>
              <a:ext cx="7032676" cy="56425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0" marR="0" lvl="0" indent="0"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lang="en-US" sz="3000" dirty="0">
                  <a:solidFill>
                    <a:srgbClr val="493A39"/>
                  </a:solidFill>
                  <a:latin typeface="FS Lola"/>
                  <a:sym typeface="FS Lola"/>
                </a:rPr>
                <a:t>Liabilities + Equity Total: $275,000</a:t>
              </a:r>
              <a:endParaRPr kumimoji="0" lang="en-US" sz="3000" b="0" i="0" u="none" strike="noStrike" kern="0" cap="none" spc="0" normalizeH="0" baseline="0" noProof="0" dirty="0">
                <a:ln>
                  <a:noFill/>
                </a:ln>
                <a:solidFill>
                  <a:srgbClr val="493A39"/>
                </a:solidFill>
                <a:effectLst/>
                <a:uLnTx/>
                <a:uFillTx/>
                <a:latin typeface="FS Lola"/>
                <a:sym typeface="FS Lola"/>
              </a:endParaRPr>
            </a:p>
          </p:txBody>
        </p:sp>
        <p:sp>
          <p:nvSpPr>
            <p:cNvPr id="16" name="Shape 443">
              <a:extLst>
                <a:ext uri="{FF2B5EF4-FFF2-40B4-BE49-F238E27FC236}">
                  <a16:creationId xmlns:a16="http://schemas.microsoft.com/office/drawing/2014/main" id="{EFDB1B77-E4B8-D447-9FC2-5EC9248BB92D}"/>
                </a:ext>
              </a:extLst>
            </p:cNvPr>
            <p:cNvSpPr/>
            <p:nvPr/>
          </p:nvSpPr>
          <p:spPr>
            <a:xfrm>
              <a:off x="3624384" y="10302922"/>
              <a:ext cx="7032676" cy="56425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0" marR="0" lvl="0" indent="0"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lang="en-US" sz="3000" dirty="0">
                  <a:solidFill>
                    <a:srgbClr val="493A39"/>
                  </a:solidFill>
                  <a:latin typeface="FS Lola"/>
                  <a:sym typeface="FS Lola"/>
                </a:rPr>
                <a:t>Assets Total: $275,000</a:t>
              </a:r>
              <a:endParaRPr kumimoji="0" lang="en-US" sz="3000" b="0" i="0" u="none" strike="noStrike" kern="0" cap="none" spc="0" normalizeH="0" baseline="0" noProof="0" dirty="0">
                <a:ln>
                  <a:noFill/>
                </a:ln>
                <a:solidFill>
                  <a:srgbClr val="493A39"/>
                </a:solidFill>
                <a:effectLst/>
                <a:uLnTx/>
                <a:uFillTx/>
                <a:latin typeface="FS Lola"/>
                <a:sym typeface="FS Lola"/>
              </a:endParaRPr>
            </a:p>
          </p:txBody>
        </p:sp>
      </p:grpSp>
    </p:spTree>
    <p:extLst>
      <p:ext uri="{BB962C8B-B14F-4D97-AF65-F5344CB8AC3E}">
        <p14:creationId xmlns:p14="http://schemas.microsoft.com/office/powerpoint/2010/main" val="338637414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marL="0" marR="0" lvl="0" indent="0" algn="ctr" defTabSz="825500" rtl="0" eaLnBrk="1" fontAlgn="auto" latinLnBrk="0" hangingPunct="0">
              <a:lnSpc>
                <a:spcPct val="100000"/>
              </a:lnSpc>
              <a:spcBef>
                <a:spcPts val="0"/>
              </a:spcBef>
              <a:spcAft>
                <a:spcPts val="0"/>
              </a:spcAft>
              <a:buClrTx/>
              <a:buSzTx/>
              <a:buFontTx/>
              <a:buNone/>
              <a:tabLst/>
              <a:defRPr sz="3600"/>
            </a:pPr>
            <a:endParaRPr kumimoji="0" sz="3600" b="0" i="0" u="none" strike="noStrike" kern="0" cap="none" spc="0" normalizeH="0" baseline="0" noProof="0">
              <a:ln>
                <a:noFill/>
              </a:ln>
              <a:solidFill>
                <a:srgbClr val="FFFFFF"/>
              </a:solidFill>
              <a:effectLst/>
              <a:uLnTx/>
              <a:uFillTx/>
              <a:latin typeface="Helvetica Light"/>
              <a:sym typeface="Helvetica Light"/>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4" name="Shape 444"/>
          <p:cNvSpPr/>
          <p:nvPr/>
        </p:nvSpPr>
        <p:spPr>
          <a:xfrm>
            <a:off x="635000" y="1016000"/>
            <a:ext cx="6650860"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5000" b="0" i="1" u="none" strike="noStrike" kern="0" cap="none" spc="0" normalizeH="0" baseline="0" noProof="0" dirty="0">
                <a:ln>
                  <a:noFill/>
                </a:ln>
                <a:solidFill>
                  <a:srgbClr val="6BBD9C"/>
                </a:solidFill>
                <a:effectLst/>
                <a:uLnTx/>
                <a:uFillTx/>
                <a:latin typeface="FS Lola ExtraBold"/>
                <a:sym typeface="FS Lola ExtraBold"/>
              </a:rPr>
              <a:t>Scenario </a:t>
            </a:r>
            <a:r>
              <a:rPr lang="en-US" dirty="0"/>
              <a:t>1</a:t>
            </a:r>
            <a:r>
              <a:rPr kumimoji="0" lang="en-US" sz="5000" b="0" i="1" u="none" strike="noStrike" kern="0" cap="none" spc="0" normalizeH="0" baseline="0" noProof="0" dirty="0">
                <a:ln>
                  <a:noFill/>
                </a:ln>
                <a:solidFill>
                  <a:srgbClr val="6BBD9C"/>
                </a:solidFill>
                <a:effectLst/>
                <a:uLnTx/>
                <a:uFillTx/>
                <a:latin typeface="FS Lola ExtraBold"/>
                <a:sym typeface="FS Lola ExtraBold"/>
              </a:rPr>
              <a:t>: New Deposits</a:t>
            </a:r>
            <a:endParaRPr kumimoji="0" sz="5000" b="0" i="1" u="none" strike="noStrike" kern="0" cap="none" spc="0" normalizeH="0" baseline="0" noProof="0" dirty="0">
              <a:ln>
                <a:noFill/>
              </a:ln>
              <a:solidFill>
                <a:srgbClr val="6BBD9C"/>
              </a:solidFill>
              <a:effectLst/>
              <a:uLnTx/>
              <a:uFillTx/>
              <a:latin typeface="FS Lola ExtraBold"/>
              <a:sym typeface="FS Lola ExtraBold"/>
            </a:endParaRPr>
          </a:p>
        </p:txBody>
      </p:sp>
      <p:sp>
        <p:nvSpPr>
          <p:cNvPr id="445" name="Shape 445"/>
          <p:cNvSpPr/>
          <p:nvPr/>
        </p:nvSpPr>
        <p:spPr>
          <a:xfrm>
            <a:off x="635239" y="1816100"/>
            <a:ext cx="187711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pPr marL="0" marR="0" lvl="0" indent="0" algn="l" defTabSz="8255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9A9A9A"/>
                </a:solidFill>
                <a:effectLst/>
                <a:uLnTx/>
                <a:uFillTx/>
                <a:latin typeface="FS Lola Medium"/>
                <a:sym typeface="FS Lola Medium"/>
              </a:rPr>
              <a:t>Examples</a:t>
            </a:r>
            <a:endParaRPr kumimoji="0" sz="3600" b="0" i="0" u="none" strike="noStrike" kern="0" cap="none" spc="0" normalizeH="0" baseline="0" noProof="0" dirty="0">
              <a:ln>
                <a:noFill/>
              </a:ln>
              <a:solidFill>
                <a:srgbClr val="9A9A9A"/>
              </a:solidFill>
              <a:effectLst/>
              <a:uLnTx/>
              <a:uFillTx/>
              <a:latin typeface="FS Lola Medium"/>
              <a:sym typeface="FS Lola Medium"/>
            </a:endParaRPr>
          </a:p>
        </p:txBody>
      </p:sp>
      <p:sp>
        <p:nvSpPr>
          <p:cNvPr id="18" name="Shape 443">
            <a:extLst>
              <a:ext uri="{FF2B5EF4-FFF2-40B4-BE49-F238E27FC236}">
                <a16:creationId xmlns:a16="http://schemas.microsoft.com/office/drawing/2014/main" id="{6BB2340D-827E-EB4C-A9ED-0C5DCE14C78A}"/>
              </a:ext>
            </a:extLst>
          </p:cNvPr>
          <p:cNvSpPr/>
          <p:nvPr/>
        </p:nvSpPr>
        <p:spPr>
          <a:xfrm>
            <a:off x="5396914" y="11600370"/>
            <a:ext cx="13590172" cy="56425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0" marR="0" lvl="0" indent="0"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This shows the impact on a bank if a deposit of $20,000 is made.</a:t>
            </a:r>
          </a:p>
        </p:txBody>
      </p:sp>
      <p:grpSp>
        <p:nvGrpSpPr>
          <p:cNvPr id="16" name="Group 15">
            <a:extLst>
              <a:ext uri="{FF2B5EF4-FFF2-40B4-BE49-F238E27FC236}">
                <a16:creationId xmlns:a16="http://schemas.microsoft.com/office/drawing/2014/main" id="{257C4B32-FEE7-584D-AFC1-D4A82BD270B8}"/>
              </a:ext>
            </a:extLst>
          </p:cNvPr>
          <p:cNvGrpSpPr/>
          <p:nvPr/>
        </p:nvGrpSpPr>
        <p:grpSpPr>
          <a:xfrm>
            <a:off x="3596545" y="2470975"/>
            <a:ext cx="17190911" cy="8085113"/>
            <a:chOff x="4360984" y="3552185"/>
            <a:chExt cx="16217705" cy="6912465"/>
          </a:xfrm>
        </p:grpSpPr>
        <p:sp>
          <p:nvSpPr>
            <p:cNvPr id="17" name="Shape 443">
              <a:extLst>
                <a:ext uri="{FF2B5EF4-FFF2-40B4-BE49-F238E27FC236}">
                  <a16:creationId xmlns:a16="http://schemas.microsoft.com/office/drawing/2014/main" id="{1E84A625-9769-3345-98FE-65B4AF4524C2}"/>
                </a:ext>
              </a:extLst>
            </p:cNvPr>
            <p:cNvSpPr/>
            <p:nvPr/>
          </p:nvSpPr>
          <p:spPr>
            <a:xfrm>
              <a:off x="4360984" y="4452748"/>
              <a:ext cx="7032675" cy="5929361"/>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Cash (Reserves)</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$50,000</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lang="en-US" sz="3000" dirty="0">
                  <a:solidFill>
                    <a:srgbClr val="FF0000"/>
                  </a:solidFill>
                  <a:latin typeface="FS Lola"/>
                  <a:sym typeface="FS Lola"/>
                </a:rPr>
                <a:t>+</a:t>
              </a:r>
              <a:r>
                <a:rPr kumimoji="0" lang="en-US" sz="3000" b="0" i="0" u="none" strike="noStrike" kern="0" cap="none" spc="0" normalizeH="0" baseline="0" noProof="0" dirty="0">
                  <a:ln>
                    <a:noFill/>
                  </a:ln>
                  <a:solidFill>
                    <a:srgbClr val="FF0000"/>
                  </a:solidFill>
                  <a:effectLst/>
                  <a:uLnTx/>
                  <a:uFillTx/>
                  <a:latin typeface="FS Lola"/>
                  <a:sym typeface="FS Lola"/>
                </a:rPr>
                <a:t>$2,000</a:t>
              </a:r>
            </a:p>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endParaRPr kumimoji="0" lang="en-US" sz="3600" b="0" i="0" u="none" strike="noStrike" kern="0" cap="none" spc="0" normalizeH="0" baseline="0" noProof="0" dirty="0">
                <a:ln>
                  <a:noFill/>
                </a:ln>
                <a:solidFill>
                  <a:srgbClr val="3A8484"/>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Loans</a:t>
              </a:r>
              <a:endParaRPr kumimoji="0" sz="3600" b="0" i="0" u="none" strike="noStrike" kern="0" cap="none" spc="0" normalizeH="0" baseline="0" noProof="0" dirty="0">
                <a:ln>
                  <a:noFill/>
                </a:ln>
                <a:solidFill>
                  <a:srgbClr val="3A8484"/>
                </a:solidFill>
                <a:effectLst/>
                <a:uLnTx/>
                <a:uFillTx/>
                <a:latin typeface="FS Lola"/>
                <a:sym typeface="FS Lola"/>
              </a:endParaRPr>
            </a:p>
            <a:p>
              <a:pPr lvl="2" algn="l" defTabSz="457200">
                <a:defRPr sz="3000">
                  <a:solidFill>
                    <a:srgbClr val="493A39"/>
                  </a:solidFill>
                  <a:latin typeface="FS Lola"/>
                  <a:ea typeface="FS Lola"/>
                  <a:cs typeface="FS Lola"/>
                  <a:sym typeface="FS Lola"/>
                </a:defRPr>
              </a:pPr>
              <a:r>
                <a:rPr lang="en-US" dirty="0"/>
                <a:t>$112,500</a:t>
              </a:r>
            </a:p>
            <a:p>
              <a:pPr lvl="2" algn="l" defTabSz="457200">
                <a:defRPr sz="3000">
                  <a:solidFill>
                    <a:srgbClr val="493A39"/>
                  </a:solidFill>
                  <a:latin typeface="FS Lola"/>
                  <a:ea typeface="FS Lola"/>
                  <a:cs typeface="FS Lola"/>
                  <a:sym typeface="FS Lola"/>
                </a:defRPr>
              </a:pPr>
              <a:r>
                <a:rPr lang="en-US" dirty="0">
                  <a:solidFill>
                    <a:srgbClr val="FF0000"/>
                  </a:solidFill>
                </a:rPr>
                <a:t>+$9,000</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Lines of Credit</a:t>
              </a:r>
            </a:p>
            <a:p>
              <a:pPr lvl="2" algn="l" defTabSz="457200">
                <a:defRPr sz="3000">
                  <a:solidFill>
                    <a:srgbClr val="493A39"/>
                  </a:solidFill>
                  <a:latin typeface="FS Lola"/>
                  <a:ea typeface="FS Lola"/>
                  <a:cs typeface="FS Lola"/>
                  <a:sym typeface="FS Lola"/>
                </a:defRPr>
              </a:pPr>
              <a:r>
                <a:rPr lang="en-US" dirty="0"/>
                <a:t>$112,500</a:t>
              </a:r>
            </a:p>
            <a:p>
              <a:pPr lvl="2" algn="l" defTabSz="457200">
                <a:defRPr sz="3000">
                  <a:solidFill>
                    <a:srgbClr val="493A39"/>
                  </a:solidFill>
                  <a:latin typeface="FS Lola"/>
                  <a:ea typeface="FS Lola"/>
                  <a:cs typeface="FS Lola"/>
                  <a:sym typeface="FS Lola"/>
                </a:defRPr>
              </a:pPr>
              <a:r>
                <a:rPr lang="en-US" dirty="0">
                  <a:solidFill>
                    <a:srgbClr val="FF0000"/>
                  </a:solidFill>
                </a:rPr>
                <a:t>+$9,000</a:t>
              </a: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p:txBody>
        </p:sp>
        <p:sp>
          <p:nvSpPr>
            <p:cNvPr id="19" name="Shape 429">
              <a:extLst>
                <a:ext uri="{FF2B5EF4-FFF2-40B4-BE49-F238E27FC236}">
                  <a16:creationId xmlns:a16="http://schemas.microsoft.com/office/drawing/2014/main" id="{2CED396A-7031-674E-B2F5-180C321AD25A}"/>
                </a:ext>
              </a:extLst>
            </p:cNvPr>
            <p:cNvSpPr/>
            <p:nvPr/>
          </p:nvSpPr>
          <p:spPr>
            <a:xfrm>
              <a:off x="4360984" y="3552185"/>
              <a:ext cx="7032675" cy="67807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defTabSz="457200">
                <a:defRPr sz="3000">
                  <a:solidFill>
                    <a:srgbClr val="493A39"/>
                  </a:solidFill>
                  <a:latin typeface="FS Lola"/>
                  <a:ea typeface="FS Lola"/>
                  <a:cs typeface="FS Lola"/>
                  <a:sym typeface="FS Lola"/>
                </a:defRPr>
              </a:lvl1pPr>
            </a:lstStyle>
            <a:p>
              <a:pPr marL="0" marR="0" lvl="0" indent="0" algn="ctr" defTabSz="4572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63C1A0"/>
                  </a:solidFill>
                  <a:effectLst/>
                  <a:uLnTx/>
                  <a:uFillTx/>
                  <a:latin typeface="FS Lola" charset="0"/>
                  <a:ea typeface="FS Lola" charset="0"/>
                  <a:cs typeface="FS Lola" charset="0"/>
                  <a:sym typeface="FS Lola"/>
                </a:rPr>
                <a:t>Assets</a:t>
              </a:r>
            </a:p>
          </p:txBody>
        </p:sp>
        <p:sp>
          <p:nvSpPr>
            <p:cNvPr id="20" name="Shape 443">
              <a:extLst>
                <a:ext uri="{FF2B5EF4-FFF2-40B4-BE49-F238E27FC236}">
                  <a16:creationId xmlns:a16="http://schemas.microsoft.com/office/drawing/2014/main" id="{55B74270-939E-4E4B-AE1C-7DA56D7A103F}"/>
                </a:ext>
              </a:extLst>
            </p:cNvPr>
            <p:cNvSpPr/>
            <p:nvPr/>
          </p:nvSpPr>
          <p:spPr>
            <a:xfrm>
              <a:off x="13546014" y="4452747"/>
              <a:ext cx="7032675" cy="3876890"/>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Demand Deposits</a:t>
              </a:r>
            </a:p>
            <a:p>
              <a:pPr lvl="2" algn="l" defTabSz="457200">
                <a:defRPr sz="3000">
                  <a:solidFill>
                    <a:srgbClr val="493A39"/>
                  </a:solidFill>
                  <a:latin typeface="FS Lola"/>
                  <a:ea typeface="FS Lola"/>
                  <a:cs typeface="FS Lola"/>
                  <a:sym typeface="FS Lola"/>
                </a:defRPr>
              </a:pPr>
              <a:r>
                <a:rPr lang="en-US" dirty="0"/>
                <a:t>$10,000</a:t>
              </a:r>
            </a:p>
            <a:p>
              <a:pPr lvl="2" algn="l" defTabSz="457200">
                <a:defRPr sz="3000">
                  <a:solidFill>
                    <a:srgbClr val="493A39"/>
                  </a:solidFill>
                  <a:latin typeface="FS Lola"/>
                  <a:ea typeface="FS Lola"/>
                  <a:cs typeface="FS Lola"/>
                  <a:sym typeface="FS Lola"/>
                </a:defRPr>
              </a:pPr>
              <a:r>
                <a:rPr lang="en-US" dirty="0">
                  <a:solidFill>
                    <a:srgbClr val="FF0000"/>
                  </a:solidFill>
                </a:rPr>
                <a:t>+$20,000</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Certificate of Deposits</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$40,000</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endParaRPr kumimoji="0" lang="en-US" sz="3000" b="0" i="0" u="none" strike="noStrike" kern="0" cap="none" spc="0" normalizeH="0" baseline="0" noProof="0" dirty="0">
                <a:ln>
                  <a:noFill/>
                </a:ln>
                <a:solidFill>
                  <a:srgbClr val="493A39"/>
                </a:solidFill>
                <a:effectLst/>
                <a:uLnTx/>
                <a:uFillTx/>
                <a:latin typeface="FS Lola"/>
                <a:sym typeface="FS Lola"/>
              </a:endParaRPr>
            </a:p>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Savings</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$200,000</a:t>
              </a:r>
            </a:p>
          </p:txBody>
        </p:sp>
        <p:sp>
          <p:nvSpPr>
            <p:cNvPr id="21" name="Shape 429">
              <a:extLst>
                <a:ext uri="{FF2B5EF4-FFF2-40B4-BE49-F238E27FC236}">
                  <a16:creationId xmlns:a16="http://schemas.microsoft.com/office/drawing/2014/main" id="{B22211D0-DEE5-5A4B-9BE9-67AD10F8250D}"/>
                </a:ext>
              </a:extLst>
            </p:cNvPr>
            <p:cNvSpPr/>
            <p:nvPr/>
          </p:nvSpPr>
          <p:spPr>
            <a:xfrm>
              <a:off x="13546014" y="3552185"/>
              <a:ext cx="7032675" cy="67807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defTabSz="457200">
                <a:defRPr sz="3000">
                  <a:solidFill>
                    <a:srgbClr val="493A39"/>
                  </a:solidFill>
                  <a:latin typeface="FS Lola"/>
                  <a:ea typeface="FS Lola"/>
                  <a:cs typeface="FS Lola"/>
                  <a:sym typeface="FS Lola"/>
                </a:defRPr>
              </a:lvl1pPr>
            </a:lstStyle>
            <a:p>
              <a:pPr marL="0" marR="0" lvl="0" indent="0" algn="ctr" defTabSz="457200" rtl="0" eaLnBrk="1" fontAlgn="auto" latinLnBrk="0" hangingPunct="0">
                <a:lnSpc>
                  <a:spcPct val="100000"/>
                </a:lnSpc>
                <a:spcBef>
                  <a:spcPts val="0"/>
                </a:spcBef>
                <a:spcAft>
                  <a:spcPts val="0"/>
                </a:spcAft>
                <a:buClrTx/>
                <a:buSzTx/>
                <a:buFontTx/>
                <a:buNone/>
                <a:tabLst/>
                <a:defRPr/>
              </a:pPr>
              <a:r>
                <a:rPr kumimoji="0" lang="en-US" sz="3600" b="0" i="0" u="none" strike="noStrike" kern="0" cap="none" spc="0" normalizeH="0" baseline="0" noProof="0" dirty="0">
                  <a:ln>
                    <a:noFill/>
                  </a:ln>
                  <a:solidFill>
                    <a:srgbClr val="63C1A0"/>
                  </a:solidFill>
                  <a:effectLst/>
                  <a:uLnTx/>
                  <a:uFillTx/>
                  <a:latin typeface="FS Lola" charset="0"/>
                  <a:ea typeface="FS Lola" charset="0"/>
                  <a:cs typeface="FS Lola" charset="0"/>
                  <a:sym typeface="FS Lola"/>
                </a:rPr>
                <a:t>Liabilities + Equity</a:t>
              </a:r>
            </a:p>
          </p:txBody>
        </p:sp>
        <p:sp>
          <p:nvSpPr>
            <p:cNvPr id="22" name="Shape 443">
              <a:extLst>
                <a:ext uri="{FF2B5EF4-FFF2-40B4-BE49-F238E27FC236}">
                  <a16:creationId xmlns:a16="http://schemas.microsoft.com/office/drawing/2014/main" id="{11D0B191-3EA2-0046-882A-005BC5DCF785}"/>
                </a:ext>
              </a:extLst>
            </p:cNvPr>
            <p:cNvSpPr/>
            <p:nvPr/>
          </p:nvSpPr>
          <p:spPr>
            <a:xfrm>
              <a:off x="13546013" y="9346395"/>
              <a:ext cx="7032675" cy="1118255"/>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0" marR="0" lvl="2" indent="457200" algn="l" defTabSz="457200" rtl="0" eaLnBrk="1" fontAlgn="auto" latinLnBrk="0" hangingPunct="0">
                <a:lnSpc>
                  <a:spcPct val="100000"/>
                </a:lnSpc>
                <a:spcBef>
                  <a:spcPts val="0"/>
                </a:spcBef>
                <a:spcAft>
                  <a:spcPts val="0"/>
                </a:spcAft>
                <a:buClrTx/>
                <a:buSzTx/>
                <a:buFontTx/>
                <a:buNone/>
                <a:tabLst/>
                <a:defRPr sz="3600">
                  <a:solidFill>
                    <a:srgbClr val="3A8484"/>
                  </a:solidFill>
                  <a:latin typeface="FS Lola"/>
                  <a:ea typeface="FS Lola"/>
                  <a:cs typeface="FS Lola"/>
                  <a:sym typeface="FS Lola"/>
                </a:defRPr>
              </a:pPr>
              <a:r>
                <a:rPr kumimoji="0" lang="en-US" sz="3600" b="0" i="0" u="none" strike="noStrike" kern="0" cap="none" spc="0" normalizeH="0" baseline="0" noProof="0" dirty="0">
                  <a:ln>
                    <a:noFill/>
                  </a:ln>
                  <a:solidFill>
                    <a:srgbClr val="3A8484"/>
                  </a:solidFill>
                  <a:effectLst/>
                  <a:uLnTx/>
                  <a:uFillTx/>
                  <a:latin typeface="FS Lola"/>
                  <a:sym typeface="FS Lola"/>
                </a:rPr>
                <a:t>Capital</a:t>
              </a:r>
            </a:p>
            <a:p>
              <a:pPr marL="0" marR="0" lvl="2" indent="457200" algn="l" defTabSz="457200" rtl="0" eaLnBrk="1" fontAlgn="auto" latinLnBrk="0" hangingPunct="0">
                <a:lnSpc>
                  <a:spcPct val="100000"/>
                </a:lnSpc>
                <a:spcBef>
                  <a:spcPts val="0"/>
                </a:spcBef>
                <a:spcAft>
                  <a:spcPts val="0"/>
                </a:spcAft>
                <a:buClrTx/>
                <a:buSzTx/>
                <a:buFontTx/>
                <a:buNone/>
                <a:tabLst/>
                <a:defRPr sz="3000">
                  <a:solidFill>
                    <a:srgbClr val="493A39"/>
                  </a:solidFill>
                  <a:latin typeface="FS Lola"/>
                  <a:ea typeface="FS Lola"/>
                  <a:cs typeface="FS Lola"/>
                  <a:sym typeface="FS Lola"/>
                </a:defRPr>
              </a:pPr>
              <a:r>
                <a:rPr kumimoji="0" lang="en-US" sz="3000" b="0" i="0" u="none" strike="noStrike" kern="0" cap="none" spc="0" normalizeH="0" baseline="0" noProof="0" dirty="0">
                  <a:ln>
                    <a:noFill/>
                  </a:ln>
                  <a:solidFill>
                    <a:srgbClr val="493A39"/>
                  </a:solidFill>
                  <a:effectLst/>
                  <a:uLnTx/>
                  <a:uFillTx/>
                  <a:latin typeface="FS Lola"/>
                  <a:sym typeface="FS Lola"/>
                </a:rPr>
                <a:t>$25,000</a:t>
              </a:r>
            </a:p>
          </p:txBody>
        </p:sp>
      </p:grpSp>
    </p:spTree>
    <p:extLst>
      <p:ext uri="{BB962C8B-B14F-4D97-AF65-F5344CB8AC3E}">
        <p14:creationId xmlns:p14="http://schemas.microsoft.com/office/powerpoint/2010/main" val="321720281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4" name="Shape 444"/>
          <p:cNvSpPr/>
          <p:nvPr/>
        </p:nvSpPr>
        <p:spPr>
          <a:xfrm>
            <a:off x="635000" y="1016000"/>
            <a:ext cx="6330259"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r>
              <a:rPr lang="en-US" dirty="0"/>
              <a:t>Scenario 2: Withdrawal</a:t>
            </a:r>
            <a:endParaRPr dirty="0"/>
          </a:p>
        </p:txBody>
      </p:sp>
      <p:sp>
        <p:nvSpPr>
          <p:cNvPr id="445" name="Shape 445"/>
          <p:cNvSpPr/>
          <p:nvPr/>
        </p:nvSpPr>
        <p:spPr>
          <a:xfrm>
            <a:off x="635239" y="1816100"/>
            <a:ext cx="187711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r>
              <a:rPr lang="en-US" dirty="0"/>
              <a:t>Examples</a:t>
            </a:r>
            <a:endParaRPr dirty="0"/>
          </a:p>
        </p:txBody>
      </p:sp>
      <p:sp>
        <p:nvSpPr>
          <p:cNvPr id="18" name="Shape 443">
            <a:extLst>
              <a:ext uri="{FF2B5EF4-FFF2-40B4-BE49-F238E27FC236}">
                <a16:creationId xmlns:a16="http://schemas.microsoft.com/office/drawing/2014/main" id="{6BB2340D-827E-EB4C-A9ED-0C5DCE14C78A}"/>
              </a:ext>
            </a:extLst>
          </p:cNvPr>
          <p:cNvSpPr/>
          <p:nvPr/>
        </p:nvSpPr>
        <p:spPr>
          <a:xfrm>
            <a:off x="3596543" y="11273790"/>
            <a:ext cx="17190910" cy="56425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defTabSz="457200">
              <a:defRPr sz="3000">
                <a:solidFill>
                  <a:srgbClr val="493A39"/>
                </a:solidFill>
                <a:latin typeface="FS Lola"/>
                <a:ea typeface="FS Lola"/>
                <a:cs typeface="FS Lola"/>
                <a:sym typeface="FS Lola"/>
              </a:defRPr>
            </a:pPr>
            <a:r>
              <a:rPr lang="en-US" dirty="0"/>
              <a:t>This shows the impact on a bank if customer withdraws $20,000 from this savings account.</a:t>
            </a:r>
          </a:p>
        </p:txBody>
      </p:sp>
      <p:grpSp>
        <p:nvGrpSpPr>
          <p:cNvPr id="16" name="Group 15">
            <a:extLst>
              <a:ext uri="{FF2B5EF4-FFF2-40B4-BE49-F238E27FC236}">
                <a16:creationId xmlns:a16="http://schemas.microsoft.com/office/drawing/2014/main" id="{257C4B32-FEE7-584D-AFC1-D4A82BD270B8}"/>
              </a:ext>
            </a:extLst>
          </p:cNvPr>
          <p:cNvGrpSpPr/>
          <p:nvPr/>
        </p:nvGrpSpPr>
        <p:grpSpPr>
          <a:xfrm>
            <a:off x="3596543" y="2454646"/>
            <a:ext cx="17190911" cy="8085113"/>
            <a:chOff x="4360984" y="3552185"/>
            <a:chExt cx="16217705" cy="6912465"/>
          </a:xfrm>
        </p:grpSpPr>
        <p:sp>
          <p:nvSpPr>
            <p:cNvPr id="17" name="Shape 443">
              <a:extLst>
                <a:ext uri="{FF2B5EF4-FFF2-40B4-BE49-F238E27FC236}">
                  <a16:creationId xmlns:a16="http://schemas.microsoft.com/office/drawing/2014/main" id="{1E84A625-9769-3345-98FE-65B4AF4524C2}"/>
                </a:ext>
              </a:extLst>
            </p:cNvPr>
            <p:cNvSpPr/>
            <p:nvPr/>
          </p:nvSpPr>
          <p:spPr>
            <a:xfrm>
              <a:off x="4360984" y="4452748"/>
              <a:ext cx="7032675" cy="5929360"/>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lvl="2" algn="l" defTabSz="457200">
                <a:defRPr sz="3600">
                  <a:solidFill>
                    <a:srgbClr val="3A8484"/>
                  </a:solidFill>
                  <a:latin typeface="FS Lola"/>
                  <a:ea typeface="FS Lola"/>
                  <a:cs typeface="FS Lola"/>
                  <a:sym typeface="FS Lola"/>
                </a:defRPr>
              </a:pPr>
              <a:r>
                <a:rPr lang="en-US" dirty="0"/>
                <a:t>Cash (Reserves)</a:t>
              </a:r>
            </a:p>
            <a:p>
              <a:pPr lvl="2" algn="l" defTabSz="457200">
                <a:defRPr sz="3000">
                  <a:solidFill>
                    <a:srgbClr val="493A39"/>
                  </a:solidFill>
                  <a:latin typeface="FS Lola"/>
                  <a:ea typeface="FS Lola"/>
                  <a:cs typeface="FS Lola"/>
                  <a:sym typeface="FS Lola"/>
                </a:defRPr>
              </a:pPr>
              <a:r>
                <a:rPr lang="en-US" dirty="0"/>
                <a:t>$50,000</a:t>
              </a:r>
            </a:p>
            <a:p>
              <a:pPr lvl="2" algn="l" defTabSz="457200">
                <a:defRPr sz="3000">
                  <a:solidFill>
                    <a:srgbClr val="493A39"/>
                  </a:solidFill>
                  <a:latin typeface="FS Lola"/>
                  <a:ea typeface="FS Lola"/>
                  <a:cs typeface="FS Lola"/>
                  <a:sym typeface="FS Lola"/>
                </a:defRPr>
              </a:pPr>
              <a:r>
                <a:rPr lang="en-US" dirty="0">
                  <a:solidFill>
                    <a:srgbClr val="FF0000"/>
                  </a:solidFill>
                </a:rPr>
                <a:t>-$20,000</a:t>
              </a:r>
            </a:p>
            <a:p>
              <a:pPr lvl="2" algn="l" defTabSz="457200">
                <a:defRPr sz="3600">
                  <a:solidFill>
                    <a:srgbClr val="3A8484"/>
                  </a:solidFill>
                  <a:latin typeface="FS Lola"/>
                  <a:ea typeface="FS Lola"/>
                  <a:cs typeface="FS Lola"/>
                  <a:sym typeface="FS Lola"/>
                </a:defRPr>
              </a:pPr>
              <a:endParaRPr lang="en-US" dirty="0"/>
            </a:p>
            <a:p>
              <a:pPr lvl="2" algn="l" defTabSz="457200">
                <a:defRPr sz="3600">
                  <a:solidFill>
                    <a:srgbClr val="3A8484"/>
                  </a:solidFill>
                  <a:latin typeface="FS Lola"/>
                  <a:ea typeface="FS Lola"/>
                  <a:cs typeface="FS Lola"/>
                  <a:sym typeface="FS Lola"/>
                </a:defRPr>
              </a:pPr>
              <a:r>
                <a:rPr lang="en-US" dirty="0"/>
                <a:t>Loans</a:t>
              </a:r>
              <a:endParaRPr dirty="0"/>
            </a:p>
            <a:p>
              <a:pPr lvl="2" algn="l" defTabSz="457200">
                <a:defRPr sz="3000">
                  <a:solidFill>
                    <a:srgbClr val="493A39"/>
                  </a:solidFill>
                  <a:latin typeface="FS Lola"/>
                  <a:ea typeface="FS Lola"/>
                  <a:cs typeface="FS Lola"/>
                  <a:sym typeface="FS Lola"/>
                </a:defRPr>
              </a:pPr>
              <a:r>
                <a:rPr lang="en-US" dirty="0"/>
                <a:t>$112,500</a:t>
              </a:r>
            </a:p>
            <a:p>
              <a:pPr lvl="2" algn="l" defTabSz="457200">
                <a:defRPr sz="3000">
                  <a:solidFill>
                    <a:srgbClr val="493A39"/>
                  </a:solidFill>
                  <a:latin typeface="FS Lola"/>
                  <a:ea typeface="FS Lola"/>
                  <a:cs typeface="FS Lola"/>
                  <a:sym typeface="FS Lola"/>
                </a:defRPr>
              </a:pPr>
              <a:endParaRPr dirty="0"/>
            </a:p>
            <a:p>
              <a:pPr lvl="2" algn="l" defTabSz="457200">
                <a:defRPr sz="3600">
                  <a:solidFill>
                    <a:srgbClr val="3A8484"/>
                  </a:solidFill>
                  <a:latin typeface="FS Lola"/>
                  <a:ea typeface="FS Lola"/>
                  <a:cs typeface="FS Lola"/>
                  <a:sym typeface="FS Lola"/>
                </a:defRPr>
              </a:pPr>
              <a:r>
                <a:rPr lang="en-US" dirty="0"/>
                <a:t>Lines of Credit</a:t>
              </a:r>
            </a:p>
            <a:p>
              <a:pPr lvl="2" algn="l" defTabSz="457200">
                <a:defRPr sz="3000">
                  <a:solidFill>
                    <a:srgbClr val="493A39"/>
                  </a:solidFill>
                  <a:latin typeface="FS Lola"/>
                  <a:ea typeface="FS Lola"/>
                  <a:cs typeface="FS Lola"/>
                  <a:sym typeface="FS Lola"/>
                </a:defRPr>
              </a:pPr>
              <a:r>
                <a:rPr lang="en-US" dirty="0"/>
                <a:t>$112,500</a:t>
              </a:r>
            </a:p>
            <a:p>
              <a:pPr lvl="2" algn="l" defTabSz="457200">
                <a:defRPr sz="3000">
                  <a:solidFill>
                    <a:srgbClr val="493A39"/>
                  </a:solidFill>
                  <a:latin typeface="FS Lola"/>
                  <a:ea typeface="FS Lola"/>
                  <a:cs typeface="FS Lola"/>
                  <a:sym typeface="FS Lola"/>
                </a:defRPr>
              </a:pPr>
              <a:endParaRPr lang="en-US" dirty="0"/>
            </a:p>
            <a:p>
              <a:pPr lvl="2" algn="l" defTabSz="457200">
                <a:defRPr sz="3000">
                  <a:solidFill>
                    <a:srgbClr val="493A39"/>
                  </a:solidFill>
                  <a:latin typeface="FS Lola"/>
                  <a:ea typeface="FS Lola"/>
                  <a:cs typeface="FS Lola"/>
                  <a:sym typeface="FS Lola"/>
                </a:defRPr>
              </a:pPr>
              <a:endParaRPr lang="en-US" dirty="0"/>
            </a:p>
            <a:p>
              <a:pPr lvl="2" algn="l" defTabSz="457200">
                <a:defRPr sz="3000">
                  <a:solidFill>
                    <a:srgbClr val="493A39"/>
                  </a:solidFill>
                  <a:latin typeface="FS Lola"/>
                  <a:ea typeface="FS Lola"/>
                  <a:cs typeface="FS Lola"/>
                  <a:sym typeface="FS Lola"/>
                </a:defRPr>
              </a:pPr>
              <a:endParaRPr lang="en-US" dirty="0"/>
            </a:p>
            <a:p>
              <a:pPr lvl="2" algn="l" defTabSz="457200">
                <a:defRPr sz="3000">
                  <a:solidFill>
                    <a:srgbClr val="493A39"/>
                  </a:solidFill>
                  <a:latin typeface="FS Lola"/>
                  <a:ea typeface="FS Lola"/>
                  <a:cs typeface="FS Lola"/>
                  <a:sym typeface="FS Lola"/>
                </a:defRPr>
              </a:pPr>
              <a:endParaRPr lang="en-US" dirty="0"/>
            </a:p>
            <a:p>
              <a:pPr lvl="2" algn="l" defTabSz="457200">
                <a:defRPr sz="3000">
                  <a:solidFill>
                    <a:srgbClr val="493A39"/>
                  </a:solidFill>
                  <a:latin typeface="FS Lola"/>
                  <a:ea typeface="FS Lola"/>
                  <a:cs typeface="FS Lola"/>
                  <a:sym typeface="FS Lola"/>
                </a:defRPr>
              </a:pPr>
              <a:endParaRPr lang="en-US" dirty="0"/>
            </a:p>
          </p:txBody>
        </p:sp>
        <p:sp>
          <p:nvSpPr>
            <p:cNvPr id="19" name="Shape 429">
              <a:extLst>
                <a:ext uri="{FF2B5EF4-FFF2-40B4-BE49-F238E27FC236}">
                  <a16:creationId xmlns:a16="http://schemas.microsoft.com/office/drawing/2014/main" id="{2CED396A-7031-674E-B2F5-180C321AD25A}"/>
                </a:ext>
              </a:extLst>
            </p:cNvPr>
            <p:cNvSpPr/>
            <p:nvPr/>
          </p:nvSpPr>
          <p:spPr>
            <a:xfrm>
              <a:off x="4360984" y="3552185"/>
              <a:ext cx="7032675" cy="67807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defTabSz="457200">
                <a:defRPr sz="3000">
                  <a:solidFill>
                    <a:srgbClr val="493A39"/>
                  </a:solidFill>
                  <a:latin typeface="FS Lola"/>
                  <a:ea typeface="FS Lola"/>
                  <a:cs typeface="FS Lola"/>
                  <a:sym typeface="FS Lola"/>
                </a:defRPr>
              </a:lvl1pPr>
            </a:lstStyle>
            <a:p>
              <a:pPr algn="ctr"/>
              <a:r>
                <a:rPr lang="en-US" sz="3600" dirty="0">
                  <a:solidFill>
                    <a:srgbClr val="63C1A0"/>
                  </a:solidFill>
                  <a:latin typeface="FS Lola" charset="0"/>
                  <a:ea typeface="FS Lola" charset="0"/>
                  <a:cs typeface="FS Lola" charset="0"/>
                </a:rPr>
                <a:t>Assets</a:t>
              </a:r>
            </a:p>
          </p:txBody>
        </p:sp>
        <p:sp>
          <p:nvSpPr>
            <p:cNvPr id="20" name="Shape 443">
              <a:extLst>
                <a:ext uri="{FF2B5EF4-FFF2-40B4-BE49-F238E27FC236}">
                  <a16:creationId xmlns:a16="http://schemas.microsoft.com/office/drawing/2014/main" id="{55B74270-939E-4E4B-AE1C-7DA56D7A103F}"/>
                </a:ext>
              </a:extLst>
            </p:cNvPr>
            <p:cNvSpPr/>
            <p:nvPr/>
          </p:nvSpPr>
          <p:spPr>
            <a:xfrm>
              <a:off x="13546014" y="4452747"/>
              <a:ext cx="7032675" cy="3876890"/>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lvl="2" algn="l" defTabSz="457200">
                <a:defRPr sz="3600">
                  <a:solidFill>
                    <a:srgbClr val="3A8484"/>
                  </a:solidFill>
                  <a:latin typeface="FS Lola"/>
                  <a:ea typeface="FS Lola"/>
                  <a:cs typeface="FS Lola"/>
                  <a:sym typeface="FS Lola"/>
                </a:defRPr>
              </a:pPr>
              <a:r>
                <a:rPr lang="en-US" dirty="0"/>
                <a:t>Demand Deposits</a:t>
              </a:r>
            </a:p>
            <a:p>
              <a:pPr lvl="2" algn="l" defTabSz="457200">
                <a:defRPr sz="3000">
                  <a:solidFill>
                    <a:srgbClr val="493A39"/>
                  </a:solidFill>
                  <a:latin typeface="FS Lola"/>
                  <a:ea typeface="FS Lola"/>
                  <a:cs typeface="FS Lola"/>
                  <a:sym typeface="FS Lola"/>
                </a:defRPr>
              </a:pPr>
              <a:r>
                <a:rPr lang="en-US" dirty="0"/>
                <a:t>$10,000</a:t>
              </a:r>
            </a:p>
            <a:p>
              <a:pPr lvl="2" algn="l" defTabSz="457200">
                <a:defRPr sz="3000">
                  <a:solidFill>
                    <a:srgbClr val="493A39"/>
                  </a:solidFill>
                  <a:latin typeface="FS Lola"/>
                  <a:ea typeface="FS Lola"/>
                  <a:cs typeface="FS Lola"/>
                  <a:sym typeface="FS Lola"/>
                </a:defRPr>
              </a:pPr>
              <a:endParaRPr lang="en-US" dirty="0"/>
            </a:p>
            <a:p>
              <a:pPr lvl="2" algn="l" defTabSz="457200">
                <a:defRPr sz="3600">
                  <a:solidFill>
                    <a:srgbClr val="3A8484"/>
                  </a:solidFill>
                  <a:latin typeface="FS Lola"/>
                  <a:ea typeface="FS Lola"/>
                  <a:cs typeface="FS Lola"/>
                  <a:sym typeface="FS Lola"/>
                </a:defRPr>
              </a:pPr>
              <a:r>
                <a:rPr lang="en-US" dirty="0"/>
                <a:t>Certificate of Deposits</a:t>
              </a:r>
            </a:p>
            <a:p>
              <a:pPr lvl="2" algn="l" defTabSz="457200">
                <a:defRPr sz="3000">
                  <a:solidFill>
                    <a:srgbClr val="493A39"/>
                  </a:solidFill>
                  <a:latin typeface="FS Lola"/>
                  <a:ea typeface="FS Lola"/>
                  <a:cs typeface="FS Lola"/>
                  <a:sym typeface="FS Lola"/>
                </a:defRPr>
              </a:pPr>
              <a:r>
                <a:rPr lang="en-US" dirty="0"/>
                <a:t>$40,000</a:t>
              </a:r>
            </a:p>
            <a:p>
              <a:pPr lvl="2" algn="l" defTabSz="457200">
                <a:defRPr sz="3000">
                  <a:solidFill>
                    <a:srgbClr val="493A39"/>
                  </a:solidFill>
                  <a:latin typeface="FS Lola"/>
                  <a:ea typeface="FS Lola"/>
                  <a:cs typeface="FS Lola"/>
                  <a:sym typeface="FS Lola"/>
                </a:defRPr>
              </a:pPr>
              <a:endParaRPr lang="en-US" dirty="0"/>
            </a:p>
            <a:p>
              <a:pPr lvl="2" algn="l" defTabSz="457200">
                <a:defRPr sz="3600">
                  <a:solidFill>
                    <a:srgbClr val="3A8484"/>
                  </a:solidFill>
                  <a:latin typeface="FS Lola"/>
                  <a:ea typeface="FS Lola"/>
                  <a:cs typeface="FS Lola"/>
                  <a:sym typeface="FS Lola"/>
                </a:defRPr>
              </a:pPr>
              <a:r>
                <a:rPr lang="en-US" dirty="0"/>
                <a:t>Savings</a:t>
              </a:r>
            </a:p>
            <a:p>
              <a:pPr lvl="2" algn="l" defTabSz="457200">
                <a:defRPr sz="3000">
                  <a:solidFill>
                    <a:srgbClr val="493A39"/>
                  </a:solidFill>
                  <a:latin typeface="FS Lola"/>
                  <a:ea typeface="FS Lola"/>
                  <a:cs typeface="FS Lola"/>
                  <a:sym typeface="FS Lola"/>
                </a:defRPr>
              </a:pPr>
              <a:r>
                <a:rPr lang="en-US" dirty="0"/>
                <a:t>$200,000</a:t>
              </a:r>
            </a:p>
            <a:p>
              <a:pPr lvl="2" algn="l" defTabSz="457200">
                <a:defRPr sz="3000">
                  <a:solidFill>
                    <a:srgbClr val="493A39"/>
                  </a:solidFill>
                  <a:latin typeface="FS Lola"/>
                  <a:ea typeface="FS Lola"/>
                  <a:cs typeface="FS Lola"/>
                  <a:sym typeface="FS Lola"/>
                </a:defRPr>
              </a:pPr>
              <a:r>
                <a:rPr lang="en-US" dirty="0">
                  <a:solidFill>
                    <a:srgbClr val="FF0000"/>
                  </a:solidFill>
                </a:rPr>
                <a:t>-$20,000</a:t>
              </a:r>
            </a:p>
          </p:txBody>
        </p:sp>
        <p:sp>
          <p:nvSpPr>
            <p:cNvPr id="21" name="Shape 429">
              <a:extLst>
                <a:ext uri="{FF2B5EF4-FFF2-40B4-BE49-F238E27FC236}">
                  <a16:creationId xmlns:a16="http://schemas.microsoft.com/office/drawing/2014/main" id="{B22211D0-DEE5-5A4B-9BE9-67AD10F8250D}"/>
                </a:ext>
              </a:extLst>
            </p:cNvPr>
            <p:cNvSpPr/>
            <p:nvPr/>
          </p:nvSpPr>
          <p:spPr>
            <a:xfrm>
              <a:off x="13546014" y="3552185"/>
              <a:ext cx="7032675" cy="67807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defTabSz="457200">
                <a:defRPr sz="3000">
                  <a:solidFill>
                    <a:srgbClr val="493A39"/>
                  </a:solidFill>
                  <a:latin typeface="FS Lola"/>
                  <a:ea typeface="FS Lola"/>
                  <a:cs typeface="FS Lola"/>
                  <a:sym typeface="FS Lola"/>
                </a:defRPr>
              </a:lvl1pPr>
            </a:lstStyle>
            <a:p>
              <a:pPr algn="ctr"/>
              <a:r>
                <a:rPr lang="en-US" sz="3600" dirty="0">
                  <a:solidFill>
                    <a:srgbClr val="63C1A0"/>
                  </a:solidFill>
                  <a:latin typeface="FS Lola" charset="0"/>
                  <a:ea typeface="FS Lola" charset="0"/>
                  <a:cs typeface="FS Lola" charset="0"/>
                </a:rPr>
                <a:t>Liabilities + Equity</a:t>
              </a:r>
            </a:p>
          </p:txBody>
        </p:sp>
        <p:sp>
          <p:nvSpPr>
            <p:cNvPr id="22" name="Shape 443">
              <a:extLst>
                <a:ext uri="{FF2B5EF4-FFF2-40B4-BE49-F238E27FC236}">
                  <a16:creationId xmlns:a16="http://schemas.microsoft.com/office/drawing/2014/main" id="{11D0B191-3EA2-0046-882A-005BC5DCF785}"/>
                </a:ext>
              </a:extLst>
            </p:cNvPr>
            <p:cNvSpPr/>
            <p:nvPr/>
          </p:nvSpPr>
          <p:spPr>
            <a:xfrm>
              <a:off x="13546013" y="9346395"/>
              <a:ext cx="7032675" cy="1118255"/>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lvl="2" algn="l" defTabSz="457200">
                <a:defRPr sz="3600">
                  <a:solidFill>
                    <a:srgbClr val="3A8484"/>
                  </a:solidFill>
                  <a:latin typeface="FS Lola"/>
                  <a:ea typeface="FS Lola"/>
                  <a:cs typeface="FS Lola"/>
                  <a:sym typeface="FS Lola"/>
                </a:defRPr>
              </a:pPr>
              <a:r>
                <a:rPr lang="en-US" dirty="0"/>
                <a:t>Capital</a:t>
              </a:r>
            </a:p>
            <a:p>
              <a:pPr lvl="2" algn="l" defTabSz="457200">
                <a:defRPr sz="3000">
                  <a:solidFill>
                    <a:srgbClr val="493A39"/>
                  </a:solidFill>
                  <a:latin typeface="FS Lola"/>
                  <a:ea typeface="FS Lola"/>
                  <a:cs typeface="FS Lola"/>
                  <a:sym typeface="FS Lola"/>
                </a:defRPr>
              </a:pPr>
              <a:r>
                <a:rPr lang="en-US" dirty="0"/>
                <a:t>$25,000</a:t>
              </a:r>
            </a:p>
          </p:txBody>
        </p:sp>
      </p:grpSp>
    </p:spTree>
    <p:extLst>
      <p:ext uri="{BB962C8B-B14F-4D97-AF65-F5344CB8AC3E}">
        <p14:creationId xmlns:p14="http://schemas.microsoft.com/office/powerpoint/2010/main" val="172053227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4" name="Shape 444"/>
          <p:cNvSpPr/>
          <p:nvPr/>
        </p:nvSpPr>
        <p:spPr>
          <a:xfrm>
            <a:off x="635000" y="1016000"/>
            <a:ext cx="5705088"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r>
              <a:rPr lang="en-US" dirty="0"/>
              <a:t>Scenario 3: Bank Run </a:t>
            </a:r>
            <a:endParaRPr dirty="0"/>
          </a:p>
        </p:txBody>
      </p:sp>
      <p:sp>
        <p:nvSpPr>
          <p:cNvPr id="445" name="Shape 445"/>
          <p:cNvSpPr/>
          <p:nvPr/>
        </p:nvSpPr>
        <p:spPr>
          <a:xfrm>
            <a:off x="635239" y="1816100"/>
            <a:ext cx="187711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r>
              <a:rPr lang="en-US" dirty="0"/>
              <a:t>Examples</a:t>
            </a:r>
            <a:endParaRPr dirty="0"/>
          </a:p>
        </p:txBody>
      </p:sp>
      <p:sp>
        <p:nvSpPr>
          <p:cNvPr id="18" name="Shape 443">
            <a:extLst>
              <a:ext uri="{FF2B5EF4-FFF2-40B4-BE49-F238E27FC236}">
                <a16:creationId xmlns:a16="http://schemas.microsoft.com/office/drawing/2014/main" id="{6BB2340D-827E-EB4C-A9ED-0C5DCE14C78A}"/>
              </a:ext>
            </a:extLst>
          </p:cNvPr>
          <p:cNvSpPr/>
          <p:nvPr/>
        </p:nvSpPr>
        <p:spPr>
          <a:xfrm>
            <a:off x="3596543" y="11273790"/>
            <a:ext cx="17190910" cy="1949252"/>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gn="l" defTabSz="457200">
              <a:defRPr sz="3000">
                <a:solidFill>
                  <a:srgbClr val="493A39"/>
                </a:solidFill>
                <a:latin typeface="FS Lola"/>
                <a:ea typeface="FS Lola"/>
                <a:cs typeface="FS Lola"/>
                <a:sym typeface="FS Lola"/>
              </a:defRPr>
            </a:pPr>
            <a:r>
              <a:rPr lang="en-US" dirty="0"/>
              <a:t>This shows the impact on a bank if a customer withdraws $100,000 from their savings account. Since they do not have enough cash, the bank decides to sell off loans. However, they would need to be selling them at a loss in order to quickly get convert them to cash. This illustrates one of many ways that banks can meet their funding needs.</a:t>
            </a:r>
          </a:p>
        </p:txBody>
      </p:sp>
      <p:grpSp>
        <p:nvGrpSpPr>
          <p:cNvPr id="16" name="Group 15">
            <a:extLst>
              <a:ext uri="{FF2B5EF4-FFF2-40B4-BE49-F238E27FC236}">
                <a16:creationId xmlns:a16="http://schemas.microsoft.com/office/drawing/2014/main" id="{257C4B32-FEE7-584D-AFC1-D4A82BD270B8}"/>
              </a:ext>
            </a:extLst>
          </p:cNvPr>
          <p:cNvGrpSpPr/>
          <p:nvPr/>
        </p:nvGrpSpPr>
        <p:grpSpPr>
          <a:xfrm>
            <a:off x="3596543" y="2144395"/>
            <a:ext cx="17190911" cy="8450234"/>
            <a:chOff x="4360984" y="3552185"/>
            <a:chExt cx="16217705" cy="7224629"/>
          </a:xfrm>
        </p:grpSpPr>
        <p:sp>
          <p:nvSpPr>
            <p:cNvPr id="17" name="Shape 443">
              <a:extLst>
                <a:ext uri="{FF2B5EF4-FFF2-40B4-BE49-F238E27FC236}">
                  <a16:creationId xmlns:a16="http://schemas.microsoft.com/office/drawing/2014/main" id="{1E84A625-9769-3345-98FE-65B4AF4524C2}"/>
                </a:ext>
              </a:extLst>
            </p:cNvPr>
            <p:cNvSpPr/>
            <p:nvPr/>
          </p:nvSpPr>
          <p:spPr>
            <a:xfrm>
              <a:off x="4360984" y="4452748"/>
              <a:ext cx="7032675" cy="6324066"/>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lvl="2" algn="l" defTabSz="457200">
                <a:defRPr sz="3600">
                  <a:solidFill>
                    <a:srgbClr val="3A8484"/>
                  </a:solidFill>
                  <a:latin typeface="FS Lola"/>
                  <a:ea typeface="FS Lola"/>
                  <a:cs typeface="FS Lola"/>
                  <a:sym typeface="FS Lola"/>
                </a:defRPr>
              </a:pPr>
              <a:r>
                <a:rPr lang="en-US" dirty="0"/>
                <a:t>Cash (Reserves)</a:t>
              </a:r>
            </a:p>
            <a:p>
              <a:pPr lvl="2" algn="l" defTabSz="457200">
                <a:defRPr sz="3000">
                  <a:solidFill>
                    <a:srgbClr val="493A39"/>
                  </a:solidFill>
                  <a:latin typeface="FS Lola"/>
                  <a:ea typeface="FS Lola"/>
                  <a:cs typeface="FS Lola"/>
                  <a:sym typeface="FS Lola"/>
                </a:defRPr>
              </a:pPr>
              <a:r>
                <a:rPr lang="en-US" dirty="0"/>
                <a:t>$50,000</a:t>
              </a:r>
            </a:p>
            <a:p>
              <a:pPr lvl="2" algn="l" defTabSz="457200">
                <a:defRPr sz="3000">
                  <a:solidFill>
                    <a:srgbClr val="493A39"/>
                  </a:solidFill>
                  <a:latin typeface="FS Lola"/>
                  <a:ea typeface="FS Lola"/>
                  <a:cs typeface="FS Lola"/>
                  <a:sym typeface="FS Lola"/>
                </a:defRPr>
              </a:pPr>
              <a:r>
                <a:rPr lang="en-US" dirty="0">
                  <a:solidFill>
                    <a:srgbClr val="FF0000"/>
                  </a:solidFill>
                </a:rPr>
                <a:t>-$50,000</a:t>
              </a:r>
            </a:p>
            <a:p>
              <a:pPr lvl="2" algn="l" defTabSz="457200">
                <a:defRPr sz="3600">
                  <a:solidFill>
                    <a:srgbClr val="3A8484"/>
                  </a:solidFill>
                  <a:latin typeface="FS Lola"/>
                  <a:ea typeface="FS Lola"/>
                  <a:cs typeface="FS Lola"/>
                  <a:sym typeface="FS Lola"/>
                </a:defRPr>
              </a:pPr>
              <a:endParaRPr lang="en-US" dirty="0"/>
            </a:p>
            <a:p>
              <a:pPr lvl="2" algn="l" defTabSz="457200">
                <a:defRPr sz="3600">
                  <a:solidFill>
                    <a:srgbClr val="3A8484"/>
                  </a:solidFill>
                  <a:latin typeface="FS Lola"/>
                  <a:ea typeface="FS Lola"/>
                  <a:cs typeface="FS Lola"/>
                  <a:sym typeface="FS Lola"/>
                </a:defRPr>
              </a:pPr>
              <a:r>
                <a:rPr lang="en-US" dirty="0"/>
                <a:t>Loans</a:t>
              </a:r>
              <a:endParaRPr dirty="0"/>
            </a:p>
            <a:p>
              <a:pPr lvl="2" algn="l" defTabSz="457200">
                <a:defRPr sz="3000">
                  <a:solidFill>
                    <a:srgbClr val="493A39"/>
                  </a:solidFill>
                  <a:latin typeface="FS Lola"/>
                  <a:ea typeface="FS Lola"/>
                  <a:cs typeface="FS Lola"/>
                  <a:sym typeface="FS Lola"/>
                </a:defRPr>
              </a:pPr>
              <a:r>
                <a:rPr lang="en-US" dirty="0"/>
                <a:t>$112,500</a:t>
              </a:r>
            </a:p>
            <a:p>
              <a:pPr lvl="2" algn="l" defTabSz="457200">
                <a:defRPr sz="3000">
                  <a:solidFill>
                    <a:srgbClr val="493A39"/>
                  </a:solidFill>
                  <a:latin typeface="FS Lola"/>
                  <a:ea typeface="FS Lola"/>
                  <a:cs typeface="FS Lola"/>
                  <a:sym typeface="FS Lola"/>
                </a:defRPr>
              </a:pPr>
              <a:r>
                <a:rPr lang="en-US" dirty="0">
                  <a:solidFill>
                    <a:srgbClr val="FF0000"/>
                  </a:solidFill>
                </a:rPr>
                <a:t>-$80,000</a:t>
              </a:r>
            </a:p>
            <a:p>
              <a:pPr lvl="2" algn="l" defTabSz="457200">
                <a:defRPr sz="3000">
                  <a:solidFill>
                    <a:srgbClr val="493A39"/>
                  </a:solidFill>
                  <a:latin typeface="FS Lola"/>
                  <a:ea typeface="FS Lola"/>
                  <a:cs typeface="FS Lola"/>
                  <a:sym typeface="FS Lola"/>
                </a:defRPr>
              </a:pPr>
              <a:endParaRPr dirty="0"/>
            </a:p>
            <a:p>
              <a:pPr lvl="2" algn="l" defTabSz="457200">
                <a:defRPr sz="3600">
                  <a:solidFill>
                    <a:srgbClr val="3A8484"/>
                  </a:solidFill>
                  <a:latin typeface="FS Lola"/>
                  <a:ea typeface="FS Lola"/>
                  <a:cs typeface="FS Lola"/>
                  <a:sym typeface="FS Lola"/>
                </a:defRPr>
              </a:pPr>
              <a:r>
                <a:rPr lang="en-US" dirty="0"/>
                <a:t>Lines of Credit</a:t>
              </a:r>
            </a:p>
            <a:p>
              <a:pPr lvl="2" algn="l" defTabSz="457200">
                <a:defRPr sz="3000">
                  <a:solidFill>
                    <a:srgbClr val="493A39"/>
                  </a:solidFill>
                  <a:latin typeface="FS Lola"/>
                  <a:ea typeface="FS Lola"/>
                  <a:cs typeface="FS Lola"/>
                  <a:sym typeface="FS Lola"/>
                </a:defRPr>
              </a:pPr>
              <a:r>
                <a:rPr lang="en-US" dirty="0"/>
                <a:t>$112,500</a:t>
              </a:r>
            </a:p>
            <a:p>
              <a:pPr lvl="2" algn="l" defTabSz="457200">
                <a:defRPr sz="3000">
                  <a:solidFill>
                    <a:srgbClr val="493A39"/>
                  </a:solidFill>
                  <a:latin typeface="FS Lola"/>
                  <a:ea typeface="FS Lola"/>
                  <a:cs typeface="FS Lola"/>
                  <a:sym typeface="FS Lola"/>
                </a:defRPr>
              </a:pPr>
              <a:endParaRPr lang="en-US" dirty="0"/>
            </a:p>
            <a:p>
              <a:pPr lvl="2" algn="l" defTabSz="457200">
                <a:defRPr sz="3000">
                  <a:solidFill>
                    <a:srgbClr val="493A39"/>
                  </a:solidFill>
                  <a:latin typeface="FS Lola"/>
                  <a:ea typeface="FS Lola"/>
                  <a:cs typeface="FS Lola"/>
                  <a:sym typeface="FS Lola"/>
                </a:defRPr>
              </a:pPr>
              <a:endParaRPr lang="en-US" dirty="0"/>
            </a:p>
            <a:p>
              <a:pPr lvl="2" algn="l" defTabSz="457200">
                <a:defRPr sz="3000">
                  <a:solidFill>
                    <a:srgbClr val="493A39"/>
                  </a:solidFill>
                  <a:latin typeface="FS Lola"/>
                  <a:ea typeface="FS Lola"/>
                  <a:cs typeface="FS Lola"/>
                  <a:sym typeface="FS Lola"/>
                </a:defRPr>
              </a:pPr>
              <a:endParaRPr lang="en-US" dirty="0"/>
            </a:p>
            <a:p>
              <a:pPr lvl="2" algn="l" defTabSz="457200">
                <a:defRPr sz="3000">
                  <a:solidFill>
                    <a:srgbClr val="493A39"/>
                  </a:solidFill>
                  <a:latin typeface="FS Lola"/>
                  <a:ea typeface="FS Lola"/>
                  <a:cs typeface="FS Lola"/>
                  <a:sym typeface="FS Lola"/>
                </a:defRPr>
              </a:pPr>
              <a:endParaRPr lang="en-US" dirty="0"/>
            </a:p>
            <a:p>
              <a:pPr lvl="2" algn="l" defTabSz="457200">
                <a:defRPr sz="3000">
                  <a:solidFill>
                    <a:srgbClr val="493A39"/>
                  </a:solidFill>
                  <a:latin typeface="FS Lola"/>
                  <a:ea typeface="FS Lola"/>
                  <a:cs typeface="FS Lola"/>
                  <a:sym typeface="FS Lola"/>
                </a:defRPr>
              </a:pPr>
              <a:endParaRPr lang="en-US" dirty="0"/>
            </a:p>
          </p:txBody>
        </p:sp>
        <p:sp>
          <p:nvSpPr>
            <p:cNvPr id="19" name="Shape 429">
              <a:extLst>
                <a:ext uri="{FF2B5EF4-FFF2-40B4-BE49-F238E27FC236}">
                  <a16:creationId xmlns:a16="http://schemas.microsoft.com/office/drawing/2014/main" id="{2CED396A-7031-674E-B2F5-180C321AD25A}"/>
                </a:ext>
              </a:extLst>
            </p:cNvPr>
            <p:cNvSpPr/>
            <p:nvPr/>
          </p:nvSpPr>
          <p:spPr>
            <a:xfrm>
              <a:off x="4360984" y="3552185"/>
              <a:ext cx="7032675" cy="67807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defTabSz="457200">
                <a:defRPr sz="3000">
                  <a:solidFill>
                    <a:srgbClr val="493A39"/>
                  </a:solidFill>
                  <a:latin typeface="FS Lola"/>
                  <a:ea typeface="FS Lola"/>
                  <a:cs typeface="FS Lola"/>
                  <a:sym typeface="FS Lola"/>
                </a:defRPr>
              </a:lvl1pPr>
            </a:lstStyle>
            <a:p>
              <a:pPr algn="ctr"/>
              <a:r>
                <a:rPr lang="en-US" sz="3600" dirty="0">
                  <a:solidFill>
                    <a:srgbClr val="63C1A0"/>
                  </a:solidFill>
                  <a:latin typeface="FS Lola" charset="0"/>
                  <a:ea typeface="FS Lola" charset="0"/>
                  <a:cs typeface="FS Lola" charset="0"/>
                </a:rPr>
                <a:t>Assets</a:t>
              </a:r>
            </a:p>
          </p:txBody>
        </p:sp>
        <p:sp>
          <p:nvSpPr>
            <p:cNvPr id="20" name="Shape 443">
              <a:extLst>
                <a:ext uri="{FF2B5EF4-FFF2-40B4-BE49-F238E27FC236}">
                  <a16:creationId xmlns:a16="http://schemas.microsoft.com/office/drawing/2014/main" id="{55B74270-939E-4E4B-AE1C-7DA56D7A103F}"/>
                </a:ext>
              </a:extLst>
            </p:cNvPr>
            <p:cNvSpPr/>
            <p:nvPr/>
          </p:nvSpPr>
          <p:spPr>
            <a:xfrm>
              <a:off x="13546014" y="4452747"/>
              <a:ext cx="7032675" cy="4666301"/>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lvl="2" algn="l" defTabSz="457200">
                <a:defRPr sz="3600">
                  <a:solidFill>
                    <a:srgbClr val="3A8484"/>
                  </a:solidFill>
                  <a:latin typeface="FS Lola"/>
                  <a:ea typeface="FS Lola"/>
                  <a:cs typeface="FS Lola"/>
                  <a:sym typeface="FS Lola"/>
                </a:defRPr>
              </a:pPr>
              <a:r>
                <a:rPr lang="en-US" dirty="0"/>
                <a:t>Demand Deposits</a:t>
              </a:r>
            </a:p>
            <a:p>
              <a:pPr lvl="2" algn="l" defTabSz="457200">
                <a:defRPr sz="3000">
                  <a:solidFill>
                    <a:srgbClr val="493A39"/>
                  </a:solidFill>
                  <a:latin typeface="FS Lola"/>
                  <a:ea typeface="FS Lola"/>
                  <a:cs typeface="FS Lola"/>
                  <a:sym typeface="FS Lola"/>
                </a:defRPr>
              </a:pPr>
              <a:r>
                <a:rPr lang="en-US" dirty="0"/>
                <a:t>$10,000</a:t>
              </a:r>
            </a:p>
            <a:p>
              <a:pPr lvl="2" algn="l" defTabSz="457200">
                <a:defRPr sz="3000">
                  <a:solidFill>
                    <a:srgbClr val="493A39"/>
                  </a:solidFill>
                  <a:latin typeface="FS Lola"/>
                  <a:ea typeface="FS Lola"/>
                  <a:cs typeface="FS Lola"/>
                  <a:sym typeface="FS Lola"/>
                </a:defRPr>
              </a:pPr>
              <a:endParaRPr lang="en-US" dirty="0"/>
            </a:p>
            <a:p>
              <a:pPr lvl="2" algn="l" defTabSz="457200">
                <a:defRPr sz="3600">
                  <a:solidFill>
                    <a:srgbClr val="3A8484"/>
                  </a:solidFill>
                  <a:latin typeface="FS Lola"/>
                  <a:ea typeface="FS Lola"/>
                  <a:cs typeface="FS Lola"/>
                  <a:sym typeface="FS Lola"/>
                </a:defRPr>
              </a:pPr>
              <a:r>
                <a:rPr lang="en-US" dirty="0"/>
                <a:t>Certificate of Deposits</a:t>
              </a:r>
            </a:p>
            <a:p>
              <a:pPr lvl="2" algn="l" defTabSz="457200">
                <a:defRPr sz="3000">
                  <a:solidFill>
                    <a:srgbClr val="493A39"/>
                  </a:solidFill>
                  <a:latin typeface="FS Lola"/>
                  <a:ea typeface="FS Lola"/>
                  <a:cs typeface="FS Lola"/>
                  <a:sym typeface="FS Lola"/>
                </a:defRPr>
              </a:pPr>
              <a:r>
                <a:rPr lang="en-US" dirty="0"/>
                <a:t>$40,000</a:t>
              </a:r>
            </a:p>
            <a:p>
              <a:pPr lvl="2" algn="l" defTabSz="457200">
                <a:defRPr sz="3000">
                  <a:solidFill>
                    <a:srgbClr val="493A39"/>
                  </a:solidFill>
                  <a:latin typeface="FS Lola"/>
                  <a:ea typeface="FS Lola"/>
                  <a:cs typeface="FS Lola"/>
                  <a:sym typeface="FS Lola"/>
                </a:defRPr>
              </a:pPr>
              <a:endParaRPr lang="en-US" dirty="0"/>
            </a:p>
            <a:p>
              <a:pPr lvl="2" algn="l" defTabSz="457200">
                <a:defRPr sz="3600">
                  <a:solidFill>
                    <a:srgbClr val="3A8484"/>
                  </a:solidFill>
                  <a:latin typeface="FS Lola"/>
                  <a:ea typeface="FS Lola"/>
                  <a:cs typeface="FS Lola"/>
                  <a:sym typeface="FS Lola"/>
                </a:defRPr>
              </a:pPr>
              <a:r>
                <a:rPr lang="en-US" dirty="0"/>
                <a:t>Savings</a:t>
              </a:r>
            </a:p>
            <a:p>
              <a:pPr lvl="2" algn="l" defTabSz="457200">
                <a:defRPr sz="3000">
                  <a:solidFill>
                    <a:srgbClr val="493A39"/>
                  </a:solidFill>
                  <a:latin typeface="FS Lola"/>
                  <a:ea typeface="FS Lola"/>
                  <a:cs typeface="FS Lola"/>
                  <a:sym typeface="FS Lola"/>
                </a:defRPr>
              </a:pPr>
              <a:r>
                <a:rPr lang="en-US" dirty="0"/>
                <a:t>$200,000</a:t>
              </a:r>
            </a:p>
            <a:p>
              <a:pPr lvl="2" algn="l" defTabSz="457200">
                <a:defRPr sz="3000">
                  <a:solidFill>
                    <a:srgbClr val="493A39"/>
                  </a:solidFill>
                  <a:latin typeface="FS Lola"/>
                  <a:ea typeface="FS Lola"/>
                  <a:cs typeface="FS Lola"/>
                  <a:sym typeface="FS Lola"/>
                </a:defRPr>
              </a:pPr>
              <a:r>
                <a:rPr lang="en-US" dirty="0">
                  <a:solidFill>
                    <a:srgbClr val="FF0000"/>
                  </a:solidFill>
                </a:rPr>
                <a:t>-$100,000</a:t>
              </a:r>
            </a:p>
            <a:p>
              <a:pPr lvl="2" algn="l" defTabSz="457200">
                <a:defRPr sz="3000">
                  <a:solidFill>
                    <a:srgbClr val="493A39"/>
                  </a:solidFill>
                  <a:latin typeface="FS Lola"/>
                  <a:ea typeface="FS Lola"/>
                  <a:cs typeface="FS Lola"/>
                  <a:sym typeface="FS Lola"/>
                </a:defRPr>
              </a:pPr>
              <a:endParaRPr lang="en-US" dirty="0">
                <a:solidFill>
                  <a:srgbClr val="FF0000"/>
                </a:solidFill>
              </a:endParaRPr>
            </a:p>
            <a:p>
              <a:pPr lvl="2" algn="l" defTabSz="457200">
                <a:defRPr sz="3000">
                  <a:solidFill>
                    <a:srgbClr val="493A39"/>
                  </a:solidFill>
                  <a:latin typeface="FS Lola"/>
                  <a:ea typeface="FS Lola"/>
                  <a:cs typeface="FS Lola"/>
                  <a:sym typeface="FS Lola"/>
                </a:defRPr>
              </a:pPr>
              <a:endParaRPr lang="en-US" dirty="0">
                <a:solidFill>
                  <a:srgbClr val="FF0000"/>
                </a:solidFill>
              </a:endParaRPr>
            </a:p>
          </p:txBody>
        </p:sp>
        <p:sp>
          <p:nvSpPr>
            <p:cNvPr id="21" name="Shape 429">
              <a:extLst>
                <a:ext uri="{FF2B5EF4-FFF2-40B4-BE49-F238E27FC236}">
                  <a16:creationId xmlns:a16="http://schemas.microsoft.com/office/drawing/2014/main" id="{B22211D0-DEE5-5A4B-9BE9-67AD10F8250D}"/>
                </a:ext>
              </a:extLst>
            </p:cNvPr>
            <p:cNvSpPr/>
            <p:nvPr/>
          </p:nvSpPr>
          <p:spPr>
            <a:xfrm>
              <a:off x="13546014" y="3552185"/>
              <a:ext cx="7032675" cy="67807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defTabSz="457200">
                <a:defRPr sz="3000">
                  <a:solidFill>
                    <a:srgbClr val="493A39"/>
                  </a:solidFill>
                  <a:latin typeface="FS Lola"/>
                  <a:ea typeface="FS Lola"/>
                  <a:cs typeface="FS Lola"/>
                  <a:sym typeface="FS Lola"/>
                </a:defRPr>
              </a:lvl1pPr>
            </a:lstStyle>
            <a:p>
              <a:pPr algn="ctr"/>
              <a:r>
                <a:rPr lang="en-US" sz="3600" dirty="0">
                  <a:solidFill>
                    <a:srgbClr val="63C1A0"/>
                  </a:solidFill>
                  <a:latin typeface="FS Lola" charset="0"/>
                  <a:ea typeface="FS Lola" charset="0"/>
                  <a:cs typeface="FS Lola" charset="0"/>
                </a:rPr>
                <a:t>Liabilities + Equity</a:t>
              </a:r>
            </a:p>
          </p:txBody>
        </p:sp>
        <p:sp>
          <p:nvSpPr>
            <p:cNvPr id="22" name="Shape 443">
              <a:extLst>
                <a:ext uri="{FF2B5EF4-FFF2-40B4-BE49-F238E27FC236}">
                  <a16:creationId xmlns:a16="http://schemas.microsoft.com/office/drawing/2014/main" id="{11D0B191-3EA2-0046-882A-005BC5DCF785}"/>
                </a:ext>
              </a:extLst>
            </p:cNvPr>
            <p:cNvSpPr/>
            <p:nvPr/>
          </p:nvSpPr>
          <p:spPr>
            <a:xfrm>
              <a:off x="13546013" y="9346395"/>
              <a:ext cx="7032675" cy="1350772"/>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lvl="2" algn="l" defTabSz="457200">
                <a:defRPr sz="3600">
                  <a:solidFill>
                    <a:srgbClr val="3A8484"/>
                  </a:solidFill>
                  <a:latin typeface="FS Lola"/>
                  <a:ea typeface="FS Lola"/>
                  <a:cs typeface="FS Lola"/>
                  <a:sym typeface="FS Lola"/>
                </a:defRPr>
              </a:pPr>
              <a:r>
                <a:rPr lang="en-US" dirty="0"/>
                <a:t>Capital</a:t>
              </a:r>
            </a:p>
            <a:p>
              <a:pPr lvl="2" algn="l" defTabSz="457200">
                <a:defRPr sz="3000">
                  <a:solidFill>
                    <a:srgbClr val="493A39"/>
                  </a:solidFill>
                  <a:latin typeface="FS Lola"/>
                  <a:ea typeface="FS Lola"/>
                  <a:cs typeface="FS Lola"/>
                  <a:sym typeface="FS Lola"/>
                </a:defRPr>
              </a:pPr>
              <a:r>
                <a:rPr lang="en-US" dirty="0"/>
                <a:t>$25,000</a:t>
              </a:r>
            </a:p>
            <a:p>
              <a:pPr lvl="2" algn="l" defTabSz="457200">
                <a:defRPr sz="3000">
                  <a:solidFill>
                    <a:srgbClr val="493A39"/>
                  </a:solidFill>
                  <a:latin typeface="FS Lola"/>
                  <a:ea typeface="FS Lola"/>
                  <a:cs typeface="FS Lola"/>
                  <a:sym typeface="FS Lola"/>
                </a:defRPr>
              </a:pPr>
              <a:r>
                <a:rPr lang="en-US" dirty="0">
                  <a:solidFill>
                    <a:srgbClr val="FF0000"/>
                  </a:solidFill>
                </a:rPr>
                <a:t>-$30,000</a:t>
              </a:r>
            </a:p>
          </p:txBody>
        </p:sp>
      </p:grpSp>
    </p:spTree>
    <p:extLst>
      <p:ext uri="{BB962C8B-B14F-4D97-AF65-F5344CB8AC3E}">
        <p14:creationId xmlns:p14="http://schemas.microsoft.com/office/powerpoint/2010/main" val="276544247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4" name="Shape 444"/>
          <p:cNvSpPr/>
          <p:nvPr/>
        </p:nvSpPr>
        <p:spPr>
          <a:xfrm>
            <a:off x="635000" y="1016000"/>
            <a:ext cx="5687454"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r>
              <a:rPr lang="en-US" dirty="0"/>
              <a:t>Scenario </a:t>
            </a:r>
            <a:r>
              <a:rPr lang="en-US" altLang="zh-CN" dirty="0"/>
              <a:t>4:</a:t>
            </a:r>
            <a:r>
              <a:rPr lang="zh-CN" altLang="en-US" dirty="0"/>
              <a:t> </a:t>
            </a:r>
            <a:r>
              <a:rPr lang="en-US" dirty="0"/>
              <a:t>New Loan</a:t>
            </a:r>
            <a:endParaRPr dirty="0"/>
          </a:p>
        </p:txBody>
      </p:sp>
      <p:sp>
        <p:nvSpPr>
          <p:cNvPr id="445" name="Shape 445"/>
          <p:cNvSpPr/>
          <p:nvPr/>
        </p:nvSpPr>
        <p:spPr>
          <a:xfrm>
            <a:off x="635239" y="1816100"/>
            <a:ext cx="187711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r>
              <a:rPr lang="en-US" dirty="0"/>
              <a:t>Examples</a:t>
            </a:r>
            <a:endParaRPr dirty="0"/>
          </a:p>
        </p:txBody>
      </p:sp>
      <p:sp>
        <p:nvSpPr>
          <p:cNvPr id="18" name="Shape 443">
            <a:extLst>
              <a:ext uri="{FF2B5EF4-FFF2-40B4-BE49-F238E27FC236}">
                <a16:creationId xmlns:a16="http://schemas.microsoft.com/office/drawing/2014/main" id="{6BB2340D-827E-EB4C-A9ED-0C5DCE14C78A}"/>
              </a:ext>
            </a:extLst>
          </p:cNvPr>
          <p:cNvSpPr/>
          <p:nvPr/>
        </p:nvSpPr>
        <p:spPr>
          <a:xfrm>
            <a:off x="3596543" y="11273790"/>
            <a:ext cx="17190910" cy="56425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defTabSz="457200">
              <a:defRPr sz="3000">
                <a:solidFill>
                  <a:srgbClr val="493A39"/>
                </a:solidFill>
                <a:latin typeface="FS Lola"/>
                <a:ea typeface="FS Lola"/>
                <a:cs typeface="FS Lola"/>
                <a:sym typeface="FS Lola"/>
              </a:defRPr>
            </a:pPr>
            <a:r>
              <a:rPr lang="en-US" dirty="0"/>
              <a:t>This shows the impact on a bank if a loan of $10,000 is made. </a:t>
            </a:r>
          </a:p>
        </p:txBody>
      </p:sp>
      <p:grpSp>
        <p:nvGrpSpPr>
          <p:cNvPr id="16" name="Group 15">
            <a:extLst>
              <a:ext uri="{FF2B5EF4-FFF2-40B4-BE49-F238E27FC236}">
                <a16:creationId xmlns:a16="http://schemas.microsoft.com/office/drawing/2014/main" id="{257C4B32-FEE7-584D-AFC1-D4A82BD270B8}"/>
              </a:ext>
            </a:extLst>
          </p:cNvPr>
          <p:cNvGrpSpPr/>
          <p:nvPr/>
        </p:nvGrpSpPr>
        <p:grpSpPr>
          <a:xfrm>
            <a:off x="3596543" y="2144395"/>
            <a:ext cx="17190911" cy="7988569"/>
            <a:chOff x="4360984" y="3552185"/>
            <a:chExt cx="16217705" cy="6829923"/>
          </a:xfrm>
        </p:grpSpPr>
        <p:sp>
          <p:nvSpPr>
            <p:cNvPr id="17" name="Shape 443">
              <a:extLst>
                <a:ext uri="{FF2B5EF4-FFF2-40B4-BE49-F238E27FC236}">
                  <a16:creationId xmlns:a16="http://schemas.microsoft.com/office/drawing/2014/main" id="{1E84A625-9769-3345-98FE-65B4AF4524C2}"/>
                </a:ext>
              </a:extLst>
            </p:cNvPr>
            <p:cNvSpPr/>
            <p:nvPr/>
          </p:nvSpPr>
          <p:spPr>
            <a:xfrm>
              <a:off x="4360984" y="4452748"/>
              <a:ext cx="7032675" cy="5929360"/>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lvl="2" algn="l" defTabSz="457200">
                <a:defRPr sz="3600">
                  <a:solidFill>
                    <a:srgbClr val="3A8484"/>
                  </a:solidFill>
                  <a:latin typeface="FS Lola"/>
                  <a:ea typeface="FS Lola"/>
                  <a:cs typeface="FS Lola"/>
                  <a:sym typeface="FS Lola"/>
                </a:defRPr>
              </a:pPr>
              <a:r>
                <a:rPr lang="en-US" dirty="0"/>
                <a:t>Cash (Reserves)</a:t>
              </a:r>
            </a:p>
            <a:p>
              <a:pPr lvl="2" algn="l" defTabSz="457200">
                <a:defRPr sz="3000">
                  <a:solidFill>
                    <a:srgbClr val="493A39"/>
                  </a:solidFill>
                  <a:latin typeface="FS Lola"/>
                  <a:ea typeface="FS Lola"/>
                  <a:cs typeface="FS Lola"/>
                  <a:sym typeface="FS Lola"/>
                </a:defRPr>
              </a:pPr>
              <a:r>
                <a:rPr lang="en-US" dirty="0"/>
                <a:t>$50,000</a:t>
              </a:r>
            </a:p>
            <a:p>
              <a:pPr lvl="2" algn="l" defTabSz="457200">
                <a:defRPr sz="3000">
                  <a:solidFill>
                    <a:srgbClr val="493A39"/>
                  </a:solidFill>
                  <a:latin typeface="FS Lola"/>
                  <a:ea typeface="FS Lola"/>
                  <a:cs typeface="FS Lola"/>
                  <a:sym typeface="FS Lola"/>
                </a:defRPr>
              </a:pPr>
              <a:r>
                <a:rPr lang="en-US" dirty="0">
                  <a:solidFill>
                    <a:srgbClr val="FF0000"/>
                  </a:solidFill>
                </a:rPr>
                <a:t>-$10,000</a:t>
              </a:r>
            </a:p>
            <a:p>
              <a:pPr lvl="2" algn="l" defTabSz="457200">
                <a:defRPr sz="3600">
                  <a:solidFill>
                    <a:srgbClr val="3A8484"/>
                  </a:solidFill>
                  <a:latin typeface="FS Lola"/>
                  <a:ea typeface="FS Lola"/>
                  <a:cs typeface="FS Lola"/>
                  <a:sym typeface="FS Lola"/>
                </a:defRPr>
              </a:pPr>
              <a:endParaRPr lang="en-US" dirty="0"/>
            </a:p>
            <a:p>
              <a:pPr lvl="2" algn="l" defTabSz="457200">
                <a:defRPr sz="3600">
                  <a:solidFill>
                    <a:srgbClr val="3A8484"/>
                  </a:solidFill>
                  <a:latin typeface="FS Lola"/>
                  <a:ea typeface="FS Lola"/>
                  <a:cs typeface="FS Lola"/>
                  <a:sym typeface="FS Lola"/>
                </a:defRPr>
              </a:pPr>
              <a:r>
                <a:rPr lang="en-US" dirty="0"/>
                <a:t>Loans</a:t>
              </a:r>
              <a:endParaRPr dirty="0"/>
            </a:p>
            <a:p>
              <a:pPr lvl="2" algn="l" defTabSz="457200">
                <a:defRPr sz="3000">
                  <a:solidFill>
                    <a:srgbClr val="493A39"/>
                  </a:solidFill>
                  <a:latin typeface="FS Lola"/>
                  <a:ea typeface="FS Lola"/>
                  <a:cs typeface="FS Lola"/>
                  <a:sym typeface="FS Lola"/>
                </a:defRPr>
              </a:pPr>
              <a:r>
                <a:rPr lang="en-US" dirty="0"/>
                <a:t>$112,500</a:t>
              </a:r>
            </a:p>
            <a:p>
              <a:pPr lvl="2" algn="l" defTabSz="457200">
                <a:defRPr sz="3000">
                  <a:solidFill>
                    <a:srgbClr val="493A39"/>
                  </a:solidFill>
                  <a:latin typeface="FS Lola"/>
                  <a:ea typeface="FS Lola"/>
                  <a:cs typeface="FS Lola"/>
                  <a:sym typeface="FS Lola"/>
                </a:defRPr>
              </a:pPr>
              <a:r>
                <a:rPr lang="en-US" dirty="0">
                  <a:solidFill>
                    <a:srgbClr val="FF0000"/>
                  </a:solidFill>
                </a:rPr>
                <a:t>+$10,000</a:t>
              </a:r>
            </a:p>
            <a:p>
              <a:pPr lvl="2" algn="l" defTabSz="457200">
                <a:defRPr sz="3000">
                  <a:solidFill>
                    <a:srgbClr val="493A39"/>
                  </a:solidFill>
                  <a:latin typeface="FS Lola"/>
                  <a:ea typeface="FS Lola"/>
                  <a:cs typeface="FS Lola"/>
                  <a:sym typeface="FS Lola"/>
                </a:defRPr>
              </a:pPr>
              <a:endParaRPr dirty="0"/>
            </a:p>
            <a:p>
              <a:pPr lvl="2" algn="l" defTabSz="457200">
                <a:defRPr sz="3600">
                  <a:solidFill>
                    <a:srgbClr val="3A8484"/>
                  </a:solidFill>
                  <a:latin typeface="FS Lola"/>
                  <a:ea typeface="FS Lola"/>
                  <a:cs typeface="FS Lola"/>
                  <a:sym typeface="FS Lola"/>
                </a:defRPr>
              </a:pPr>
              <a:r>
                <a:rPr lang="en-US" dirty="0"/>
                <a:t>Lines of Credit</a:t>
              </a:r>
            </a:p>
            <a:p>
              <a:pPr lvl="2" algn="l" defTabSz="457200">
                <a:defRPr sz="3000">
                  <a:solidFill>
                    <a:srgbClr val="493A39"/>
                  </a:solidFill>
                  <a:latin typeface="FS Lola"/>
                  <a:ea typeface="FS Lola"/>
                  <a:cs typeface="FS Lola"/>
                  <a:sym typeface="FS Lola"/>
                </a:defRPr>
              </a:pPr>
              <a:r>
                <a:rPr lang="en-US" dirty="0"/>
                <a:t>$112,500</a:t>
              </a:r>
            </a:p>
            <a:p>
              <a:pPr lvl="2" algn="l" defTabSz="457200">
                <a:defRPr sz="3000">
                  <a:solidFill>
                    <a:srgbClr val="493A39"/>
                  </a:solidFill>
                  <a:latin typeface="FS Lola"/>
                  <a:ea typeface="FS Lola"/>
                  <a:cs typeface="FS Lola"/>
                  <a:sym typeface="FS Lola"/>
                </a:defRPr>
              </a:pPr>
              <a:endParaRPr lang="en-US" dirty="0"/>
            </a:p>
            <a:p>
              <a:pPr lvl="2" algn="l" defTabSz="457200">
                <a:defRPr sz="3000">
                  <a:solidFill>
                    <a:srgbClr val="493A39"/>
                  </a:solidFill>
                  <a:latin typeface="FS Lola"/>
                  <a:ea typeface="FS Lola"/>
                  <a:cs typeface="FS Lola"/>
                  <a:sym typeface="FS Lola"/>
                </a:defRPr>
              </a:pPr>
              <a:endParaRPr lang="en-US" dirty="0"/>
            </a:p>
            <a:p>
              <a:pPr lvl="2" algn="l" defTabSz="457200">
                <a:defRPr sz="3000">
                  <a:solidFill>
                    <a:srgbClr val="493A39"/>
                  </a:solidFill>
                  <a:latin typeface="FS Lola"/>
                  <a:ea typeface="FS Lola"/>
                  <a:cs typeface="FS Lola"/>
                  <a:sym typeface="FS Lola"/>
                </a:defRPr>
              </a:pPr>
              <a:endParaRPr lang="en-US" dirty="0"/>
            </a:p>
            <a:p>
              <a:pPr lvl="2" algn="l" defTabSz="457200">
                <a:defRPr sz="3000">
                  <a:solidFill>
                    <a:srgbClr val="493A39"/>
                  </a:solidFill>
                  <a:latin typeface="FS Lola"/>
                  <a:ea typeface="FS Lola"/>
                  <a:cs typeface="FS Lola"/>
                  <a:sym typeface="FS Lola"/>
                </a:defRPr>
              </a:pPr>
              <a:endParaRPr lang="en-US" dirty="0"/>
            </a:p>
          </p:txBody>
        </p:sp>
        <p:sp>
          <p:nvSpPr>
            <p:cNvPr id="19" name="Shape 429">
              <a:extLst>
                <a:ext uri="{FF2B5EF4-FFF2-40B4-BE49-F238E27FC236}">
                  <a16:creationId xmlns:a16="http://schemas.microsoft.com/office/drawing/2014/main" id="{2CED396A-7031-674E-B2F5-180C321AD25A}"/>
                </a:ext>
              </a:extLst>
            </p:cNvPr>
            <p:cNvSpPr/>
            <p:nvPr/>
          </p:nvSpPr>
          <p:spPr>
            <a:xfrm>
              <a:off x="4360984" y="3552185"/>
              <a:ext cx="7032675" cy="67807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defTabSz="457200">
                <a:defRPr sz="3000">
                  <a:solidFill>
                    <a:srgbClr val="493A39"/>
                  </a:solidFill>
                  <a:latin typeface="FS Lola"/>
                  <a:ea typeface="FS Lola"/>
                  <a:cs typeface="FS Lola"/>
                  <a:sym typeface="FS Lola"/>
                </a:defRPr>
              </a:lvl1pPr>
            </a:lstStyle>
            <a:p>
              <a:pPr algn="ctr"/>
              <a:r>
                <a:rPr lang="en-US" sz="3600" dirty="0">
                  <a:solidFill>
                    <a:srgbClr val="63C1A0"/>
                  </a:solidFill>
                  <a:latin typeface="FS Lola" charset="0"/>
                  <a:ea typeface="FS Lola" charset="0"/>
                  <a:cs typeface="FS Lola" charset="0"/>
                </a:rPr>
                <a:t>Assets</a:t>
              </a:r>
            </a:p>
          </p:txBody>
        </p:sp>
        <p:sp>
          <p:nvSpPr>
            <p:cNvPr id="20" name="Shape 443">
              <a:extLst>
                <a:ext uri="{FF2B5EF4-FFF2-40B4-BE49-F238E27FC236}">
                  <a16:creationId xmlns:a16="http://schemas.microsoft.com/office/drawing/2014/main" id="{55B74270-939E-4E4B-AE1C-7DA56D7A103F}"/>
                </a:ext>
              </a:extLst>
            </p:cNvPr>
            <p:cNvSpPr/>
            <p:nvPr/>
          </p:nvSpPr>
          <p:spPr>
            <a:xfrm>
              <a:off x="13546014" y="4452747"/>
              <a:ext cx="7032675" cy="4666301"/>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lvl="2" algn="l" defTabSz="457200">
                <a:defRPr sz="3600">
                  <a:solidFill>
                    <a:srgbClr val="3A8484"/>
                  </a:solidFill>
                  <a:latin typeface="FS Lola"/>
                  <a:ea typeface="FS Lola"/>
                  <a:cs typeface="FS Lola"/>
                  <a:sym typeface="FS Lola"/>
                </a:defRPr>
              </a:pPr>
              <a:r>
                <a:rPr lang="en-US" dirty="0"/>
                <a:t>Demand Deposits</a:t>
              </a:r>
            </a:p>
            <a:p>
              <a:pPr lvl="2" algn="l" defTabSz="457200">
                <a:defRPr sz="3000">
                  <a:solidFill>
                    <a:srgbClr val="493A39"/>
                  </a:solidFill>
                  <a:latin typeface="FS Lola"/>
                  <a:ea typeface="FS Lola"/>
                  <a:cs typeface="FS Lola"/>
                  <a:sym typeface="FS Lola"/>
                </a:defRPr>
              </a:pPr>
              <a:r>
                <a:rPr lang="en-US" dirty="0"/>
                <a:t>$10,000</a:t>
              </a:r>
            </a:p>
            <a:p>
              <a:pPr lvl="2" algn="l" defTabSz="457200">
                <a:defRPr sz="3000">
                  <a:solidFill>
                    <a:srgbClr val="493A39"/>
                  </a:solidFill>
                  <a:latin typeface="FS Lola"/>
                  <a:ea typeface="FS Lola"/>
                  <a:cs typeface="FS Lola"/>
                  <a:sym typeface="FS Lola"/>
                </a:defRPr>
              </a:pPr>
              <a:endParaRPr lang="en-US" dirty="0"/>
            </a:p>
            <a:p>
              <a:pPr lvl="2" algn="l" defTabSz="457200">
                <a:defRPr sz="3600">
                  <a:solidFill>
                    <a:srgbClr val="3A8484"/>
                  </a:solidFill>
                  <a:latin typeface="FS Lola"/>
                  <a:ea typeface="FS Lola"/>
                  <a:cs typeface="FS Lola"/>
                  <a:sym typeface="FS Lola"/>
                </a:defRPr>
              </a:pPr>
              <a:r>
                <a:rPr lang="en-US" dirty="0"/>
                <a:t>Certificate of Deposits</a:t>
              </a:r>
            </a:p>
            <a:p>
              <a:pPr lvl="2" algn="l" defTabSz="457200">
                <a:defRPr sz="3000">
                  <a:solidFill>
                    <a:srgbClr val="493A39"/>
                  </a:solidFill>
                  <a:latin typeface="FS Lola"/>
                  <a:ea typeface="FS Lola"/>
                  <a:cs typeface="FS Lola"/>
                  <a:sym typeface="FS Lola"/>
                </a:defRPr>
              </a:pPr>
              <a:r>
                <a:rPr lang="en-US" dirty="0"/>
                <a:t>$40,000</a:t>
              </a:r>
            </a:p>
            <a:p>
              <a:pPr lvl="2" algn="l" defTabSz="457200">
                <a:defRPr sz="3000">
                  <a:solidFill>
                    <a:srgbClr val="493A39"/>
                  </a:solidFill>
                  <a:latin typeface="FS Lola"/>
                  <a:ea typeface="FS Lola"/>
                  <a:cs typeface="FS Lola"/>
                  <a:sym typeface="FS Lola"/>
                </a:defRPr>
              </a:pPr>
              <a:endParaRPr lang="en-US" dirty="0"/>
            </a:p>
            <a:p>
              <a:pPr lvl="2" algn="l" defTabSz="457200">
                <a:defRPr sz="3600">
                  <a:solidFill>
                    <a:srgbClr val="3A8484"/>
                  </a:solidFill>
                  <a:latin typeface="FS Lola"/>
                  <a:ea typeface="FS Lola"/>
                  <a:cs typeface="FS Lola"/>
                  <a:sym typeface="FS Lola"/>
                </a:defRPr>
              </a:pPr>
              <a:r>
                <a:rPr lang="en-US" dirty="0"/>
                <a:t>Savings</a:t>
              </a:r>
            </a:p>
            <a:p>
              <a:pPr lvl="2" algn="l" defTabSz="457200">
                <a:defRPr sz="3000">
                  <a:solidFill>
                    <a:srgbClr val="493A39"/>
                  </a:solidFill>
                  <a:latin typeface="FS Lola"/>
                  <a:ea typeface="FS Lola"/>
                  <a:cs typeface="FS Lola"/>
                  <a:sym typeface="FS Lola"/>
                </a:defRPr>
              </a:pPr>
              <a:r>
                <a:rPr lang="en-US" dirty="0"/>
                <a:t>$200,000</a:t>
              </a:r>
            </a:p>
            <a:p>
              <a:pPr lvl="2" algn="l" defTabSz="457200">
                <a:defRPr sz="3000">
                  <a:solidFill>
                    <a:srgbClr val="493A39"/>
                  </a:solidFill>
                  <a:latin typeface="FS Lola"/>
                  <a:ea typeface="FS Lola"/>
                  <a:cs typeface="FS Lola"/>
                  <a:sym typeface="FS Lola"/>
                </a:defRPr>
              </a:pPr>
              <a:endParaRPr lang="en-US" dirty="0">
                <a:solidFill>
                  <a:srgbClr val="FF0000"/>
                </a:solidFill>
              </a:endParaRPr>
            </a:p>
            <a:p>
              <a:pPr lvl="2" algn="l" defTabSz="457200">
                <a:defRPr sz="3000">
                  <a:solidFill>
                    <a:srgbClr val="493A39"/>
                  </a:solidFill>
                  <a:latin typeface="FS Lola"/>
                  <a:ea typeface="FS Lola"/>
                  <a:cs typeface="FS Lola"/>
                  <a:sym typeface="FS Lola"/>
                </a:defRPr>
              </a:pPr>
              <a:endParaRPr lang="en-US" dirty="0">
                <a:solidFill>
                  <a:srgbClr val="FF0000"/>
                </a:solidFill>
              </a:endParaRPr>
            </a:p>
            <a:p>
              <a:pPr lvl="2" algn="l" defTabSz="457200">
                <a:defRPr sz="3000">
                  <a:solidFill>
                    <a:srgbClr val="493A39"/>
                  </a:solidFill>
                  <a:latin typeface="FS Lola"/>
                  <a:ea typeface="FS Lola"/>
                  <a:cs typeface="FS Lola"/>
                  <a:sym typeface="FS Lola"/>
                </a:defRPr>
              </a:pPr>
              <a:endParaRPr lang="en-US" dirty="0">
                <a:solidFill>
                  <a:srgbClr val="FF0000"/>
                </a:solidFill>
              </a:endParaRPr>
            </a:p>
          </p:txBody>
        </p:sp>
        <p:sp>
          <p:nvSpPr>
            <p:cNvPr id="21" name="Shape 429">
              <a:extLst>
                <a:ext uri="{FF2B5EF4-FFF2-40B4-BE49-F238E27FC236}">
                  <a16:creationId xmlns:a16="http://schemas.microsoft.com/office/drawing/2014/main" id="{B22211D0-DEE5-5A4B-9BE9-67AD10F8250D}"/>
                </a:ext>
              </a:extLst>
            </p:cNvPr>
            <p:cNvSpPr/>
            <p:nvPr/>
          </p:nvSpPr>
          <p:spPr>
            <a:xfrm>
              <a:off x="13546014" y="3552185"/>
              <a:ext cx="7032675" cy="67807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defTabSz="457200">
                <a:defRPr sz="3000">
                  <a:solidFill>
                    <a:srgbClr val="493A39"/>
                  </a:solidFill>
                  <a:latin typeface="FS Lola"/>
                  <a:ea typeface="FS Lola"/>
                  <a:cs typeface="FS Lola"/>
                  <a:sym typeface="FS Lola"/>
                </a:defRPr>
              </a:lvl1pPr>
            </a:lstStyle>
            <a:p>
              <a:pPr algn="ctr"/>
              <a:r>
                <a:rPr lang="en-US" sz="3600" dirty="0">
                  <a:solidFill>
                    <a:srgbClr val="63C1A0"/>
                  </a:solidFill>
                  <a:latin typeface="FS Lola" charset="0"/>
                  <a:ea typeface="FS Lola" charset="0"/>
                  <a:cs typeface="FS Lola" charset="0"/>
                </a:rPr>
                <a:t>Liabilities + Equity</a:t>
              </a:r>
            </a:p>
          </p:txBody>
        </p:sp>
        <p:sp>
          <p:nvSpPr>
            <p:cNvPr id="22" name="Shape 443">
              <a:extLst>
                <a:ext uri="{FF2B5EF4-FFF2-40B4-BE49-F238E27FC236}">
                  <a16:creationId xmlns:a16="http://schemas.microsoft.com/office/drawing/2014/main" id="{11D0B191-3EA2-0046-882A-005BC5DCF785}"/>
                </a:ext>
              </a:extLst>
            </p:cNvPr>
            <p:cNvSpPr/>
            <p:nvPr/>
          </p:nvSpPr>
          <p:spPr>
            <a:xfrm>
              <a:off x="13546013" y="9346395"/>
              <a:ext cx="7032675" cy="956066"/>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lvl="2" algn="l" defTabSz="457200">
                <a:defRPr sz="3600">
                  <a:solidFill>
                    <a:srgbClr val="3A8484"/>
                  </a:solidFill>
                  <a:latin typeface="FS Lola"/>
                  <a:ea typeface="FS Lola"/>
                  <a:cs typeface="FS Lola"/>
                  <a:sym typeface="FS Lola"/>
                </a:defRPr>
              </a:pPr>
              <a:r>
                <a:rPr lang="en-US" dirty="0"/>
                <a:t>Capital</a:t>
              </a:r>
            </a:p>
            <a:p>
              <a:pPr lvl="2" algn="l" defTabSz="457200">
                <a:defRPr sz="3000">
                  <a:solidFill>
                    <a:srgbClr val="493A39"/>
                  </a:solidFill>
                  <a:latin typeface="FS Lola"/>
                  <a:ea typeface="FS Lola"/>
                  <a:cs typeface="FS Lola"/>
                  <a:sym typeface="FS Lola"/>
                </a:defRPr>
              </a:pPr>
              <a:r>
                <a:rPr lang="en-US" dirty="0"/>
                <a:t>$25,000</a:t>
              </a:r>
            </a:p>
          </p:txBody>
        </p:sp>
      </p:grpSp>
    </p:spTree>
    <p:extLst>
      <p:ext uri="{BB962C8B-B14F-4D97-AF65-F5344CB8AC3E}">
        <p14:creationId xmlns:p14="http://schemas.microsoft.com/office/powerpoint/2010/main" val="115332113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4" name="Shape 444"/>
          <p:cNvSpPr/>
          <p:nvPr/>
        </p:nvSpPr>
        <p:spPr>
          <a:xfrm>
            <a:off x="635000" y="1016000"/>
            <a:ext cx="9146735"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r>
              <a:rPr lang="en-US" dirty="0"/>
              <a:t>Scenario </a:t>
            </a:r>
            <a:r>
              <a:rPr lang="en-US" altLang="zh-CN" dirty="0"/>
              <a:t>5:</a:t>
            </a:r>
            <a:r>
              <a:rPr lang="zh-CN" altLang="en-US" dirty="0"/>
              <a:t> </a:t>
            </a:r>
            <a:r>
              <a:rPr lang="en-US" dirty="0"/>
              <a:t>Monthly Loan Payment</a:t>
            </a:r>
            <a:endParaRPr dirty="0"/>
          </a:p>
        </p:txBody>
      </p:sp>
      <p:sp>
        <p:nvSpPr>
          <p:cNvPr id="445" name="Shape 445"/>
          <p:cNvSpPr/>
          <p:nvPr/>
        </p:nvSpPr>
        <p:spPr>
          <a:xfrm>
            <a:off x="635239" y="1816100"/>
            <a:ext cx="187711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r>
              <a:rPr lang="en-US" dirty="0"/>
              <a:t>Examples</a:t>
            </a:r>
            <a:endParaRPr dirty="0"/>
          </a:p>
        </p:txBody>
      </p:sp>
      <p:sp>
        <p:nvSpPr>
          <p:cNvPr id="18" name="Shape 443">
            <a:extLst>
              <a:ext uri="{FF2B5EF4-FFF2-40B4-BE49-F238E27FC236}">
                <a16:creationId xmlns:a16="http://schemas.microsoft.com/office/drawing/2014/main" id="{6BB2340D-827E-EB4C-A9ED-0C5DCE14C78A}"/>
              </a:ext>
            </a:extLst>
          </p:cNvPr>
          <p:cNvSpPr/>
          <p:nvPr/>
        </p:nvSpPr>
        <p:spPr>
          <a:xfrm>
            <a:off x="3596543" y="11273790"/>
            <a:ext cx="17190910" cy="56425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defTabSz="457200">
              <a:defRPr sz="3000">
                <a:solidFill>
                  <a:srgbClr val="493A39"/>
                </a:solidFill>
                <a:latin typeface="FS Lola"/>
                <a:ea typeface="FS Lola"/>
                <a:cs typeface="FS Lola"/>
                <a:sym typeface="FS Lola"/>
              </a:defRPr>
            </a:pPr>
            <a:r>
              <a:rPr lang="en-US" dirty="0"/>
              <a:t>A customer makes a loan payment of $5000, where $3,000 is interest and $2,000 is principal.</a:t>
            </a:r>
          </a:p>
        </p:txBody>
      </p:sp>
      <p:grpSp>
        <p:nvGrpSpPr>
          <p:cNvPr id="16" name="Group 15">
            <a:extLst>
              <a:ext uri="{FF2B5EF4-FFF2-40B4-BE49-F238E27FC236}">
                <a16:creationId xmlns:a16="http://schemas.microsoft.com/office/drawing/2014/main" id="{257C4B32-FEE7-584D-AFC1-D4A82BD270B8}"/>
              </a:ext>
            </a:extLst>
          </p:cNvPr>
          <p:cNvGrpSpPr/>
          <p:nvPr/>
        </p:nvGrpSpPr>
        <p:grpSpPr>
          <a:xfrm>
            <a:off x="3596543" y="2144395"/>
            <a:ext cx="17190911" cy="8450234"/>
            <a:chOff x="4360984" y="3552185"/>
            <a:chExt cx="16217705" cy="7224629"/>
          </a:xfrm>
        </p:grpSpPr>
        <p:sp>
          <p:nvSpPr>
            <p:cNvPr id="17" name="Shape 443">
              <a:extLst>
                <a:ext uri="{FF2B5EF4-FFF2-40B4-BE49-F238E27FC236}">
                  <a16:creationId xmlns:a16="http://schemas.microsoft.com/office/drawing/2014/main" id="{1E84A625-9769-3345-98FE-65B4AF4524C2}"/>
                </a:ext>
              </a:extLst>
            </p:cNvPr>
            <p:cNvSpPr/>
            <p:nvPr/>
          </p:nvSpPr>
          <p:spPr>
            <a:xfrm>
              <a:off x="4360984" y="4452748"/>
              <a:ext cx="7032675" cy="6324066"/>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lvl="2" algn="l" defTabSz="457200">
                <a:defRPr sz="3600">
                  <a:solidFill>
                    <a:srgbClr val="3A8484"/>
                  </a:solidFill>
                  <a:latin typeface="FS Lola"/>
                  <a:ea typeface="FS Lola"/>
                  <a:cs typeface="FS Lola"/>
                  <a:sym typeface="FS Lola"/>
                </a:defRPr>
              </a:pPr>
              <a:r>
                <a:rPr lang="en-US" dirty="0"/>
                <a:t>Cash (Reserves)</a:t>
              </a:r>
            </a:p>
            <a:p>
              <a:pPr lvl="2" algn="l" defTabSz="457200">
                <a:defRPr sz="3000">
                  <a:solidFill>
                    <a:srgbClr val="493A39"/>
                  </a:solidFill>
                  <a:latin typeface="FS Lola"/>
                  <a:ea typeface="FS Lola"/>
                  <a:cs typeface="FS Lola"/>
                  <a:sym typeface="FS Lola"/>
                </a:defRPr>
              </a:pPr>
              <a:r>
                <a:rPr lang="en-US" dirty="0"/>
                <a:t>$50,000</a:t>
              </a:r>
            </a:p>
            <a:p>
              <a:pPr lvl="2" algn="l" defTabSz="457200">
                <a:defRPr sz="3000">
                  <a:solidFill>
                    <a:srgbClr val="493A39"/>
                  </a:solidFill>
                  <a:latin typeface="FS Lola"/>
                  <a:ea typeface="FS Lola"/>
                  <a:cs typeface="FS Lola"/>
                  <a:sym typeface="FS Lola"/>
                </a:defRPr>
              </a:pPr>
              <a:r>
                <a:rPr lang="en-US" dirty="0">
                  <a:solidFill>
                    <a:srgbClr val="FF0000"/>
                  </a:solidFill>
                </a:rPr>
                <a:t>+$5,000</a:t>
              </a:r>
            </a:p>
            <a:p>
              <a:pPr lvl="2" algn="l" defTabSz="457200">
                <a:defRPr sz="3600">
                  <a:solidFill>
                    <a:srgbClr val="3A8484"/>
                  </a:solidFill>
                  <a:latin typeface="FS Lola"/>
                  <a:ea typeface="FS Lola"/>
                  <a:cs typeface="FS Lola"/>
                  <a:sym typeface="FS Lola"/>
                </a:defRPr>
              </a:pPr>
              <a:endParaRPr lang="en-US" dirty="0"/>
            </a:p>
            <a:p>
              <a:pPr lvl="2" algn="l" defTabSz="457200">
                <a:defRPr sz="3600">
                  <a:solidFill>
                    <a:srgbClr val="3A8484"/>
                  </a:solidFill>
                  <a:latin typeface="FS Lola"/>
                  <a:ea typeface="FS Lola"/>
                  <a:cs typeface="FS Lola"/>
                  <a:sym typeface="FS Lola"/>
                </a:defRPr>
              </a:pPr>
              <a:r>
                <a:rPr lang="en-US" dirty="0"/>
                <a:t>Loans</a:t>
              </a:r>
              <a:endParaRPr dirty="0"/>
            </a:p>
            <a:p>
              <a:pPr lvl="2" algn="l" defTabSz="457200">
                <a:defRPr sz="3000">
                  <a:solidFill>
                    <a:srgbClr val="493A39"/>
                  </a:solidFill>
                  <a:latin typeface="FS Lola"/>
                  <a:ea typeface="FS Lola"/>
                  <a:cs typeface="FS Lola"/>
                  <a:sym typeface="FS Lola"/>
                </a:defRPr>
              </a:pPr>
              <a:r>
                <a:rPr lang="en-US" dirty="0"/>
                <a:t>$112,500</a:t>
              </a:r>
            </a:p>
            <a:p>
              <a:pPr lvl="2" algn="l" defTabSz="457200">
                <a:defRPr sz="3000">
                  <a:solidFill>
                    <a:srgbClr val="493A39"/>
                  </a:solidFill>
                  <a:latin typeface="FS Lola"/>
                  <a:ea typeface="FS Lola"/>
                  <a:cs typeface="FS Lola"/>
                  <a:sym typeface="FS Lola"/>
                </a:defRPr>
              </a:pPr>
              <a:r>
                <a:rPr lang="en-US" dirty="0">
                  <a:solidFill>
                    <a:srgbClr val="FF0000"/>
                  </a:solidFill>
                </a:rPr>
                <a:t>-$2,000</a:t>
              </a:r>
            </a:p>
            <a:p>
              <a:pPr lvl="2" algn="l" defTabSz="457200">
                <a:defRPr sz="3000">
                  <a:solidFill>
                    <a:srgbClr val="493A39"/>
                  </a:solidFill>
                  <a:latin typeface="FS Lola"/>
                  <a:ea typeface="FS Lola"/>
                  <a:cs typeface="FS Lola"/>
                  <a:sym typeface="FS Lola"/>
                </a:defRPr>
              </a:pPr>
              <a:endParaRPr dirty="0"/>
            </a:p>
            <a:p>
              <a:pPr lvl="2" algn="l" defTabSz="457200">
                <a:defRPr sz="3600">
                  <a:solidFill>
                    <a:srgbClr val="3A8484"/>
                  </a:solidFill>
                  <a:latin typeface="FS Lola"/>
                  <a:ea typeface="FS Lola"/>
                  <a:cs typeface="FS Lola"/>
                  <a:sym typeface="FS Lola"/>
                </a:defRPr>
              </a:pPr>
              <a:r>
                <a:rPr lang="en-US" dirty="0"/>
                <a:t>Lines of Credit</a:t>
              </a:r>
            </a:p>
            <a:p>
              <a:pPr lvl="2" algn="l" defTabSz="457200">
                <a:defRPr sz="3000">
                  <a:solidFill>
                    <a:srgbClr val="493A39"/>
                  </a:solidFill>
                  <a:latin typeface="FS Lola"/>
                  <a:ea typeface="FS Lola"/>
                  <a:cs typeface="FS Lola"/>
                  <a:sym typeface="FS Lola"/>
                </a:defRPr>
              </a:pPr>
              <a:r>
                <a:rPr lang="en-US" dirty="0"/>
                <a:t>$112,500</a:t>
              </a:r>
            </a:p>
            <a:p>
              <a:pPr lvl="2" algn="l" defTabSz="457200">
                <a:defRPr sz="3000">
                  <a:solidFill>
                    <a:srgbClr val="493A39"/>
                  </a:solidFill>
                  <a:latin typeface="FS Lola"/>
                  <a:ea typeface="FS Lola"/>
                  <a:cs typeface="FS Lola"/>
                  <a:sym typeface="FS Lola"/>
                </a:defRPr>
              </a:pPr>
              <a:endParaRPr lang="en-US" dirty="0"/>
            </a:p>
            <a:p>
              <a:pPr lvl="2" algn="l" defTabSz="457200">
                <a:defRPr sz="3000">
                  <a:solidFill>
                    <a:srgbClr val="493A39"/>
                  </a:solidFill>
                  <a:latin typeface="FS Lola"/>
                  <a:ea typeface="FS Lola"/>
                  <a:cs typeface="FS Lola"/>
                  <a:sym typeface="FS Lola"/>
                </a:defRPr>
              </a:pPr>
              <a:endParaRPr lang="en-US" dirty="0"/>
            </a:p>
            <a:p>
              <a:pPr lvl="2" algn="l" defTabSz="457200">
                <a:defRPr sz="3000">
                  <a:solidFill>
                    <a:srgbClr val="493A39"/>
                  </a:solidFill>
                  <a:latin typeface="FS Lola"/>
                  <a:ea typeface="FS Lola"/>
                  <a:cs typeface="FS Lola"/>
                  <a:sym typeface="FS Lola"/>
                </a:defRPr>
              </a:pPr>
              <a:endParaRPr lang="en-US" dirty="0"/>
            </a:p>
            <a:p>
              <a:pPr lvl="2" algn="l" defTabSz="457200">
                <a:defRPr sz="3000">
                  <a:solidFill>
                    <a:srgbClr val="493A39"/>
                  </a:solidFill>
                  <a:latin typeface="FS Lola"/>
                  <a:ea typeface="FS Lola"/>
                  <a:cs typeface="FS Lola"/>
                  <a:sym typeface="FS Lola"/>
                </a:defRPr>
              </a:pPr>
              <a:endParaRPr lang="en-US" dirty="0"/>
            </a:p>
            <a:p>
              <a:pPr lvl="2" algn="l" defTabSz="457200">
                <a:defRPr sz="3000">
                  <a:solidFill>
                    <a:srgbClr val="493A39"/>
                  </a:solidFill>
                  <a:latin typeface="FS Lola"/>
                  <a:ea typeface="FS Lola"/>
                  <a:cs typeface="FS Lola"/>
                  <a:sym typeface="FS Lola"/>
                </a:defRPr>
              </a:pPr>
              <a:endParaRPr lang="en-US" dirty="0"/>
            </a:p>
          </p:txBody>
        </p:sp>
        <p:sp>
          <p:nvSpPr>
            <p:cNvPr id="19" name="Shape 429">
              <a:extLst>
                <a:ext uri="{FF2B5EF4-FFF2-40B4-BE49-F238E27FC236}">
                  <a16:creationId xmlns:a16="http://schemas.microsoft.com/office/drawing/2014/main" id="{2CED396A-7031-674E-B2F5-180C321AD25A}"/>
                </a:ext>
              </a:extLst>
            </p:cNvPr>
            <p:cNvSpPr/>
            <p:nvPr/>
          </p:nvSpPr>
          <p:spPr>
            <a:xfrm>
              <a:off x="4360984" y="3552185"/>
              <a:ext cx="7032675" cy="67807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defTabSz="457200">
                <a:defRPr sz="3000">
                  <a:solidFill>
                    <a:srgbClr val="493A39"/>
                  </a:solidFill>
                  <a:latin typeface="FS Lola"/>
                  <a:ea typeface="FS Lola"/>
                  <a:cs typeface="FS Lola"/>
                  <a:sym typeface="FS Lola"/>
                </a:defRPr>
              </a:lvl1pPr>
            </a:lstStyle>
            <a:p>
              <a:pPr algn="ctr"/>
              <a:r>
                <a:rPr lang="en-US" sz="3600" dirty="0">
                  <a:solidFill>
                    <a:srgbClr val="63C1A0"/>
                  </a:solidFill>
                  <a:latin typeface="FS Lola" charset="0"/>
                  <a:ea typeface="FS Lola" charset="0"/>
                  <a:cs typeface="FS Lola" charset="0"/>
                </a:rPr>
                <a:t>Assets</a:t>
              </a:r>
            </a:p>
          </p:txBody>
        </p:sp>
        <p:sp>
          <p:nvSpPr>
            <p:cNvPr id="20" name="Shape 443">
              <a:extLst>
                <a:ext uri="{FF2B5EF4-FFF2-40B4-BE49-F238E27FC236}">
                  <a16:creationId xmlns:a16="http://schemas.microsoft.com/office/drawing/2014/main" id="{55B74270-939E-4E4B-AE1C-7DA56D7A103F}"/>
                </a:ext>
              </a:extLst>
            </p:cNvPr>
            <p:cNvSpPr/>
            <p:nvPr/>
          </p:nvSpPr>
          <p:spPr>
            <a:xfrm>
              <a:off x="13546014" y="4452747"/>
              <a:ext cx="7032675" cy="4666301"/>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lvl="2" algn="l" defTabSz="457200">
                <a:defRPr sz="3600">
                  <a:solidFill>
                    <a:srgbClr val="3A8484"/>
                  </a:solidFill>
                  <a:latin typeface="FS Lola"/>
                  <a:ea typeface="FS Lola"/>
                  <a:cs typeface="FS Lola"/>
                  <a:sym typeface="FS Lola"/>
                </a:defRPr>
              </a:pPr>
              <a:r>
                <a:rPr lang="en-US" dirty="0"/>
                <a:t>Demand Deposits</a:t>
              </a:r>
            </a:p>
            <a:p>
              <a:pPr lvl="2" algn="l" defTabSz="457200">
                <a:defRPr sz="3000">
                  <a:solidFill>
                    <a:srgbClr val="493A39"/>
                  </a:solidFill>
                  <a:latin typeface="FS Lola"/>
                  <a:ea typeface="FS Lola"/>
                  <a:cs typeface="FS Lola"/>
                  <a:sym typeface="FS Lola"/>
                </a:defRPr>
              </a:pPr>
              <a:r>
                <a:rPr lang="en-US" dirty="0"/>
                <a:t>$10,000</a:t>
              </a:r>
            </a:p>
            <a:p>
              <a:pPr lvl="2" algn="l" defTabSz="457200">
                <a:defRPr sz="3000">
                  <a:solidFill>
                    <a:srgbClr val="493A39"/>
                  </a:solidFill>
                  <a:latin typeface="FS Lola"/>
                  <a:ea typeface="FS Lola"/>
                  <a:cs typeface="FS Lola"/>
                  <a:sym typeface="FS Lola"/>
                </a:defRPr>
              </a:pPr>
              <a:endParaRPr lang="en-US" dirty="0"/>
            </a:p>
            <a:p>
              <a:pPr lvl="2" algn="l" defTabSz="457200">
                <a:defRPr sz="3600">
                  <a:solidFill>
                    <a:srgbClr val="3A8484"/>
                  </a:solidFill>
                  <a:latin typeface="FS Lola"/>
                  <a:ea typeface="FS Lola"/>
                  <a:cs typeface="FS Lola"/>
                  <a:sym typeface="FS Lola"/>
                </a:defRPr>
              </a:pPr>
              <a:r>
                <a:rPr lang="en-US" dirty="0"/>
                <a:t>Certificate of Deposits</a:t>
              </a:r>
            </a:p>
            <a:p>
              <a:pPr lvl="2" algn="l" defTabSz="457200">
                <a:defRPr sz="3000">
                  <a:solidFill>
                    <a:srgbClr val="493A39"/>
                  </a:solidFill>
                  <a:latin typeface="FS Lola"/>
                  <a:ea typeface="FS Lola"/>
                  <a:cs typeface="FS Lola"/>
                  <a:sym typeface="FS Lola"/>
                </a:defRPr>
              </a:pPr>
              <a:r>
                <a:rPr lang="en-US" dirty="0"/>
                <a:t>$40,000</a:t>
              </a:r>
            </a:p>
            <a:p>
              <a:pPr lvl="2" algn="l" defTabSz="457200">
                <a:defRPr sz="3000">
                  <a:solidFill>
                    <a:srgbClr val="493A39"/>
                  </a:solidFill>
                  <a:latin typeface="FS Lola"/>
                  <a:ea typeface="FS Lola"/>
                  <a:cs typeface="FS Lola"/>
                  <a:sym typeface="FS Lola"/>
                </a:defRPr>
              </a:pPr>
              <a:endParaRPr lang="en-US" dirty="0"/>
            </a:p>
            <a:p>
              <a:pPr lvl="2" algn="l" defTabSz="457200">
                <a:defRPr sz="3600">
                  <a:solidFill>
                    <a:srgbClr val="3A8484"/>
                  </a:solidFill>
                  <a:latin typeface="FS Lola"/>
                  <a:ea typeface="FS Lola"/>
                  <a:cs typeface="FS Lola"/>
                  <a:sym typeface="FS Lola"/>
                </a:defRPr>
              </a:pPr>
              <a:r>
                <a:rPr lang="en-US" dirty="0"/>
                <a:t>Savings</a:t>
              </a:r>
            </a:p>
            <a:p>
              <a:pPr lvl="2" algn="l" defTabSz="457200">
                <a:defRPr sz="3000">
                  <a:solidFill>
                    <a:srgbClr val="493A39"/>
                  </a:solidFill>
                  <a:latin typeface="FS Lola"/>
                  <a:ea typeface="FS Lola"/>
                  <a:cs typeface="FS Lola"/>
                  <a:sym typeface="FS Lola"/>
                </a:defRPr>
              </a:pPr>
              <a:r>
                <a:rPr lang="en-US" dirty="0"/>
                <a:t>$200,000</a:t>
              </a:r>
            </a:p>
            <a:p>
              <a:pPr lvl="2" algn="l" defTabSz="457200">
                <a:defRPr sz="3000">
                  <a:solidFill>
                    <a:srgbClr val="493A39"/>
                  </a:solidFill>
                  <a:latin typeface="FS Lola"/>
                  <a:ea typeface="FS Lola"/>
                  <a:cs typeface="FS Lola"/>
                  <a:sym typeface="FS Lola"/>
                </a:defRPr>
              </a:pPr>
              <a:endParaRPr lang="en-US" dirty="0">
                <a:solidFill>
                  <a:srgbClr val="FF0000"/>
                </a:solidFill>
              </a:endParaRPr>
            </a:p>
            <a:p>
              <a:pPr lvl="2" algn="l" defTabSz="457200">
                <a:defRPr sz="3000">
                  <a:solidFill>
                    <a:srgbClr val="493A39"/>
                  </a:solidFill>
                  <a:latin typeface="FS Lola"/>
                  <a:ea typeface="FS Lola"/>
                  <a:cs typeface="FS Lola"/>
                  <a:sym typeface="FS Lola"/>
                </a:defRPr>
              </a:pPr>
              <a:endParaRPr lang="en-US" dirty="0">
                <a:solidFill>
                  <a:srgbClr val="FF0000"/>
                </a:solidFill>
              </a:endParaRPr>
            </a:p>
            <a:p>
              <a:pPr lvl="2" algn="l" defTabSz="457200">
                <a:defRPr sz="3000">
                  <a:solidFill>
                    <a:srgbClr val="493A39"/>
                  </a:solidFill>
                  <a:latin typeface="FS Lola"/>
                  <a:ea typeface="FS Lola"/>
                  <a:cs typeface="FS Lola"/>
                  <a:sym typeface="FS Lola"/>
                </a:defRPr>
              </a:pPr>
              <a:endParaRPr lang="en-US" dirty="0">
                <a:solidFill>
                  <a:srgbClr val="FF0000"/>
                </a:solidFill>
              </a:endParaRPr>
            </a:p>
          </p:txBody>
        </p:sp>
        <p:sp>
          <p:nvSpPr>
            <p:cNvPr id="21" name="Shape 429">
              <a:extLst>
                <a:ext uri="{FF2B5EF4-FFF2-40B4-BE49-F238E27FC236}">
                  <a16:creationId xmlns:a16="http://schemas.microsoft.com/office/drawing/2014/main" id="{B22211D0-DEE5-5A4B-9BE9-67AD10F8250D}"/>
                </a:ext>
              </a:extLst>
            </p:cNvPr>
            <p:cNvSpPr/>
            <p:nvPr/>
          </p:nvSpPr>
          <p:spPr>
            <a:xfrm>
              <a:off x="13546014" y="3552185"/>
              <a:ext cx="7032675" cy="67807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defTabSz="457200">
                <a:defRPr sz="3000">
                  <a:solidFill>
                    <a:srgbClr val="493A39"/>
                  </a:solidFill>
                  <a:latin typeface="FS Lola"/>
                  <a:ea typeface="FS Lola"/>
                  <a:cs typeface="FS Lola"/>
                  <a:sym typeface="FS Lola"/>
                </a:defRPr>
              </a:lvl1pPr>
            </a:lstStyle>
            <a:p>
              <a:pPr algn="ctr"/>
              <a:r>
                <a:rPr lang="en-US" sz="3600" dirty="0">
                  <a:solidFill>
                    <a:srgbClr val="63C1A0"/>
                  </a:solidFill>
                  <a:latin typeface="FS Lola" charset="0"/>
                  <a:ea typeface="FS Lola" charset="0"/>
                  <a:cs typeface="FS Lola" charset="0"/>
                </a:rPr>
                <a:t>Liabilities + Equity</a:t>
              </a:r>
            </a:p>
          </p:txBody>
        </p:sp>
        <p:sp>
          <p:nvSpPr>
            <p:cNvPr id="22" name="Shape 443">
              <a:extLst>
                <a:ext uri="{FF2B5EF4-FFF2-40B4-BE49-F238E27FC236}">
                  <a16:creationId xmlns:a16="http://schemas.microsoft.com/office/drawing/2014/main" id="{11D0B191-3EA2-0046-882A-005BC5DCF785}"/>
                </a:ext>
              </a:extLst>
            </p:cNvPr>
            <p:cNvSpPr/>
            <p:nvPr/>
          </p:nvSpPr>
          <p:spPr>
            <a:xfrm>
              <a:off x="13546013" y="9346395"/>
              <a:ext cx="7032675" cy="1350772"/>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lvl="2" algn="l" defTabSz="457200">
                <a:defRPr sz="3600">
                  <a:solidFill>
                    <a:srgbClr val="3A8484"/>
                  </a:solidFill>
                  <a:latin typeface="FS Lola"/>
                  <a:ea typeface="FS Lola"/>
                  <a:cs typeface="FS Lola"/>
                  <a:sym typeface="FS Lola"/>
                </a:defRPr>
              </a:pPr>
              <a:r>
                <a:rPr lang="en-US" dirty="0"/>
                <a:t>Capital</a:t>
              </a:r>
            </a:p>
            <a:p>
              <a:pPr lvl="2" algn="l" defTabSz="457200">
                <a:defRPr sz="3000">
                  <a:solidFill>
                    <a:srgbClr val="493A39"/>
                  </a:solidFill>
                  <a:latin typeface="FS Lola"/>
                  <a:ea typeface="FS Lola"/>
                  <a:cs typeface="FS Lola"/>
                  <a:sym typeface="FS Lola"/>
                </a:defRPr>
              </a:pPr>
              <a:r>
                <a:rPr lang="en-US" dirty="0"/>
                <a:t>$25,000</a:t>
              </a:r>
            </a:p>
            <a:p>
              <a:pPr lvl="2" algn="l" defTabSz="457200">
                <a:defRPr sz="3000">
                  <a:solidFill>
                    <a:srgbClr val="493A39"/>
                  </a:solidFill>
                  <a:latin typeface="FS Lola"/>
                  <a:ea typeface="FS Lola"/>
                  <a:cs typeface="FS Lola"/>
                  <a:sym typeface="FS Lola"/>
                </a:defRPr>
              </a:pPr>
              <a:r>
                <a:rPr lang="en-US" dirty="0">
                  <a:solidFill>
                    <a:srgbClr val="FF0000"/>
                  </a:solidFill>
                </a:rPr>
                <a:t>+$3,000</a:t>
              </a:r>
            </a:p>
          </p:txBody>
        </p:sp>
      </p:grpSp>
    </p:spTree>
    <p:extLst>
      <p:ext uri="{BB962C8B-B14F-4D97-AF65-F5344CB8AC3E}">
        <p14:creationId xmlns:p14="http://schemas.microsoft.com/office/powerpoint/2010/main" val="110477894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4" name="Shape 444"/>
          <p:cNvSpPr/>
          <p:nvPr/>
        </p:nvSpPr>
        <p:spPr>
          <a:xfrm>
            <a:off x="635000" y="1016000"/>
            <a:ext cx="6678110"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r>
              <a:rPr lang="en-US" dirty="0"/>
              <a:t>Scenario 6</a:t>
            </a:r>
            <a:r>
              <a:rPr lang="en-US" altLang="zh-CN" dirty="0"/>
              <a:t>:</a:t>
            </a:r>
            <a:r>
              <a:rPr lang="en-US" dirty="0"/>
              <a:t> Loan Defaults</a:t>
            </a:r>
            <a:endParaRPr dirty="0"/>
          </a:p>
        </p:txBody>
      </p:sp>
      <p:sp>
        <p:nvSpPr>
          <p:cNvPr id="445" name="Shape 445"/>
          <p:cNvSpPr/>
          <p:nvPr/>
        </p:nvSpPr>
        <p:spPr>
          <a:xfrm>
            <a:off x="635239" y="1816100"/>
            <a:ext cx="187711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r>
              <a:rPr lang="en-US" dirty="0"/>
              <a:t>Examples</a:t>
            </a:r>
            <a:endParaRPr dirty="0"/>
          </a:p>
        </p:txBody>
      </p:sp>
      <p:sp>
        <p:nvSpPr>
          <p:cNvPr id="18" name="Shape 443">
            <a:extLst>
              <a:ext uri="{FF2B5EF4-FFF2-40B4-BE49-F238E27FC236}">
                <a16:creationId xmlns:a16="http://schemas.microsoft.com/office/drawing/2014/main" id="{6BB2340D-827E-EB4C-A9ED-0C5DCE14C78A}"/>
              </a:ext>
            </a:extLst>
          </p:cNvPr>
          <p:cNvSpPr/>
          <p:nvPr/>
        </p:nvSpPr>
        <p:spPr>
          <a:xfrm>
            <a:off x="3596543" y="11273790"/>
            <a:ext cx="17190910" cy="564257"/>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defTabSz="457200">
              <a:defRPr sz="3000">
                <a:solidFill>
                  <a:srgbClr val="493A39"/>
                </a:solidFill>
                <a:latin typeface="FS Lola"/>
                <a:ea typeface="FS Lola"/>
                <a:cs typeface="FS Lola"/>
                <a:sym typeface="FS Lola"/>
              </a:defRPr>
            </a:pPr>
            <a:r>
              <a:rPr lang="en-US" dirty="0"/>
              <a:t>A $10,000 loan goes into default.</a:t>
            </a:r>
          </a:p>
        </p:txBody>
      </p:sp>
      <p:grpSp>
        <p:nvGrpSpPr>
          <p:cNvPr id="16" name="Group 15">
            <a:extLst>
              <a:ext uri="{FF2B5EF4-FFF2-40B4-BE49-F238E27FC236}">
                <a16:creationId xmlns:a16="http://schemas.microsoft.com/office/drawing/2014/main" id="{257C4B32-FEE7-584D-AFC1-D4A82BD270B8}"/>
              </a:ext>
            </a:extLst>
          </p:cNvPr>
          <p:cNvGrpSpPr/>
          <p:nvPr/>
        </p:nvGrpSpPr>
        <p:grpSpPr>
          <a:xfrm>
            <a:off x="3596543" y="2144395"/>
            <a:ext cx="17190911" cy="8450234"/>
            <a:chOff x="4360984" y="3552185"/>
            <a:chExt cx="16217705" cy="7224629"/>
          </a:xfrm>
        </p:grpSpPr>
        <p:sp>
          <p:nvSpPr>
            <p:cNvPr id="17" name="Shape 443">
              <a:extLst>
                <a:ext uri="{FF2B5EF4-FFF2-40B4-BE49-F238E27FC236}">
                  <a16:creationId xmlns:a16="http://schemas.microsoft.com/office/drawing/2014/main" id="{1E84A625-9769-3345-98FE-65B4AF4524C2}"/>
                </a:ext>
              </a:extLst>
            </p:cNvPr>
            <p:cNvSpPr/>
            <p:nvPr/>
          </p:nvSpPr>
          <p:spPr>
            <a:xfrm>
              <a:off x="4360984" y="4452748"/>
              <a:ext cx="7032675" cy="6324066"/>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lvl="2" algn="l" defTabSz="457200">
                <a:defRPr sz="3600">
                  <a:solidFill>
                    <a:srgbClr val="3A8484"/>
                  </a:solidFill>
                  <a:latin typeface="FS Lola"/>
                  <a:ea typeface="FS Lola"/>
                  <a:cs typeface="FS Lola"/>
                  <a:sym typeface="FS Lola"/>
                </a:defRPr>
              </a:pPr>
              <a:r>
                <a:rPr lang="en-US" dirty="0"/>
                <a:t>Cash (Reserves)</a:t>
              </a:r>
            </a:p>
            <a:p>
              <a:pPr lvl="2" algn="l" defTabSz="457200">
                <a:defRPr sz="3000">
                  <a:solidFill>
                    <a:srgbClr val="493A39"/>
                  </a:solidFill>
                  <a:latin typeface="FS Lola"/>
                  <a:ea typeface="FS Lola"/>
                  <a:cs typeface="FS Lola"/>
                  <a:sym typeface="FS Lola"/>
                </a:defRPr>
              </a:pPr>
              <a:r>
                <a:rPr lang="en-US" dirty="0"/>
                <a:t>$50,000</a:t>
              </a:r>
            </a:p>
            <a:p>
              <a:pPr lvl="2" algn="l" defTabSz="457200">
                <a:defRPr sz="3600">
                  <a:solidFill>
                    <a:srgbClr val="3A8484"/>
                  </a:solidFill>
                  <a:latin typeface="FS Lola"/>
                  <a:ea typeface="FS Lola"/>
                  <a:cs typeface="FS Lola"/>
                  <a:sym typeface="FS Lola"/>
                </a:defRPr>
              </a:pPr>
              <a:endParaRPr lang="en-US" dirty="0"/>
            </a:p>
            <a:p>
              <a:pPr lvl="2" algn="l" defTabSz="457200">
                <a:defRPr sz="3600">
                  <a:solidFill>
                    <a:srgbClr val="3A8484"/>
                  </a:solidFill>
                  <a:latin typeface="FS Lola"/>
                  <a:ea typeface="FS Lola"/>
                  <a:cs typeface="FS Lola"/>
                  <a:sym typeface="FS Lola"/>
                </a:defRPr>
              </a:pPr>
              <a:r>
                <a:rPr lang="en-US" dirty="0"/>
                <a:t>Loans</a:t>
              </a:r>
              <a:endParaRPr dirty="0"/>
            </a:p>
            <a:p>
              <a:pPr lvl="2" algn="l" defTabSz="457200">
                <a:defRPr sz="3000">
                  <a:solidFill>
                    <a:srgbClr val="493A39"/>
                  </a:solidFill>
                  <a:latin typeface="FS Lola"/>
                  <a:ea typeface="FS Lola"/>
                  <a:cs typeface="FS Lola"/>
                  <a:sym typeface="FS Lola"/>
                </a:defRPr>
              </a:pPr>
              <a:r>
                <a:rPr lang="en-US" dirty="0"/>
                <a:t>$112,500</a:t>
              </a:r>
            </a:p>
            <a:p>
              <a:pPr lvl="2" algn="l" defTabSz="457200">
                <a:defRPr sz="3000">
                  <a:solidFill>
                    <a:srgbClr val="493A39"/>
                  </a:solidFill>
                  <a:latin typeface="FS Lola"/>
                  <a:ea typeface="FS Lola"/>
                  <a:cs typeface="FS Lola"/>
                  <a:sym typeface="FS Lola"/>
                </a:defRPr>
              </a:pPr>
              <a:r>
                <a:rPr lang="en-US" dirty="0">
                  <a:solidFill>
                    <a:srgbClr val="FF0000"/>
                  </a:solidFill>
                </a:rPr>
                <a:t>-$10,000</a:t>
              </a:r>
            </a:p>
            <a:p>
              <a:pPr lvl="2" algn="l" defTabSz="457200">
                <a:defRPr sz="3000">
                  <a:solidFill>
                    <a:srgbClr val="493A39"/>
                  </a:solidFill>
                  <a:latin typeface="FS Lola"/>
                  <a:ea typeface="FS Lola"/>
                  <a:cs typeface="FS Lola"/>
                  <a:sym typeface="FS Lola"/>
                </a:defRPr>
              </a:pPr>
              <a:endParaRPr dirty="0"/>
            </a:p>
            <a:p>
              <a:pPr lvl="2" algn="l" defTabSz="457200">
                <a:defRPr sz="3600">
                  <a:solidFill>
                    <a:srgbClr val="3A8484"/>
                  </a:solidFill>
                  <a:latin typeface="FS Lola"/>
                  <a:ea typeface="FS Lola"/>
                  <a:cs typeface="FS Lola"/>
                  <a:sym typeface="FS Lola"/>
                </a:defRPr>
              </a:pPr>
              <a:r>
                <a:rPr lang="en-US" dirty="0"/>
                <a:t>Lines of Credit</a:t>
              </a:r>
            </a:p>
            <a:p>
              <a:pPr lvl="2" algn="l" defTabSz="457200">
                <a:defRPr sz="3000">
                  <a:solidFill>
                    <a:srgbClr val="493A39"/>
                  </a:solidFill>
                  <a:latin typeface="FS Lola"/>
                  <a:ea typeface="FS Lola"/>
                  <a:cs typeface="FS Lola"/>
                  <a:sym typeface="FS Lola"/>
                </a:defRPr>
              </a:pPr>
              <a:r>
                <a:rPr lang="en-US" dirty="0"/>
                <a:t>$112,500</a:t>
              </a:r>
            </a:p>
            <a:p>
              <a:pPr lvl="2" algn="l" defTabSz="457200">
                <a:defRPr sz="3000">
                  <a:solidFill>
                    <a:srgbClr val="493A39"/>
                  </a:solidFill>
                  <a:latin typeface="FS Lola"/>
                  <a:ea typeface="FS Lola"/>
                  <a:cs typeface="FS Lola"/>
                  <a:sym typeface="FS Lola"/>
                </a:defRPr>
              </a:pPr>
              <a:endParaRPr lang="en-US" dirty="0"/>
            </a:p>
            <a:p>
              <a:pPr lvl="2" algn="l" defTabSz="457200">
                <a:defRPr sz="3000">
                  <a:solidFill>
                    <a:srgbClr val="493A39"/>
                  </a:solidFill>
                  <a:latin typeface="FS Lola"/>
                  <a:ea typeface="FS Lola"/>
                  <a:cs typeface="FS Lola"/>
                  <a:sym typeface="FS Lola"/>
                </a:defRPr>
              </a:pPr>
              <a:endParaRPr lang="en-US" dirty="0"/>
            </a:p>
            <a:p>
              <a:pPr lvl="2" algn="l" defTabSz="457200">
                <a:defRPr sz="3000">
                  <a:solidFill>
                    <a:srgbClr val="493A39"/>
                  </a:solidFill>
                  <a:latin typeface="FS Lola"/>
                  <a:ea typeface="FS Lola"/>
                  <a:cs typeface="FS Lola"/>
                  <a:sym typeface="FS Lola"/>
                </a:defRPr>
              </a:pPr>
              <a:endParaRPr lang="en-US" dirty="0"/>
            </a:p>
            <a:p>
              <a:pPr lvl="2" algn="l" defTabSz="457200">
                <a:defRPr sz="3000">
                  <a:solidFill>
                    <a:srgbClr val="493A39"/>
                  </a:solidFill>
                  <a:latin typeface="FS Lola"/>
                  <a:ea typeface="FS Lola"/>
                  <a:cs typeface="FS Lola"/>
                  <a:sym typeface="FS Lola"/>
                </a:defRPr>
              </a:pPr>
              <a:endParaRPr lang="en-US" dirty="0"/>
            </a:p>
            <a:p>
              <a:pPr lvl="2" algn="l" defTabSz="457200">
                <a:defRPr sz="3000">
                  <a:solidFill>
                    <a:srgbClr val="493A39"/>
                  </a:solidFill>
                  <a:latin typeface="FS Lola"/>
                  <a:ea typeface="FS Lola"/>
                  <a:cs typeface="FS Lola"/>
                  <a:sym typeface="FS Lola"/>
                </a:defRPr>
              </a:pPr>
              <a:endParaRPr lang="en-US" dirty="0"/>
            </a:p>
            <a:p>
              <a:pPr lvl="2" algn="l" defTabSz="457200">
                <a:defRPr sz="3000">
                  <a:solidFill>
                    <a:srgbClr val="493A39"/>
                  </a:solidFill>
                  <a:latin typeface="FS Lola"/>
                  <a:ea typeface="FS Lola"/>
                  <a:cs typeface="FS Lola"/>
                  <a:sym typeface="FS Lola"/>
                </a:defRPr>
              </a:pPr>
              <a:endParaRPr lang="en-US" dirty="0"/>
            </a:p>
          </p:txBody>
        </p:sp>
        <p:sp>
          <p:nvSpPr>
            <p:cNvPr id="19" name="Shape 429">
              <a:extLst>
                <a:ext uri="{FF2B5EF4-FFF2-40B4-BE49-F238E27FC236}">
                  <a16:creationId xmlns:a16="http://schemas.microsoft.com/office/drawing/2014/main" id="{2CED396A-7031-674E-B2F5-180C321AD25A}"/>
                </a:ext>
              </a:extLst>
            </p:cNvPr>
            <p:cNvSpPr/>
            <p:nvPr/>
          </p:nvSpPr>
          <p:spPr>
            <a:xfrm>
              <a:off x="4360984" y="3552185"/>
              <a:ext cx="7032675" cy="67807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defTabSz="457200">
                <a:defRPr sz="3000">
                  <a:solidFill>
                    <a:srgbClr val="493A39"/>
                  </a:solidFill>
                  <a:latin typeface="FS Lola"/>
                  <a:ea typeface="FS Lola"/>
                  <a:cs typeface="FS Lola"/>
                  <a:sym typeface="FS Lola"/>
                </a:defRPr>
              </a:lvl1pPr>
            </a:lstStyle>
            <a:p>
              <a:pPr algn="ctr"/>
              <a:r>
                <a:rPr lang="en-US" sz="3600" dirty="0">
                  <a:solidFill>
                    <a:srgbClr val="63C1A0"/>
                  </a:solidFill>
                  <a:latin typeface="FS Lola" charset="0"/>
                  <a:ea typeface="FS Lola" charset="0"/>
                  <a:cs typeface="FS Lola" charset="0"/>
                </a:rPr>
                <a:t>Assets</a:t>
              </a:r>
            </a:p>
          </p:txBody>
        </p:sp>
        <p:sp>
          <p:nvSpPr>
            <p:cNvPr id="20" name="Shape 443">
              <a:extLst>
                <a:ext uri="{FF2B5EF4-FFF2-40B4-BE49-F238E27FC236}">
                  <a16:creationId xmlns:a16="http://schemas.microsoft.com/office/drawing/2014/main" id="{55B74270-939E-4E4B-AE1C-7DA56D7A103F}"/>
                </a:ext>
              </a:extLst>
            </p:cNvPr>
            <p:cNvSpPr/>
            <p:nvPr/>
          </p:nvSpPr>
          <p:spPr>
            <a:xfrm>
              <a:off x="13546014" y="4452747"/>
              <a:ext cx="7032675" cy="4666301"/>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lvl="2" algn="l" defTabSz="457200">
                <a:defRPr sz="3600">
                  <a:solidFill>
                    <a:srgbClr val="3A8484"/>
                  </a:solidFill>
                  <a:latin typeface="FS Lola"/>
                  <a:ea typeface="FS Lola"/>
                  <a:cs typeface="FS Lola"/>
                  <a:sym typeface="FS Lola"/>
                </a:defRPr>
              </a:pPr>
              <a:r>
                <a:rPr lang="en-US" dirty="0"/>
                <a:t>Demand Deposits</a:t>
              </a:r>
            </a:p>
            <a:p>
              <a:pPr lvl="2" algn="l" defTabSz="457200">
                <a:defRPr sz="3000">
                  <a:solidFill>
                    <a:srgbClr val="493A39"/>
                  </a:solidFill>
                  <a:latin typeface="FS Lola"/>
                  <a:ea typeface="FS Lola"/>
                  <a:cs typeface="FS Lola"/>
                  <a:sym typeface="FS Lola"/>
                </a:defRPr>
              </a:pPr>
              <a:r>
                <a:rPr lang="en-US" dirty="0"/>
                <a:t>$10,000</a:t>
              </a:r>
            </a:p>
            <a:p>
              <a:pPr lvl="2" algn="l" defTabSz="457200">
                <a:defRPr sz="3000">
                  <a:solidFill>
                    <a:srgbClr val="493A39"/>
                  </a:solidFill>
                  <a:latin typeface="FS Lola"/>
                  <a:ea typeface="FS Lola"/>
                  <a:cs typeface="FS Lola"/>
                  <a:sym typeface="FS Lola"/>
                </a:defRPr>
              </a:pPr>
              <a:endParaRPr lang="en-US" dirty="0"/>
            </a:p>
            <a:p>
              <a:pPr lvl="2" algn="l" defTabSz="457200">
                <a:defRPr sz="3600">
                  <a:solidFill>
                    <a:srgbClr val="3A8484"/>
                  </a:solidFill>
                  <a:latin typeface="FS Lola"/>
                  <a:ea typeface="FS Lola"/>
                  <a:cs typeface="FS Lola"/>
                  <a:sym typeface="FS Lola"/>
                </a:defRPr>
              </a:pPr>
              <a:r>
                <a:rPr lang="en-US" dirty="0"/>
                <a:t>Certificate of Deposits</a:t>
              </a:r>
            </a:p>
            <a:p>
              <a:pPr lvl="2" algn="l" defTabSz="457200">
                <a:defRPr sz="3000">
                  <a:solidFill>
                    <a:srgbClr val="493A39"/>
                  </a:solidFill>
                  <a:latin typeface="FS Lola"/>
                  <a:ea typeface="FS Lola"/>
                  <a:cs typeface="FS Lola"/>
                  <a:sym typeface="FS Lola"/>
                </a:defRPr>
              </a:pPr>
              <a:r>
                <a:rPr lang="en-US" dirty="0"/>
                <a:t>$40,000</a:t>
              </a:r>
            </a:p>
            <a:p>
              <a:pPr lvl="2" algn="l" defTabSz="457200">
                <a:defRPr sz="3000">
                  <a:solidFill>
                    <a:srgbClr val="493A39"/>
                  </a:solidFill>
                  <a:latin typeface="FS Lola"/>
                  <a:ea typeface="FS Lola"/>
                  <a:cs typeface="FS Lola"/>
                  <a:sym typeface="FS Lola"/>
                </a:defRPr>
              </a:pPr>
              <a:endParaRPr lang="en-US" dirty="0"/>
            </a:p>
            <a:p>
              <a:pPr lvl="2" algn="l" defTabSz="457200">
                <a:defRPr sz="3600">
                  <a:solidFill>
                    <a:srgbClr val="3A8484"/>
                  </a:solidFill>
                  <a:latin typeface="FS Lola"/>
                  <a:ea typeface="FS Lola"/>
                  <a:cs typeface="FS Lola"/>
                  <a:sym typeface="FS Lola"/>
                </a:defRPr>
              </a:pPr>
              <a:r>
                <a:rPr lang="en-US" dirty="0"/>
                <a:t>Savings</a:t>
              </a:r>
            </a:p>
            <a:p>
              <a:pPr lvl="2" algn="l" defTabSz="457200">
                <a:defRPr sz="3000">
                  <a:solidFill>
                    <a:srgbClr val="493A39"/>
                  </a:solidFill>
                  <a:latin typeface="FS Lola"/>
                  <a:ea typeface="FS Lola"/>
                  <a:cs typeface="FS Lola"/>
                  <a:sym typeface="FS Lola"/>
                </a:defRPr>
              </a:pPr>
              <a:r>
                <a:rPr lang="en-US" dirty="0"/>
                <a:t>$200,000</a:t>
              </a:r>
            </a:p>
            <a:p>
              <a:pPr lvl="2" algn="l" defTabSz="457200">
                <a:defRPr sz="3000">
                  <a:solidFill>
                    <a:srgbClr val="493A39"/>
                  </a:solidFill>
                  <a:latin typeface="FS Lola"/>
                  <a:ea typeface="FS Lola"/>
                  <a:cs typeface="FS Lola"/>
                  <a:sym typeface="FS Lola"/>
                </a:defRPr>
              </a:pPr>
              <a:endParaRPr lang="en-US" dirty="0">
                <a:solidFill>
                  <a:srgbClr val="FF0000"/>
                </a:solidFill>
              </a:endParaRPr>
            </a:p>
            <a:p>
              <a:pPr lvl="2" algn="l" defTabSz="457200">
                <a:defRPr sz="3000">
                  <a:solidFill>
                    <a:srgbClr val="493A39"/>
                  </a:solidFill>
                  <a:latin typeface="FS Lola"/>
                  <a:ea typeface="FS Lola"/>
                  <a:cs typeface="FS Lola"/>
                  <a:sym typeface="FS Lola"/>
                </a:defRPr>
              </a:pPr>
              <a:endParaRPr lang="en-US" dirty="0">
                <a:solidFill>
                  <a:srgbClr val="FF0000"/>
                </a:solidFill>
              </a:endParaRPr>
            </a:p>
            <a:p>
              <a:pPr lvl="2" algn="l" defTabSz="457200">
                <a:defRPr sz="3000">
                  <a:solidFill>
                    <a:srgbClr val="493A39"/>
                  </a:solidFill>
                  <a:latin typeface="FS Lola"/>
                  <a:ea typeface="FS Lola"/>
                  <a:cs typeface="FS Lola"/>
                  <a:sym typeface="FS Lola"/>
                </a:defRPr>
              </a:pPr>
              <a:endParaRPr lang="en-US" dirty="0">
                <a:solidFill>
                  <a:srgbClr val="FF0000"/>
                </a:solidFill>
              </a:endParaRPr>
            </a:p>
          </p:txBody>
        </p:sp>
        <p:sp>
          <p:nvSpPr>
            <p:cNvPr id="21" name="Shape 429">
              <a:extLst>
                <a:ext uri="{FF2B5EF4-FFF2-40B4-BE49-F238E27FC236}">
                  <a16:creationId xmlns:a16="http://schemas.microsoft.com/office/drawing/2014/main" id="{B22211D0-DEE5-5A4B-9BE9-67AD10F8250D}"/>
                </a:ext>
              </a:extLst>
            </p:cNvPr>
            <p:cNvSpPr/>
            <p:nvPr/>
          </p:nvSpPr>
          <p:spPr>
            <a:xfrm>
              <a:off x="13546014" y="3552185"/>
              <a:ext cx="7032675" cy="67807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defTabSz="457200">
                <a:defRPr sz="3000">
                  <a:solidFill>
                    <a:srgbClr val="493A39"/>
                  </a:solidFill>
                  <a:latin typeface="FS Lola"/>
                  <a:ea typeface="FS Lola"/>
                  <a:cs typeface="FS Lola"/>
                  <a:sym typeface="FS Lola"/>
                </a:defRPr>
              </a:lvl1pPr>
            </a:lstStyle>
            <a:p>
              <a:pPr algn="ctr"/>
              <a:r>
                <a:rPr lang="en-US" sz="3600" dirty="0">
                  <a:solidFill>
                    <a:srgbClr val="63C1A0"/>
                  </a:solidFill>
                  <a:latin typeface="FS Lola" charset="0"/>
                  <a:ea typeface="FS Lola" charset="0"/>
                  <a:cs typeface="FS Lola" charset="0"/>
                </a:rPr>
                <a:t>Liabilities + Equity</a:t>
              </a:r>
            </a:p>
          </p:txBody>
        </p:sp>
        <p:sp>
          <p:nvSpPr>
            <p:cNvPr id="22" name="Shape 443">
              <a:extLst>
                <a:ext uri="{FF2B5EF4-FFF2-40B4-BE49-F238E27FC236}">
                  <a16:creationId xmlns:a16="http://schemas.microsoft.com/office/drawing/2014/main" id="{11D0B191-3EA2-0046-882A-005BC5DCF785}"/>
                </a:ext>
              </a:extLst>
            </p:cNvPr>
            <p:cNvSpPr/>
            <p:nvPr/>
          </p:nvSpPr>
          <p:spPr>
            <a:xfrm>
              <a:off x="13546013" y="9346395"/>
              <a:ext cx="7032675" cy="1350772"/>
            </a:xfrm>
            <a:prstGeom prst="rect">
              <a:avLst/>
            </a:prstGeom>
            <a:solidFill>
              <a:srgbClr val="E3F7F3"/>
            </a:solidFill>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lvl="2" algn="l" defTabSz="457200">
                <a:defRPr sz="3600">
                  <a:solidFill>
                    <a:srgbClr val="3A8484"/>
                  </a:solidFill>
                  <a:latin typeface="FS Lola"/>
                  <a:ea typeface="FS Lola"/>
                  <a:cs typeface="FS Lola"/>
                  <a:sym typeface="FS Lola"/>
                </a:defRPr>
              </a:pPr>
              <a:r>
                <a:rPr lang="en-US" dirty="0"/>
                <a:t>Capital</a:t>
              </a:r>
            </a:p>
            <a:p>
              <a:pPr lvl="2" algn="l" defTabSz="457200">
                <a:defRPr sz="3000">
                  <a:solidFill>
                    <a:srgbClr val="493A39"/>
                  </a:solidFill>
                  <a:latin typeface="FS Lola"/>
                  <a:ea typeface="FS Lola"/>
                  <a:cs typeface="FS Lola"/>
                  <a:sym typeface="FS Lola"/>
                </a:defRPr>
              </a:pPr>
              <a:r>
                <a:rPr lang="en-US" dirty="0"/>
                <a:t>$25,000</a:t>
              </a:r>
            </a:p>
            <a:p>
              <a:pPr lvl="2" algn="l" defTabSz="457200">
                <a:defRPr sz="3000">
                  <a:solidFill>
                    <a:srgbClr val="493A39"/>
                  </a:solidFill>
                  <a:latin typeface="FS Lola"/>
                  <a:ea typeface="FS Lola"/>
                  <a:cs typeface="FS Lola"/>
                  <a:sym typeface="FS Lola"/>
                </a:defRPr>
              </a:pPr>
              <a:r>
                <a:rPr lang="en-US" dirty="0">
                  <a:solidFill>
                    <a:srgbClr val="FF0000"/>
                  </a:solidFill>
                </a:rPr>
                <a:t>-$10,000</a:t>
              </a:r>
            </a:p>
          </p:txBody>
        </p:sp>
      </p:grpSp>
    </p:spTree>
    <p:extLst>
      <p:ext uri="{BB962C8B-B14F-4D97-AF65-F5344CB8AC3E}">
        <p14:creationId xmlns:p14="http://schemas.microsoft.com/office/powerpoint/2010/main" val="1799141725"/>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8" name="Shape 628"/>
          <p:cNvSpPr/>
          <p:nvPr/>
        </p:nvSpPr>
        <p:spPr>
          <a:xfrm>
            <a:off x="-1" y="-1"/>
            <a:ext cx="24384001" cy="13716001"/>
          </a:xfrm>
          <a:prstGeom prst="rect">
            <a:avLst/>
          </a:prstGeom>
          <a:solidFill>
            <a:srgbClr val="6BBD9C"/>
          </a:solidFill>
          <a:ln w="12700">
            <a:miter lim="400000"/>
          </a:ln>
        </p:spPr>
        <p:txBody>
          <a:bodyPr lIns="50800" tIns="50800" rIns="50800" bIns="50800" anchor="ctr"/>
          <a:lstStyle/>
          <a:p>
            <a:pPr>
              <a:defRPr sz="3600">
                <a:solidFill>
                  <a:srgbClr val="9ACCA2"/>
                </a:solidFill>
              </a:defRPr>
            </a:pPr>
            <a:endParaRPr/>
          </a:p>
        </p:txBody>
      </p:sp>
      <p:pic>
        <p:nvPicPr>
          <p:cNvPr id="629" name="pasted-image.pdf"/>
          <p:cNvPicPr>
            <a:picLocks noChangeAspect="1"/>
          </p:cNvPicPr>
          <p:nvPr/>
        </p:nvPicPr>
        <p:blipFill>
          <a:blip r:embed="rId2"/>
          <a:stretch>
            <a:fillRect/>
          </a:stretch>
        </p:blipFill>
        <p:spPr>
          <a:xfrm>
            <a:off x="-315081" y="-17145"/>
            <a:ext cx="7894562" cy="13716001"/>
          </a:xfrm>
          <a:prstGeom prst="rect">
            <a:avLst/>
          </a:prstGeom>
          <a:ln w="12700">
            <a:miter lim="400000"/>
          </a:ln>
        </p:spPr>
      </p:pic>
      <p:pic>
        <p:nvPicPr>
          <p:cNvPr id="630" name="pasted-image.pdf"/>
          <p:cNvPicPr>
            <a:picLocks noChangeAspect="1"/>
          </p:cNvPicPr>
          <p:nvPr/>
        </p:nvPicPr>
        <p:blipFill>
          <a:blip r:embed="rId3">
            <a:alphaModFix amt="89723"/>
          </a:blip>
          <a:stretch>
            <a:fillRect/>
          </a:stretch>
        </p:blipFill>
        <p:spPr>
          <a:xfrm>
            <a:off x="0" y="0"/>
            <a:ext cx="7894562" cy="13716000"/>
          </a:xfrm>
          <a:prstGeom prst="rect">
            <a:avLst/>
          </a:prstGeom>
          <a:ln w="12700">
            <a:miter lim="400000"/>
          </a:ln>
        </p:spPr>
      </p:pic>
      <p:sp>
        <p:nvSpPr>
          <p:cNvPr id="632" name="Shape 632"/>
          <p:cNvSpPr/>
          <p:nvPr/>
        </p:nvSpPr>
        <p:spPr>
          <a:xfrm>
            <a:off x="5755709" y="6299200"/>
            <a:ext cx="12872582" cy="133369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defRPr sz="8000" i="1">
                <a:latin typeface="FS Lola Light"/>
                <a:ea typeface="FS Lola Light"/>
                <a:cs typeface="FS Lola Light"/>
                <a:sym typeface="FS Lola Light"/>
              </a:defRPr>
            </a:lvl1pPr>
          </a:lstStyle>
          <a:p>
            <a:r>
              <a:rPr lang="en-US" dirty="0"/>
              <a:t>Be Aware of Risk</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 name="pasted-image-filtered.jpeg"/>
          <p:cNvPicPr>
            <a:picLocks noChangeAspect="1"/>
          </p:cNvPicPr>
          <p:nvPr/>
        </p:nvPicPr>
        <p:blipFill>
          <a:blip r:embed="rId2"/>
          <a:stretch>
            <a:fillRect/>
          </a:stretch>
        </p:blipFill>
        <p:spPr>
          <a:xfrm>
            <a:off x="0" y="0"/>
            <a:ext cx="24384000" cy="13716000"/>
          </a:xfrm>
          <a:prstGeom prst="rect">
            <a:avLst/>
          </a:prstGeom>
          <a:ln w="12700">
            <a:miter lim="400000"/>
          </a:ln>
        </p:spPr>
      </p:pic>
      <p:pic>
        <p:nvPicPr>
          <p:cNvPr id="328" name="pasted-image.pdf"/>
          <p:cNvPicPr>
            <a:picLocks noChangeAspect="1"/>
          </p:cNvPicPr>
          <p:nvPr/>
        </p:nvPicPr>
        <p:blipFill>
          <a:blip r:embed="rId3">
            <a:alphaModFix amt="80000"/>
          </a:blip>
          <a:stretch>
            <a:fillRect/>
          </a:stretch>
        </p:blipFill>
        <p:spPr>
          <a:xfrm>
            <a:off x="0" y="0"/>
            <a:ext cx="12752832" cy="13716000"/>
          </a:xfrm>
          <a:prstGeom prst="rect">
            <a:avLst/>
          </a:prstGeom>
          <a:ln w="12700">
            <a:miter lim="400000"/>
          </a:ln>
        </p:spPr>
      </p:pic>
      <p:sp>
        <p:nvSpPr>
          <p:cNvPr id="329" name="Shape 329"/>
          <p:cNvSpPr/>
          <p:nvPr/>
        </p:nvSpPr>
        <p:spPr>
          <a:xfrm>
            <a:off x="2741796" y="6267449"/>
            <a:ext cx="4278415" cy="256480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8000" i="1">
                <a:latin typeface="FS Lola ExtraBold"/>
                <a:ea typeface="FS Lola ExtraBold"/>
                <a:cs typeface="FS Lola ExtraBold"/>
                <a:sym typeface="FS Lola ExtraBold"/>
              </a:defRPr>
            </a:lvl1pPr>
          </a:lstStyle>
          <a:p>
            <a:r>
              <a:rPr lang="en-US" dirty="0"/>
              <a:t>   Finance</a:t>
            </a:r>
          </a:p>
          <a:p>
            <a:r>
              <a:rPr lang="en-US" dirty="0"/>
              <a:t>  Industry </a:t>
            </a:r>
          </a:p>
        </p:txBody>
      </p:sp>
    </p:spTree>
    <p:extLst>
      <p:ext uri="{BB962C8B-B14F-4D97-AF65-F5344CB8AC3E}">
        <p14:creationId xmlns:p14="http://schemas.microsoft.com/office/powerpoint/2010/main" val="8076118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0" name="Shape 360"/>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a:p>
        </p:txBody>
      </p:sp>
      <p:pic>
        <p:nvPicPr>
          <p:cNvPr id="361"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pic>
        <p:nvPicPr>
          <p:cNvPr id="362" name="pasted-image.png"/>
          <p:cNvPicPr>
            <a:picLocks noChangeAspect="1"/>
          </p:cNvPicPr>
          <p:nvPr/>
        </p:nvPicPr>
        <p:blipFill>
          <a:blip r:embed="rId3"/>
          <a:stretch>
            <a:fillRect/>
          </a:stretch>
        </p:blipFill>
        <p:spPr>
          <a:xfrm>
            <a:off x="14779535" y="3003202"/>
            <a:ext cx="7670801" cy="7696201"/>
          </a:xfrm>
          <a:prstGeom prst="rect">
            <a:avLst/>
          </a:prstGeom>
          <a:ln w="12700">
            <a:miter lim="400000"/>
          </a:ln>
        </p:spPr>
      </p:pic>
      <p:sp>
        <p:nvSpPr>
          <p:cNvPr id="363" name="Shape 363"/>
          <p:cNvSpPr/>
          <p:nvPr/>
        </p:nvSpPr>
        <p:spPr>
          <a:xfrm>
            <a:off x="2009864" y="3079750"/>
            <a:ext cx="5273880" cy="102592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6000">
                <a:solidFill>
                  <a:srgbClr val="3A8484"/>
                </a:solidFill>
                <a:latin typeface="FS Lola ExtraBold"/>
                <a:ea typeface="FS Lola ExtraBold"/>
                <a:cs typeface="FS Lola ExtraBold"/>
                <a:sym typeface="FS Lola ExtraBold"/>
              </a:defRPr>
            </a:lvl1pPr>
          </a:lstStyle>
          <a:p>
            <a:r>
              <a:rPr lang="en-US" dirty="0"/>
              <a:t>Finance Industry</a:t>
            </a:r>
            <a:endParaRPr dirty="0"/>
          </a:p>
        </p:txBody>
      </p:sp>
      <p:sp>
        <p:nvSpPr>
          <p:cNvPr id="364" name="Shape 364"/>
          <p:cNvSpPr/>
          <p:nvPr/>
        </p:nvSpPr>
        <p:spPr>
          <a:xfrm>
            <a:off x="2009864" y="4105672"/>
            <a:ext cx="11430001" cy="620625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457200" indent="-457200" algn="l" defTabSz="457200">
              <a:lnSpc>
                <a:spcPct val="150000"/>
              </a:lnSpc>
              <a:buFont typeface="Arial" panose="020B0604020202020204" pitchFamily="34" charset="0"/>
              <a:buChar char="•"/>
              <a:defRPr sz="3000">
                <a:solidFill>
                  <a:srgbClr val="493A39"/>
                </a:solidFill>
                <a:latin typeface="FS Lola"/>
                <a:ea typeface="FS Lola"/>
                <a:cs typeface="FS Lola"/>
                <a:sym typeface="FS Lola"/>
              </a:defRPr>
            </a:pPr>
            <a:r>
              <a:rPr lang="en-US" sz="5400" dirty="0"/>
              <a:t>Insurance</a:t>
            </a:r>
          </a:p>
          <a:p>
            <a:pPr marL="457200" indent="-457200" algn="l" defTabSz="457200">
              <a:lnSpc>
                <a:spcPct val="150000"/>
              </a:lnSpc>
              <a:buFont typeface="Arial" panose="020B0604020202020204" pitchFamily="34" charset="0"/>
              <a:buChar char="•"/>
              <a:defRPr sz="3000">
                <a:solidFill>
                  <a:srgbClr val="493A39"/>
                </a:solidFill>
                <a:latin typeface="FS Lola"/>
                <a:ea typeface="FS Lola"/>
                <a:cs typeface="FS Lola"/>
                <a:sym typeface="FS Lola"/>
              </a:defRPr>
            </a:pPr>
            <a:r>
              <a:rPr lang="en-US" sz="5400" dirty="0"/>
              <a:t>Investment Management</a:t>
            </a:r>
          </a:p>
          <a:p>
            <a:pPr marL="457200" indent="-457200" algn="l" defTabSz="457200">
              <a:lnSpc>
                <a:spcPct val="150000"/>
              </a:lnSpc>
              <a:buFont typeface="Arial" panose="020B0604020202020204" pitchFamily="34" charset="0"/>
              <a:buChar char="•"/>
              <a:defRPr sz="3000">
                <a:solidFill>
                  <a:srgbClr val="493A39"/>
                </a:solidFill>
                <a:latin typeface="FS Lola"/>
                <a:ea typeface="FS Lola"/>
                <a:cs typeface="FS Lola"/>
                <a:sym typeface="FS Lola"/>
              </a:defRPr>
            </a:pPr>
            <a:r>
              <a:rPr lang="en-US" sz="5400" dirty="0"/>
              <a:t>Investment Banks</a:t>
            </a:r>
          </a:p>
          <a:p>
            <a:pPr marL="457200" indent="-457200" algn="l" defTabSz="457200">
              <a:lnSpc>
                <a:spcPct val="150000"/>
              </a:lnSpc>
              <a:buFont typeface="Arial" panose="020B0604020202020204" pitchFamily="34" charset="0"/>
              <a:buChar char="•"/>
              <a:defRPr sz="3000">
                <a:solidFill>
                  <a:srgbClr val="493A39"/>
                </a:solidFill>
                <a:latin typeface="FS Lola"/>
                <a:ea typeface="FS Lola"/>
                <a:cs typeface="FS Lola"/>
                <a:sym typeface="FS Lola"/>
              </a:defRPr>
            </a:pPr>
            <a:r>
              <a:rPr lang="en-US" sz="5400" dirty="0"/>
              <a:t>Non-Depository Institutions</a:t>
            </a:r>
          </a:p>
          <a:p>
            <a:pPr marL="457200" indent="-457200" algn="l" defTabSz="457200">
              <a:lnSpc>
                <a:spcPct val="150000"/>
              </a:lnSpc>
              <a:buFont typeface="Arial" panose="020B0604020202020204" pitchFamily="34" charset="0"/>
              <a:buChar char="•"/>
              <a:defRPr sz="3000">
                <a:solidFill>
                  <a:srgbClr val="493A39"/>
                </a:solidFill>
                <a:latin typeface="FS Lola"/>
                <a:ea typeface="FS Lola"/>
                <a:cs typeface="FS Lola"/>
                <a:sym typeface="FS Lola"/>
              </a:defRPr>
            </a:pPr>
            <a:r>
              <a:rPr lang="en-US" sz="5400" dirty="0"/>
              <a:t>Depository Institutions</a:t>
            </a:r>
            <a:endParaRPr sz="5400" dirty="0"/>
          </a:p>
        </p:txBody>
      </p:sp>
    </p:spTree>
    <p:extLst>
      <p:ext uri="{BB962C8B-B14F-4D97-AF65-F5344CB8AC3E}">
        <p14:creationId xmlns:p14="http://schemas.microsoft.com/office/powerpoint/2010/main" val="73070107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3" name="Shape 443"/>
          <p:cNvSpPr/>
          <p:nvPr/>
        </p:nvSpPr>
        <p:spPr>
          <a:xfrm>
            <a:off x="1269999" y="3435350"/>
            <a:ext cx="21844001" cy="841255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defRPr sz="3000">
                <a:solidFill>
                  <a:srgbClr val="493A39"/>
                </a:solidFill>
                <a:latin typeface="FS Lola"/>
                <a:ea typeface="FS Lola"/>
                <a:cs typeface="FS Lola"/>
                <a:sym typeface="FS Lola"/>
              </a:defRPr>
            </a:pPr>
            <a:r>
              <a:rPr lang="en-US" dirty="0"/>
              <a:t>Insurance companies issue insurance policies, which are contracts that details the conditions and circumstances under which the insurer will compensate the insured. The insurance transaction involves the insured assuming a guaranteed and known relatively small loss in the form of payment to the insurer in exchange for the insurer’s promise to compensate the insured in the event of a covered loss. </a:t>
            </a:r>
          </a:p>
          <a:p>
            <a:pPr algn="l" defTabSz="457200">
              <a:defRPr sz="3000">
                <a:solidFill>
                  <a:srgbClr val="493A39"/>
                </a:solidFill>
                <a:latin typeface="FS Lola"/>
                <a:ea typeface="FS Lola"/>
                <a:cs typeface="FS Lola"/>
                <a:sym typeface="FS Lola"/>
              </a:defRPr>
            </a:pPr>
            <a:endParaRPr lang="en-US" dirty="0"/>
          </a:p>
          <a:p>
            <a:pPr algn="l" defTabSz="457200">
              <a:defRPr sz="3000">
                <a:solidFill>
                  <a:srgbClr val="493A39"/>
                </a:solidFill>
                <a:latin typeface="FS Lola"/>
                <a:ea typeface="FS Lola"/>
                <a:cs typeface="FS Lola"/>
                <a:sym typeface="FS Lola"/>
              </a:defRPr>
            </a:pPr>
            <a:endParaRPr dirty="0"/>
          </a:p>
          <a:p>
            <a:pPr algn="l" defTabSz="457200">
              <a:defRPr sz="3600">
                <a:solidFill>
                  <a:srgbClr val="3A8484"/>
                </a:solidFill>
                <a:latin typeface="FS Lola"/>
                <a:ea typeface="FS Lola"/>
                <a:cs typeface="FS Lola"/>
                <a:sym typeface="FS Lola"/>
              </a:defRPr>
            </a:pPr>
            <a:r>
              <a:rPr lang="en-US" dirty="0"/>
              <a:t>Collateralized Protection Insurance</a:t>
            </a:r>
            <a:endParaRPr dirty="0"/>
          </a:p>
          <a:p>
            <a:pPr algn="l" defTabSz="457200">
              <a:defRPr sz="3000">
                <a:solidFill>
                  <a:srgbClr val="493A39"/>
                </a:solidFill>
                <a:latin typeface="FS Lola"/>
                <a:ea typeface="FS Lola"/>
                <a:cs typeface="FS Lola"/>
                <a:sym typeface="FS Lola"/>
              </a:defRPr>
            </a:pPr>
            <a:endParaRPr dirty="0"/>
          </a:p>
          <a:p>
            <a:pPr algn="l" defTabSz="457200">
              <a:defRPr sz="3000">
                <a:solidFill>
                  <a:srgbClr val="493A39"/>
                </a:solidFill>
                <a:latin typeface="FS Lola"/>
                <a:ea typeface="FS Lola"/>
                <a:cs typeface="FS Lola"/>
                <a:sym typeface="FS Lola"/>
              </a:defRPr>
            </a:pPr>
            <a:r>
              <a:rPr lang="en-US" dirty="0"/>
              <a:t>Lenders purchase CPI in order to manage their risk of loss by transferring the risk to an insurance company. CPI affects only uninsured borrowers or lender-owned collaterals, such as auto repossession and home foreclosure.</a:t>
            </a:r>
          </a:p>
          <a:p>
            <a:pPr algn="l" defTabSz="457200">
              <a:defRPr sz="3600">
                <a:solidFill>
                  <a:srgbClr val="3A8484"/>
                </a:solidFill>
                <a:latin typeface="FS Lola"/>
                <a:ea typeface="FS Lola"/>
                <a:cs typeface="FS Lola"/>
                <a:sym typeface="FS Lola"/>
              </a:defRPr>
            </a:pPr>
            <a:endParaRPr lang="en-US" dirty="0"/>
          </a:p>
          <a:p>
            <a:pPr algn="l" defTabSz="457200">
              <a:defRPr sz="3600">
                <a:solidFill>
                  <a:srgbClr val="3A8484"/>
                </a:solidFill>
                <a:latin typeface="FS Lola"/>
                <a:ea typeface="FS Lola"/>
                <a:cs typeface="FS Lola"/>
                <a:sym typeface="FS Lola"/>
              </a:defRPr>
            </a:pPr>
            <a:endParaRPr lang="en-US" dirty="0"/>
          </a:p>
          <a:p>
            <a:pPr algn="l" defTabSz="457200">
              <a:defRPr sz="3600">
                <a:solidFill>
                  <a:srgbClr val="3A8484"/>
                </a:solidFill>
                <a:latin typeface="FS Lola"/>
                <a:ea typeface="FS Lola"/>
                <a:cs typeface="FS Lola"/>
                <a:sym typeface="FS Lola"/>
              </a:defRPr>
            </a:pPr>
            <a:r>
              <a:rPr lang="en-US" dirty="0"/>
              <a:t>Federal Deposit Insurance Corporation (FDIC)</a:t>
            </a:r>
          </a:p>
          <a:p>
            <a:pPr algn="l" defTabSz="457200">
              <a:defRPr sz="3600">
                <a:solidFill>
                  <a:srgbClr val="3A8484"/>
                </a:solidFill>
                <a:latin typeface="FS Lola"/>
                <a:ea typeface="FS Lola"/>
                <a:cs typeface="FS Lola"/>
                <a:sym typeface="FS Lola"/>
              </a:defRPr>
            </a:pPr>
            <a:endParaRPr dirty="0"/>
          </a:p>
          <a:p>
            <a:pPr algn="l" defTabSz="457200">
              <a:defRPr sz="3000">
                <a:solidFill>
                  <a:srgbClr val="493A39"/>
                </a:solidFill>
                <a:latin typeface="FS Lola"/>
                <a:ea typeface="FS Lola"/>
                <a:cs typeface="FS Lola"/>
                <a:sym typeface="FS Lola"/>
              </a:defRPr>
            </a:pPr>
            <a:r>
              <a:rPr lang="en-US" dirty="0"/>
              <a:t>The FDIC insures the deposits of member depository institutions up to $250,000 per account. The FDIC acts in two capacities:</a:t>
            </a:r>
          </a:p>
          <a:p>
            <a:pPr marL="514350" indent="-514350" algn="l" defTabSz="457200">
              <a:buAutoNum type="arabicPeriod"/>
              <a:defRPr sz="3000">
                <a:solidFill>
                  <a:srgbClr val="493A39"/>
                </a:solidFill>
                <a:latin typeface="FS Lola"/>
                <a:ea typeface="FS Lola"/>
                <a:cs typeface="FS Lola"/>
                <a:sym typeface="FS Lola"/>
              </a:defRPr>
            </a:pPr>
            <a:r>
              <a:rPr lang="en-US" dirty="0"/>
              <a:t>It pays insurance to the depositors, up to the deposit insurance limit, for assets not sold to another bank.</a:t>
            </a:r>
          </a:p>
          <a:p>
            <a:pPr marL="514350" indent="-514350" algn="l" defTabSz="457200">
              <a:buAutoNum type="arabicPeriod"/>
              <a:defRPr sz="3000">
                <a:solidFill>
                  <a:srgbClr val="493A39"/>
                </a:solidFill>
                <a:latin typeface="FS Lola"/>
                <a:ea typeface="FS Lola"/>
                <a:cs typeface="FS Lola"/>
                <a:sym typeface="FS Lola"/>
              </a:defRPr>
            </a:pPr>
            <a:r>
              <a:rPr lang="en-US" dirty="0"/>
              <a:t>As the receiver of the failed bank, it assumes the task of selling and collecting the assets of the failed bank and settling its debts, including claims for deposits in excess of the insured limit.</a:t>
            </a:r>
            <a:endParaRPr dirty="0"/>
          </a:p>
        </p:txBody>
      </p:sp>
      <p:sp>
        <p:nvSpPr>
          <p:cNvPr id="444" name="Shape 444"/>
          <p:cNvSpPr/>
          <p:nvPr/>
        </p:nvSpPr>
        <p:spPr>
          <a:xfrm>
            <a:off x="635000" y="1016000"/>
            <a:ext cx="5636158"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r>
              <a:rPr lang="en-US" dirty="0"/>
              <a:t>Insurance Companies</a:t>
            </a:r>
            <a:endParaRPr dirty="0"/>
          </a:p>
        </p:txBody>
      </p:sp>
      <p:sp>
        <p:nvSpPr>
          <p:cNvPr id="445" name="Shape 445"/>
          <p:cNvSpPr/>
          <p:nvPr/>
        </p:nvSpPr>
        <p:spPr>
          <a:xfrm>
            <a:off x="635239" y="1816100"/>
            <a:ext cx="320119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r>
              <a:rPr lang="en-US" dirty="0"/>
              <a:t>Finance Industry</a:t>
            </a:r>
            <a:endParaRPr dirty="0"/>
          </a:p>
        </p:txBody>
      </p:sp>
    </p:spTree>
    <p:extLst>
      <p:ext uri="{BB962C8B-B14F-4D97-AF65-F5344CB8AC3E}">
        <p14:creationId xmlns:p14="http://schemas.microsoft.com/office/powerpoint/2010/main" val="210428986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3" name="Shape 443"/>
          <p:cNvSpPr/>
          <p:nvPr/>
        </p:nvSpPr>
        <p:spPr>
          <a:xfrm>
            <a:off x="1269999" y="3435350"/>
            <a:ext cx="21844001" cy="74892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defRPr sz="3000">
                <a:solidFill>
                  <a:srgbClr val="493A39"/>
                </a:solidFill>
                <a:latin typeface="FS Lola"/>
                <a:ea typeface="FS Lola"/>
                <a:cs typeface="FS Lola"/>
                <a:sym typeface="FS Lola"/>
              </a:defRPr>
            </a:pPr>
            <a:r>
              <a:rPr lang="en-US" dirty="0"/>
              <a:t>Investment management firms specialized in professional asset management of various securities in order to meet specified investment goals for the benefit of the investors, which may be institutions or private investors.</a:t>
            </a:r>
          </a:p>
          <a:p>
            <a:pPr algn="l" defTabSz="457200">
              <a:defRPr sz="3000">
                <a:solidFill>
                  <a:srgbClr val="493A39"/>
                </a:solidFill>
                <a:latin typeface="FS Lola"/>
                <a:ea typeface="FS Lola"/>
                <a:cs typeface="FS Lola"/>
                <a:sym typeface="FS Lola"/>
              </a:defRPr>
            </a:pPr>
            <a:endParaRPr lang="en-US" dirty="0"/>
          </a:p>
          <a:p>
            <a:pPr algn="l" defTabSz="457200">
              <a:defRPr sz="3000">
                <a:solidFill>
                  <a:srgbClr val="493A39"/>
                </a:solidFill>
                <a:latin typeface="FS Lola"/>
                <a:ea typeface="FS Lola"/>
                <a:cs typeface="FS Lola"/>
                <a:sym typeface="FS Lola"/>
              </a:defRPr>
            </a:pPr>
            <a:endParaRPr dirty="0"/>
          </a:p>
          <a:p>
            <a:pPr algn="l" defTabSz="457200">
              <a:defRPr sz="3600">
                <a:solidFill>
                  <a:srgbClr val="3A8484"/>
                </a:solidFill>
                <a:latin typeface="FS Lola"/>
                <a:ea typeface="FS Lola"/>
                <a:cs typeface="FS Lola"/>
                <a:sym typeface="FS Lola"/>
              </a:defRPr>
            </a:pPr>
            <a:r>
              <a:rPr lang="en-US" dirty="0"/>
              <a:t>Mutual Funds &amp; Exchange Traded Funds</a:t>
            </a:r>
            <a:endParaRPr dirty="0"/>
          </a:p>
          <a:p>
            <a:pPr algn="l" defTabSz="457200">
              <a:defRPr sz="3000">
                <a:solidFill>
                  <a:srgbClr val="493A39"/>
                </a:solidFill>
                <a:latin typeface="FS Lola"/>
                <a:ea typeface="FS Lola"/>
                <a:cs typeface="FS Lola"/>
                <a:sym typeface="FS Lola"/>
              </a:defRPr>
            </a:pPr>
            <a:endParaRPr dirty="0"/>
          </a:p>
          <a:p>
            <a:pPr algn="l" defTabSz="457200">
              <a:defRPr sz="3000">
                <a:solidFill>
                  <a:srgbClr val="493A39"/>
                </a:solidFill>
                <a:latin typeface="FS Lola"/>
                <a:ea typeface="FS Lola"/>
                <a:cs typeface="FS Lola"/>
                <a:sym typeface="FS Lola"/>
              </a:defRPr>
            </a:pPr>
            <a:r>
              <a:rPr lang="en-US" dirty="0"/>
              <a:t>Mutual Funds are managed by a Registered Investment Advisory firm that generally charge investors a small fee in exchange for managing their money. The investment objective varies by fund and may be specialized to specific industry or strategy.</a:t>
            </a:r>
            <a:endParaRPr dirty="0"/>
          </a:p>
          <a:p>
            <a:pPr algn="l" defTabSz="457200">
              <a:defRPr sz="3600">
                <a:solidFill>
                  <a:srgbClr val="3A8484"/>
                </a:solidFill>
                <a:latin typeface="FS Lola"/>
                <a:ea typeface="FS Lola"/>
                <a:cs typeface="FS Lola"/>
                <a:sym typeface="FS Lola"/>
              </a:defRPr>
            </a:pPr>
            <a:endParaRPr lang="en-US" dirty="0"/>
          </a:p>
          <a:p>
            <a:pPr algn="l" defTabSz="457200">
              <a:defRPr sz="3600">
                <a:solidFill>
                  <a:srgbClr val="3A8484"/>
                </a:solidFill>
                <a:latin typeface="FS Lola"/>
                <a:ea typeface="FS Lola"/>
                <a:cs typeface="FS Lola"/>
                <a:sym typeface="FS Lola"/>
              </a:defRPr>
            </a:pPr>
            <a:endParaRPr lang="en-US" dirty="0"/>
          </a:p>
          <a:p>
            <a:pPr algn="l" defTabSz="457200">
              <a:defRPr sz="3600">
                <a:solidFill>
                  <a:srgbClr val="3A8484"/>
                </a:solidFill>
                <a:latin typeface="FS Lola"/>
                <a:ea typeface="FS Lola"/>
                <a:cs typeface="FS Lola"/>
                <a:sym typeface="FS Lola"/>
              </a:defRPr>
            </a:pPr>
            <a:r>
              <a:rPr lang="en-US" dirty="0"/>
              <a:t>Hedge Funds</a:t>
            </a:r>
          </a:p>
          <a:p>
            <a:pPr algn="l" defTabSz="457200">
              <a:defRPr sz="3600">
                <a:solidFill>
                  <a:srgbClr val="3A8484"/>
                </a:solidFill>
                <a:latin typeface="FS Lola"/>
                <a:ea typeface="FS Lola"/>
                <a:cs typeface="FS Lola"/>
                <a:sym typeface="FS Lola"/>
              </a:defRPr>
            </a:pPr>
            <a:endParaRPr dirty="0"/>
          </a:p>
          <a:p>
            <a:pPr algn="l" defTabSz="457200">
              <a:defRPr sz="3000">
                <a:solidFill>
                  <a:srgbClr val="493A39"/>
                </a:solidFill>
                <a:latin typeface="FS Lola"/>
                <a:ea typeface="FS Lola"/>
                <a:cs typeface="FS Lola"/>
                <a:sym typeface="FS Lola"/>
              </a:defRPr>
            </a:pPr>
            <a:r>
              <a:rPr lang="en-US" dirty="0"/>
              <a:t>Hedge Funds are a special type of Registered Investment Advisory firm that may take on leverage to enhance their returns. Generally, these funds charge very high fees (it’s not unlikely for a fund to charge 2% of total assets and 20% of profits) and all investors must be  “Accredited Investors.”</a:t>
            </a:r>
            <a:endParaRPr dirty="0"/>
          </a:p>
        </p:txBody>
      </p:sp>
      <p:sp>
        <p:nvSpPr>
          <p:cNvPr id="444" name="Shape 444"/>
          <p:cNvSpPr/>
          <p:nvPr/>
        </p:nvSpPr>
        <p:spPr>
          <a:xfrm>
            <a:off x="635000" y="1016000"/>
            <a:ext cx="6686126"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r>
              <a:rPr lang="en-US" dirty="0"/>
              <a:t>Investment Management</a:t>
            </a:r>
            <a:endParaRPr dirty="0"/>
          </a:p>
        </p:txBody>
      </p:sp>
      <p:sp>
        <p:nvSpPr>
          <p:cNvPr id="445" name="Shape 445"/>
          <p:cNvSpPr/>
          <p:nvPr/>
        </p:nvSpPr>
        <p:spPr>
          <a:xfrm>
            <a:off x="635239" y="1816100"/>
            <a:ext cx="320119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r>
              <a:rPr lang="en-US" dirty="0"/>
              <a:t>Finance Industry</a:t>
            </a:r>
            <a:endParaRPr dirty="0"/>
          </a:p>
        </p:txBody>
      </p:sp>
    </p:spTree>
    <p:extLst>
      <p:ext uri="{BB962C8B-B14F-4D97-AF65-F5344CB8AC3E}">
        <p14:creationId xmlns:p14="http://schemas.microsoft.com/office/powerpoint/2010/main" val="157350908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3" name="Shape 443"/>
          <p:cNvSpPr/>
          <p:nvPr/>
        </p:nvSpPr>
        <p:spPr>
          <a:xfrm>
            <a:off x="1269999" y="3435350"/>
            <a:ext cx="21844001" cy="822789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defRPr sz="3000">
                <a:solidFill>
                  <a:srgbClr val="493A39"/>
                </a:solidFill>
                <a:latin typeface="FS Lola"/>
                <a:ea typeface="FS Lola"/>
                <a:cs typeface="FS Lola"/>
                <a:sym typeface="FS Lola"/>
              </a:defRPr>
            </a:pPr>
            <a:r>
              <a:rPr lang="en-US" dirty="0"/>
              <a:t>Investment banks are firms that engages in advisory-based financial transactions on behalf of individuals, corporations, and governments. These firms might assist in raising financial capital by underwriting or acting as the client's agent in the issuance of securities. An investment bank may also assist companies involved in mergers and acquisitions (M&amp;A) and provide ancillary services such as market making, trading of derivatives and equity securities, and FICC services (fixed income instruments, currencies, and commodities).</a:t>
            </a:r>
          </a:p>
          <a:p>
            <a:pPr algn="l" defTabSz="457200">
              <a:defRPr sz="3000">
                <a:solidFill>
                  <a:srgbClr val="493A39"/>
                </a:solidFill>
                <a:latin typeface="FS Lola"/>
                <a:ea typeface="FS Lola"/>
                <a:cs typeface="FS Lola"/>
                <a:sym typeface="FS Lola"/>
              </a:defRPr>
            </a:pPr>
            <a:endParaRPr lang="en-US" dirty="0"/>
          </a:p>
          <a:p>
            <a:pPr algn="l" defTabSz="457200">
              <a:defRPr sz="3000">
                <a:solidFill>
                  <a:srgbClr val="493A39"/>
                </a:solidFill>
                <a:latin typeface="FS Lola"/>
                <a:ea typeface="FS Lola"/>
                <a:cs typeface="FS Lola"/>
                <a:sym typeface="FS Lola"/>
              </a:defRPr>
            </a:pPr>
            <a:endParaRPr dirty="0"/>
          </a:p>
          <a:p>
            <a:pPr algn="l" defTabSz="457200">
              <a:defRPr sz="3600">
                <a:solidFill>
                  <a:srgbClr val="3A8484"/>
                </a:solidFill>
                <a:latin typeface="FS Lola"/>
                <a:ea typeface="FS Lola"/>
                <a:cs typeface="FS Lola"/>
                <a:sym typeface="FS Lola"/>
              </a:defRPr>
            </a:pPr>
            <a:r>
              <a:rPr lang="en-US" dirty="0"/>
              <a:t>Transaction Advisory</a:t>
            </a:r>
            <a:endParaRPr dirty="0"/>
          </a:p>
          <a:p>
            <a:pPr algn="l" defTabSz="457200">
              <a:defRPr sz="3000">
                <a:solidFill>
                  <a:srgbClr val="493A39"/>
                </a:solidFill>
                <a:latin typeface="FS Lola"/>
                <a:ea typeface="FS Lola"/>
                <a:cs typeface="FS Lola"/>
                <a:sym typeface="FS Lola"/>
              </a:defRPr>
            </a:pPr>
            <a:endParaRPr dirty="0"/>
          </a:p>
          <a:p>
            <a:pPr algn="l" defTabSz="457200">
              <a:defRPr sz="3000">
                <a:solidFill>
                  <a:srgbClr val="493A39"/>
                </a:solidFill>
                <a:latin typeface="FS Lola"/>
                <a:ea typeface="FS Lola"/>
                <a:cs typeface="FS Lola"/>
                <a:sym typeface="FS Lola"/>
              </a:defRPr>
            </a:pPr>
            <a:r>
              <a:rPr lang="en-US" dirty="0"/>
              <a:t>Transaction advisory helps companies raise funds in capital markets and give advice on mergers and acquisitions (M&amp;A); this may involve subscribing investors to a security issuance, coordinating with bidders, or negotiating with a merger target. A pitch book of financial information is generated to market the bank to a potential M&amp;A client; if the pitch is successful, the bank arranges the deal for the client.</a:t>
            </a:r>
          </a:p>
          <a:p>
            <a:pPr algn="l" defTabSz="457200">
              <a:defRPr sz="3000">
                <a:solidFill>
                  <a:srgbClr val="493A39"/>
                </a:solidFill>
                <a:latin typeface="FS Lola"/>
                <a:ea typeface="FS Lola"/>
                <a:cs typeface="FS Lola"/>
                <a:sym typeface="FS Lola"/>
              </a:defRPr>
            </a:pPr>
            <a:endParaRPr lang="en-US" dirty="0"/>
          </a:p>
          <a:p>
            <a:pPr algn="l" defTabSz="457200">
              <a:defRPr sz="3000">
                <a:solidFill>
                  <a:srgbClr val="493A39"/>
                </a:solidFill>
                <a:latin typeface="FS Lola"/>
                <a:ea typeface="FS Lola"/>
                <a:cs typeface="FS Lola"/>
                <a:sym typeface="FS Lola"/>
              </a:defRPr>
            </a:pPr>
            <a:endParaRPr lang="en-US" dirty="0"/>
          </a:p>
          <a:p>
            <a:pPr algn="l" defTabSz="457200">
              <a:defRPr sz="3600">
                <a:solidFill>
                  <a:srgbClr val="3A8484"/>
                </a:solidFill>
                <a:latin typeface="FS Lola"/>
                <a:ea typeface="FS Lola"/>
                <a:cs typeface="FS Lola"/>
                <a:sym typeface="FS Lola"/>
              </a:defRPr>
            </a:pPr>
            <a:r>
              <a:rPr lang="en-US" dirty="0"/>
              <a:t>Securities Research</a:t>
            </a:r>
          </a:p>
          <a:p>
            <a:pPr algn="l" defTabSz="457200">
              <a:defRPr sz="3600">
                <a:solidFill>
                  <a:srgbClr val="3A8484"/>
                </a:solidFill>
                <a:latin typeface="FS Lola"/>
                <a:ea typeface="FS Lola"/>
                <a:cs typeface="FS Lola"/>
                <a:sym typeface="FS Lola"/>
              </a:defRPr>
            </a:pPr>
            <a:endParaRPr dirty="0"/>
          </a:p>
          <a:p>
            <a:pPr algn="l" defTabSz="457200">
              <a:defRPr sz="3000">
                <a:solidFill>
                  <a:srgbClr val="493A39"/>
                </a:solidFill>
                <a:latin typeface="FS Lola"/>
                <a:ea typeface="FS Lola"/>
                <a:cs typeface="FS Lola"/>
                <a:sym typeface="FS Lola"/>
              </a:defRPr>
            </a:pPr>
            <a:r>
              <a:rPr lang="en-US" dirty="0"/>
              <a:t>The securities research division reviews companies and writes reports about their prospects, often with "buy", "hold" or "sell" ratings. Investment banks typically have sell-side analysts which cover various industries.</a:t>
            </a:r>
            <a:endParaRPr dirty="0"/>
          </a:p>
        </p:txBody>
      </p:sp>
      <p:sp>
        <p:nvSpPr>
          <p:cNvPr id="444" name="Shape 444"/>
          <p:cNvSpPr/>
          <p:nvPr/>
        </p:nvSpPr>
        <p:spPr>
          <a:xfrm>
            <a:off x="635000" y="1016000"/>
            <a:ext cx="4704814"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r>
              <a:rPr lang="en-US" dirty="0"/>
              <a:t>Investment Banks</a:t>
            </a:r>
            <a:endParaRPr dirty="0"/>
          </a:p>
        </p:txBody>
      </p:sp>
      <p:sp>
        <p:nvSpPr>
          <p:cNvPr id="445" name="Shape 445"/>
          <p:cNvSpPr/>
          <p:nvPr/>
        </p:nvSpPr>
        <p:spPr>
          <a:xfrm>
            <a:off x="635239" y="1816100"/>
            <a:ext cx="320119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r>
              <a:rPr lang="en-US" dirty="0"/>
              <a:t>Finance Industry</a:t>
            </a:r>
            <a:endParaRPr dirty="0"/>
          </a:p>
        </p:txBody>
      </p:sp>
    </p:spTree>
    <p:extLst>
      <p:ext uri="{BB962C8B-B14F-4D97-AF65-F5344CB8AC3E}">
        <p14:creationId xmlns:p14="http://schemas.microsoft.com/office/powerpoint/2010/main" val="191964781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a:p>
        </p:txBody>
      </p:sp>
      <p:pic>
        <p:nvPicPr>
          <p:cNvPr id="442" name="pasted-image.pdf"/>
          <p:cNvPicPr>
            <a:picLocks noChangeAspect="1"/>
          </p:cNvPicPr>
          <p:nvPr/>
        </p:nvPicPr>
        <p:blipFill>
          <a:blip r:embed="rId2"/>
          <a:stretch>
            <a:fillRect/>
          </a:stretch>
        </p:blipFill>
        <p:spPr>
          <a:xfrm>
            <a:off x="635000" y="12204700"/>
            <a:ext cx="1389144" cy="876300"/>
          </a:xfrm>
          <a:prstGeom prst="rect">
            <a:avLst/>
          </a:prstGeom>
          <a:ln w="12700">
            <a:miter lim="400000"/>
          </a:ln>
        </p:spPr>
      </p:pic>
      <p:sp>
        <p:nvSpPr>
          <p:cNvPr id="443" name="Shape 443"/>
          <p:cNvSpPr/>
          <p:nvPr/>
        </p:nvSpPr>
        <p:spPr>
          <a:xfrm>
            <a:off x="1269999" y="3435350"/>
            <a:ext cx="21844001" cy="582723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defRPr sz="3000">
                <a:solidFill>
                  <a:srgbClr val="493A39"/>
                </a:solidFill>
                <a:latin typeface="FS Lola"/>
                <a:ea typeface="FS Lola"/>
                <a:cs typeface="FS Lola"/>
                <a:sym typeface="FS Lola"/>
              </a:defRPr>
            </a:pPr>
            <a:r>
              <a:rPr lang="en-US" dirty="0"/>
              <a:t>Non-Depository Institutions are companies that do not hold consumer deposits, such as mortgage banks and credit card companies.</a:t>
            </a:r>
          </a:p>
          <a:p>
            <a:pPr algn="l" defTabSz="457200">
              <a:defRPr sz="3000">
                <a:solidFill>
                  <a:srgbClr val="493A39"/>
                </a:solidFill>
                <a:latin typeface="FS Lola"/>
                <a:ea typeface="FS Lola"/>
                <a:cs typeface="FS Lola"/>
                <a:sym typeface="FS Lola"/>
              </a:defRPr>
            </a:pPr>
            <a:endParaRPr lang="en-US" dirty="0"/>
          </a:p>
          <a:p>
            <a:pPr algn="l" defTabSz="457200">
              <a:defRPr sz="3000">
                <a:solidFill>
                  <a:srgbClr val="493A39"/>
                </a:solidFill>
                <a:latin typeface="FS Lola"/>
                <a:ea typeface="FS Lola"/>
                <a:cs typeface="FS Lola"/>
                <a:sym typeface="FS Lola"/>
              </a:defRPr>
            </a:pPr>
            <a:endParaRPr dirty="0"/>
          </a:p>
          <a:p>
            <a:pPr algn="l" defTabSz="457200">
              <a:defRPr sz="3600">
                <a:solidFill>
                  <a:srgbClr val="3A8484"/>
                </a:solidFill>
                <a:latin typeface="FS Lola"/>
                <a:ea typeface="FS Lola"/>
                <a:cs typeface="FS Lola"/>
                <a:sym typeface="FS Lola"/>
              </a:defRPr>
            </a:pPr>
            <a:r>
              <a:rPr lang="en-US" dirty="0"/>
              <a:t>Mortgage Bank</a:t>
            </a:r>
            <a:endParaRPr dirty="0"/>
          </a:p>
          <a:p>
            <a:pPr algn="l" defTabSz="457200">
              <a:defRPr sz="3000">
                <a:solidFill>
                  <a:srgbClr val="493A39"/>
                </a:solidFill>
                <a:latin typeface="FS Lola"/>
                <a:ea typeface="FS Lola"/>
                <a:cs typeface="FS Lola"/>
                <a:sym typeface="FS Lola"/>
              </a:defRPr>
            </a:pPr>
            <a:endParaRPr dirty="0"/>
          </a:p>
          <a:p>
            <a:pPr algn="l" defTabSz="457200">
              <a:defRPr sz="3000">
                <a:solidFill>
                  <a:srgbClr val="493A39"/>
                </a:solidFill>
                <a:latin typeface="FS Lola"/>
                <a:ea typeface="FS Lola"/>
                <a:cs typeface="FS Lola"/>
                <a:sym typeface="FS Lola"/>
              </a:defRPr>
            </a:pPr>
            <a:r>
              <a:rPr lang="en-US" dirty="0"/>
              <a:t>Mortgage Banks specialize in origination and/or servicing mortgage loans. Generally, they use a line of credit to fund the loan before it can be sold to an investor, usually a large bank. They primarily make their money from origination fees and servicing fees.</a:t>
            </a:r>
          </a:p>
          <a:p>
            <a:pPr algn="l" defTabSz="457200">
              <a:defRPr sz="3000">
                <a:solidFill>
                  <a:srgbClr val="493A39"/>
                </a:solidFill>
                <a:latin typeface="FS Lola"/>
                <a:ea typeface="FS Lola"/>
                <a:cs typeface="FS Lola"/>
                <a:sym typeface="FS Lola"/>
              </a:defRPr>
            </a:pPr>
            <a:endParaRPr lang="en-US" dirty="0"/>
          </a:p>
          <a:p>
            <a:pPr algn="l" defTabSz="457200">
              <a:defRPr sz="3000">
                <a:solidFill>
                  <a:srgbClr val="493A39"/>
                </a:solidFill>
                <a:latin typeface="FS Lola"/>
                <a:ea typeface="FS Lola"/>
                <a:cs typeface="FS Lola"/>
                <a:sym typeface="FS Lola"/>
              </a:defRPr>
            </a:pPr>
            <a:endParaRPr lang="en-US" dirty="0"/>
          </a:p>
          <a:p>
            <a:pPr algn="l" defTabSz="457200">
              <a:defRPr sz="3600">
                <a:solidFill>
                  <a:srgbClr val="3A8484"/>
                </a:solidFill>
                <a:latin typeface="FS Lola"/>
                <a:ea typeface="FS Lola"/>
                <a:cs typeface="FS Lola"/>
                <a:sym typeface="FS Lola"/>
              </a:defRPr>
            </a:pPr>
            <a:r>
              <a:rPr lang="en-US" dirty="0"/>
              <a:t>Credit Card Companies</a:t>
            </a:r>
          </a:p>
          <a:p>
            <a:pPr lvl="0" algn="l" defTabSz="457200">
              <a:defRPr sz="3000">
                <a:solidFill>
                  <a:srgbClr val="493A39"/>
                </a:solidFill>
                <a:latin typeface="FS Lola"/>
                <a:ea typeface="FS Lola"/>
                <a:cs typeface="FS Lola"/>
                <a:sym typeface="FS Lola"/>
              </a:defRPr>
            </a:pPr>
            <a:endParaRPr lang="en-US" sz="3000" dirty="0">
              <a:solidFill>
                <a:srgbClr val="493A39"/>
              </a:solidFill>
              <a:latin typeface="FS Lola"/>
              <a:sym typeface="FS Lola"/>
            </a:endParaRPr>
          </a:p>
          <a:p>
            <a:pPr lvl="0" algn="l" defTabSz="457200">
              <a:defRPr sz="3000">
                <a:solidFill>
                  <a:srgbClr val="493A39"/>
                </a:solidFill>
                <a:latin typeface="FS Lola"/>
                <a:ea typeface="FS Lola"/>
                <a:cs typeface="FS Lola"/>
                <a:sym typeface="FS Lola"/>
              </a:defRPr>
            </a:pPr>
            <a:r>
              <a:rPr lang="en-US" sz="3000" dirty="0">
                <a:solidFill>
                  <a:srgbClr val="493A39"/>
                </a:solidFill>
                <a:latin typeface="FS Lola"/>
                <a:sym typeface="FS Lola"/>
              </a:rPr>
              <a:t>Credit card companies issue revolving credit loans to consumers and businesses using borrowed funds.</a:t>
            </a:r>
          </a:p>
        </p:txBody>
      </p:sp>
      <p:sp>
        <p:nvSpPr>
          <p:cNvPr id="444" name="Shape 444"/>
          <p:cNvSpPr/>
          <p:nvPr/>
        </p:nvSpPr>
        <p:spPr>
          <a:xfrm>
            <a:off x="635000" y="1016000"/>
            <a:ext cx="7242367"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r>
              <a:rPr lang="en-US" dirty="0"/>
              <a:t>Non-Depository Institutions</a:t>
            </a:r>
            <a:endParaRPr dirty="0"/>
          </a:p>
        </p:txBody>
      </p:sp>
      <p:sp>
        <p:nvSpPr>
          <p:cNvPr id="445" name="Shape 445"/>
          <p:cNvSpPr/>
          <p:nvPr/>
        </p:nvSpPr>
        <p:spPr>
          <a:xfrm>
            <a:off x="635239" y="1816100"/>
            <a:ext cx="320119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r>
              <a:rPr lang="en-US" dirty="0"/>
              <a:t>Finance Industry</a:t>
            </a:r>
            <a:endParaRPr dirty="0"/>
          </a:p>
        </p:txBody>
      </p:sp>
    </p:spTree>
    <p:extLst>
      <p:ext uri="{BB962C8B-B14F-4D97-AF65-F5344CB8AC3E}">
        <p14:creationId xmlns:p14="http://schemas.microsoft.com/office/powerpoint/2010/main" val="26704536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1" name="Shape 441"/>
          <p:cNvSpPr/>
          <p:nvPr/>
        </p:nvSpPr>
        <p:spPr>
          <a:xfrm>
            <a:off x="-1" y="0"/>
            <a:ext cx="24384001" cy="508000"/>
          </a:xfrm>
          <a:prstGeom prst="rect">
            <a:avLst/>
          </a:prstGeom>
          <a:solidFill>
            <a:srgbClr val="6BBD9C"/>
          </a:solidFill>
          <a:ln w="12700">
            <a:miter lim="400000"/>
          </a:ln>
        </p:spPr>
        <p:txBody>
          <a:bodyPr lIns="50800" tIns="50800" rIns="50800" bIns="50800" anchor="ctr"/>
          <a:lstStyle/>
          <a:p>
            <a:pPr>
              <a:defRPr sz="3600"/>
            </a:pPr>
            <a:endParaRPr/>
          </a:p>
        </p:txBody>
      </p:sp>
      <p:pic>
        <p:nvPicPr>
          <p:cNvPr id="442" name="pasted-image.pdf"/>
          <p:cNvPicPr>
            <a:picLocks noChangeAspect="1"/>
          </p:cNvPicPr>
          <p:nvPr/>
        </p:nvPicPr>
        <p:blipFill>
          <a:blip r:embed="rId3"/>
          <a:stretch>
            <a:fillRect/>
          </a:stretch>
        </p:blipFill>
        <p:spPr>
          <a:xfrm>
            <a:off x="635000" y="12204700"/>
            <a:ext cx="1389144" cy="876300"/>
          </a:xfrm>
          <a:prstGeom prst="rect">
            <a:avLst/>
          </a:prstGeom>
          <a:ln w="12700">
            <a:miter lim="400000"/>
          </a:ln>
        </p:spPr>
      </p:pic>
      <p:sp>
        <p:nvSpPr>
          <p:cNvPr id="443" name="Shape 443"/>
          <p:cNvSpPr/>
          <p:nvPr/>
        </p:nvSpPr>
        <p:spPr>
          <a:xfrm>
            <a:off x="1329572" y="3367688"/>
            <a:ext cx="21844001" cy="862800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defTabSz="457200">
              <a:defRPr sz="3000">
                <a:solidFill>
                  <a:srgbClr val="493A39"/>
                </a:solidFill>
                <a:latin typeface="FS Lola"/>
                <a:ea typeface="FS Lola"/>
                <a:cs typeface="FS Lola"/>
                <a:sym typeface="FS Lola"/>
              </a:defRPr>
            </a:pPr>
            <a:r>
              <a:rPr lang="en-US" dirty="0"/>
              <a:t>Financial institution (such as a savings bank, commercial bank, or credit unions) that is legally allowed to accept monetary deposits from consumers. </a:t>
            </a:r>
            <a:endParaRPr dirty="0"/>
          </a:p>
          <a:p>
            <a:pPr algn="l" defTabSz="457200">
              <a:defRPr sz="3600">
                <a:solidFill>
                  <a:srgbClr val="3A8484"/>
                </a:solidFill>
                <a:latin typeface="FS Lola"/>
                <a:ea typeface="FS Lola"/>
                <a:cs typeface="FS Lola"/>
                <a:sym typeface="FS Lola"/>
              </a:defRPr>
            </a:pPr>
            <a:endParaRPr lang="en-US" dirty="0"/>
          </a:p>
          <a:p>
            <a:pPr algn="l" defTabSz="457200">
              <a:defRPr sz="3600">
                <a:solidFill>
                  <a:srgbClr val="3A8484"/>
                </a:solidFill>
                <a:latin typeface="FS Lola"/>
                <a:ea typeface="FS Lola"/>
                <a:cs typeface="FS Lola"/>
                <a:sym typeface="FS Lola"/>
              </a:defRPr>
            </a:pPr>
            <a:endParaRPr lang="en-US" dirty="0"/>
          </a:p>
          <a:p>
            <a:pPr algn="l" defTabSz="457200">
              <a:defRPr sz="3600">
                <a:solidFill>
                  <a:srgbClr val="3A8484"/>
                </a:solidFill>
                <a:latin typeface="FS Lola"/>
                <a:ea typeface="FS Lola"/>
                <a:cs typeface="FS Lola"/>
                <a:sym typeface="FS Lola"/>
              </a:defRPr>
            </a:pPr>
            <a:r>
              <a:rPr lang="en-US" sz="3600" dirty="0"/>
              <a:t>Savings Bank</a:t>
            </a:r>
          </a:p>
          <a:p>
            <a:pPr algn="l" defTabSz="457200">
              <a:defRPr sz="3000">
                <a:solidFill>
                  <a:srgbClr val="493A39"/>
                </a:solidFill>
                <a:latin typeface="FS Lola"/>
                <a:ea typeface="FS Lola"/>
                <a:cs typeface="FS Lola"/>
                <a:sym typeface="FS Lola"/>
              </a:defRPr>
            </a:pPr>
            <a:r>
              <a:rPr lang="en-US" sz="3000" dirty="0">
                <a:solidFill>
                  <a:srgbClr val="493A39"/>
                </a:solidFill>
                <a:latin typeface="FS Lola"/>
              </a:rPr>
              <a:t>A financial institution whose primary purpose is accepting savings deposits and paying interest on those deposits.</a:t>
            </a:r>
          </a:p>
          <a:p>
            <a:pPr algn="l" defTabSz="457200">
              <a:defRPr sz="3600">
                <a:solidFill>
                  <a:srgbClr val="3A8484"/>
                </a:solidFill>
                <a:latin typeface="FS Lola"/>
                <a:ea typeface="FS Lola"/>
                <a:cs typeface="FS Lola"/>
                <a:sym typeface="FS Lola"/>
              </a:defRPr>
            </a:pPr>
            <a:endParaRPr lang="en-US" dirty="0"/>
          </a:p>
          <a:p>
            <a:pPr algn="l" defTabSz="457200">
              <a:defRPr sz="3600">
                <a:solidFill>
                  <a:srgbClr val="3A8484"/>
                </a:solidFill>
                <a:latin typeface="FS Lola"/>
                <a:ea typeface="FS Lola"/>
                <a:cs typeface="FS Lola"/>
                <a:sym typeface="FS Lola"/>
              </a:defRPr>
            </a:pPr>
            <a:endParaRPr lang="en-US" dirty="0"/>
          </a:p>
          <a:p>
            <a:pPr algn="l" defTabSz="457200">
              <a:defRPr sz="3600">
                <a:solidFill>
                  <a:srgbClr val="3A8484"/>
                </a:solidFill>
                <a:latin typeface="FS Lola"/>
                <a:ea typeface="FS Lola"/>
                <a:cs typeface="FS Lola"/>
                <a:sym typeface="FS Lola"/>
              </a:defRPr>
            </a:pPr>
            <a:r>
              <a:rPr lang="en-US" dirty="0"/>
              <a:t>Retail Bank</a:t>
            </a:r>
            <a:endParaRPr dirty="0"/>
          </a:p>
          <a:p>
            <a:pPr algn="l" defTabSz="457200">
              <a:defRPr sz="3000">
                <a:solidFill>
                  <a:srgbClr val="493A39"/>
                </a:solidFill>
                <a:latin typeface="FS Lola"/>
                <a:ea typeface="FS Lola"/>
                <a:cs typeface="FS Lola"/>
                <a:sym typeface="FS Lola"/>
              </a:defRPr>
            </a:pPr>
            <a:r>
              <a:rPr lang="en-US" dirty="0"/>
              <a:t>They can provide financial services to the general public include checking and savings accounts, mortgages, personal loans, credit cards, and certificates of deposit (CDs).</a:t>
            </a:r>
          </a:p>
          <a:p>
            <a:pPr algn="l" defTabSz="457200">
              <a:defRPr sz="3000">
                <a:solidFill>
                  <a:srgbClr val="493A39"/>
                </a:solidFill>
                <a:latin typeface="FS Lola"/>
                <a:ea typeface="FS Lola"/>
                <a:cs typeface="FS Lola"/>
                <a:sym typeface="FS Lola"/>
              </a:defRPr>
            </a:pPr>
            <a:endParaRPr lang="en-US" dirty="0"/>
          </a:p>
          <a:p>
            <a:pPr algn="l" defTabSz="457200">
              <a:defRPr sz="3000">
                <a:solidFill>
                  <a:srgbClr val="493A39"/>
                </a:solidFill>
                <a:latin typeface="FS Lola"/>
                <a:ea typeface="FS Lola"/>
                <a:cs typeface="FS Lola"/>
                <a:sym typeface="FS Lola"/>
              </a:defRPr>
            </a:pPr>
            <a:endParaRPr lang="en-US" dirty="0"/>
          </a:p>
          <a:p>
            <a:pPr algn="l" defTabSz="457200">
              <a:defRPr sz="3600">
                <a:solidFill>
                  <a:srgbClr val="3A8484"/>
                </a:solidFill>
                <a:latin typeface="FS Lola"/>
                <a:ea typeface="FS Lola"/>
                <a:cs typeface="FS Lola"/>
                <a:sym typeface="FS Lola"/>
              </a:defRPr>
            </a:pPr>
            <a:r>
              <a:rPr lang="en-US" dirty="0"/>
              <a:t>Credit Unions </a:t>
            </a:r>
          </a:p>
          <a:p>
            <a:pPr algn="l" defTabSz="457200">
              <a:defRPr sz="3000">
                <a:solidFill>
                  <a:srgbClr val="493A39"/>
                </a:solidFill>
                <a:latin typeface="FS Lola"/>
                <a:ea typeface="FS Lola"/>
                <a:cs typeface="FS Lola"/>
                <a:sym typeface="FS Lola"/>
              </a:defRPr>
            </a:pPr>
            <a:r>
              <a:rPr lang="en-US" sz="3000" dirty="0">
                <a:solidFill>
                  <a:srgbClr val="493A39"/>
                </a:solidFill>
                <a:latin typeface="FS Lola"/>
              </a:rPr>
              <a:t>Credit Unions are controlled by its members and operated on the principle of people helping people, providing its members credit at competitive rates.</a:t>
            </a:r>
          </a:p>
          <a:p>
            <a:pPr algn="l" defTabSz="457200">
              <a:defRPr sz="3600">
                <a:solidFill>
                  <a:srgbClr val="3A8484"/>
                </a:solidFill>
                <a:latin typeface="FS Lola"/>
                <a:ea typeface="FS Lola"/>
                <a:cs typeface="FS Lola"/>
                <a:sym typeface="FS Lola"/>
              </a:defRPr>
            </a:pPr>
            <a:endParaRPr lang="en-US" sz="3200" dirty="0"/>
          </a:p>
        </p:txBody>
      </p:sp>
      <p:sp>
        <p:nvSpPr>
          <p:cNvPr id="444" name="Shape 444"/>
          <p:cNvSpPr/>
          <p:nvPr/>
        </p:nvSpPr>
        <p:spPr>
          <a:xfrm>
            <a:off x="635000" y="1016000"/>
            <a:ext cx="5974392"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i="1">
                <a:solidFill>
                  <a:srgbClr val="6BBD9C"/>
                </a:solidFill>
                <a:latin typeface="FS Lola ExtraBold"/>
                <a:ea typeface="FS Lola ExtraBold"/>
                <a:cs typeface="FS Lola ExtraBold"/>
                <a:sym typeface="FS Lola ExtraBold"/>
              </a:defRPr>
            </a:lvl1pPr>
          </a:lstStyle>
          <a:p>
            <a:r>
              <a:rPr lang="en-US" dirty="0"/>
              <a:t>Depository Institutions</a:t>
            </a:r>
            <a:endParaRPr dirty="0"/>
          </a:p>
        </p:txBody>
      </p:sp>
      <p:sp>
        <p:nvSpPr>
          <p:cNvPr id="445" name="Shape 445"/>
          <p:cNvSpPr/>
          <p:nvPr/>
        </p:nvSpPr>
        <p:spPr>
          <a:xfrm>
            <a:off x="635239" y="1816100"/>
            <a:ext cx="320119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defRPr sz="3600">
                <a:solidFill>
                  <a:srgbClr val="9A9A9A"/>
                </a:solidFill>
                <a:latin typeface="FS Lola Medium"/>
                <a:ea typeface="FS Lola Medium"/>
                <a:cs typeface="FS Lola Medium"/>
                <a:sym typeface="FS Lola Medium"/>
              </a:defRPr>
            </a:lvl1pPr>
          </a:lstStyle>
          <a:p>
            <a:r>
              <a:rPr lang="en-US" dirty="0"/>
              <a:t>Finance Industry</a:t>
            </a:r>
            <a:endParaRPr dirty="0"/>
          </a:p>
        </p:txBody>
      </p:sp>
    </p:spTree>
    <p:extLst>
      <p:ext uri="{BB962C8B-B14F-4D97-AF65-F5344CB8AC3E}">
        <p14:creationId xmlns:p14="http://schemas.microsoft.com/office/powerpoint/2010/main" val="56259697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11824</TotalTime>
  <Words>1952</Words>
  <Application>Microsoft Macintosh PowerPoint</Application>
  <PresentationFormat>Custom</PresentationFormat>
  <Paragraphs>379</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FS Lola</vt:lpstr>
      <vt:lpstr>FS Lola ExtraBold</vt:lpstr>
      <vt:lpstr>FS Lola Light</vt:lpstr>
      <vt:lpstr>FS Lola Medium</vt:lpstr>
      <vt:lpstr>Helvetica Light</vt:lpstr>
      <vt:lpstr>Helvetica Neue</vt:lpstr>
      <vt:lpstr>Black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Olmo Vazquez Rodriguez</dc:creator>
  <cp:lastModifiedBy>MartinezForte, Alexander S</cp:lastModifiedBy>
  <cp:revision>180</cp:revision>
  <dcterms:modified xsi:type="dcterms:W3CDTF">2020-03-06T16:02:20Z</dcterms:modified>
</cp:coreProperties>
</file>