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65" r:id="rId3"/>
    <p:sldId id="420" r:id="rId4"/>
    <p:sldId id="487" r:id="rId5"/>
    <p:sldId id="466" r:id="rId6"/>
    <p:sldId id="491" r:id="rId7"/>
    <p:sldId id="442" r:id="rId8"/>
    <p:sldId id="450" r:id="rId9"/>
    <p:sldId id="486" r:id="rId10"/>
    <p:sldId id="488" r:id="rId11"/>
    <p:sldId id="481" r:id="rId12"/>
    <p:sldId id="489" r:id="rId13"/>
    <p:sldId id="482" r:id="rId14"/>
    <p:sldId id="490" r:id="rId15"/>
    <p:sldId id="451" r:id="rId16"/>
    <p:sldId id="452" r:id="rId17"/>
    <p:sldId id="483" r:id="rId18"/>
    <p:sldId id="485" r:id="rId19"/>
    <p:sldId id="343"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370" userDrawn="1">
          <p15:clr>
            <a:srgbClr val="A4A3A4"/>
          </p15:clr>
        </p15:guide>
        <p15:guide id="7" pos="11513" userDrawn="1">
          <p15:clr>
            <a:srgbClr val="A4A3A4"/>
          </p15:clr>
        </p15:guide>
        <p15:guide id="8" orient="horz" pos="8221" userDrawn="1">
          <p15:clr>
            <a:srgbClr val="A4A3A4"/>
          </p15:clr>
        </p15:guide>
        <p15:guide id="9" pos="7680" userDrawn="1">
          <p15:clr>
            <a:srgbClr val="A4A3A4"/>
          </p15:clr>
        </p15:guide>
        <p15:guide id="10"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6666"/>
    <a:srgbClr val="6BBE9C"/>
    <a:srgbClr val="43ABC3"/>
    <a:srgbClr val="E3F7F3"/>
    <a:srgbClr val="99CBA2"/>
    <a:srgbClr val="F29170"/>
    <a:srgbClr val="C3F0E6"/>
    <a:srgbClr val="9A9A9A"/>
    <a:srgbClr val="63C1A0"/>
    <a:srgbClr val="493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9" autoAdjust="0"/>
    <p:restoredTop sz="90909" autoAdjust="0"/>
  </p:normalViewPr>
  <p:slideViewPr>
    <p:cSldViewPr snapToGrid="0" snapToObjects="1">
      <p:cViewPr varScale="1">
        <p:scale>
          <a:sx n="49" d="100"/>
          <a:sy n="49" d="100"/>
        </p:scale>
        <p:origin x="1080" y="184"/>
      </p:cViewPr>
      <p:guideLst>
        <p:guide orient="horz" pos="2370"/>
        <p:guide pos="11513"/>
        <p:guide orient="horz" pos="8221"/>
        <p:guide pos="7680"/>
        <p:guide pos="3847"/>
      </p:guideLst>
    </p:cSldViewPr>
  </p:slideViewPr>
  <p:notesTextViewPr>
    <p:cViewPr>
      <p:scale>
        <a:sx n="1" d="1"/>
        <a:sy n="1" d="1"/>
      </p:scale>
      <p:origin x="0" y="0"/>
    </p:cViewPr>
  </p:notesTextViewPr>
  <p:sorterViewPr>
    <p:cViewPr>
      <p:scale>
        <a:sx n="70" d="100"/>
        <a:sy n="70" d="100"/>
      </p:scale>
      <p:origin x="0" y="-54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3D01E-799B-B849-87E6-C45EB94C01E3}" type="doc">
      <dgm:prSet loTypeId="urn:microsoft.com/office/officeart/2005/8/layout/pyramid1" loCatId="" qsTypeId="urn:microsoft.com/office/officeart/2005/8/quickstyle/simple1" qsCatId="simple" csTypeId="urn:microsoft.com/office/officeart/2005/8/colors/accent2_3" csCatId="accent2" phldr="1"/>
      <dgm:spPr/>
    </dgm:pt>
    <dgm:pt modelId="{EB827D1F-4E7D-BB41-A583-63DB8AB42A78}">
      <dgm:prSet phldrT="[Texto]" custT="1"/>
      <dgm:spPr/>
      <dgm:t>
        <a:bodyPr/>
        <a:lstStyle/>
        <a:p>
          <a:endParaRPr lang="es-ES" sz="5400" dirty="0"/>
        </a:p>
        <a:p>
          <a:r>
            <a:rPr lang="es-ES" sz="3600" dirty="0"/>
            <a:t>Equity</a:t>
          </a:r>
        </a:p>
      </dgm:t>
    </dgm:pt>
    <dgm:pt modelId="{31DEBFF3-9CE0-2043-A023-F656D0661D26}" type="parTrans" cxnId="{15BD2B64-45E6-1E40-A03D-87D592488683}">
      <dgm:prSet/>
      <dgm:spPr/>
      <dgm:t>
        <a:bodyPr/>
        <a:lstStyle/>
        <a:p>
          <a:endParaRPr lang="es-ES"/>
        </a:p>
      </dgm:t>
    </dgm:pt>
    <dgm:pt modelId="{A9A8198B-A944-1E46-8C54-EA1C3E790070}" type="sibTrans" cxnId="{15BD2B64-45E6-1E40-A03D-87D592488683}">
      <dgm:prSet/>
      <dgm:spPr/>
      <dgm:t>
        <a:bodyPr/>
        <a:lstStyle/>
        <a:p>
          <a:endParaRPr lang="es-ES"/>
        </a:p>
      </dgm:t>
    </dgm:pt>
    <dgm:pt modelId="{9AACBDA8-D877-A842-8055-B850BB82CCFB}">
      <dgm:prSet phldrT="[Texto]" custT="1"/>
      <dgm:spPr/>
      <dgm:t>
        <a:bodyPr/>
        <a:lstStyle/>
        <a:p>
          <a:r>
            <a:rPr lang="es-ES" sz="3600" dirty="0"/>
            <a:t>Subordinated Debt</a:t>
          </a:r>
        </a:p>
      </dgm:t>
    </dgm:pt>
    <dgm:pt modelId="{F867D42B-8C55-9B45-9DD8-44AF5E24D8EF}" type="parTrans" cxnId="{F0D2CEA2-EEDF-0442-AF37-DCBE993A3E80}">
      <dgm:prSet/>
      <dgm:spPr/>
      <dgm:t>
        <a:bodyPr/>
        <a:lstStyle/>
        <a:p>
          <a:endParaRPr lang="es-ES"/>
        </a:p>
      </dgm:t>
    </dgm:pt>
    <dgm:pt modelId="{B9DFBE71-7180-8D4D-A67E-A8EA40FBC96D}" type="sibTrans" cxnId="{F0D2CEA2-EEDF-0442-AF37-DCBE993A3E80}">
      <dgm:prSet/>
      <dgm:spPr/>
      <dgm:t>
        <a:bodyPr/>
        <a:lstStyle/>
        <a:p>
          <a:endParaRPr lang="es-ES"/>
        </a:p>
      </dgm:t>
    </dgm:pt>
    <dgm:pt modelId="{E9E5A17E-8D98-3A4C-B737-2EF942531F31}">
      <dgm:prSet phldrT="[Texto]" custT="1"/>
      <dgm:spPr/>
      <dgm:t>
        <a:bodyPr/>
        <a:lstStyle/>
        <a:p>
          <a:r>
            <a:rPr lang="es-ES" sz="3600" dirty="0"/>
            <a:t>Senior Debt</a:t>
          </a:r>
        </a:p>
      </dgm:t>
    </dgm:pt>
    <dgm:pt modelId="{F2BED6B3-D98B-BD4A-9277-386C88B1D30D}" type="parTrans" cxnId="{5647B847-0998-4A4A-A5D5-5F8295827461}">
      <dgm:prSet/>
      <dgm:spPr/>
      <dgm:t>
        <a:bodyPr/>
        <a:lstStyle/>
        <a:p>
          <a:endParaRPr lang="es-ES"/>
        </a:p>
      </dgm:t>
    </dgm:pt>
    <dgm:pt modelId="{B8782704-5C4F-6C4C-8659-4577EFB6B783}" type="sibTrans" cxnId="{5647B847-0998-4A4A-A5D5-5F8295827461}">
      <dgm:prSet/>
      <dgm:spPr/>
      <dgm:t>
        <a:bodyPr/>
        <a:lstStyle/>
        <a:p>
          <a:endParaRPr lang="es-ES"/>
        </a:p>
      </dgm:t>
    </dgm:pt>
    <dgm:pt modelId="{8D7C5092-010B-9344-BD60-6C9FA9181DE8}" type="pres">
      <dgm:prSet presAssocID="{05E3D01E-799B-B849-87E6-C45EB94C01E3}" presName="Name0" presStyleCnt="0">
        <dgm:presLayoutVars>
          <dgm:dir/>
          <dgm:animLvl val="lvl"/>
          <dgm:resizeHandles val="exact"/>
        </dgm:presLayoutVars>
      </dgm:prSet>
      <dgm:spPr/>
    </dgm:pt>
    <dgm:pt modelId="{CF9ABFFB-6598-FB41-AD64-9ADC6F44C2A9}" type="pres">
      <dgm:prSet presAssocID="{EB827D1F-4E7D-BB41-A583-63DB8AB42A78}" presName="Name8" presStyleCnt="0"/>
      <dgm:spPr/>
    </dgm:pt>
    <dgm:pt modelId="{A92EFA43-C321-7045-B348-B0725F87AB7B}" type="pres">
      <dgm:prSet presAssocID="{EB827D1F-4E7D-BB41-A583-63DB8AB42A78}" presName="level" presStyleLbl="node1" presStyleIdx="0" presStyleCnt="3">
        <dgm:presLayoutVars>
          <dgm:chMax val="1"/>
          <dgm:bulletEnabled val="1"/>
        </dgm:presLayoutVars>
      </dgm:prSet>
      <dgm:spPr/>
    </dgm:pt>
    <dgm:pt modelId="{4997E9F9-85CA-3A4D-A7FC-75C9EA3107E7}" type="pres">
      <dgm:prSet presAssocID="{EB827D1F-4E7D-BB41-A583-63DB8AB42A78}" presName="levelTx" presStyleLbl="revTx" presStyleIdx="0" presStyleCnt="0">
        <dgm:presLayoutVars>
          <dgm:chMax val="1"/>
          <dgm:bulletEnabled val="1"/>
        </dgm:presLayoutVars>
      </dgm:prSet>
      <dgm:spPr/>
    </dgm:pt>
    <dgm:pt modelId="{B3848796-9138-C645-99CD-B02C3FDB9668}" type="pres">
      <dgm:prSet presAssocID="{9AACBDA8-D877-A842-8055-B850BB82CCFB}" presName="Name8" presStyleCnt="0"/>
      <dgm:spPr/>
    </dgm:pt>
    <dgm:pt modelId="{07CED52F-9CC9-1241-A72B-1C6E47E3D678}" type="pres">
      <dgm:prSet presAssocID="{9AACBDA8-D877-A842-8055-B850BB82CCFB}" presName="level" presStyleLbl="node1" presStyleIdx="1" presStyleCnt="3">
        <dgm:presLayoutVars>
          <dgm:chMax val="1"/>
          <dgm:bulletEnabled val="1"/>
        </dgm:presLayoutVars>
      </dgm:prSet>
      <dgm:spPr/>
    </dgm:pt>
    <dgm:pt modelId="{43204571-1917-AB4B-BD14-3D88F9D45577}" type="pres">
      <dgm:prSet presAssocID="{9AACBDA8-D877-A842-8055-B850BB82CCFB}" presName="levelTx" presStyleLbl="revTx" presStyleIdx="0" presStyleCnt="0">
        <dgm:presLayoutVars>
          <dgm:chMax val="1"/>
          <dgm:bulletEnabled val="1"/>
        </dgm:presLayoutVars>
      </dgm:prSet>
      <dgm:spPr/>
    </dgm:pt>
    <dgm:pt modelId="{8B7BFE9C-BD6A-B447-869D-A726A941F1B4}" type="pres">
      <dgm:prSet presAssocID="{E9E5A17E-8D98-3A4C-B737-2EF942531F31}" presName="Name8" presStyleCnt="0"/>
      <dgm:spPr/>
    </dgm:pt>
    <dgm:pt modelId="{A5906EBB-43A9-7646-BDA2-B7C435B48281}" type="pres">
      <dgm:prSet presAssocID="{E9E5A17E-8D98-3A4C-B737-2EF942531F31}" presName="level" presStyleLbl="node1" presStyleIdx="2" presStyleCnt="3">
        <dgm:presLayoutVars>
          <dgm:chMax val="1"/>
          <dgm:bulletEnabled val="1"/>
        </dgm:presLayoutVars>
      </dgm:prSet>
      <dgm:spPr/>
    </dgm:pt>
    <dgm:pt modelId="{0B95FF9E-4766-3F4F-9191-2EE07F81B0C2}" type="pres">
      <dgm:prSet presAssocID="{E9E5A17E-8D98-3A4C-B737-2EF942531F31}" presName="levelTx" presStyleLbl="revTx" presStyleIdx="0" presStyleCnt="0">
        <dgm:presLayoutVars>
          <dgm:chMax val="1"/>
          <dgm:bulletEnabled val="1"/>
        </dgm:presLayoutVars>
      </dgm:prSet>
      <dgm:spPr/>
    </dgm:pt>
  </dgm:ptLst>
  <dgm:cxnLst>
    <dgm:cxn modelId="{2F394E0A-EAAD-F34B-9418-944CF6F8DB1C}" type="presOf" srcId="{EB827D1F-4E7D-BB41-A583-63DB8AB42A78}" destId="{4997E9F9-85CA-3A4D-A7FC-75C9EA3107E7}" srcOrd="1" destOrd="0" presId="urn:microsoft.com/office/officeart/2005/8/layout/pyramid1"/>
    <dgm:cxn modelId="{5647B847-0998-4A4A-A5D5-5F8295827461}" srcId="{05E3D01E-799B-B849-87E6-C45EB94C01E3}" destId="{E9E5A17E-8D98-3A4C-B737-2EF942531F31}" srcOrd="2" destOrd="0" parTransId="{F2BED6B3-D98B-BD4A-9277-386C88B1D30D}" sibTransId="{B8782704-5C4F-6C4C-8659-4577EFB6B783}"/>
    <dgm:cxn modelId="{15BD2B64-45E6-1E40-A03D-87D592488683}" srcId="{05E3D01E-799B-B849-87E6-C45EB94C01E3}" destId="{EB827D1F-4E7D-BB41-A583-63DB8AB42A78}" srcOrd="0" destOrd="0" parTransId="{31DEBFF3-9CE0-2043-A023-F656D0661D26}" sibTransId="{A9A8198B-A944-1E46-8C54-EA1C3E790070}"/>
    <dgm:cxn modelId="{F1204667-E6B3-3847-A392-C9C7BB3125CE}" type="presOf" srcId="{EB827D1F-4E7D-BB41-A583-63DB8AB42A78}" destId="{A92EFA43-C321-7045-B348-B0725F87AB7B}" srcOrd="0" destOrd="0" presId="urn:microsoft.com/office/officeart/2005/8/layout/pyramid1"/>
    <dgm:cxn modelId="{0BC29091-7004-C64E-84E9-C6653F6B6702}" type="presOf" srcId="{E9E5A17E-8D98-3A4C-B737-2EF942531F31}" destId="{0B95FF9E-4766-3F4F-9191-2EE07F81B0C2}" srcOrd="1" destOrd="0" presId="urn:microsoft.com/office/officeart/2005/8/layout/pyramid1"/>
    <dgm:cxn modelId="{3C3C9396-FE70-A449-AC63-A189C980E7BF}" type="presOf" srcId="{9AACBDA8-D877-A842-8055-B850BB82CCFB}" destId="{07CED52F-9CC9-1241-A72B-1C6E47E3D678}" srcOrd="0" destOrd="0" presId="urn:microsoft.com/office/officeart/2005/8/layout/pyramid1"/>
    <dgm:cxn modelId="{F0D2CEA2-EEDF-0442-AF37-DCBE993A3E80}" srcId="{05E3D01E-799B-B849-87E6-C45EB94C01E3}" destId="{9AACBDA8-D877-A842-8055-B850BB82CCFB}" srcOrd="1" destOrd="0" parTransId="{F867D42B-8C55-9B45-9DD8-44AF5E24D8EF}" sibTransId="{B9DFBE71-7180-8D4D-A67E-A8EA40FBC96D}"/>
    <dgm:cxn modelId="{0A1233B0-72F9-704B-99D1-6EA5AC0E5F13}" type="presOf" srcId="{9AACBDA8-D877-A842-8055-B850BB82CCFB}" destId="{43204571-1917-AB4B-BD14-3D88F9D45577}" srcOrd="1" destOrd="0" presId="urn:microsoft.com/office/officeart/2005/8/layout/pyramid1"/>
    <dgm:cxn modelId="{C776EED2-E5E1-A84A-A1A9-D208EE3B25E8}" type="presOf" srcId="{E9E5A17E-8D98-3A4C-B737-2EF942531F31}" destId="{A5906EBB-43A9-7646-BDA2-B7C435B48281}" srcOrd="0" destOrd="0" presId="urn:microsoft.com/office/officeart/2005/8/layout/pyramid1"/>
    <dgm:cxn modelId="{74B831F4-738C-4B49-99C7-2B6DA08BF39D}" type="presOf" srcId="{05E3D01E-799B-B849-87E6-C45EB94C01E3}" destId="{8D7C5092-010B-9344-BD60-6C9FA9181DE8}" srcOrd="0" destOrd="0" presId="urn:microsoft.com/office/officeart/2005/8/layout/pyramid1"/>
    <dgm:cxn modelId="{4DFED1AA-6768-E14E-BF40-4A9071259A23}" type="presParOf" srcId="{8D7C5092-010B-9344-BD60-6C9FA9181DE8}" destId="{CF9ABFFB-6598-FB41-AD64-9ADC6F44C2A9}" srcOrd="0" destOrd="0" presId="urn:microsoft.com/office/officeart/2005/8/layout/pyramid1"/>
    <dgm:cxn modelId="{26FDF8D9-4562-244F-ACC3-CEF7C771DD8E}" type="presParOf" srcId="{CF9ABFFB-6598-FB41-AD64-9ADC6F44C2A9}" destId="{A92EFA43-C321-7045-B348-B0725F87AB7B}" srcOrd="0" destOrd="0" presId="urn:microsoft.com/office/officeart/2005/8/layout/pyramid1"/>
    <dgm:cxn modelId="{4AFD344F-04A2-ED4C-992F-4EB52C636F58}" type="presParOf" srcId="{CF9ABFFB-6598-FB41-AD64-9ADC6F44C2A9}" destId="{4997E9F9-85CA-3A4D-A7FC-75C9EA3107E7}" srcOrd="1" destOrd="0" presId="urn:microsoft.com/office/officeart/2005/8/layout/pyramid1"/>
    <dgm:cxn modelId="{5EE38FC8-CE56-5E49-A6F9-5782C6B957D2}" type="presParOf" srcId="{8D7C5092-010B-9344-BD60-6C9FA9181DE8}" destId="{B3848796-9138-C645-99CD-B02C3FDB9668}" srcOrd="1" destOrd="0" presId="urn:microsoft.com/office/officeart/2005/8/layout/pyramid1"/>
    <dgm:cxn modelId="{A90BC84A-AD99-CB4B-B91A-164CFA421615}" type="presParOf" srcId="{B3848796-9138-C645-99CD-B02C3FDB9668}" destId="{07CED52F-9CC9-1241-A72B-1C6E47E3D678}" srcOrd="0" destOrd="0" presId="urn:microsoft.com/office/officeart/2005/8/layout/pyramid1"/>
    <dgm:cxn modelId="{D0A1B526-5CB1-C34A-BA95-6ABFE04F91F5}" type="presParOf" srcId="{B3848796-9138-C645-99CD-B02C3FDB9668}" destId="{43204571-1917-AB4B-BD14-3D88F9D45577}" srcOrd="1" destOrd="0" presId="urn:microsoft.com/office/officeart/2005/8/layout/pyramid1"/>
    <dgm:cxn modelId="{A502ED6B-BA6A-0242-A039-EFC1080A1CE0}" type="presParOf" srcId="{8D7C5092-010B-9344-BD60-6C9FA9181DE8}" destId="{8B7BFE9C-BD6A-B447-869D-A726A941F1B4}" srcOrd="2" destOrd="0" presId="urn:microsoft.com/office/officeart/2005/8/layout/pyramid1"/>
    <dgm:cxn modelId="{3C7A4D78-6FAD-3444-A95D-F200345A2FC0}" type="presParOf" srcId="{8B7BFE9C-BD6A-B447-869D-A726A941F1B4}" destId="{A5906EBB-43A9-7646-BDA2-B7C435B48281}" srcOrd="0" destOrd="0" presId="urn:microsoft.com/office/officeart/2005/8/layout/pyramid1"/>
    <dgm:cxn modelId="{1F96D922-4837-4E48-8989-F807FBAB6EDD}" type="presParOf" srcId="{8B7BFE9C-BD6A-B447-869D-A726A941F1B4}" destId="{0B95FF9E-4766-3F4F-9191-2EE07F81B0C2}"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EFA43-C321-7045-B348-B0725F87AB7B}">
      <dsp:nvSpPr>
        <dsp:cNvPr id="0" name=""/>
        <dsp:cNvSpPr/>
      </dsp:nvSpPr>
      <dsp:spPr>
        <a:xfrm>
          <a:off x="4226453" y="0"/>
          <a:ext cx="4226453" cy="2432656"/>
        </a:xfrm>
        <a:prstGeom prst="trapezoid">
          <a:avLst>
            <a:gd name="adj" fmla="val 86869"/>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endParaRPr lang="es-ES" sz="5400" kern="1200" dirty="0"/>
        </a:p>
        <a:p>
          <a:pPr marL="0" lvl="0" indent="0" algn="ctr" defTabSz="2400300">
            <a:lnSpc>
              <a:spcPct val="90000"/>
            </a:lnSpc>
            <a:spcBef>
              <a:spcPct val="0"/>
            </a:spcBef>
            <a:spcAft>
              <a:spcPct val="35000"/>
            </a:spcAft>
            <a:buNone/>
          </a:pPr>
          <a:r>
            <a:rPr lang="es-ES" sz="3600" kern="1200" dirty="0"/>
            <a:t>Equity</a:t>
          </a:r>
        </a:p>
      </dsp:txBody>
      <dsp:txXfrm>
        <a:off x="4226453" y="0"/>
        <a:ext cx="4226453" cy="2432656"/>
      </dsp:txXfrm>
    </dsp:sp>
    <dsp:sp modelId="{07CED52F-9CC9-1241-A72B-1C6E47E3D678}">
      <dsp:nvSpPr>
        <dsp:cNvPr id="0" name=""/>
        <dsp:cNvSpPr/>
      </dsp:nvSpPr>
      <dsp:spPr>
        <a:xfrm>
          <a:off x="2113226" y="2432656"/>
          <a:ext cx="8452906" cy="2432656"/>
        </a:xfrm>
        <a:prstGeom prst="trapezoid">
          <a:avLst>
            <a:gd name="adj" fmla="val 86869"/>
          </a:avLst>
        </a:prstGeom>
        <a:solidFill>
          <a:schemeClr val="accent2">
            <a:shade val="80000"/>
            <a:hueOff val="51605"/>
            <a:satOff val="-33425"/>
            <a:lumOff val="191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s-ES" sz="3600" kern="1200" dirty="0"/>
            <a:t>Subordinated Debt</a:t>
          </a:r>
        </a:p>
      </dsp:txBody>
      <dsp:txXfrm>
        <a:off x="3592485" y="2432656"/>
        <a:ext cx="5494389" cy="2432656"/>
      </dsp:txXfrm>
    </dsp:sp>
    <dsp:sp modelId="{A5906EBB-43A9-7646-BDA2-B7C435B48281}">
      <dsp:nvSpPr>
        <dsp:cNvPr id="0" name=""/>
        <dsp:cNvSpPr/>
      </dsp:nvSpPr>
      <dsp:spPr>
        <a:xfrm>
          <a:off x="0" y="4865312"/>
          <a:ext cx="12679360" cy="2432656"/>
        </a:xfrm>
        <a:prstGeom prst="trapezoid">
          <a:avLst>
            <a:gd name="adj" fmla="val 86869"/>
          </a:avLst>
        </a:prstGeom>
        <a:solidFill>
          <a:schemeClr val="accent2">
            <a:shade val="80000"/>
            <a:hueOff val="103209"/>
            <a:satOff val="-66850"/>
            <a:lumOff val="382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s-ES" sz="3600" kern="1200" dirty="0"/>
            <a:t>Senior Debt</a:t>
          </a:r>
        </a:p>
      </dsp:txBody>
      <dsp:txXfrm>
        <a:off x="2218887" y="4865312"/>
        <a:ext cx="8241584" cy="243265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7T18:09:43.25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7T18:09:43.572"/>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3T05:05:15.201"/>
    </inkml:context>
    <inkml:brush xml:id="br0">
      <inkml:brushProperty name="width" value="0.05292" units="cm"/>
      <inkml:brushProperty name="height" value="0.05292" units="cm"/>
      <inkml:brushProperty name="color" value="#FF0000"/>
    </inkml:brush>
  </inkml:definitions>
  <inkml:trace contextRef="#ctx0" brushRef="#br0">15307 17248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7T18:09:43.25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7T18:09:43.572"/>
    </inkml:context>
    <inkml:brush xml:id="br0">
      <inkml:brushProperty name="width" value="0.05" units="cm"/>
      <inkml:brushProperty name="height" value="0.05" units="cm"/>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811175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980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318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Texto del título</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Nivel de texto 1</a:t>
            </a:r>
          </a:p>
          <a:p>
            <a:pPr lvl="1"/>
            <a:r>
              <a:t>Nivel de texto 2</a:t>
            </a:r>
          </a:p>
          <a:p>
            <a:pPr lvl="2"/>
            <a:r>
              <a:t>Nivel de texto 3</a:t>
            </a:r>
          </a:p>
          <a:p>
            <a:pPr lvl="3"/>
            <a:r>
              <a:t>Nivel de texto 4</a:t>
            </a:r>
          </a:p>
          <a:p>
            <a:pPr lvl="4"/>
            <a:r>
              <a:t>Nivel de texto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952500"/>
            <a:ext cx="9525000" cy="11468100"/>
          </a:xfrm>
          <a:prstGeom prst="rect">
            <a:avLst/>
          </a:prstGeom>
        </p:spPr>
        <p:txBody>
          <a:bodyPr lIns="91439" tIns="45719" rIns="91439" bIns="45719" anchor="t">
            <a:noAutofit/>
          </a:bodyPr>
          <a:lstStyle/>
          <a:p>
            <a:endParaRPr dirty="0"/>
          </a:p>
        </p:txBody>
      </p:sp>
      <p:sp>
        <p:nvSpPr>
          <p:cNvPr id="39" name="Shape 39"/>
          <p:cNvSpPr>
            <a:spLocks noGrp="1"/>
          </p:cNvSpPr>
          <p:nvPr>
            <p:ph type="title"/>
          </p:nvPr>
        </p:nvSpPr>
        <p:spPr>
          <a:xfrm>
            <a:off x="1651000" y="952500"/>
            <a:ext cx="10223500" cy="5549900"/>
          </a:xfrm>
          <a:prstGeom prst="rect">
            <a:avLst/>
          </a:prstGeom>
        </p:spPr>
        <p:txBody>
          <a:bodyPr anchor="b"/>
          <a:lstStyle>
            <a:lvl1pPr>
              <a:defRPr sz="8400"/>
            </a:lvl1pPr>
          </a:lstStyle>
          <a:p>
            <a:r>
              <a:t>Texto del título</a:t>
            </a:r>
          </a:p>
        </p:txBody>
      </p:sp>
      <p:sp>
        <p:nvSpPr>
          <p:cNvPr id="40" name="Shape 40"/>
          <p:cNvSpPr>
            <a:spLocks noGrp="1"/>
          </p:cNvSpPr>
          <p:nvPr>
            <p:ph type="body" sz="quarter" idx="1"/>
          </p:nvPr>
        </p:nvSpPr>
        <p:spPr>
          <a:xfrm>
            <a:off x="1651000" y="6692900"/>
            <a:ext cx="10223500" cy="57277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Nivel de texto 1</a:t>
            </a:r>
          </a:p>
          <a:p>
            <a:pPr lvl="1"/>
            <a:r>
              <a:t>Nivel de texto 2</a:t>
            </a:r>
          </a:p>
          <a:p>
            <a:pPr lvl="2"/>
            <a:r>
              <a:t>Nivel de texto 3</a:t>
            </a:r>
          </a:p>
          <a:p>
            <a:pPr lvl="3"/>
            <a:r>
              <a:t>Nivel de texto 4</a:t>
            </a:r>
          </a:p>
          <a:p>
            <a:pPr lvl="4"/>
            <a:r>
              <a:t>Nivel de texto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Texto del título</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Texto del título</a:t>
            </a:r>
          </a:p>
        </p:txBody>
      </p:sp>
      <p:sp>
        <p:nvSpPr>
          <p:cNvPr id="57" name="Shape 57"/>
          <p:cNvSpPr>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Texto del título</a:t>
            </a:r>
          </a:p>
        </p:txBody>
      </p:sp>
      <p:sp>
        <p:nvSpPr>
          <p:cNvPr id="67" name="Shape 67"/>
          <p:cNvSpPr>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Nivel de texto 1</a:t>
            </a:r>
          </a:p>
          <a:p>
            <a:pPr lvl="1"/>
            <a:r>
              <a:t>Nivel de texto 2</a:t>
            </a:r>
          </a:p>
          <a:p>
            <a:pPr lvl="2"/>
            <a:r>
              <a:t>Nivel de texto 3</a:t>
            </a:r>
          </a:p>
          <a:p>
            <a:pPr lvl="3"/>
            <a:r>
              <a:t>Nivel de texto 4</a:t>
            </a:r>
          </a:p>
          <a:p>
            <a:pPr lvl="4"/>
            <a:r>
              <a:t>Nivel de texto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7270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6870700"/>
            <a:ext cx="7404100" cy="5549900"/>
          </a:xfrm>
          <a:prstGeom prst="rect">
            <a:avLst/>
          </a:prstGeom>
        </p:spPr>
        <p:txBody>
          <a:bodyPr lIns="91439" tIns="45719" rIns="91439" bIns="45719" anchor="t">
            <a:noAutofit/>
          </a:bodyPr>
          <a:lstStyle/>
          <a:p>
            <a:endParaRPr dirty="0"/>
          </a:p>
        </p:txBody>
      </p:sp>
      <p:sp>
        <p:nvSpPr>
          <p:cNvPr id="84" name="Shape 84"/>
          <p:cNvSpPr>
            <a:spLocks noGrp="1"/>
          </p:cNvSpPr>
          <p:nvPr>
            <p:ph type="pic" sz="quarter" idx="14"/>
          </p:nvPr>
        </p:nvSpPr>
        <p:spPr>
          <a:xfrm>
            <a:off x="15760700" y="952500"/>
            <a:ext cx="7404100" cy="5549900"/>
          </a:xfrm>
          <a:prstGeom prst="rect">
            <a:avLst/>
          </a:prstGeom>
        </p:spPr>
        <p:txBody>
          <a:bodyPr lIns="91439" tIns="45719" rIns="91439" bIns="45719" anchor="t">
            <a:noAutofit/>
          </a:bodyPr>
          <a:lstStyle/>
          <a:p>
            <a:endParaRPr dirty="0"/>
          </a:p>
        </p:txBody>
      </p:sp>
      <p:sp>
        <p:nvSpPr>
          <p:cNvPr id="85" name="Shape 85"/>
          <p:cNvSpPr>
            <a:spLocks noGrp="1"/>
          </p:cNvSpPr>
          <p:nvPr>
            <p:ph type="pic" idx="15"/>
          </p:nvPr>
        </p:nvSpPr>
        <p:spPr>
          <a:xfrm>
            <a:off x="1206500" y="952500"/>
            <a:ext cx="14173200" cy="11468100"/>
          </a:xfrm>
          <a:prstGeom prst="rect">
            <a:avLst/>
          </a:prstGeom>
        </p:spPr>
        <p:txBody>
          <a:bodyPr lIns="91439" tIns="45719" rIns="91439" bIns="45719" anchor="t">
            <a:noAutofit/>
          </a:bodyPr>
          <a:lstStyle/>
          <a:p>
            <a:endParaRPr dirty="0"/>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i="1"/>
            </a:lvl1pPr>
          </a:lstStyle>
          <a:p>
            <a:r>
              <a:t>– Juan López</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“Escribir una cita aquí”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Texto del título</a:t>
            </a: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12.png"/><Relationship Id="rId7" Type="http://schemas.openxmlformats.org/officeDocument/2006/relationships/customXml" Target="../ink/ink2.xml"/><Relationship Id="rId12"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customXml" Target="../ink/ink3.xml"/><Relationship Id="rId10"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4.xml"/><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customXml" Target="../ink/ink5.xml"/><Relationship Id="rId4" Type="http://schemas.openxmlformats.org/officeDocument/2006/relationships/image" Target="../media/image15.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Shape 119"/>
          <p:cNvSpPr/>
          <p:nvPr/>
        </p:nvSpPr>
        <p:spPr>
          <a:xfrm>
            <a:off x="-1" y="-1"/>
            <a:ext cx="24384001" cy="13716001"/>
          </a:xfrm>
          <a:prstGeom prst="rect">
            <a:avLst/>
          </a:prstGeom>
          <a:solidFill>
            <a:srgbClr val="6BBD9C"/>
          </a:solidFill>
          <a:ln w="12700">
            <a:miter lim="400000"/>
          </a:ln>
        </p:spPr>
        <p:txBody>
          <a:bodyPr lIns="50800" tIns="50800" rIns="50800" bIns="50800" anchor="ctr"/>
          <a:lstStyle/>
          <a:p>
            <a:pPr>
              <a:defRPr sz="3600"/>
            </a:pPr>
            <a:endParaRPr dirty="0"/>
          </a:p>
        </p:txBody>
      </p:sp>
      <p:pic>
        <p:nvPicPr>
          <p:cNvPr id="120" name="pasted-image.pdf"/>
          <p:cNvPicPr>
            <a:picLocks noChangeAspect="1"/>
          </p:cNvPicPr>
          <p:nvPr/>
        </p:nvPicPr>
        <p:blipFill>
          <a:blip r:embed="rId2"/>
          <a:stretch>
            <a:fillRect/>
          </a:stretch>
        </p:blipFill>
        <p:spPr>
          <a:xfrm>
            <a:off x="0" y="0"/>
            <a:ext cx="12752832" cy="13716001"/>
          </a:xfrm>
          <a:prstGeom prst="rect">
            <a:avLst/>
          </a:prstGeom>
          <a:ln w="12700">
            <a:miter lim="400000"/>
          </a:ln>
        </p:spPr>
      </p:pic>
      <p:sp>
        <p:nvSpPr>
          <p:cNvPr id="121" name="Shape 121"/>
          <p:cNvSpPr/>
          <p:nvPr/>
        </p:nvSpPr>
        <p:spPr>
          <a:xfrm>
            <a:off x="2350287" y="5340917"/>
            <a:ext cx="6549870" cy="2776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lnSpc>
                <a:spcPct val="60000"/>
              </a:lnSpc>
              <a:defRPr sz="15000" i="1">
                <a:solidFill>
                  <a:srgbClr val="3A8484"/>
                </a:solidFill>
                <a:latin typeface="FS Lola Light"/>
                <a:ea typeface="FS Lola Light"/>
                <a:cs typeface="FS Lola Light"/>
                <a:sym typeface="FS Lola Light"/>
              </a:defRPr>
            </a:pPr>
            <a:r>
              <a:rPr lang="en-US" dirty="0"/>
              <a:t>      </a:t>
            </a:r>
            <a:r>
              <a:rPr lang="en-US" sz="12500" dirty="0"/>
              <a:t>Asset </a:t>
            </a:r>
          </a:p>
          <a:p>
            <a:pPr algn="l">
              <a:lnSpc>
                <a:spcPct val="60000"/>
              </a:lnSpc>
              <a:defRPr sz="15000" i="1">
                <a:solidFill>
                  <a:srgbClr val="3A8484"/>
                </a:solidFill>
                <a:latin typeface="FS Lola Light"/>
                <a:ea typeface="FS Lola Light"/>
                <a:cs typeface="FS Lola Light"/>
                <a:sym typeface="FS Lola Light"/>
              </a:defRPr>
            </a:pPr>
            <a:r>
              <a:rPr lang="en-US" sz="12500" dirty="0"/>
              <a:t>  Products</a:t>
            </a:r>
            <a:endParaRPr sz="12500" dirty="0"/>
          </a:p>
        </p:txBody>
      </p:sp>
      <p:sp>
        <p:nvSpPr>
          <p:cNvPr id="2" name="TextBox 1">
            <a:extLst>
              <a:ext uri="{FF2B5EF4-FFF2-40B4-BE49-F238E27FC236}">
                <a16:creationId xmlns:a16="http://schemas.microsoft.com/office/drawing/2014/main" id="{92AB4A06-E9CE-42BA-811B-DECEBE2DCF30}"/>
              </a:ext>
            </a:extLst>
          </p:cNvPr>
          <p:cNvSpPr txBox="1"/>
          <p:nvPr/>
        </p:nvSpPr>
        <p:spPr>
          <a:xfrm>
            <a:off x="14004782" y="9016121"/>
            <a:ext cx="715518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uFillTx/>
                <a:latin typeface="+mn-lt"/>
                <a:ea typeface="+mn-ea"/>
                <a:cs typeface="+mn-cs"/>
                <a:sym typeface="Helvetica Light"/>
              </a:rPr>
              <a:t>Nerea Ortega</a:t>
            </a:r>
          </a:p>
          <a:p>
            <a:pPr marL="0" marR="0" indent="0" algn="ctr" defTabSz="825500" rtl="0" fontAlgn="auto" latinLnBrk="0" hangingPunct="0">
              <a:lnSpc>
                <a:spcPct val="100000"/>
              </a:lnSpc>
              <a:spcBef>
                <a:spcPts val="0"/>
              </a:spcBef>
              <a:spcAft>
                <a:spcPts val="0"/>
              </a:spcAft>
              <a:buClrTx/>
              <a:buSzTx/>
              <a:buFontTx/>
              <a:buNone/>
              <a:tabLst/>
            </a:pPr>
            <a:r>
              <a:rPr lang="en-US" dirty="0"/>
              <a:t>Bodian Li</a:t>
            </a:r>
            <a:endParaRPr kumimoji="0" lang="en-US" sz="50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Asset Product</a:t>
            </a:r>
          </a:p>
        </p:txBody>
      </p:sp>
      <p:sp>
        <p:nvSpPr>
          <p:cNvPr id="445" name="Shape 445"/>
          <p:cNvSpPr/>
          <p:nvPr/>
        </p:nvSpPr>
        <p:spPr>
          <a:xfrm>
            <a:off x="635239" y="1816100"/>
            <a:ext cx="118462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Loans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
        <p:nvSpPr>
          <p:cNvPr id="6" name="Shape 443">
            <a:extLst>
              <a:ext uri="{FF2B5EF4-FFF2-40B4-BE49-F238E27FC236}">
                <a16:creationId xmlns:a16="http://schemas.microsoft.com/office/drawing/2014/main" id="{7C9C3075-9535-4120-A2FB-AFE235C55F8B}"/>
              </a:ext>
            </a:extLst>
          </p:cNvPr>
          <p:cNvSpPr/>
          <p:nvPr/>
        </p:nvSpPr>
        <p:spPr>
          <a:xfrm>
            <a:off x="635239" y="2472690"/>
            <a:ext cx="21844001" cy="109363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lvl="0" algn="l" defTabSz="457200">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Secured vs Unsecured loans</a:t>
            </a:r>
            <a:endParaRPr lang="en-US" sz="3600" dirty="0">
              <a:solidFill>
                <a:srgbClr val="3A8484"/>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Unsecured Loan </a:t>
            </a:r>
            <a:r>
              <a:rPr lang="en-US" sz="3000" dirty="0">
                <a:solidFill>
                  <a:srgbClr val="493A39"/>
                </a:solidFill>
                <a:latin typeface="FS Lola"/>
                <a:sym typeface="Wingdings" pitchFamily="2" charset="2"/>
              </a:rPr>
              <a:t> It has no collateral backing the loan, that is, there is no security tied up to the loan. It entails higher credit risk and as a result, the bank charges higher interest rates.</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lang="en-US" sz="3000" dirty="0">
              <a:solidFill>
                <a:srgbClr val="493A39"/>
              </a:solidFill>
              <a:latin typeface="FS Lola"/>
              <a:sym typeface="Wingdings" pitchFamily="2" charset="2"/>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lang="en-US" sz="3000" b="1" dirty="0">
                <a:solidFill>
                  <a:srgbClr val="493A39"/>
                </a:solidFill>
                <a:latin typeface="FS Lola"/>
                <a:sym typeface="Wingdings" pitchFamily="2" charset="2"/>
              </a:rPr>
              <a:t>Secured Loan </a:t>
            </a:r>
            <a:r>
              <a:rPr lang="en-US" sz="3000" dirty="0">
                <a:solidFill>
                  <a:srgbClr val="493A39"/>
                </a:solidFill>
                <a:latin typeface="FS Lola"/>
                <a:sym typeface="Wingdings" pitchFamily="2" charset="2"/>
              </a:rPr>
              <a:t> Like mortgages or car loans, the borrower puts up an asset as a collateral of the loan. If the borrower fails to payback the loan, the bank has the right to acquire ownership of the collateral asset. Interest rates are lower for secured loans since they carry less risk for the bank.</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algn="l" defTabSz="457200">
              <a:defRPr sz="3600">
                <a:solidFill>
                  <a:srgbClr val="3A8484"/>
                </a:solidFill>
                <a:latin typeface="FS Lola"/>
                <a:ea typeface="FS Lola"/>
                <a:cs typeface="FS Lola"/>
                <a:sym typeface="FS Lola"/>
              </a:defRPr>
            </a:pPr>
            <a:r>
              <a:rPr lang="en-US" sz="3600" dirty="0">
                <a:solidFill>
                  <a:srgbClr val="3A8484"/>
                </a:solidFill>
                <a:latin typeface="FS Lola"/>
                <a:sym typeface="FS Lola"/>
              </a:rPr>
              <a:t>Guaranteed Loans</a:t>
            </a:r>
          </a:p>
          <a:p>
            <a:pPr algn="l" defTabSz="457200">
              <a:defRPr sz="3600">
                <a:solidFill>
                  <a:srgbClr val="3A8484"/>
                </a:solidFill>
                <a:latin typeface="FS Lola"/>
                <a:ea typeface="FS Lola"/>
                <a:cs typeface="FS Lola"/>
                <a:sym typeface="FS Lola"/>
              </a:defRPr>
            </a:pPr>
            <a:endParaRPr lang="en-US" sz="3200" dirty="0">
              <a:solidFill>
                <a:srgbClr val="3A8484"/>
              </a:solidFill>
              <a:latin typeface="FS Lola"/>
              <a:sym typeface="FS Lola"/>
            </a:endParaRPr>
          </a:p>
          <a:p>
            <a:pPr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In a guaranteed loan a third party (guarantor)  assumes the debt obligation if the borrower defaults on loan payments. Most common are:</a:t>
            </a:r>
          </a:p>
          <a:p>
            <a:pPr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Guaranteed mortgage</a:t>
            </a:r>
          </a:p>
          <a:p>
            <a:pPr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Federal student loans</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Tree>
    <p:extLst>
      <p:ext uri="{BB962C8B-B14F-4D97-AF65-F5344CB8AC3E}">
        <p14:creationId xmlns:p14="http://schemas.microsoft.com/office/powerpoint/2010/main" val="184871705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635000" y="2475254"/>
            <a:ext cx="21844001" cy="268791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What is a bond?</a:t>
            </a:r>
          </a:p>
          <a:p>
            <a:pPr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A Bond is a fixed income security issued by governments and corporations to fund their projects and operations</a:t>
            </a:r>
            <a:r>
              <a:rPr lang="en-US" sz="3600" dirty="0">
                <a:solidFill>
                  <a:srgbClr val="3A8484"/>
                </a:solidFill>
                <a:latin typeface="FS Lola"/>
                <a:sym typeface="FS Lola"/>
              </a:rPr>
              <a:t>. </a:t>
            </a:r>
            <a:r>
              <a:rPr lang="en-US" sz="3000" dirty="0">
                <a:solidFill>
                  <a:srgbClr val="493A39"/>
                </a:solidFill>
                <a:latin typeface="FS Lola"/>
                <a:sym typeface="FS Lola"/>
              </a:rPr>
              <a:t>An investor lends money to a borrower in exchange for periodic coupon payments and the principal’s repayment at maturity.</a:t>
            </a:r>
          </a:p>
          <a:p>
            <a:pPr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algn="l" defTabSz="457200">
              <a:defRPr sz="3600">
                <a:solidFill>
                  <a:srgbClr val="3A8484"/>
                </a:solidFill>
                <a:latin typeface="FS Lola"/>
                <a:ea typeface="FS Lola"/>
                <a:cs typeface="FS Lola"/>
                <a:sym typeface="FS Lola"/>
              </a:defRPr>
            </a:pPr>
            <a:r>
              <a:rPr lang="en-US" sz="3600" dirty="0">
                <a:solidFill>
                  <a:srgbClr val="3A8484"/>
                </a:solidFill>
                <a:latin typeface="FS Lola"/>
                <a:sym typeface="FS Lola"/>
              </a:rPr>
              <a:t>Features of a Bond</a:t>
            </a:r>
          </a:p>
        </p:txBody>
      </p:sp>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lang="en-US" dirty="0"/>
              <a:t>Asset Product</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126316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Bonds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grpSp>
        <p:nvGrpSpPr>
          <p:cNvPr id="2" name="Group 1">
            <a:extLst>
              <a:ext uri="{FF2B5EF4-FFF2-40B4-BE49-F238E27FC236}">
                <a16:creationId xmlns:a16="http://schemas.microsoft.com/office/drawing/2014/main" id="{2785BC26-21EB-4C39-8133-5FC656A9C5E9}"/>
              </a:ext>
            </a:extLst>
          </p:cNvPr>
          <p:cNvGrpSpPr/>
          <p:nvPr/>
        </p:nvGrpSpPr>
        <p:grpSpPr>
          <a:xfrm>
            <a:off x="4118322" y="5994476"/>
            <a:ext cx="15324156" cy="5681245"/>
            <a:chOff x="4175024" y="6232358"/>
            <a:chExt cx="15324156" cy="5681245"/>
          </a:xfrm>
        </p:grpSpPr>
        <p:grpSp>
          <p:nvGrpSpPr>
            <p:cNvPr id="32" name="Grupo 31">
              <a:extLst>
                <a:ext uri="{FF2B5EF4-FFF2-40B4-BE49-F238E27FC236}">
                  <a16:creationId xmlns:a16="http://schemas.microsoft.com/office/drawing/2014/main" id="{468E095E-A074-C64B-A2D4-A96E9F846A98}"/>
                </a:ext>
              </a:extLst>
            </p:cNvPr>
            <p:cNvGrpSpPr/>
            <p:nvPr/>
          </p:nvGrpSpPr>
          <p:grpSpPr>
            <a:xfrm>
              <a:off x="4237955" y="6232358"/>
              <a:ext cx="15261225" cy="5681245"/>
              <a:chOff x="4237955" y="6232358"/>
              <a:chExt cx="15261225" cy="5681245"/>
            </a:xfrm>
          </p:grpSpPr>
          <p:sp>
            <p:nvSpPr>
              <p:cNvPr id="38" name="Rectángulo 37">
                <a:extLst>
                  <a:ext uri="{FF2B5EF4-FFF2-40B4-BE49-F238E27FC236}">
                    <a16:creationId xmlns:a16="http://schemas.microsoft.com/office/drawing/2014/main" id="{623AE93F-3C2F-7C48-B4C8-57749EC0F18D}"/>
                  </a:ext>
                </a:extLst>
              </p:cNvPr>
              <p:cNvSpPr/>
              <p:nvPr/>
            </p:nvSpPr>
            <p:spPr>
              <a:xfrm>
                <a:off x="11994313" y="6232358"/>
                <a:ext cx="7504867" cy="2695074"/>
              </a:xfrm>
              <a:prstGeom prst="rect">
                <a:avLst/>
              </a:prstGeom>
              <a:solidFill>
                <a:srgbClr val="C3F0E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9" name="Rectángulo 38">
                <a:extLst>
                  <a:ext uri="{FF2B5EF4-FFF2-40B4-BE49-F238E27FC236}">
                    <a16:creationId xmlns:a16="http://schemas.microsoft.com/office/drawing/2014/main" id="{52F7998A-8681-5A4B-A74D-34160D979BD9}"/>
                  </a:ext>
                </a:extLst>
              </p:cNvPr>
              <p:cNvSpPr/>
              <p:nvPr/>
            </p:nvSpPr>
            <p:spPr>
              <a:xfrm>
                <a:off x="4237955" y="9218529"/>
                <a:ext cx="7504867" cy="2695074"/>
              </a:xfrm>
              <a:prstGeom prst="rect">
                <a:avLst/>
              </a:prstGeom>
              <a:solidFill>
                <a:srgbClr val="C3F0E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0" name="Rectángulo 39">
                <a:extLst>
                  <a:ext uri="{FF2B5EF4-FFF2-40B4-BE49-F238E27FC236}">
                    <a16:creationId xmlns:a16="http://schemas.microsoft.com/office/drawing/2014/main" id="{44B4F8A6-392F-964C-BCB2-53E0ACA0FFBA}"/>
                  </a:ext>
                </a:extLst>
              </p:cNvPr>
              <p:cNvSpPr/>
              <p:nvPr/>
            </p:nvSpPr>
            <p:spPr>
              <a:xfrm>
                <a:off x="11994313" y="9218529"/>
                <a:ext cx="7504867" cy="2695074"/>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FFFFFF"/>
                  </a:solidFill>
                  <a:effectLst/>
                  <a:uFillTx/>
                  <a:latin typeface="+mn-lt"/>
                  <a:ea typeface="+mn-ea"/>
                  <a:cs typeface="+mn-cs"/>
                  <a:sym typeface="Helvetica Light"/>
                </a:endParaRPr>
              </a:p>
            </p:txBody>
          </p:sp>
        </p:grpSp>
        <p:sp>
          <p:nvSpPr>
            <p:cNvPr id="45" name="Rectángulo 44">
              <a:extLst>
                <a:ext uri="{FF2B5EF4-FFF2-40B4-BE49-F238E27FC236}">
                  <a16:creationId xmlns:a16="http://schemas.microsoft.com/office/drawing/2014/main" id="{0CB552B8-0333-7A47-9F71-C6151BC058E0}"/>
                </a:ext>
              </a:extLst>
            </p:cNvPr>
            <p:cNvSpPr/>
            <p:nvPr/>
          </p:nvSpPr>
          <p:spPr>
            <a:xfrm>
              <a:off x="4237954" y="6912975"/>
              <a:ext cx="2375971" cy="923330"/>
            </a:xfrm>
            <a:prstGeom prst="rect">
              <a:avLst/>
            </a:prstGeom>
          </p:spPr>
          <p:txBody>
            <a:bodyPr wrap="none">
              <a:spAutoFit/>
            </a:bodyPr>
            <a:lstStyle/>
            <a:p>
              <a:r>
                <a:rPr lang="en-GB" sz="5400" dirty="0">
                  <a:solidFill>
                    <a:srgbClr val="493A39"/>
                  </a:solidFill>
                  <a:latin typeface="FS Lola"/>
                </a:rPr>
                <a:t>Coupon</a:t>
              </a:r>
            </a:p>
          </p:txBody>
        </p:sp>
        <p:sp>
          <p:nvSpPr>
            <p:cNvPr id="46" name="Rectángulo 45">
              <a:extLst>
                <a:ext uri="{FF2B5EF4-FFF2-40B4-BE49-F238E27FC236}">
                  <a16:creationId xmlns:a16="http://schemas.microsoft.com/office/drawing/2014/main" id="{C2257770-054C-4448-95A2-A496238BB464}"/>
                </a:ext>
              </a:extLst>
            </p:cNvPr>
            <p:cNvSpPr/>
            <p:nvPr/>
          </p:nvSpPr>
          <p:spPr>
            <a:xfrm>
              <a:off x="4237954" y="6251648"/>
              <a:ext cx="7504867" cy="2695074"/>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7" name="Rectángulo 46">
              <a:extLst>
                <a:ext uri="{FF2B5EF4-FFF2-40B4-BE49-F238E27FC236}">
                  <a16:creationId xmlns:a16="http://schemas.microsoft.com/office/drawing/2014/main" id="{B334FFD5-F719-6347-80EB-5B975BC79DD2}"/>
                </a:ext>
              </a:extLst>
            </p:cNvPr>
            <p:cNvSpPr/>
            <p:nvPr/>
          </p:nvSpPr>
          <p:spPr>
            <a:xfrm>
              <a:off x="4175024" y="6487288"/>
              <a:ext cx="7448165" cy="2031325"/>
            </a:xfrm>
            <a:prstGeom prst="rect">
              <a:avLst/>
            </a:prstGeom>
          </p:spPr>
          <p:txBody>
            <a:bodyPr wrap="square">
              <a:spAutoFit/>
            </a:bodyPr>
            <a:lstStyle/>
            <a:p>
              <a:r>
                <a:rPr lang="en-GB" sz="3600" b="1" dirty="0">
                  <a:solidFill>
                    <a:srgbClr val="493A39"/>
                  </a:solidFill>
                  <a:latin typeface="FS Lola"/>
                </a:rPr>
                <a:t>Coupon Rate</a:t>
              </a:r>
            </a:p>
            <a:p>
              <a:r>
                <a:rPr lang="es-ES" sz="3000" dirty="0">
                  <a:solidFill>
                    <a:srgbClr val="493A39"/>
                  </a:solidFill>
                  <a:latin typeface="FS Lola"/>
                </a:rPr>
                <a:t>Is the rate of interest the bond issuer will pay on the face value of the bond, expressed as a percentage.</a:t>
              </a:r>
              <a:endParaRPr lang="en-GB" sz="3000" dirty="0">
                <a:solidFill>
                  <a:srgbClr val="493A39"/>
                </a:solidFill>
                <a:latin typeface="FS Lola"/>
              </a:endParaRPr>
            </a:p>
          </p:txBody>
        </p:sp>
        <p:sp>
          <p:nvSpPr>
            <p:cNvPr id="48" name="Rectángulo 47">
              <a:extLst>
                <a:ext uri="{FF2B5EF4-FFF2-40B4-BE49-F238E27FC236}">
                  <a16:creationId xmlns:a16="http://schemas.microsoft.com/office/drawing/2014/main" id="{27318165-9F9E-6044-99BC-2855BC769B1F}"/>
                </a:ext>
              </a:extLst>
            </p:cNvPr>
            <p:cNvSpPr/>
            <p:nvPr/>
          </p:nvSpPr>
          <p:spPr>
            <a:xfrm>
              <a:off x="12001462" y="6487288"/>
              <a:ext cx="7448165" cy="2092881"/>
            </a:xfrm>
            <a:prstGeom prst="rect">
              <a:avLst/>
            </a:prstGeom>
          </p:spPr>
          <p:txBody>
            <a:bodyPr wrap="square">
              <a:spAutoFit/>
            </a:bodyPr>
            <a:lstStyle/>
            <a:p>
              <a:r>
                <a:rPr lang="en-GB" sz="3600" b="1" dirty="0">
                  <a:solidFill>
                    <a:srgbClr val="493A39"/>
                  </a:solidFill>
                  <a:latin typeface="FS Lola"/>
                </a:rPr>
                <a:t>Face Value</a:t>
              </a:r>
            </a:p>
            <a:p>
              <a:r>
                <a:rPr lang="es-ES" sz="3000" dirty="0">
                  <a:solidFill>
                    <a:srgbClr val="493A39"/>
                  </a:solidFill>
                  <a:latin typeface="FS Lola"/>
                </a:rPr>
                <a:t>It is the value of the bond at maturity. This is the amount based on which coupon payments are calculated.</a:t>
              </a:r>
              <a:endParaRPr lang="en-GB" sz="3000" dirty="0">
                <a:solidFill>
                  <a:srgbClr val="493A39"/>
                </a:solidFill>
                <a:latin typeface="FS Lola"/>
              </a:endParaRPr>
            </a:p>
          </p:txBody>
        </p:sp>
        <p:sp>
          <p:nvSpPr>
            <p:cNvPr id="49" name="Rectángulo 48">
              <a:extLst>
                <a:ext uri="{FF2B5EF4-FFF2-40B4-BE49-F238E27FC236}">
                  <a16:creationId xmlns:a16="http://schemas.microsoft.com/office/drawing/2014/main" id="{286760EE-D203-F147-90C9-D205563F843A}"/>
                </a:ext>
              </a:extLst>
            </p:cNvPr>
            <p:cNvSpPr/>
            <p:nvPr/>
          </p:nvSpPr>
          <p:spPr>
            <a:xfrm>
              <a:off x="11994313" y="9473459"/>
              <a:ext cx="7448165" cy="2031325"/>
            </a:xfrm>
            <a:prstGeom prst="rect">
              <a:avLst/>
            </a:prstGeom>
          </p:spPr>
          <p:txBody>
            <a:bodyPr wrap="square">
              <a:spAutoFit/>
            </a:bodyPr>
            <a:lstStyle/>
            <a:p>
              <a:r>
                <a:rPr lang="en-GB" sz="3600" b="1" dirty="0">
                  <a:solidFill>
                    <a:srgbClr val="493A39"/>
                  </a:solidFill>
                  <a:latin typeface="FS Lola"/>
                </a:rPr>
                <a:t>Maturity</a:t>
              </a:r>
            </a:p>
            <a:p>
              <a:r>
                <a:rPr lang="es-ES" sz="3000" dirty="0">
                  <a:solidFill>
                    <a:srgbClr val="493A39"/>
                  </a:solidFill>
                  <a:latin typeface="FS Lola"/>
                </a:rPr>
                <a:t>Date on which the bond matures and the issuer has to pay the face value to the bondholder</a:t>
              </a:r>
              <a:endParaRPr lang="en-GB" sz="3000" dirty="0">
                <a:solidFill>
                  <a:srgbClr val="493A39"/>
                </a:solidFill>
                <a:latin typeface="FS Lola"/>
              </a:endParaRPr>
            </a:p>
          </p:txBody>
        </p:sp>
        <p:sp>
          <p:nvSpPr>
            <p:cNvPr id="50" name="Rectángulo 49">
              <a:extLst>
                <a:ext uri="{FF2B5EF4-FFF2-40B4-BE49-F238E27FC236}">
                  <a16:creationId xmlns:a16="http://schemas.microsoft.com/office/drawing/2014/main" id="{625E0765-99BC-BA48-A4C3-E6C02208C173}"/>
                </a:ext>
              </a:extLst>
            </p:cNvPr>
            <p:cNvSpPr/>
            <p:nvPr/>
          </p:nvSpPr>
          <p:spPr>
            <a:xfrm>
              <a:off x="4420402" y="9473459"/>
              <a:ext cx="7448165" cy="2031325"/>
            </a:xfrm>
            <a:prstGeom prst="rect">
              <a:avLst/>
            </a:prstGeom>
          </p:spPr>
          <p:txBody>
            <a:bodyPr wrap="square">
              <a:spAutoFit/>
            </a:bodyPr>
            <a:lstStyle/>
            <a:p>
              <a:r>
                <a:rPr lang="en-GB" sz="3600" b="1" dirty="0">
                  <a:solidFill>
                    <a:srgbClr val="493A39"/>
                  </a:solidFill>
                  <a:latin typeface="FS Lola"/>
                </a:rPr>
                <a:t>Yield</a:t>
              </a:r>
            </a:p>
            <a:p>
              <a:r>
                <a:rPr lang="es-ES" sz="3000" dirty="0">
                  <a:solidFill>
                    <a:srgbClr val="493A39"/>
                  </a:solidFill>
                  <a:latin typeface="FS Lola"/>
                </a:rPr>
                <a:t>Is the return an investor makes on a bond. It is a function of the bond’s price and the coupon payments</a:t>
              </a:r>
              <a:endParaRPr lang="en-GB" sz="3000" dirty="0">
                <a:solidFill>
                  <a:srgbClr val="493A39"/>
                </a:solidFill>
                <a:latin typeface="FS Lola"/>
              </a:endParaRPr>
            </a:p>
          </p:txBody>
        </p:sp>
      </p:grpSp>
    </p:spTree>
    <p:extLst>
      <p:ext uri="{BB962C8B-B14F-4D97-AF65-F5344CB8AC3E}">
        <p14:creationId xmlns:p14="http://schemas.microsoft.com/office/powerpoint/2010/main" val="3602206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lang="en-US" dirty="0"/>
              <a:t>Asset Product</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126316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Bonds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
        <p:nvSpPr>
          <p:cNvPr id="9" name="Shape 443">
            <a:extLst>
              <a:ext uri="{FF2B5EF4-FFF2-40B4-BE49-F238E27FC236}">
                <a16:creationId xmlns:a16="http://schemas.microsoft.com/office/drawing/2014/main" id="{3B2CB627-0A4E-40CD-B9BD-A2B97A6E479C}"/>
              </a:ext>
            </a:extLst>
          </p:cNvPr>
          <p:cNvSpPr/>
          <p:nvPr/>
        </p:nvSpPr>
        <p:spPr>
          <a:xfrm>
            <a:off x="15410971" y="2144395"/>
            <a:ext cx="8337790" cy="884344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l" defTabSz="457200">
              <a:defRPr sz="3600">
                <a:solidFill>
                  <a:srgbClr val="3A8484"/>
                </a:solidFill>
                <a:latin typeface="FS Lola"/>
                <a:ea typeface="FS Lola"/>
                <a:cs typeface="FS Lola"/>
                <a:sym typeface="FS Lola"/>
              </a:defRPr>
            </a:pPr>
            <a:r>
              <a:rPr lang="en-GB" sz="4000" dirty="0">
                <a:solidFill>
                  <a:srgbClr val="3A8484"/>
                </a:solidFill>
                <a:latin typeface="FS Lola"/>
              </a:rPr>
              <a:t>Bond Categories:</a:t>
            </a:r>
          </a:p>
          <a:p>
            <a:pPr algn="l" defTabSz="457200">
              <a:defRPr sz="3600">
                <a:solidFill>
                  <a:srgbClr val="3A8484"/>
                </a:solidFill>
                <a:latin typeface="FS Lola"/>
                <a:ea typeface="FS Lola"/>
                <a:cs typeface="FS Lola"/>
                <a:sym typeface="FS Lola"/>
              </a:defRPr>
            </a:pPr>
            <a:endParaRPr lang="en-GB" sz="3600" dirty="0">
              <a:solidFill>
                <a:srgbClr val="3A8484"/>
              </a:solidFill>
              <a:latin typeface="FS Lola"/>
            </a:endParaRPr>
          </a:p>
          <a:p>
            <a:pPr algn="l" defTabSz="457200">
              <a:defRPr sz="3600">
                <a:solidFill>
                  <a:srgbClr val="3A8484"/>
                </a:solidFill>
                <a:latin typeface="FS Lola"/>
                <a:ea typeface="FS Lola"/>
                <a:cs typeface="FS Lola"/>
                <a:sym typeface="FS Lola"/>
              </a:defRPr>
            </a:pPr>
            <a:r>
              <a:rPr lang="en-US" dirty="0"/>
              <a:t>Corporate Bond</a:t>
            </a:r>
          </a:p>
          <a:p>
            <a:pPr algn="l" defTabSz="457200">
              <a:defRPr sz="3600">
                <a:solidFill>
                  <a:srgbClr val="3A8484"/>
                </a:solidFill>
                <a:latin typeface="FS Lola"/>
                <a:ea typeface="FS Lola"/>
                <a:cs typeface="FS Lola"/>
                <a:sym typeface="FS Lola"/>
              </a:defRPr>
            </a:pPr>
            <a:r>
              <a:rPr lang="en-US" sz="3000" dirty="0">
                <a:solidFill>
                  <a:srgbClr val="493A39"/>
                </a:solidFill>
                <a:latin typeface="FS Lola"/>
              </a:rPr>
              <a:t>Bonds issued by companies. Corporations issue bonds as an alternative to bank loans</a:t>
            </a:r>
          </a:p>
          <a:p>
            <a:pPr algn="l" defTabSz="457200">
              <a:defRPr sz="3600">
                <a:solidFill>
                  <a:srgbClr val="3A8484"/>
                </a:solidFill>
                <a:latin typeface="FS Lola"/>
                <a:ea typeface="FS Lola"/>
                <a:cs typeface="FS Lola"/>
                <a:sym typeface="FS Lola"/>
              </a:defRPr>
            </a:pPr>
            <a:endParaRPr lang="es-ES" sz="3600" dirty="0">
              <a:solidFill>
                <a:srgbClr val="3A8484"/>
              </a:solidFill>
              <a:latin typeface="FS Lola"/>
            </a:endParaRPr>
          </a:p>
          <a:p>
            <a:pPr algn="l" defTabSz="457200">
              <a:defRPr sz="3600">
                <a:solidFill>
                  <a:srgbClr val="3A8484"/>
                </a:solidFill>
                <a:latin typeface="FS Lola"/>
                <a:ea typeface="FS Lola"/>
                <a:cs typeface="FS Lola"/>
                <a:sym typeface="FS Lola"/>
              </a:defRPr>
            </a:pPr>
            <a:r>
              <a:rPr lang="en-GB" sz="3600" dirty="0">
                <a:solidFill>
                  <a:srgbClr val="3A8484"/>
                </a:solidFill>
                <a:latin typeface="FS Lola"/>
              </a:rPr>
              <a:t>Government Bonds</a:t>
            </a:r>
          </a:p>
          <a:p>
            <a:pPr algn="l" defTabSz="457200">
              <a:defRPr sz="3600">
                <a:solidFill>
                  <a:srgbClr val="3A8484"/>
                </a:solidFill>
                <a:latin typeface="FS Lola"/>
                <a:ea typeface="FS Lola"/>
                <a:cs typeface="FS Lola"/>
                <a:sym typeface="FS Lola"/>
              </a:defRPr>
            </a:pPr>
            <a:endParaRPr sz="3600" dirty="0">
              <a:solidFill>
                <a:srgbClr val="3A8484"/>
              </a:solidFill>
              <a:latin typeface="FS Lola"/>
            </a:endParaRPr>
          </a:p>
          <a:p>
            <a:pPr marL="57150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dirty="0"/>
              <a:t>Treasury Bill</a:t>
            </a:r>
          </a:p>
          <a:p>
            <a:pPr algn="l" defTabSz="457200">
              <a:defRPr sz="3600">
                <a:solidFill>
                  <a:srgbClr val="3A8484"/>
                </a:solidFill>
                <a:latin typeface="FS Lola"/>
                <a:ea typeface="FS Lola"/>
                <a:cs typeface="FS Lola"/>
                <a:sym typeface="FS Lola"/>
              </a:defRPr>
            </a:pPr>
            <a:r>
              <a:rPr lang="en-US" sz="3000" dirty="0">
                <a:solidFill>
                  <a:srgbClr val="493A39"/>
                </a:solidFill>
                <a:latin typeface="FS Lola"/>
              </a:rPr>
              <a:t>Short term instruments, maturity less than a year</a:t>
            </a:r>
          </a:p>
          <a:p>
            <a:pPr algn="l" defTabSz="457200">
              <a:defRPr sz="3600">
                <a:solidFill>
                  <a:srgbClr val="3A8484"/>
                </a:solidFill>
                <a:latin typeface="FS Lola"/>
                <a:ea typeface="FS Lola"/>
                <a:cs typeface="FS Lola"/>
                <a:sym typeface="FS Lola"/>
              </a:defRPr>
            </a:pPr>
            <a:endParaRPr lang="en-US" sz="3000" dirty="0">
              <a:solidFill>
                <a:srgbClr val="493A39"/>
              </a:solidFill>
              <a:latin typeface="FS Lola"/>
            </a:endParaRP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600" dirty="0">
                <a:solidFill>
                  <a:srgbClr val="3A8484"/>
                </a:solidFill>
                <a:latin typeface="FS Lola"/>
                <a:sym typeface="FS Lola"/>
              </a:rPr>
              <a:t>Treasury Notes</a:t>
            </a:r>
          </a:p>
          <a:p>
            <a:pPr lvl="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Maturity between 1 and 10 years</a:t>
            </a:r>
          </a:p>
          <a:p>
            <a:pPr algn="l" defTabSz="457200">
              <a:defRPr sz="3600">
                <a:solidFill>
                  <a:srgbClr val="3A8484"/>
                </a:solidFill>
                <a:latin typeface="FS Lola"/>
                <a:ea typeface="FS Lola"/>
                <a:cs typeface="FS Lola"/>
                <a:sym typeface="FS Lola"/>
              </a:defRPr>
            </a:pPr>
            <a:endParaRPr lang="en-US" sz="3000" dirty="0">
              <a:solidFill>
                <a:srgbClr val="493A39"/>
              </a:solidFill>
              <a:latin typeface="FS Lola"/>
            </a:endParaRP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600" dirty="0">
                <a:solidFill>
                  <a:srgbClr val="3A8484"/>
                </a:solidFill>
                <a:latin typeface="FS Lola"/>
                <a:sym typeface="FS Lola"/>
              </a:rPr>
              <a:t>Treasury Bonds</a:t>
            </a:r>
          </a:p>
          <a:p>
            <a:pPr lvl="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Maturity between 10 years to 30 years. </a:t>
            </a:r>
          </a:p>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p:txBody>
      </p:sp>
      <p:sp>
        <p:nvSpPr>
          <p:cNvPr id="11" name="Rectángulo 10">
            <a:extLst>
              <a:ext uri="{FF2B5EF4-FFF2-40B4-BE49-F238E27FC236}">
                <a16:creationId xmlns:a16="http://schemas.microsoft.com/office/drawing/2014/main" id="{855A678F-5667-2145-92F3-21394E8E1615}"/>
              </a:ext>
            </a:extLst>
          </p:cNvPr>
          <p:cNvSpPr>
            <a:spLocks/>
          </p:cNvSpPr>
          <p:nvPr/>
        </p:nvSpPr>
        <p:spPr>
          <a:xfrm>
            <a:off x="2750733" y="4328094"/>
            <a:ext cx="2952791" cy="1118255"/>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3600" b="1" i="0" u="none" strike="noStrike" cap="none" spc="0" normalizeH="0" baseline="0" dirty="0">
                <a:ln>
                  <a:noFill/>
                </a:ln>
                <a:solidFill>
                  <a:srgbClr val="666666"/>
                </a:solidFill>
                <a:effectLst/>
                <a:uFillTx/>
                <a:latin typeface="FS Lola"/>
                <a:sym typeface="Helvetica Light"/>
              </a:rPr>
              <a:t>INVESTOR</a:t>
            </a:r>
          </a:p>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(BONDHOLDER)</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12" name="Rectángulo 11">
            <a:extLst>
              <a:ext uri="{FF2B5EF4-FFF2-40B4-BE49-F238E27FC236}">
                <a16:creationId xmlns:a16="http://schemas.microsoft.com/office/drawing/2014/main" id="{CB33FE15-5D9C-F545-AA70-5F66685B7ECC}"/>
              </a:ext>
            </a:extLst>
          </p:cNvPr>
          <p:cNvSpPr/>
          <p:nvPr/>
        </p:nvSpPr>
        <p:spPr>
          <a:xfrm>
            <a:off x="9703738" y="4097262"/>
            <a:ext cx="3610721" cy="157992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600" b="1" dirty="0">
                <a:solidFill>
                  <a:srgbClr val="666666"/>
                </a:solidFill>
                <a:latin typeface="FS Lola"/>
              </a:rPr>
              <a:t>ISSUER</a:t>
            </a:r>
            <a:endParaRPr kumimoji="0" lang="en-GB" sz="3600" b="1" i="0" u="none" strike="noStrike" cap="none" spc="0" normalizeH="0" baseline="0" dirty="0">
              <a:ln>
                <a:noFill/>
              </a:ln>
              <a:solidFill>
                <a:srgbClr val="666666"/>
              </a:solidFill>
              <a:effectLst/>
              <a:uFillTx/>
              <a:latin typeface="FS Lola"/>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(GOVERNMENT / CORPORATION)</a:t>
            </a:r>
            <a:endParaRPr kumimoji="0" lang="en-GB" sz="3000" b="0" i="0" u="none" strike="noStrike" cap="none" spc="0" normalizeH="0" baseline="0" dirty="0">
              <a:ln>
                <a:noFill/>
              </a:ln>
              <a:solidFill>
                <a:srgbClr val="666666"/>
              </a:solidFill>
              <a:effectLst/>
              <a:uFillTx/>
              <a:latin typeface="FS Lola"/>
              <a:sym typeface="Helvetica Light"/>
            </a:endParaRPr>
          </a:p>
        </p:txBody>
      </p:sp>
      <p:grpSp>
        <p:nvGrpSpPr>
          <p:cNvPr id="13" name="Grupo 12">
            <a:extLst>
              <a:ext uri="{FF2B5EF4-FFF2-40B4-BE49-F238E27FC236}">
                <a16:creationId xmlns:a16="http://schemas.microsoft.com/office/drawing/2014/main" id="{F9E82C0A-A6ED-884C-A726-1CBF2AE2F45C}"/>
              </a:ext>
            </a:extLst>
          </p:cNvPr>
          <p:cNvGrpSpPr/>
          <p:nvPr/>
        </p:nvGrpSpPr>
        <p:grpSpPr>
          <a:xfrm>
            <a:off x="4086654" y="2541642"/>
            <a:ext cx="7585612" cy="4571370"/>
            <a:chOff x="6203100" y="4680451"/>
            <a:chExt cx="9261705" cy="5151182"/>
          </a:xfrm>
        </p:grpSpPr>
        <p:sp>
          <p:nvSpPr>
            <p:cNvPr id="14" name="Flecha doblada hacia arriba 13">
              <a:extLst>
                <a:ext uri="{FF2B5EF4-FFF2-40B4-BE49-F238E27FC236}">
                  <a16:creationId xmlns:a16="http://schemas.microsoft.com/office/drawing/2014/main" id="{63424B55-FC84-D949-A3A3-61EFFEEBED0C}"/>
                </a:ext>
              </a:extLst>
            </p:cNvPr>
            <p:cNvSpPr/>
            <p:nvPr/>
          </p:nvSpPr>
          <p:spPr>
            <a:xfrm>
              <a:off x="6358219" y="8224032"/>
              <a:ext cx="9061272" cy="405985"/>
            </a:xfrm>
            <a:prstGeom prst="bentUpArrow">
              <a:avLst/>
            </a:prstGeom>
            <a:solidFill>
              <a:srgbClr val="43ABC3"/>
            </a:solidFill>
            <a:ln w="12700" cap="flat">
              <a:solidFill>
                <a:srgbClr val="43ABC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15" name="Conector recto 14">
              <a:extLst>
                <a:ext uri="{FF2B5EF4-FFF2-40B4-BE49-F238E27FC236}">
                  <a16:creationId xmlns:a16="http://schemas.microsoft.com/office/drawing/2014/main" id="{B0BB2A13-4CB1-E74D-96E8-610A1C83EF24}"/>
                </a:ext>
              </a:extLst>
            </p:cNvPr>
            <p:cNvCxnSpPr>
              <a:cxnSpLocks/>
            </p:cNvCxnSpPr>
            <p:nvPr/>
          </p:nvCxnSpPr>
          <p:spPr>
            <a:xfrm>
              <a:off x="6403533" y="8169317"/>
              <a:ext cx="0" cy="397167"/>
            </a:xfrm>
            <a:prstGeom prst="line">
              <a:avLst/>
            </a:prstGeom>
            <a:noFill/>
            <a:ln w="85725" cap="flat">
              <a:solidFill>
                <a:srgbClr val="43ABC3"/>
              </a:solidFill>
              <a:prstDash val="solid"/>
              <a:miter lim="400000"/>
            </a:ln>
            <a:effectLst/>
            <a:sp3d/>
          </p:spPr>
          <p:style>
            <a:lnRef idx="0">
              <a:scrgbClr r="0" g="0" b="0"/>
            </a:lnRef>
            <a:fillRef idx="0">
              <a:scrgbClr r="0" g="0" b="0"/>
            </a:fillRef>
            <a:effectRef idx="0">
              <a:scrgbClr r="0" g="0" b="0"/>
            </a:effectRef>
            <a:fontRef idx="none"/>
          </p:style>
        </p:cxnSp>
        <p:cxnSp>
          <p:nvCxnSpPr>
            <p:cNvPr id="16" name="Conector recto 15">
              <a:extLst>
                <a:ext uri="{FF2B5EF4-FFF2-40B4-BE49-F238E27FC236}">
                  <a16:creationId xmlns:a16="http://schemas.microsoft.com/office/drawing/2014/main" id="{9EAFB315-DF76-E849-B2AF-2A03E2D3F6AF}"/>
                </a:ext>
              </a:extLst>
            </p:cNvPr>
            <p:cNvCxnSpPr>
              <a:cxnSpLocks/>
            </p:cNvCxnSpPr>
            <p:nvPr/>
          </p:nvCxnSpPr>
          <p:spPr>
            <a:xfrm>
              <a:off x="15441546" y="5983242"/>
              <a:ext cx="0" cy="397167"/>
            </a:xfrm>
            <a:prstGeom prst="line">
              <a:avLst/>
            </a:prstGeom>
            <a:noFill/>
            <a:ln w="85725" cap="flat">
              <a:solidFill>
                <a:srgbClr val="43ABC3"/>
              </a:solidFill>
              <a:prstDash val="solid"/>
              <a:miter lim="400000"/>
            </a:ln>
            <a:effectLst/>
            <a:sp3d/>
          </p:spPr>
          <p:style>
            <a:lnRef idx="0">
              <a:scrgbClr r="0" g="0" b="0"/>
            </a:lnRef>
            <a:fillRef idx="0">
              <a:scrgbClr r="0" g="0" b="0"/>
            </a:fillRef>
            <a:effectRef idx="0">
              <a:scrgbClr r="0" g="0" b="0"/>
            </a:effectRef>
            <a:fontRef idx="none"/>
          </p:style>
        </p:cxnSp>
        <p:sp>
          <p:nvSpPr>
            <p:cNvPr id="17" name="Flecha doblada hacia arriba 16">
              <a:extLst>
                <a:ext uri="{FF2B5EF4-FFF2-40B4-BE49-F238E27FC236}">
                  <a16:creationId xmlns:a16="http://schemas.microsoft.com/office/drawing/2014/main" id="{0F19052A-0395-A148-B923-28F13874AD9C}"/>
                </a:ext>
              </a:extLst>
            </p:cNvPr>
            <p:cNvSpPr/>
            <p:nvPr/>
          </p:nvSpPr>
          <p:spPr>
            <a:xfrm flipH="1" flipV="1">
              <a:off x="6203100" y="5974423"/>
              <a:ext cx="9261705" cy="397167"/>
            </a:xfrm>
            <a:prstGeom prst="bentUpArrow">
              <a:avLst>
                <a:gd name="adj1" fmla="val 14674"/>
                <a:gd name="adj2" fmla="val 25000"/>
                <a:gd name="adj3" fmla="val 25000"/>
              </a:avLst>
            </a:prstGeom>
            <a:solidFill>
              <a:srgbClr val="43ABC3"/>
            </a:solidFill>
            <a:ln w="50800" cap="flat">
              <a:solidFill>
                <a:srgbClr val="43ABC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8" name="CuadroTexto 17">
              <a:extLst>
                <a:ext uri="{FF2B5EF4-FFF2-40B4-BE49-F238E27FC236}">
                  <a16:creationId xmlns:a16="http://schemas.microsoft.com/office/drawing/2014/main" id="{F5D795B6-C381-A444-933D-904FF1B72B76}"/>
                </a:ext>
              </a:extLst>
            </p:cNvPr>
            <p:cNvSpPr txBox="1"/>
            <p:nvPr/>
          </p:nvSpPr>
          <p:spPr>
            <a:xfrm>
              <a:off x="8262062" y="4680451"/>
              <a:ext cx="5253587" cy="1247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Coupon Payments  + Face Value at maturity</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19" name="CuadroTexto 18">
              <a:extLst>
                <a:ext uri="{FF2B5EF4-FFF2-40B4-BE49-F238E27FC236}">
                  <a16:creationId xmlns:a16="http://schemas.microsoft.com/office/drawing/2014/main" id="{25FBBB0F-A398-1340-9FE0-5CA9D8156C38}"/>
                </a:ext>
              </a:extLst>
            </p:cNvPr>
            <p:cNvSpPr txBox="1"/>
            <p:nvPr/>
          </p:nvSpPr>
          <p:spPr>
            <a:xfrm>
              <a:off x="9379768" y="8658892"/>
              <a:ext cx="2864073" cy="1172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000">
                  <a:solidFill>
                    <a:srgbClr val="666666"/>
                  </a:solidFill>
                  <a:latin typeface="FS Lola"/>
                </a:defRPr>
              </a:lvl1pPr>
            </a:lstStyle>
            <a:p>
              <a:r>
                <a:rPr lang="en-GB" dirty="0"/>
                <a:t>Money</a:t>
              </a:r>
            </a:p>
            <a:p>
              <a:r>
                <a:rPr lang="en-GB" dirty="0"/>
                <a:t>(Bond Price)</a:t>
              </a:r>
            </a:p>
          </p:txBody>
        </p:sp>
      </p:grpSp>
      <p:sp>
        <p:nvSpPr>
          <p:cNvPr id="21" name="Rectángulo 20">
            <a:extLst>
              <a:ext uri="{FF2B5EF4-FFF2-40B4-BE49-F238E27FC236}">
                <a16:creationId xmlns:a16="http://schemas.microsoft.com/office/drawing/2014/main" id="{6671DCF2-5659-4741-82D9-2EDFD99AAC26}"/>
              </a:ext>
            </a:extLst>
          </p:cNvPr>
          <p:cNvSpPr>
            <a:spLocks/>
          </p:cNvSpPr>
          <p:nvPr/>
        </p:nvSpPr>
        <p:spPr>
          <a:xfrm>
            <a:off x="1669837" y="9551004"/>
            <a:ext cx="2952791" cy="1118255"/>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3600" b="1" i="0" u="none" strike="noStrike" cap="none" spc="0" normalizeH="0" baseline="0" dirty="0">
                <a:ln>
                  <a:noFill/>
                </a:ln>
                <a:solidFill>
                  <a:srgbClr val="666666"/>
                </a:solidFill>
                <a:effectLst/>
                <a:uFillTx/>
                <a:latin typeface="FS Lola"/>
                <a:sym typeface="Helvetica Light"/>
              </a:rPr>
              <a:t>INVESTOR 2</a:t>
            </a:r>
          </a:p>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(BUYER)</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22" name="Rectángulo 21">
            <a:extLst>
              <a:ext uri="{FF2B5EF4-FFF2-40B4-BE49-F238E27FC236}">
                <a16:creationId xmlns:a16="http://schemas.microsoft.com/office/drawing/2014/main" id="{285A4734-F0B6-A147-AC62-9343A6DC809A}"/>
              </a:ext>
            </a:extLst>
          </p:cNvPr>
          <p:cNvSpPr/>
          <p:nvPr/>
        </p:nvSpPr>
        <p:spPr>
          <a:xfrm>
            <a:off x="6165870" y="9295179"/>
            <a:ext cx="3610721" cy="157992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600" b="1" dirty="0">
                <a:solidFill>
                  <a:srgbClr val="666666"/>
                </a:solidFill>
                <a:latin typeface="FS Lola"/>
              </a:rPr>
              <a:t>ISSUER</a:t>
            </a:r>
            <a:endParaRPr kumimoji="0" lang="en-GB" sz="3600" b="1" i="0" u="none" strike="noStrike" cap="none" spc="0" normalizeH="0" baseline="0" dirty="0">
              <a:ln>
                <a:noFill/>
              </a:ln>
              <a:solidFill>
                <a:srgbClr val="666666"/>
              </a:solidFill>
              <a:effectLst/>
              <a:uFillTx/>
              <a:latin typeface="FS Lola"/>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(GOVERNMENT / CORPORATION)</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24" name="Flecha doblada hacia arriba 23">
            <a:extLst>
              <a:ext uri="{FF2B5EF4-FFF2-40B4-BE49-F238E27FC236}">
                <a16:creationId xmlns:a16="http://schemas.microsoft.com/office/drawing/2014/main" id="{879A99C8-D4DF-F54A-88A0-7E9E892391C5}"/>
              </a:ext>
            </a:extLst>
          </p:cNvPr>
          <p:cNvSpPr/>
          <p:nvPr/>
        </p:nvSpPr>
        <p:spPr>
          <a:xfrm>
            <a:off x="3058083" y="10715699"/>
            <a:ext cx="9451451" cy="345948"/>
          </a:xfrm>
          <a:prstGeom prst="bentUpArrow">
            <a:avLst/>
          </a:prstGeom>
          <a:solidFill>
            <a:srgbClr val="43ABC3"/>
          </a:solidFill>
          <a:ln w="50800" cap="flat">
            <a:solidFill>
              <a:srgbClr val="43ABC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25" name="Conector recto 24">
            <a:extLst>
              <a:ext uri="{FF2B5EF4-FFF2-40B4-BE49-F238E27FC236}">
                <a16:creationId xmlns:a16="http://schemas.microsoft.com/office/drawing/2014/main" id="{3FCC9657-DF6B-5F4E-B22D-F7303CD5F894}"/>
              </a:ext>
            </a:extLst>
          </p:cNvPr>
          <p:cNvCxnSpPr>
            <a:cxnSpLocks/>
          </p:cNvCxnSpPr>
          <p:nvPr/>
        </p:nvCxnSpPr>
        <p:spPr>
          <a:xfrm>
            <a:off x="3055740" y="10715699"/>
            <a:ext cx="0" cy="326598"/>
          </a:xfrm>
          <a:prstGeom prst="line">
            <a:avLst/>
          </a:prstGeom>
          <a:noFill/>
          <a:ln w="85725" cap="flat">
            <a:solidFill>
              <a:srgbClr val="43ABC3"/>
            </a:solidFill>
            <a:prstDash val="solid"/>
            <a:miter lim="400000"/>
          </a:ln>
          <a:effectLst/>
          <a:sp3d/>
        </p:spPr>
        <p:style>
          <a:lnRef idx="0">
            <a:scrgbClr r="0" g="0" b="0"/>
          </a:lnRef>
          <a:fillRef idx="0">
            <a:scrgbClr r="0" g="0" b="0"/>
          </a:fillRef>
          <a:effectRef idx="0">
            <a:scrgbClr r="0" g="0" b="0"/>
          </a:effectRef>
          <a:fontRef idx="none"/>
        </p:style>
      </p:cxnSp>
      <p:sp>
        <p:nvSpPr>
          <p:cNvPr id="27" name="Flecha doblada hacia arriba 26">
            <a:extLst>
              <a:ext uri="{FF2B5EF4-FFF2-40B4-BE49-F238E27FC236}">
                <a16:creationId xmlns:a16="http://schemas.microsoft.com/office/drawing/2014/main" id="{6EBFBF92-F352-9545-BAFE-2BBF7D3436B3}"/>
              </a:ext>
            </a:extLst>
          </p:cNvPr>
          <p:cNvSpPr/>
          <p:nvPr/>
        </p:nvSpPr>
        <p:spPr>
          <a:xfrm flipH="1" flipV="1">
            <a:off x="2935559" y="9081518"/>
            <a:ext cx="5174605" cy="407460"/>
          </a:xfrm>
          <a:prstGeom prst="bentUpArrow">
            <a:avLst>
              <a:gd name="adj1" fmla="val 14674"/>
              <a:gd name="adj2" fmla="val 25000"/>
              <a:gd name="adj3" fmla="val 25000"/>
            </a:avLst>
          </a:prstGeom>
          <a:solidFill>
            <a:srgbClr val="43ABC3"/>
          </a:solidFill>
          <a:ln w="50800" cap="flat">
            <a:solidFill>
              <a:srgbClr val="43ABC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8" name="CuadroTexto 27">
            <a:extLst>
              <a:ext uri="{FF2B5EF4-FFF2-40B4-BE49-F238E27FC236}">
                <a16:creationId xmlns:a16="http://schemas.microsoft.com/office/drawing/2014/main" id="{12994675-D6D3-2F46-A328-2327BD3F2220}"/>
              </a:ext>
            </a:extLst>
          </p:cNvPr>
          <p:cNvSpPr txBox="1"/>
          <p:nvPr/>
        </p:nvSpPr>
        <p:spPr>
          <a:xfrm>
            <a:off x="3392221" y="8041162"/>
            <a:ext cx="430284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000">
                <a:solidFill>
                  <a:srgbClr val="666666"/>
                </a:solidFill>
                <a:latin typeface="FS Lola"/>
              </a:defRPr>
            </a:lvl1pPr>
          </a:lstStyle>
          <a:p>
            <a:r>
              <a:rPr lang="en-GB" dirty="0"/>
              <a:t>Coupon Payments  + Face Value at maturity</a:t>
            </a:r>
          </a:p>
        </p:txBody>
      </p:sp>
      <p:sp>
        <p:nvSpPr>
          <p:cNvPr id="29" name="CuadroTexto 28">
            <a:extLst>
              <a:ext uri="{FF2B5EF4-FFF2-40B4-BE49-F238E27FC236}">
                <a16:creationId xmlns:a16="http://schemas.microsoft.com/office/drawing/2014/main" id="{6956E434-AF85-2E44-A742-BF6E4306FC72}"/>
              </a:ext>
            </a:extLst>
          </p:cNvPr>
          <p:cNvSpPr txBox="1"/>
          <p:nvPr/>
        </p:nvSpPr>
        <p:spPr>
          <a:xfrm>
            <a:off x="6591265" y="11178778"/>
            <a:ext cx="2345761"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000">
                <a:solidFill>
                  <a:srgbClr val="666666"/>
                </a:solidFill>
                <a:latin typeface="FS Lola"/>
              </a:defRPr>
            </a:lvl1pPr>
          </a:lstStyle>
          <a:p>
            <a:r>
              <a:rPr lang="en-GB" dirty="0"/>
              <a:t>Money</a:t>
            </a:r>
          </a:p>
          <a:p>
            <a:r>
              <a:rPr lang="en-GB" dirty="0"/>
              <a:t>(Bond Price)</a:t>
            </a:r>
          </a:p>
        </p:txBody>
      </p:sp>
      <p:sp>
        <p:nvSpPr>
          <p:cNvPr id="31" name="Rectángulo 30">
            <a:extLst>
              <a:ext uri="{FF2B5EF4-FFF2-40B4-BE49-F238E27FC236}">
                <a16:creationId xmlns:a16="http://schemas.microsoft.com/office/drawing/2014/main" id="{5960D546-1844-9746-9A7A-3C0094D1CA74}"/>
              </a:ext>
            </a:extLst>
          </p:cNvPr>
          <p:cNvSpPr>
            <a:spLocks/>
          </p:cNvSpPr>
          <p:nvPr/>
        </p:nvSpPr>
        <p:spPr>
          <a:xfrm>
            <a:off x="11088755" y="9588265"/>
            <a:ext cx="2952791" cy="1118255"/>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3600" b="1" i="0" u="none" strike="noStrike" cap="none" spc="0" normalizeH="0" baseline="0" dirty="0">
                <a:ln>
                  <a:noFill/>
                </a:ln>
                <a:solidFill>
                  <a:srgbClr val="666666"/>
                </a:solidFill>
                <a:effectLst/>
                <a:uFillTx/>
                <a:latin typeface="FS Lola"/>
                <a:sym typeface="Helvetica Light"/>
              </a:rPr>
              <a:t>INVESTOR 1</a:t>
            </a:r>
          </a:p>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(SELLER)</a:t>
            </a:r>
            <a:endParaRPr kumimoji="0" lang="en-GB" sz="3000" b="0" i="0" u="none" strike="noStrike" cap="none" spc="0" normalizeH="0" baseline="0" dirty="0">
              <a:ln>
                <a:noFill/>
              </a:ln>
              <a:solidFill>
                <a:srgbClr val="666666"/>
              </a:solidFill>
              <a:effectLst/>
              <a:uFillTx/>
              <a:latin typeface="FS Lola"/>
              <a:sym typeface="Helvetica Light"/>
            </a:endParaRPr>
          </a:p>
        </p:txBody>
      </p:sp>
      <p:cxnSp>
        <p:nvCxnSpPr>
          <p:cNvPr id="30" name="Conector recto 29">
            <a:extLst>
              <a:ext uri="{FF2B5EF4-FFF2-40B4-BE49-F238E27FC236}">
                <a16:creationId xmlns:a16="http://schemas.microsoft.com/office/drawing/2014/main" id="{1C3722AE-B829-D147-9E61-DBCBA0A65E95}"/>
              </a:ext>
            </a:extLst>
          </p:cNvPr>
          <p:cNvCxnSpPr>
            <a:cxnSpLocks/>
          </p:cNvCxnSpPr>
          <p:nvPr/>
        </p:nvCxnSpPr>
        <p:spPr>
          <a:xfrm>
            <a:off x="8103532" y="9081518"/>
            <a:ext cx="0" cy="250609"/>
          </a:xfrm>
          <a:prstGeom prst="line">
            <a:avLst/>
          </a:prstGeom>
          <a:noFill/>
          <a:ln w="85725" cap="flat">
            <a:solidFill>
              <a:srgbClr val="43ABC3"/>
            </a:solidFill>
            <a:prstDash val="solid"/>
            <a:miter lim="400000"/>
          </a:ln>
          <a:effectLst/>
          <a:sp3d/>
        </p:spPr>
        <p:style>
          <a:lnRef idx="0">
            <a:scrgbClr r="0" g="0" b="0"/>
          </a:lnRef>
          <a:fillRef idx="0">
            <a:scrgbClr r="0" g="0" b="0"/>
          </a:fillRef>
          <a:effectRef idx="0">
            <a:scrgbClr r="0" g="0" b="0"/>
          </a:effectRef>
          <a:fontRef idx="none"/>
        </p:style>
      </p:cxnSp>
      <p:sp>
        <p:nvSpPr>
          <p:cNvPr id="6" name="CuadroTexto 5">
            <a:extLst>
              <a:ext uri="{FF2B5EF4-FFF2-40B4-BE49-F238E27FC236}">
                <a16:creationId xmlns:a16="http://schemas.microsoft.com/office/drawing/2014/main" id="{DA0C7049-DE34-DC43-844A-1C067A9E344F}"/>
              </a:ext>
            </a:extLst>
          </p:cNvPr>
          <p:cNvSpPr txBox="1"/>
          <p:nvPr/>
        </p:nvSpPr>
        <p:spPr>
          <a:xfrm>
            <a:off x="199610" y="7424026"/>
            <a:ext cx="453043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600" dirty="0">
                <a:solidFill>
                  <a:srgbClr val="3A8484"/>
                </a:solidFill>
                <a:latin typeface="FS Lola"/>
              </a:rPr>
              <a:t>Secondary</a:t>
            </a:r>
            <a:r>
              <a:rPr lang="en-GB" sz="3600" dirty="0">
                <a:solidFill>
                  <a:srgbClr val="493A39"/>
                </a:solidFill>
                <a:latin typeface="FS Lola"/>
              </a:rPr>
              <a:t> </a:t>
            </a:r>
            <a:r>
              <a:rPr lang="en-GB" sz="3600" dirty="0">
                <a:solidFill>
                  <a:srgbClr val="3A8484"/>
                </a:solidFill>
                <a:latin typeface="FS Lola"/>
              </a:rPr>
              <a:t>Market</a:t>
            </a:r>
          </a:p>
        </p:txBody>
      </p:sp>
      <p:sp>
        <p:nvSpPr>
          <p:cNvPr id="32" name="CuadroTexto 31">
            <a:extLst>
              <a:ext uri="{FF2B5EF4-FFF2-40B4-BE49-F238E27FC236}">
                <a16:creationId xmlns:a16="http://schemas.microsoft.com/office/drawing/2014/main" id="{CD55FA46-E4F6-1548-BD2E-E334A0315268}"/>
              </a:ext>
            </a:extLst>
          </p:cNvPr>
          <p:cNvSpPr txBox="1"/>
          <p:nvPr/>
        </p:nvSpPr>
        <p:spPr>
          <a:xfrm>
            <a:off x="-145932" y="2494546"/>
            <a:ext cx="453043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600" dirty="0">
                <a:solidFill>
                  <a:srgbClr val="3A8484"/>
                </a:solidFill>
                <a:latin typeface="FS Lola"/>
              </a:rPr>
              <a:t>Primary</a:t>
            </a:r>
            <a:r>
              <a:rPr lang="en-GB" sz="3600" dirty="0">
                <a:solidFill>
                  <a:srgbClr val="493A39"/>
                </a:solidFill>
                <a:latin typeface="FS Lola"/>
              </a:rPr>
              <a:t> </a:t>
            </a:r>
            <a:r>
              <a:rPr lang="en-GB" sz="3600" dirty="0">
                <a:solidFill>
                  <a:srgbClr val="3A8484"/>
                </a:solidFill>
                <a:latin typeface="FS Lola"/>
              </a:rPr>
              <a:t>Market</a:t>
            </a:r>
          </a:p>
        </p:txBody>
      </p:sp>
    </p:spTree>
    <p:extLst>
      <p:ext uri="{BB962C8B-B14F-4D97-AF65-F5344CB8AC3E}">
        <p14:creationId xmlns:p14="http://schemas.microsoft.com/office/powerpoint/2010/main" val="378712128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635239" y="2472690"/>
            <a:ext cx="21844001"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Capital Stack and seniority ranking</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Asset Product</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126316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Bonds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grpSp>
        <p:nvGrpSpPr>
          <p:cNvPr id="2" name="Group 1">
            <a:extLst>
              <a:ext uri="{FF2B5EF4-FFF2-40B4-BE49-F238E27FC236}">
                <a16:creationId xmlns:a16="http://schemas.microsoft.com/office/drawing/2014/main" id="{9CF31E50-4A42-4A07-A0EA-8182AC37066D}"/>
              </a:ext>
            </a:extLst>
          </p:cNvPr>
          <p:cNvGrpSpPr/>
          <p:nvPr/>
        </p:nvGrpSpPr>
        <p:grpSpPr>
          <a:xfrm>
            <a:off x="4792993" y="4494687"/>
            <a:ext cx="12679360" cy="7297968"/>
            <a:chOff x="4158512" y="4516195"/>
            <a:chExt cx="12679360" cy="7297968"/>
          </a:xfrm>
        </p:grpSpPr>
        <p:graphicFrame>
          <p:nvGraphicFramePr>
            <p:cNvPr id="3" name="Diagrama 2">
              <a:extLst>
                <a:ext uri="{FF2B5EF4-FFF2-40B4-BE49-F238E27FC236}">
                  <a16:creationId xmlns:a16="http://schemas.microsoft.com/office/drawing/2014/main" id="{FFF689B3-D289-F849-A8EF-D80F59C5CC48}"/>
                </a:ext>
              </a:extLst>
            </p:cNvPr>
            <p:cNvGraphicFramePr/>
            <p:nvPr>
              <p:extLst>
                <p:ext uri="{D42A27DB-BD31-4B8C-83A1-F6EECF244321}">
                  <p14:modId xmlns:p14="http://schemas.microsoft.com/office/powerpoint/2010/main" val="1410329788"/>
                </p:ext>
              </p:extLst>
            </p:nvPr>
          </p:nvGraphicFramePr>
          <p:xfrm>
            <a:off x="4158512" y="4516195"/>
            <a:ext cx="12679360" cy="7297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Conector recto de flecha 4">
              <a:extLst>
                <a:ext uri="{FF2B5EF4-FFF2-40B4-BE49-F238E27FC236}">
                  <a16:creationId xmlns:a16="http://schemas.microsoft.com/office/drawing/2014/main" id="{3A87753B-E60C-EF41-BC4E-CBF7F6AC1FA2}"/>
                </a:ext>
              </a:extLst>
            </p:cNvPr>
            <p:cNvCxnSpPr>
              <a:cxnSpLocks/>
            </p:cNvCxnSpPr>
            <p:nvPr/>
          </p:nvCxnSpPr>
          <p:spPr>
            <a:xfrm flipH="1" flipV="1">
              <a:off x="12497343" y="5896229"/>
              <a:ext cx="4032000" cy="4657807"/>
            </a:xfrm>
            <a:prstGeom prst="straightConnector1">
              <a:avLst/>
            </a:prstGeom>
            <a:ln w="117475">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2A310879-950D-514A-8979-931472E8212D}"/>
                </a:ext>
              </a:extLst>
            </p:cNvPr>
            <p:cNvSpPr txBox="1"/>
            <p:nvPr/>
          </p:nvSpPr>
          <p:spPr>
            <a:xfrm rot="2978366">
              <a:off x="12540221" y="7136831"/>
              <a:ext cx="432261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600" dirty="0">
                  <a:solidFill>
                    <a:srgbClr val="666666"/>
                  </a:solidFill>
                  <a:latin typeface="FS Lola"/>
                </a:rPr>
                <a:t>HIGHER RISK</a:t>
              </a:r>
            </a:p>
          </p:txBody>
        </p:sp>
        <p:cxnSp>
          <p:nvCxnSpPr>
            <p:cNvPr id="21" name="Conector recto de flecha 20">
              <a:extLst>
                <a:ext uri="{FF2B5EF4-FFF2-40B4-BE49-F238E27FC236}">
                  <a16:creationId xmlns:a16="http://schemas.microsoft.com/office/drawing/2014/main" id="{B0C1B260-5DC3-A04B-B763-B6070E4959C1}"/>
                </a:ext>
              </a:extLst>
            </p:cNvPr>
            <p:cNvCxnSpPr>
              <a:cxnSpLocks/>
            </p:cNvCxnSpPr>
            <p:nvPr/>
          </p:nvCxnSpPr>
          <p:spPr>
            <a:xfrm flipV="1">
              <a:off x="4294656" y="5871779"/>
              <a:ext cx="4255125" cy="4706706"/>
            </a:xfrm>
            <a:prstGeom prst="straightConnector1">
              <a:avLst/>
            </a:prstGeom>
            <a:ln w="117475">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8E6FC075-84DD-0441-B861-33AD8159818B}"/>
                </a:ext>
              </a:extLst>
            </p:cNvPr>
            <p:cNvSpPr txBox="1"/>
            <p:nvPr/>
          </p:nvSpPr>
          <p:spPr>
            <a:xfrm rot="18700195">
              <a:off x="2571767" y="7057133"/>
              <a:ext cx="628816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600" dirty="0">
                  <a:solidFill>
                    <a:srgbClr val="666666"/>
                  </a:solidFill>
                  <a:latin typeface="FS Lola"/>
                </a:rPr>
                <a:t>PRIORITY OF PAYMENT</a:t>
              </a:r>
            </a:p>
            <a:p>
              <a:pPr marL="0" marR="0" indent="0" algn="ctr" defTabSz="825500" rtl="0" fontAlgn="auto" latinLnBrk="0" hangingPunct="0">
                <a:lnSpc>
                  <a:spcPct val="100000"/>
                </a:lnSpc>
                <a:spcBef>
                  <a:spcPts val="0"/>
                </a:spcBef>
                <a:spcAft>
                  <a:spcPts val="0"/>
                </a:spcAft>
                <a:buClrTx/>
                <a:buSzTx/>
                <a:buFontTx/>
                <a:buNone/>
                <a:tabLst/>
              </a:pPr>
              <a:r>
                <a:rPr lang="en-GB" sz="3600" dirty="0">
                  <a:solidFill>
                    <a:srgbClr val="666666"/>
                  </a:solidFill>
                  <a:latin typeface="FS Lola"/>
                </a:rPr>
                <a:t>(In case of default)</a:t>
              </a:r>
            </a:p>
          </p:txBody>
        </p:sp>
      </p:grpSp>
      <p:sp>
        <p:nvSpPr>
          <p:cNvPr id="18" name="CuadroTexto 17">
            <a:extLst>
              <a:ext uri="{FF2B5EF4-FFF2-40B4-BE49-F238E27FC236}">
                <a16:creationId xmlns:a16="http://schemas.microsoft.com/office/drawing/2014/main" id="{2C549AE8-2574-ED44-9889-296D44E38D1F}"/>
              </a:ext>
            </a:extLst>
          </p:cNvPr>
          <p:cNvSpPr txBox="1"/>
          <p:nvPr/>
        </p:nvSpPr>
        <p:spPr>
          <a:xfrm>
            <a:off x="14291339" y="2598280"/>
            <a:ext cx="8773935"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GB" sz="3600" b="0" i="0" u="none" strike="noStrike" cap="none" spc="0" normalizeH="0" baseline="0" dirty="0">
                <a:ln>
                  <a:noFill/>
                </a:ln>
                <a:solidFill>
                  <a:srgbClr val="666666"/>
                </a:solidFill>
                <a:effectLst/>
                <a:uFillTx/>
                <a:latin typeface="FS Lola"/>
                <a:sym typeface="Helvetica Light"/>
              </a:rPr>
              <a:t>In case of bankruptcy or sale of the company, the order in which the security holders are repaid is called ‘seniority’</a:t>
            </a:r>
          </a:p>
        </p:txBody>
      </p:sp>
    </p:spTree>
    <p:extLst>
      <p:ext uri="{BB962C8B-B14F-4D97-AF65-F5344CB8AC3E}">
        <p14:creationId xmlns:p14="http://schemas.microsoft.com/office/powerpoint/2010/main" val="306203471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Asset Product</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283731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lang="en-US" dirty="0"/>
              <a:t>Securitizations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
        <p:nvSpPr>
          <p:cNvPr id="13" name="Shape 443">
            <a:extLst>
              <a:ext uri="{FF2B5EF4-FFF2-40B4-BE49-F238E27FC236}">
                <a16:creationId xmlns:a16="http://schemas.microsoft.com/office/drawing/2014/main" id="{7FF8CEE6-7EA2-4D42-9C50-9B4AE5B4EAED}"/>
              </a:ext>
            </a:extLst>
          </p:cNvPr>
          <p:cNvSpPr/>
          <p:nvPr/>
        </p:nvSpPr>
        <p:spPr>
          <a:xfrm>
            <a:off x="635000" y="2472690"/>
            <a:ext cx="21844001" cy="924355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defTabSz="457200">
              <a:defRPr sz="3600">
                <a:solidFill>
                  <a:srgbClr val="3A8484"/>
                </a:solidFill>
                <a:latin typeface="FS Lola"/>
                <a:ea typeface="FS Lola"/>
                <a:cs typeface="FS Lola"/>
                <a:sym typeface="FS Lola"/>
              </a:defRPr>
            </a:pPr>
            <a:r>
              <a:rPr lang="en-US" dirty="0"/>
              <a:t>What is securitization?</a:t>
            </a:r>
          </a:p>
          <a:p>
            <a:pPr algn="l" defTabSz="457200">
              <a:defRPr sz="3600">
                <a:solidFill>
                  <a:srgbClr val="3A8484"/>
                </a:solidFill>
                <a:latin typeface="FS Lola"/>
                <a:ea typeface="FS Lola"/>
                <a:cs typeface="FS Lola"/>
                <a:sym typeface="FS Lola"/>
              </a:defRPr>
            </a:pPr>
            <a:r>
              <a:rPr lang="en-US" sz="3000" dirty="0">
                <a:solidFill>
                  <a:srgbClr val="493A39"/>
                </a:solidFill>
                <a:latin typeface="FS Lola"/>
              </a:rPr>
              <a:t>It is a procedure through which a marketable financial instrument is designed by pooling various financial assets into a package, which is then sold to investors. This allows the originator of the assets to free up capital for other investments.</a:t>
            </a:r>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GB" dirty="0"/>
              <a:t>Mortgage-Backed Securities</a:t>
            </a:r>
            <a:endParaRPr dirty="0"/>
          </a:p>
          <a:p>
            <a:pPr algn="l" defTabSz="457200">
              <a:defRPr sz="3000">
                <a:solidFill>
                  <a:srgbClr val="493A39"/>
                </a:solidFill>
                <a:latin typeface="FS Lola"/>
                <a:ea typeface="FS Lola"/>
                <a:cs typeface="FS Lola"/>
                <a:sym typeface="FS Lola"/>
              </a:defRPr>
            </a:pPr>
            <a:r>
              <a:rPr lang="en-US" dirty="0"/>
              <a:t>Most common of securitization are Mortgage-Backed Securities (MBS). Groups of mortgages are combined into a large portfolio and then divided into pieces based on the risk of default of each mortgage, and sold to investors.</a:t>
            </a:r>
          </a:p>
          <a:p>
            <a:pPr algn="l" defTabSz="457200">
              <a:defRPr sz="3000">
                <a:solidFill>
                  <a:srgbClr val="493A39"/>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sz="3600" dirty="0">
                <a:solidFill>
                  <a:srgbClr val="3A8484"/>
                </a:solidFill>
                <a:latin typeface="FS Lola"/>
              </a:rPr>
              <a:t>Government-Sponsored mortgage companies</a:t>
            </a:r>
          </a:p>
          <a:p>
            <a:pPr algn="l" defTabSz="457200">
              <a:defRPr sz="3600">
                <a:solidFill>
                  <a:srgbClr val="3A8484"/>
                </a:solidFill>
                <a:latin typeface="FS Lola"/>
                <a:ea typeface="FS Lola"/>
                <a:cs typeface="FS Lola"/>
                <a:sym typeface="FS Lola"/>
              </a:defRPr>
            </a:pPr>
            <a:r>
              <a:rPr lang="en-US" sz="3000" dirty="0">
                <a:solidFill>
                  <a:srgbClr val="493A39"/>
                </a:solidFill>
                <a:latin typeface="FS Lola"/>
              </a:rPr>
              <a:t>These agencies buy mortgage loans from banks and create and issue securities off them, that are then sold to investors (including banks). These securities carry less risk as they are backed by a government agency.</a:t>
            </a:r>
          </a:p>
          <a:p>
            <a:pPr algn="l" defTabSz="457200">
              <a:defRPr sz="3600">
                <a:solidFill>
                  <a:srgbClr val="3A8484"/>
                </a:solidFill>
                <a:latin typeface="FS Lola"/>
                <a:ea typeface="FS Lola"/>
                <a:cs typeface="FS Lola"/>
                <a:sym typeface="FS Lola"/>
              </a:defRPr>
            </a:pPr>
            <a:endParaRPr lang="en-US" sz="3600" dirty="0">
              <a:solidFill>
                <a:srgbClr val="3A8484"/>
              </a:solidFill>
              <a:latin typeface="FS Lola"/>
            </a:endParaRPr>
          </a:p>
          <a:p>
            <a:pPr marL="57150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600" b="1" dirty="0">
                <a:solidFill>
                  <a:srgbClr val="3A8484"/>
                </a:solidFill>
                <a:latin typeface="FS Lola"/>
              </a:rPr>
              <a:t>Freddie Mac </a:t>
            </a:r>
            <a:r>
              <a:rPr lang="en-US" sz="3600" dirty="0">
                <a:solidFill>
                  <a:srgbClr val="3A8484"/>
                </a:solidFill>
                <a:latin typeface="FS Lola"/>
              </a:rPr>
              <a:t>(</a:t>
            </a:r>
            <a:r>
              <a:rPr lang="es-ES" sz="3600" dirty="0">
                <a:sym typeface="FS Lola"/>
              </a:rPr>
              <a:t>Federal Home Loan Mortgage Corp)</a:t>
            </a:r>
            <a:r>
              <a:rPr lang="en-US" sz="3600" dirty="0">
                <a:solidFill>
                  <a:srgbClr val="3A8484"/>
                </a:solidFill>
                <a:latin typeface="FS Lola"/>
              </a:rPr>
              <a:t> &amp; </a:t>
            </a:r>
            <a:r>
              <a:rPr lang="en-US" sz="3600" b="1" dirty="0">
                <a:solidFill>
                  <a:srgbClr val="3A8484"/>
                </a:solidFill>
                <a:latin typeface="FS Lola"/>
              </a:rPr>
              <a:t>Fannie Mae </a:t>
            </a:r>
            <a:r>
              <a:rPr lang="en-US" sz="3600" dirty="0">
                <a:solidFill>
                  <a:srgbClr val="3A8484"/>
                </a:solidFill>
                <a:latin typeface="FS Lola"/>
              </a:rPr>
              <a:t>(</a:t>
            </a:r>
            <a:r>
              <a:rPr lang="es-ES" sz="3600" dirty="0">
                <a:sym typeface="FS Lola"/>
              </a:rPr>
              <a:t>Federal National Mortgage)</a:t>
            </a:r>
          </a:p>
          <a:p>
            <a:pPr algn="l" defTabSz="457200">
              <a:defRPr sz="3600">
                <a:solidFill>
                  <a:srgbClr val="3A8484"/>
                </a:solidFill>
                <a:latin typeface="FS Lola"/>
                <a:ea typeface="FS Lola"/>
                <a:cs typeface="FS Lola"/>
                <a:sym typeface="FS Lola"/>
              </a:defRPr>
            </a:pPr>
            <a:r>
              <a:rPr lang="es-ES" sz="3600" dirty="0">
                <a:solidFill>
                  <a:srgbClr val="3A8484"/>
                </a:solidFill>
                <a:latin typeface="FS Lola"/>
                <a:sym typeface="FS Lola"/>
              </a:rPr>
              <a:t>		</a:t>
            </a:r>
            <a:r>
              <a:rPr lang="es-ES" sz="3000" dirty="0">
                <a:solidFill>
                  <a:srgbClr val="493A39"/>
                </a:solidFill>
                <a:latin typeface="FS Lola"/>
                <a:sym typeface="FS Lola"/>
              </a:rPr>
              <a:t>Freddie Mac and Fannie Mae where created to secure mortgages and free Banks from mortgages, allowing them to make additional 			mortgage loans at lower costs and making mortgages more accesible to the public.</a:t>
            </a:r>
            <a:endParaRPr lang="en-US" sz="3000" dirty="0">
              <a:solidFill>
                <a:srgbClr val="493A39"/>
              </a:solidFill>
              <a:latin typeface="FS Lola"/>
            </a:endParaRPr>
          </a:p>
          <a:p>
            <a:pPr marL="57150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600" b="1" dirty="0">
                <a:solidFill>
                  <a:srgbClr val="3A8484"/>
                </a:solidFill>
                <a:latin typeface="FS Lola"/>
              </a:rPr>
              <a:t>Ginnie Mae </a:t>
            </a:r>
            <a:r>
              <a:rPr lang="en-US" sz="3600" dirty="0">
                <a:solidFill>
                  <a:srgbClr val="3A8484"/>
                </a:solidFill>
                <a:latin typeface="FS Lola"/>
              </a:rPr>
              <a:t>(</a:t>
            </a:r>
            <a:r>
              <a:rPr lang="es-ES" sz="3600" dirty="0">
                <a:sym typeface="FS Lola"/>
              </a:rPr>
              <a:t>Government National Mortgage Association)</a:t>
            </a:r>
            <a:endParaRPr lang="en-US" sz="3600" dirty="0">
              <a:solidFill>
                <a:srgbClr val="3A8484"/>
              </a:solidFill>
              <a:latin typeface="FS Lola"/>
            </a:endParaRPr>
          </a:p>
          <a:p>
            <a:pPr algn="l" defTabSz="457200">
              <a:defRPr sz="3600">
                <a:solidFill>
                  <a:srgbClr val="3A8484"/>
                </a:solidFill>
                <a:latin typeface="FS Lola"/>
                <a:ea typeface="FS Lola"/>
                <a:cs typeface="FS Lola"/>
                <a:sym typeface="FS Lola"/>
              </a:defRPr>
            </a:pPr>
            <a:r>
              <a:rPr lang="en-US" dirty="0"/>
              <a:t>		</a:t>
            </a:r>
            <a:r>
              <a:rPr lang="en-US" sz="3000" dirty="0">
                <a:solidFill>
                  <a:srgbClr val="493A39"/>
                </a:solidFill>
                <a:latin typeface="FS Lola"/>
              </a:rPr>
              <a:t>Mortgages securitizied by Ginnie Mae are insured by the Federal Housing Administration (FHA), which tipically insures mortages of  			first time home buyes and low-income borrowers</a:t>
            </a:r>
          </a:p>
        </p:txBody>
      </p:sp>
    </p:spTree>
    <p:extLst>
      <p:ext uri="{BB962C8B-B14F-4D97-AF65-F5344CB8AC3E}">
        <p14:creationId xmlns:p14="http://schemas.microsoft.com/office/powerpoint/2010/main" val="182099487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dirty="0"/>
          </a:p>
        </p:txBody>
      </p:sp>
      <p:pic>
        <p:nvPicPr>
          <p:cNvPr id="442" name="pasted-image.pdf"/>
          <p:cNvPicPr>
            <a:picLocks noChangeAspect="1"/>
          </p:cNvPicPr>
          <p:nvPr/>
        </p:nvPicPr>
        <p:blipFill>
          <a:blip r:embed="rId3"/>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Asset Product</a:t>
            </a:r>
            <a:endParaRPr dirty="0"/>
          </a:p>
        </p:txBody>
      </p:sp>
      <p:sp>
        <p:nvSpPr>
          <p:cNvPr id="445" name="Shape 445"/>
          <p:cNvSpPr/>
          <p:nvPr/>
        </p:nvSpPr>
        <p:spPr>
          <a:xfrm>
            <a:off x="635239" y="1816100"/>
            <a:ext cx="130484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REPOs</a:t>
            </a:r>
            <a:endParaRPr dirty="0"/>
          </a:p>
        </p:txBody>
      </p:sp>
      <p:sp>
        <p:nvSpPr>
          <p:cNvPr id="7" name="Shape 443">
            <a:extLst>
              <a:ext uri="{FF2B5EF4-FFF2-40B4-BE49-F238E27FC236}">
                <a16:creationId xmlns:a16="http://schemas.microsoft.com/office/drawing/2014/main" id="{5F2FFF08-74E2-4D3A-86ED-2A0874E4C974}"/>
              </a:ext>
            </a:extLst>
          </p:cNvPr>
          <p:cNvSpPr/>
          <p:nvPr/>
        </p:nvSpPr>
        <p:spPr>
          <a:xfrm>
            <a:off x="635239" y="2471129"/>
            <a:ext cx="19626136" cy="647356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l" defTabSz="457200">
              <a:defRPr sz="3600">
                <a:solidFill>
                  <a:srgbClr val="3A8484"/>
                </a:solidFill>
                <a:latin typeface="FS Lola"/>
                <a:ea typeface="FS Lola"/>
                <a:cs typeface="FS Lola"/>
                <a:sym typeface="FS Lola"/>
              </a:defRPr>
            </a:pPr>
            <a:r>
              <a:rPr lang="en-US" dirty="0"/>
              <a:t>Repurchase Agreement</a:t>
            </a:r>
          </a:p>
          <a:p>
            <a:pPr algn="l" defTabSz="457200">
              <a:defRPr sz="3000">
                <a:solidFill>
                  <a:srgbClr val="493A39"/>
                </a:solidFill>
                <a:latin typeface="FS Lola"/>
                <a:ea typeface="FS Lola"/>
                <a:cs typeface="FS Lola"/>
                <a:sym typeface="FS Lola"/>
              </a:defRPr>
            </a:pPr>
            <a:r>
              <a:rPr lang="en-US" dirty="0"/>
              <a:t>It is a form of short term borrowing where a bank (borrower) sells government securities to another bank (lender), usually on an over-night basis and then buys the securities back the following day at a slightly higher price. REPOs are used by banks as a way to lend money to each other in order to comply with the reserve requirements.</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r>
              <a:rPr lang="en-US" dirty="0"/>
              <a:t>At T=0                                                                                                                                At T=1</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lang="en-US" dirty="0"/>
          </a:p>
          <a:p>
            <a:pPr lvl="0" algn="l" defTabSz="457200">
              <a:defRPr sz="3600">
                <a:solidFill>
                  <a:srgbClr val="3A8484"/>
                </a:solidFill>
                <a:latin typeface="FS Lola"/>
                <a:ea typeface="FS Lola"/>
                <a:cs typeface="FS Lola"/>
                <a:sym typeface="FS Lola"/>
              </a:defRPr>
            </a:pPr>
            <a:endParaRPr lang="en-US" sz="3600" dirty="0">
              <a:solidFill>
                <a:srgbClr val="3A8484"/>
              </a:solidFill>
              <a:latin typeface="FS Lola"/>
              <a:sym typeface="FS Lola"/>
            </a:endParaRPr>
          </a:p>
          <a:p>
            <a:pPr lvl="0" algn="l" defTabSz="457200">
              <a:defRPr sz="3600">
                <a:solidFill>
                  <a:srgbClr val="3A8484"/>
                </a:solidFill>
                <a:latin typeface="FS Lola"/>
                <a:ea typeface="FS Lola"/>
                <a:cs typeface="FS Lola"/>
                <a:sym typeface="FS Lola"/>
              </a:defRPr>
            </a:pPr>
            <a:endParaRPr lang="en-US" sz="3600" dirty="0">
              <a:solidFill>
                <a:srgbClr val="3A8484"/>
              </a:solidFill>
              <a:latin typeface="FS Lola"/>
              <a:sym typeface="FS Lola"/>
            </a:endParaRPr>
          </a:p>
          <a:p>
            <a:pPr lvl="0" algn="l" defTabSz="457200">
              <a:defRPr sz="3600">
                <a:solidFill>
                  <a:srgbClr val="3A8484"/>
                </a:solidFill>
                <a:latin typeface="FS Lola"/>
                <a:ea typeface="FS Lola"/>
                <a:cs typeface="FS Lola"/>
                <a:sym typeface="FS Lola"/>
              </a:defRPr>
            </a:pPr>
            <a:endParaRPr lang="en-US" sz="3600" dirty="0">
              <a:solidFill>
                <a:srgbClr val="3A8484"/>
              </a:solidFill>
              <a:latin typeface="FS Lola"/>
              <a:sym typeface="FS Lola"/>
            </a:endParaRPr>
          </a:p>
          <a:p>
            <a:pPr marL="57150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For </a:t>
            </a:r>
            <a:r>
              <a:rPr lang="en-US" sz="3000" b="1" dirty="0">
                <a:solidFill>
                  <a:srgbClr val="493A39"/>
                </a:solidFill>
                <a:latin typeface="FS Lola"/>
                <a:sym typeface="FS Lola"/>
              </a:rPr>
              <a:t>Bank of America</a:t>
            </a:r>
            <a:r>
              <a:rPr lang="en-US" sz="3000" dirty="0">
                <a:solidFill>
                  <a:srgbClr val="493A39"/>
                </a:solidFill>
                <a:latin typeface="FS Lola"/>
                <a:sym typeface="FS Lola"/>
              </a:rPr>
              <a:t>, this transaction is a </a:t>
            </a:r>
            <a:r>
              <a:rPr lang="en-US" sz="3000" b="1" dirty="0">
                <a:solidFill>
                  <a:srgbClr val="6BBE9C"/>
                </a:solidFill>
                <a:latin typeface="FS Lola"/>
                <a:sym typeface="FS Lola"/>
              </a:rPr>
              <a:t>REPO (liability)</a:t>
            </a:r>
          </a:p>
          <a:p>
            <a:pPr marL="57150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For </a:t>
            </a:r>
            <a:r>
              <a:rPr lang="en-US" sz="3000" b="1" dirty="0">
                <a:solidFill>
                  <a:srgbClr val="493A39"/>
                </a:solidFill>
                <a:latin typeface="FS Lola"/>
                <a:sym typeface="FS Lola"/>
              </a:rPr>
              <a:t>Santander Bank</a:t>
            </a:r>
            <a:r>
              <a:rPr lang="en-US" sz="3000" dirty="0">
                <a:solidFill>
                  <a:srgbClr val="493A39"/>
                </a:solidFill>
                <a:latin typeface="FS Lola"/>
                <a:sym typeface="FS Lola"/>
              </a:rPr>
              <a:t>, this transaction is a </a:t>
            </a:r>
            <a:r>
              <a:rPr lang="en-US" sz="3000" b="1" dirty="0">
                <a:solidFill>
                  <a:srgbClr val="6BBE9C"/>
                </a:solidFill>
                <a:latin typeface="FS Lola"/>
                <a:sym typeface="FS Lola"/>
              </a:rPr>
              <a:t>REVERSE REPO (Asset)</a:t>
            </a:r>
          </a:p>
        </p:txBody>
      </p:sp>
      <p:sp>
        <p:nvSpPr>
          <p:cNvPr id="8" name="Rectángulo 7">
            <a:extLst>
              <a:ext uri="{FF2B5EF4-FFF2-40B4-BE49-F238E27FC236}">
                <a16:creationId xmlns:a16="http://schemas.microsoft.com/office/drawing/2014/main" id="{68DE96F5-1621-D746-B81D-029339A998B8}"/>
              </a:ext>
            </a:extLst>
          </p:cNvPr>
          <p:cNvSpPr>
            <a:spLocks/>
          </p:cNvSpPr>
          <p:nvPr/>
        </p:nvSpPr>
        <p:spPr>
          <a:xfrm>
            <a:off x="767995" y="5518068"/>
            <a:ext cx="3263674" cy="1118255"/>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3600" b="1" i="0" u="none" strike="noStrike" cap="none" spc="0" normalizeH="0" baseline="0" dirty="0">
                <a:ln>
                  <a:noFill/>
                </a:ln>
                <a:solidFill>
                  <a:srgbClr val="666666"/>
                </a:solidFill>
                <a:effectLst/>
                <a:uFillTx/>
                <a:latin typeface="FS Lola"/>
                <a:sym typeface="Helvetica Light"/>
              </a:rPr>
              <a:t>Bank of America</a:t>
            </a:r>
          </a:p>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(Borrower)</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9" name="Rectángulo 8">
            <a:extLst>
              <a:ext uri="{FF2B5EF4-FFF2-40B4-BE49-F238E27FC236}">
                <a16:creationId xmlns:a16="http://schemas.microsoft.com/office/drawing/2014/main" id="{A331775C-8995-4441-A346-654CE71717E8}"/>
              </a:ext>
            </a:extLst>
          </p:cNvPr>
          <p:cNvSpPr/>
          <p:nvPr/>
        </p:nvSpPr>
        <p:spPr>
          <a:xfrm>
            <a:off x="7947484" y="5533815"/>
            <a:ext cx="3559451" cy="1118255"/>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600" b="1" dirty="0">
                <a:solidFill>
                  <a:srgbClr val="666666"/>
                </a:solidFill>
                <a:latin typeface="FS Lola"/>
              </a:rPr>
              <a:t>Santander Bank</a:t>
            </a:r>
            <a:endParaRPr kumimoji="0" lang="en-GB" sz="3600" b="1" i="0" u="none" strike="noStrike" cap="none" spc="0" normalizeH="0" baseline="0" dirty="0">
              <a:ln>
                <a:noFill/>
              </a:ln>
              <a:solidFill>
                <a:srgbClr val="666666"/>
              </a:solidFill>
              <a:effectLst/>
              <a:uFillTx/>
              <a:latin typeface="FS Lola"/>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(Lender)</a:t>
            </a:r>
            <a:endParaRPr kumimoji="0" lang="en-GB" sz="3000" b="0" i="0" u="none" strike="noStrike" cap="none" spc="0" normalizeH="0" baseline="0" dirty="0">
              <a:ln>
                <a:noFill/>
              </a:ln>
              <a:solidFill>
                <a:srgbClr val="666666"/>
              </a:solidFill>
              <a:effectLst/>
              <a:uFillTx/>
              <a:latin typeface="FS Lola"/>
              <a:sym typeface="Helvetica Light"/>
            </a:endParaRPr>
          </a:p>
        </p:txBody>
      </p:sp>
      <p:grpSp>
        <p:nvGrpSpPr>
          <p:cNvPr id="10" name="Grupo 9">
            <a:extLst>
              <a:ext uri="{FF2B5EF4-FFF2-40B4-BE49-F238E27FC236}">
                <a16:creationId xmlns:a16="http://schemas.microsoft.com/office/drawing/2014/main" id="{FF05B200-BA90-F74E-8EE3-6861DC6C362C}"/>
              </a:ext>
            </a:extLst>
          </p:cNvPr>
          <p:cNvGrpSpPr/>
          <p:nvPr/>
        </p:nvGrpSpPr>
        <p:grpSpPr>
          <a:xfrm>
            <a:off x="3640552" y="5133568"/>
            <a:ext cx="4633041" cy="1966780"/>
            <a:chOff x="7998924" y="6170128"/>
            <a:chExt cx="5656744" cy="2391749"/>
          </a:xfrm>
        </p:grpSpPr>
        <p:sp>
          <p:nvSpPr>
            <p:cNvPr id="15" name="CuadroTexto 14">
              <a:extLst>
                <a:ext uri="{FF2B5EF4-FFF2-40B4-BE49-F238E27FC236}">
                  <a16:creationId xmlns:a16="http://schemas.microsoft.com/office/drawing/2014/main" id="{56F62049-8F79-DC48-8353-3EF230456D13}"/>
                </a:ext>
              </a:extLst>
            </p:cNvPr>
            <p:cNvSpPr txBox="1"/>
            <p:nvPr/>
          </p:nvSpPr>
          <p:spPr>
            <a:xfrm>
              <a:off x="7998924" y="6170128"/>
              <a:ext cx="5253587" cy="686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3000" b="0" i="0" u="none" strike="noStrike" cap="none" spc="0" normalizeH="0" baseline="0" dirty="0">
                  <a:ln>
                    <a:noFill/>
                  </a:ln>
                  <a:solidFill>
                    <a:srgbClr val="666666"/>
                  </a:solidFill>
                  <a:effectLst/>
                  <a:uFillTx/>
                  <a:latin typeface="FS Lola"/>
                  <a:sym typeface="Helvetica Light"/>
                </a:rPr>
                <a:t>Lends money</a:t>
              </a:r>
            </a:p>
          </p:txBody>
        </p:sp>
        <p:sp>
          <p:nvSpPr>
            <p:cNvPr id="16" name="CuadroTexto 15">
              <a:extLst>
                <a:ext uri="{FF2B5EF4-FFF2-40B4-BE49-F238E27FC236}">
                  <a16:creationId xmlns:a16="http://schemas.microsoft.com/office/drawing/2014/main" id="{D603D445-37E5-B24C-B4ED-920C8E89FC52}"/>
                </a:ext>
              </a:extLst>
            </p:cNvPr>
            <p:cNvSpPr txBox="1"/>
            <p:nvPr/>
          </p:nvSpPr>
          <p:spPr>
            <a:xfrm>
              <a:off x="8241852" y="7875699"/>
              <a:ext cx="5413816" cy="686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Sells government securities</a:t>
              </a:r>
              <a:endParaRPr kumimoji="0" lang="en-GB" sz="3000" b="0" i="0" u="none" strike="noStrike" cap="none" spc="0" normalizeH="0" baseline="0" dirty="0">
                <a:ln>
                  <a:noFill/>
                </a:ln>
                <a:solidFill>
                  <a:srgbClr val="666666"/>
                </a:solidFill>
                <a:effectLst/>
                <a:uFillTx/>
                <a:latin typeface="FS Lola"/>
                <a:sym typeface="Helvetica Light"/>
              </a:endParaRPr>
            </a:p>
          </p:txBody>
        </p:sp>
      </p:grpSp>
      <p:cxnSp>
        <p:nvCxnSpPr>
          <p:cNvPr id="3" name="Conector recto de flecha 2">
            <a:extLst>
              <a:ext uri="{FF2B5EF4-FFF2-40B4-BE49-F238E27FC236}">
                <a16:creationId xmlns:a16="http://schemas.microsoft.com/office/drawing/2014/main" id="{E281DEBA-41ED-7947-925C-7B880C74ECDA}"/>
              </a:ext>
            </a:extLst>
          </p:cNvPr>
          <p:cNvCxnSpPr/>
          <p:nvPr/>
        </p:nvCxnSpPr>
        <p:spPr>
          <a:xfrm flipH="1">
            <a:off x="4166524" y="5798126"/>
            <a:ext cx="3651840"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FB4A463D-DB91-6142-8099-EDDAB8B34840}"/>
              </a:ext>
            </a:extLst>
          </p:cNvPr>
          <p:cNvCxnSpPr>
            <a:cxnSpLocks/>
          </p:cNvCxnSpPr>
          <p:nvPr/>
        </p:nvCxnSpPr>
        <p:spPr>
          <a:xfrm>
            <a:off x="4166524" y="6331526"/>
            <a:ext cx="3651840"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21" name="Rectángulo 20">
            <a:extLst>
              <a:ext uri="{FF2B5EF4-FFF2-40B4-BE49-F238E27FC236}">
                <a16:creationId xmlns:a16="http://schemas.microsoft.com/office/drawing/2014/main" id="{F0DD23D1-25F1-C44E-A373-646D3B88EBA5}"/>
              </a:ext>
            </a:extLst>
          </p:cNvPr>
          <p:cNvSpPr>
            <a:spLocks/>
          </p:cNvSpPr>
          <p:nvPr/>
        </p:nvSpPr>
        <p:spPr>
          <a:xfrm>
            <a:off x="12791647" y="5555529"/>
            <a:ext cx="3263674" cy="1149033"/>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3600" b="1" i="0" u="none" strike="noStrike" cap="none" spc="0" normalizeH="0" baseline="0" dirty="0">
                <a:ln>
                  <a:noFill/>
                </a:ln>
                <a:solidFill>
                  <a:srgbClr val="666666"/>
                </a:solidFill>
                <a:effectLst/>
                <a:uFillTx/>
                <a:latin typeface="FS Lola"/>
                <a:sym typeface="Helvetica Light"/>
              </a:rPr>
              <a:t>Bank of America</a:t>
            </a:r>
          </a:p>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(Borrower)</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22" name="Rectángulo 21">
            <a:extLst>
              <a:ext uri="{FF2B5EF4-FFF2-40B4-BE49-F238E27FC236}">
                <a16:creationId xmlns:a16="http://schemas.microsoft.com/office/drawing/2014/main" id="{74DB4E9B-80DF-3C40-B735-24013E2EDE0C}"/>
              </a:ext>
            </a:extLst>
          </p:cNvPr>
          <p:cNvSpPr/>
          <p:nvPr/>
        </p:nvSpPr>
        <p:spPr>
          <a:xfrm>
            <a:off x="19837180" y="5609911"/>
            <a:ext cx="3559451" cy="1118255"/>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600" b="1" dirty="0">
                <a:solidFill>
                  <a:srgbClr val="666666"/>
                </a:solidFill>
                <a:latin typeface="FS Lola"/>
              </a:rPr>
              <a:t>Santander Bank</a:t>
            </a:r>
            <a:endParaRPr kumimoji="0" lang="en-GB" sz="3600" b="1" i="0" u="none" strike="noStrike" cap="none" spc="0" normalizeH="0" baseline="0" dirty="0">
              <a:ln>
                <a:noFill/>
              </a:ln>
              <a:solidFill>
                <a:srgbClr val="666666"/>
              </a:solidFill>
              <a:effectLst/>
              <a:uFillTx/>
              <a:latin typeface="FS Lola"/>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(Lender)</a:t>
            </a:r>
            <a:endParaRPr kumimoji="0" lang="en-GB" sz="3000" b="0" i="0" u="none" strike="noStrike" cap="none" spc="0" normalizeH="0" baseline="0" dirty="0">
              <a:ln>
                <a:noFill/>
              </a:ln>
              <a:solidFill>
                <a:srgbClr val="666666"/>
              </a:solidFill>
              <a:effectLst/>
              <a:uFillTx/>
              <a:latin typeface="FS Lola"/>
              <a:sym typeface="Helvetica Light"/>
            </a:endParaRPr>
          </a:p>
        </p:txBody>
      </p:sp>
      <p:grpSp>
        <p:nvGrpSpPr>
          <p:cNvPr id="23" name="Grupo 22">
            <a:extLst>
              <a:ext uri="{FF2B5EF4-FFF2-40B4-BE49-F238E27FC236}">
                <a16:creationId xmlns:a16="http://schemas.microsoft.com/office/drawing/2014/main" id="{9BD4A6B9-10E0-3D4B-9A6D-B98515A21219}"/>
              </a:ext>
            </a:extLst>
          </p:cNvPr>
          <p:cNvGrpSpPr/>
          <p:nvPr/>
        </p:nvGrpSpPr>
        <p:grpSpPr>
          <a:xfrm>
            <a:off x="15635319" y="5079006"/>
            <a:ext cx="4434076" cy="2033185"/>
            <a:chOff x="7918810" y="6092489"/>
            <a:chExt cx="5413816" cy="2472503"/>
          </a:xfrm>
        </p:grpSpPr>
        <p:sp>
          <p:nvSpPr>
            <p:cNvPr id="24" name="CuadroTexto 23">
              <a:extLst>
                <a:ext uri="{FF2B5EF4-FFF2-40B4-BE49-F238E27FC236}">
                  <a16:creationId xmlns:a16="http://schemas.microsoft.com/office/drawing/2014/main" id="{10CD23D2-CDA2-BD4F-8EF1-00783EF17B40}"/>
                </a:ext>
              </a:extLst>
            </p:cNvPr>
            <p:cNvSpPr txBox="1"/>
            <p:nvPr/>
          </p:nvSpPr>
          <p:spPr>
            <a:xfrm>
              <a:off x="7998924" y="6092489"/>
              <a:ext cx="5253587" cy="686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sz="3000" dirty="0">
                  <a:solidFill>
                    <a:srgbClr val="666666"/>
                  </a:solidFill>
                  <a:latin typeface="FS Lola"/>
                </a:rPr>
                <a:t>Buys securities back</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25" name="CuadroTexto 24">
              <a:extLst>
                <a:ext uri="{FF2B5EF4-FFF2-40B4-BE49-F238E27FC236}">
                  <a16:creationId xmlns:a16="http://schemas.microsoft.com/office/drawing/2014/main" id="{0C786E14-C2A5-724E-801C-19528E9F5746}"/>
                </a:ext>
              </a:extLst>
            </p:cNvPr>
            <p:cNvSpPr txBox="1"/>
            <p:nvPr/>
          </p:nvSpPr>
          <p:spPr>
            <a:xfrm>
              <a:off x="7918810" y="7878814"/>
              <a:ext cx="5413816" cy="686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3000" b="0" i="0" u="none" strike="noStrike" cap="none" spc="0" normalizeH="0" baseline="0" dirty="0">
                  <a:ln>
                    <a:noFill/>
                  </a:ln>
                  <a:solidFill>
                    <a:srgbClr val="666666"/>
                  </a:solidFill>
                  <a:effectLst/>
                  <a:uFillTx/>
                  <a:latin typeface="FS Lola"/>
                  <a:sym typeface="Helvetica Light"/>
                </a:rPr>
                <a:t>Cash + Repo Rate</a:t>
              </a:r>
            </a:p>
          </p:txBody>
        </p:sp>
      </p:grpSp>
      <p:cxnSp>
        <p:nvCxnSpPr>
          <p:cNvPr id="26" name="Conector recto de flecha 25">
            <a:extLst>
              <a:ext uri="{FF2B5EF4-FFF2-40B4-BE49-F238E27FC236}">
                <a16:creationId xmlns:a16="http://schemas.microsoft.com/office/drawing/2014/main" id="{11AC3FCF-9477-054B-9FB2-EDA5FA39E1A9}"/>
              </a:ext>
            </a:extLst>
          </p:cNvPr>
          <p:cNvCxnSpPr/>
          <p:nvPr/>
        </p:nvCxnSpPr>
        <p:spPr>
          <a:xfrm flipH="1">
            <a:off x="16092052" y="5807409"/>
            <a:ext cx="3651840"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17F1B87A-5FDE-3640-9DFC-92209A54A55F}"/>
              </a:ext>
            </a:extLst>
          </p:cNvPr>
          <p:cNvCxnSpPr>
            <a:cxnSpLocks/>
          </p:cNvCxnSpPr>
          <p:nvPr/>
        </p:nvCxnSpPr>
        <p:spPr>
          <a:xfrm>
            <a:off x="16185340" y="6375446"/>
            <a:ext cx="3651840"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83B563B7-FC0F-6E47-B6F6-BEEADC76F077}"/>
              </a:ext>
            </a:extLst>
          </p:cNvPr>
          <p:cNvSpPr txBox="1"/>
          <p:nvPr/>
        </p:nvSpPr>
        <p:spPr>
          <a:xfrm>
            <a:off x="767995" y="9939785"/>
            <a:ext cx="1978429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457200">
              <a:defRPr sz="3600">
                <a:solidFill>
                  <a:srgbClr val="3A8484"/>
                </a:solidFill>
                <a:latin typeface="FS Lola"/>
                <a:ea typeface="FS Lola"/>
                <a:cs typeface="FS Lola"/>
                <a:sym typeface="FS Lola"/>
              </a:defRPr>
            </a:pPr>
            <a:r>
              <a:rPr lang="en-US" sz="3600" dirty="0">
                <a:solidFill>
                  <a:srgbClr val="3A8484"/>
                </a:solidFill>
                <a:latin typeface="FS Lola"/>
              </a:rPr>
              <a:t>What is the repo rate?</a:t>
            </a:r>
          </a:p>
          <a:p>
            <a:pPr algn="l" defTabSz="457200">
              <a:defRPr sz="3600">
                <a:solidFill>
                  <a:srgbClr val="3A8484"/>
                </a:solidFill>
                <a:latin typeface="FS Lola"/>
                <a:ea typeface="FS Lola"/>
                <a:cs typeface="FS Lola"/>
                <a:sym typeface="FS Lola"/>
              </a:defRPr>
            </a:pPr>
            <a:r>
              <a:rPr lang="en-US" sz="3000" dirty="0">
                <a:solidFill>
                  <a:srgbClr val="493A39"/>
                </a:solidFill>
                <a:latin typeface="FS Lola"/>
              </a:rPr>
              <a:t>The difference between the selling and the repurchase price is the implicit overnight repo rate</a:t>
            </a:r>
          </a:p>
        </p:txBody>
      </p:sp>
    </p:spTree>
    <p:extLst>
      <p:ext uri="{BB962C8B-B14F-4D97-AF65-F5344CB8AC3E}">
        <p14:creationId xmlns:p14="http://schemas.microsoft.com/office/powerpoint/2010/main" val="19196478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dirty="0"/>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635000" y="2688763"/>
            <a:ext cx="21844001" cy="333424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Standard contracts are defined by exchanges</a:t>
            </a:r>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The CCP of exchange becomes counterparty to all members</a:t>
            </a:r>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Underlying Asset: Temperature, Stock Index</a:t>
            </a:r>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Initial Margin: Needed, because it can protect CCP</a:t>
            </a:r>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Delivery: </a:t>
            </a:r>
            <a:r>
              <a:rPr lang="en-US" b="1" dirty="0"/>
              <a:t>Mostly</a:t>
            </a:r>
            <a:r>
              <a:rPr lang="en-US" dirty="0"/>
              <a:t>, people care about profits/ loss only</a:t>
            </a:r>
          </a:p>
          <a:p>
            <a:pPr algn="l" defTabSz="457200">
              <a:defRPr sz="3000">
                <a:solidFill>
                  <a:srgbClr val="493A39"/>
                </a:solidFill>
                <a:latin typeface="FS Lola"/>
                <a:ea typeface="FS Lola"/>
                <a:cs typeface="FS Lola"/>
                <a:sym typeface="FS Lola"/>
              </a:defRPr>
            </a:pPr>
            <a:r>
              <a:rPr lang="en-US" dirty="0"/>
              <a:t>				(Coke Cola will buy Sugar Futures from short party)</a:t>
            </a:r>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Positions can be closed out by CCP</a:t>
            </a:r>
          </a:p>
        </p:txBody>
      </p:sp>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Asset Product</a:t>
            </a:r>
            <a:endParaRPr dirty="0"/>
          </a:p>
        </p:txBody>
      </p:sp>
      <p:sp>
        <p:nvSpPr>
          <p:cNvPr id="445" name="Shape 445"/>
          <p:cNvSpPr/>
          <p:nvPr/>
        </p:nvSpPr>
        <p:spPr>
          <a:xfrm>
            <a:off x="635239" y="1816100"/>
            <a:ext cx="152285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Futures</a:t>
            </a:r>
            <a:endParaRPr dirty="0"/>
          </a:p>
        </p:txBody>
      </p:sp>
      <p:pic>
        <p:nvPicPr>
          <p:cNvPr id="9" name="Picture 8" descr="A screenshot of a cell phone&#10;&#10;Description automatically generated">
            <a:extLst>
              <a:ext uri="{FF2B5EF4-FFF2-40B4-BE49-F238E27FC236}">
                <a16:creationId xmlns:a16="http://schemas.microsoft.com/office/drawing/2014/main" id="{B5E6E565-F5A0-4CAF-AAD0-2D59FDDE1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 y="8086738"/>
            <a:ext cx="10433579" cy="2080728"/>
          </a:xfrm>
          <a:prstGeom prst="rect">
            <a:avLst/>
          </a:prstGeom>
        </p:spPr>
      </p:pic>
      <p:grpSp>
        <p:nvGrpSpPr>
          <p:cNvPr id="7" name="Group 6">
            <a:extLst>
              <a:ext uri="{FF2B5EF4-FFF2-40B4-BE49-F238E27FC236}">
                <a16:creationId xmlns:a16="http://schemas.microsoft.com/office/drawing/2014/main" id="{B995214B-9637-BB42-9438-A16DED74D9DB}"/>
              </a:ext>
            </a:extLst>
          </p:cNvPr>
          <p:cNvGrpSpPr/>
          <p:nvPr/>
        </p:nvGrpSpPr>
        <p:grpSpPr>
          <a:xfrm>
            <a:off x="11991702" y="1122852"/>
            <a:ext cx="12392298" cy="11453237"/>
            <a:chOff x="11991702" y="1122852"/>
            <a:chExt cx="12392298" cy="11453237"/>
          </a:xfrm>
        </p:grpSpPr>
        <p:pic>
          <p:nvPicPr>
            <p:cNvPr id="3" name="Picture 2" descr="A screenshot of a cell phone&#10;&#10;Description automatically generated">
              <a:extLst>
                <a:ext uri="{FF2B5EF4-FFF2-40B4-BE49-F238E27FC236}">
                  <a16:creationId xmlns:a16="http://schemas.microsoft.com/office/drawing/2014/main" id="{99E10422-BBB1-6645-A330-86095D1C2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7486" y="1122852"/>
              <a:ext cx="7626674" cy="337077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EFF555E-68E1-8247-A47D-FE4A49AD5F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1702" y="5108476"/>
              <a:ext cx="12392298" cy="7467613"/>
            </a:xfrm>
            <a:prstGeom prst="rect">
              <a:avLst/>
            </a:prstGeom>
          </p:spPr>
        </p:pic>
      </p:grpSp>
    </p:spTree>
    <p:extLst>
      <p:ext uri="{BB962C8B-B14F-4D97-AF65-F5344CB8AC3E}">
        <p14:creationId xmlns:p14="http://schemas.microsoft.com/office/powerpoint/2010/main" val="2670453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Asset Product</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110767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Swap</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pic>
        <p:nvPicPr>
          <p:cNvPr id="4" name="Picture 3" descr="A screenshot of a cell phone&#10;&#10;Description automatically generated">
            <a:extLst>
              <a:ext uri="{FF2B5EF4-FFF2-40B4-BE49-F238E27FC236}">
                <a16:creationId xmlns:a16="http://schemas.microsoft.com/office/drawing/2014/main" id="{21D8FCF9-827B-4248-8FD7-358837A4D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25" y="4221802"/>
            <a:ext cx="10578948" cy="1911858"/>
          </a:xfrm>
          <a:prstGeom prst="rect">
            <a:avLst/>
          </a:prstGeom>
        </p:spPr>
      </p:pic>
      <p:sp>
        <p:nvSpPr>
          <p:cNvPr id="14" name="Shape 445">
            <a:extLst>
              <a:ext uri="{FF2B5EF4-FFF2-40B4-BE49-F238E27FC236}">
                <a16:creationId xmlns:a16="http://schemas.microsoft.com/office/drawing/2014/main" id="{328573FA-FB6E-4B8E-802A-CD40E8AAEE81}"/>
              </a:ext>
            </a:extLst>
          </p:cNvPr>
          <p:cNvSpPr/>
          <p:nvPr/>
        </p:nvSpPr>
        <p:spPr>
          <a:xfrm rot="1008444">
            <a:off x="14954967" y="4331306"/>
            <a:ext cx="8770501" cy="145680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sz="8800" b="1" dirty="0"/>
              <a:t>Cooperation !!  </a:t>
            </a:r>
            <a:endParaRPr sz="8800" b="1" dirty="0"/>
          </a:p>
        </p:txBody>
      </p:sp>
      <p:sp>
        <p:nvSpPr>
          <p:cNvPr id="15" name="Shape 443">
            <a:extLst>
              <a:ext uri="{FF2B5EF4-FFF2-40B4-BE49-F238E27FC236}">
                <a16:creationId xmlns:a16="http://schemas.microsoft.com/office/drawing/2014/main" id="{4137C733-A2B6-4FC3-AFAF-3BD49B94C18E}"/>
              </a:ext>
            </a:extLst>
          </p:cNvPr>
          <p:cNvSpPr/>
          <p:nvPr/>
        </p:nvSpPr>
        <p:spPr>
          <a:xfrm>
            <a:off x="635239" y="2832917"/>
            <a:ext cx="21844001" cy="19492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Comparative Advantage</a:t>
            </a:r>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Case Example: Better Credit Corporation want to borrow money at floating rate; </a:t>
            </a:r>
          </a:p>
          <a:p>
            <a:pPr algn="l" defTabSz="457200">
              <a:defRPr sz="3000">
                <a:solidFill>
                  <a:srgbClr val="493A39"/>
                </a:solidFill>
                <a:latin typeface="FS Lola"/>
                <a:ea typeface="FS Lola"/>
                <a:cs typeface="FS Lola"/>
                <a:sym typeface="FS Lola"/>
              </a:defRPr>
            </a:pPr>
            <a:r>
              <a:rPr lang="en-US" dirty="0"/>
              <a:t>						Worse Credit Corporation want to borrow money at fixed rate.</a:t>
            </a:r>
          </a:p>
          <a:p>
            <a:pPr algn="l" defTabSz="457200">
              <a:defRPr sz="3000">
                <a:solidFill>
                  <a:srgbClr val="493A39"/>
                </a:solidFill>
                <a:latin typeface="FS Lola"/>
                <a:ea typeface="FS Lola"/>
                <a:cs typeface="FS Lola"/>
                <a:sym typeface="FS Lola"/>
              </a:defRPr>
            </a:pPr>
            <a:endParaRPr lang="en-US" dirty="0"/>
          </a:p>
        </p:txBody>
      </p:sp>
      <p:grpSp>
        <p:nvGrpSpPr>
          <p:cNvPr id="3" name="Group 2">
            <a:extLst>
              <a:ext uri="{FF2B5EF4-FFF2-40B4-BE49-F238E27FC236}">
                <a16:creationId xmlns:a16="http://schemas.microsoft.com/office/drawing/2014/main" id="{ED85200E-BCC7-A94D-A033-4936434F9EFC}"/>
              </a:ext>
            </a:extLst>
          </p:cNvPr>
          <p:cNvGrpSpPr/>
          <p:nvPr/>
        </p:nvGrpSpPr>
        <p:grpSpPr>
          <a:xfrm>
            <a:off x="854333" y="6895823"/>
            <a:ext cx="10897849" cy="2372043"/>
            <a:chOff x="854333" y="6895823"/>
            <a:chExt cx="10897849" cy="2372043"/>
          </a:xfrm>
        </p:grpSpPr>
        <p:grpSp>
          <p:nvGrpSpPr>
            <p:cNvPr id="27" name="Group 26">
              <a:extLst>
                <a:ext uri="{FF2B5EF4-FFF2-40B4-BE49-F238E27FC236}">
                  <a16:creationId xmlns:a16="http://schemas.microsoft.com/office/drawing/2014/main" id="{15FBD074-5582-4B97-8940-CCEFF33BFA3D}"/>
                </a:ext>
              </a:extLst>
            </p:cNvPr>
            <p:cNvGrpSpPr/>
            <p:nvPr/>
          </p:nvGrpSpPr>
          <p:grpSpPr>
            <a:xfrm>
              <a:off x="7724674" y="7986409"/>
              <a:ext cx="336240" cy="56160"/>
              <a:chOff x="7724674" y="7986409"/>
              <a:chExt cx="336240" cy="56160"/>
            </a:xfrm>
          </p:grpSpPr>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A3672AB1-C781-499B-A325-3D67D1736CC0}"/>
                      </a:ext>
                    </a:extLst>
                  </p14:cNvPr>
                  <p14:cNvContentPartPr/>
                  <p14:nvPr/>
                </p14:nvContentPartPr>
                <p14:xfrm>
                  <a:off x="8060554" y="8042209"/>
                  <a:ext cx="360" cy="360"/>
                </p14:xfrm>
              </p:contentPart>
            </mc:Choice>
            <mc:Fallback xmlns="">
              <p:pic>
                <p:nvPicPr>
                  <p:cNvPr id="25" name="Ink 24">
                    <a:extLst>
                      <a:ext uri="{FF2B5EF4-FFF2-40B4-BE49-F238E27FC236}">
                        <a16:creationId xmlns:a16="http://schemas.microsoft.com/office/drawing/2014/main" id="{A3672AB1-C781-499B-A325-3D67D1736CC0}"/>
                      </a:ext>
                    </a:extLst>
                  </p:cNvPr>
                  <p:cNvPicPr/>
                  <p:nvPr/>
                </p:nvPicPr>
                <p:blipFill>
                  <a:blip r:embed="rId6"/>
                  <a:stretch>
                    <a:fillRect/>
                  </a:stretch>
                </p:blipFill>
                <p:spPr>
                  <a:xfrm>
                    <a:off x="8051914" y="80332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21649100-71CC-4174-877B-AB73A5586067}"/>
                      </a:ext>
                    </a:extLst>
                  </p14:cNvPr>
                  <p14:cNvContentPartPr/>
                  <p14:nvPr/>
                </p14:nvContentPartPr>
                <p14:xfrm>
                  <a:off x="7724674" y="7986409"/>
                  <a:ext cx="360" cy="360"/>
                </p14:xfrm>
              </p:contentPart>
            </mc:Choice>
            <mc:Fallback xmlns="">
              <p:pic>
                <p:nvPicPr>
                  <p:cNvPr id="26" name="Ink 25">
                    <a:extLst>
                      <a:ext uri="{FF2B5EF4-FFF2-40B4-BE49-F238E27FC236}">
                        <a16:creationId xmlns:a16="http://schemas.microsoft.com/office/drawing/2014/main" id="{21649100-71CC-4174-877B-AB73A5586067}"/>
                      </a:ext>
                    </a:extLst>
                  </p:cNvPr>
                  <p:cNvPicPr/>
                  <p:nvPr/>
                </p:nvPicPr>
                <p:blipFill>
                  <a:blip r:embed="rId6"/>
                  <a:stretch>
                    <a:fillRect/>
                  </a:stretch>
                </p:blipFill>
                <p:spPr>
                  <a:xfrm>
                    <a:off x="7716034" y="7977769"/>
                    <a:ext cx="18000" cy="18000"/>
                  </a:xfrm>
                  <a:prstGeom prst="rect">
                    <a:avLst/>
                  </a:prstGeom>
                </p:spPr>
              </p:pic>
            </mc:Fallback>
          </mc:AlternateContent>
        </p:grpSp>
        <p:pic>
          <p:nvPicPr>
            <p:cNvPr id="31" name="Picture 30" descr="A screenshot of a cell phone&#10;&#10;Description automatically generated">
              <a:extLst>
                <a:ext uri="{FF2B5EF4-FFF2-40B4-BE49-F238E27FC236}">
                  <a16:creationId xmlns:a16="http://schemas.microsoft.com/office/drawing/2014/main" id="{33B1B3C2-3FED-42D5-8131-D47F342C2F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333" y="7107086"/>
              <a:ext cx="10897849" cy="2160780"/>
            </a:xfrm>
            <a:prstGeom prst="rect">
              <a:avLst/>
            </a:prstGeom>
          </p:spPr>
        </p:pic>
        <p:sp>
          <p:nvSpPr>
            <p:cNvPr id="37" name="Shape 445">
              <a:extLst>
                <a:ext uri="{FF2B5EF4-FFF2-40B4-BE49-F238E27FC236}">
                  <a16:creationId xmlns:a16="http://schemas.microsoft.com/office/drawing/2014/main" id="{B5D01D12-BBC0-4A4C-9A10-2E976B053C34}"/>
                </a:ext>
              </a:extLst>
            </p:cNvPr>
            <p:cNvSpPr/>
            <p:nvPr/>
          </p:nvSpPr>
          <p:spPr>
            <a:xfrm>
              <a:off x="5425496" y="6895823"/>
              <a:ext cx="2635418" cy="53347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sz="2800" b="1" dirty="0"/>
                <a:t>Cash Flow</a:t>
              </a:r>
              <a:endParaRPr sz="2800" b="1" dirty="0"/>
            </a:p>
          </p:txBody>
        </p:sp>
      </p:grpSp>
      <p:grpSp>
        <p:nvGrpSpPr>
          <p:cNvPr id="5" name="Group 4">
            <a:extLst>
              <a:ext uri="{FF2B5EF4-FFF2-40B4-BE49-F238E27FC236}">
                <a16:creationId xmlns:a16="http://schemas.microsoft.com/office/drawing/2014/main" id="{DC4B7549-CCD5-E14A-93D1-37AF5CA9315C}"/>
              </a:ext>
            </a:extLst>
          </p:cNvPr>
          <p:cNvGrpSpPr/>
          <p:nvPr/>
        </p:nvGrpSpPr>
        <p:grpSpPr>
          <a:xfrm>
            <a:off x="867346" y="9534319"/>
            <a:ext cx="10899289" cy="2427805"/>
            <a:chOff x="867346" y="9534319"/>
            <a:chExt cx="10899289" cy="2427805"/>
          </a:xfrm>
        </p:grpSpPr>
        <p:pic>
          <p:nvPicPr>
            <p:cNvPr id="29" name="Picture 28" descr="A screenshot of a cell phone&#10;&#10;Description automatically generated">
              <a:extLst>
                <a:ext uri="{FF2B5EF4-FFF2-40B4-BE49-F238E27FC236}">
                  <a16:creationId xmlns:a16="http://schemas.microsoft.com/office/drawing/2014/main" id="{0A734DDF-CC54-4FE8-9045-4BF3DBDCA3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7346" y="9534319"/>
              <a:ext cx="10899289" cy="2161066"/>
            </a:xfrm>
            <a:prstGeom prst="rect">
              <a:avLst/>
            </a:prstGeom>
          </p:spPr>
        </p:pic>
        <p:sp>
          <p:nvSpPr>
            <p:cNvPr id="38" name="Shape 445">
              <a:extLst>
                <a:ext uri="{FF2B5EF4-FFF2-40B4-BE49-F238E27FC236}">
                  <a16:creationId xmlns:a16="http://schemas.microsoft.com/office/drawing/2014/main" id="{7B482423-CAF3-4B09-B460-E52605021628}"/>
                </a:ext>
              </a:extLst>
            </p:cNvPr>
            <p:cNvSpPr/>
            <p:nvPr/>
          </p:nvSpPr>
          <p:spPr>
            <a:xfrm>
              <a:off x="5725209" y="11428645"/>
              <a:ext cx="1826008" cy="53347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sz="2800" b="1" dirty="0"/>
                <a:t>Interest</a:t>
              </a:r>
              <a:endParaRPr sz="2800" b="1" dirty="0"/>
            </a:p>
          </p:txBody>
        </p:sp>
      </p:grpSp>
      <p:grpSp>
        <p:nvGrpSpPr>
          <p:cNvPr id="2" name="Group 1">
            <a:extLst>
              <a:ext uri="{FF2B5EF4-FFF2-40B4-BE49-F238E27FC236}">
                <a16:creationId xmlns:a16="http://schemas.microsoft.com/office/drawing/2014/main" id="{1111B2B7-74CE-754F-980C-4BCC04004538}"/>
              </a:ext>
            </a:extLst>
          </p:cNvPr>
          <p:cNvGrpSpPr/>
          <p:nvPr/>
        </p:nvGrpSpPr>
        <p:grpSpPr>
          <a:xfrm>
            <a:off x="14060690" y="9267866"/>
            <a:ext cx="8075685" cy="3466946"/>
            <a:chOff x="14237671" y="7416137"/>
            <a:chExt cx="8075685" cy="3466946"/>
          </a:xfrm>
        </p:grpSpPr>
        <p:pic>
          <p:nvPicPr>
            <p:cNvPr id="9" name="Picture 8" descr="A screenshot of a cell phone&#10;&#10;Description automatically generated">
              <a:extLst>
                <a:ext uri="{FF2B5EF4-FFF2-40B4-BE49-F238E27FC236}">
                  <a16:creationId xmlns:a16="http://schemas.microsoft.com/office/drawing/2014/main" id="{7A4C912E-157B-4685-AC68-B047464888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37671" y="7416137"/>
              <a:ext cx="8075685" cy="2764828"/>
            </a:xfrm>
            <a:prstGeom prst="rect">
              <a:avLst/>
            </a:prstGeom>
          </p:spPr>
        </p:pic>
        <p:sp>
          <p:nvSpPr>
            <p:cNvPr id="32" name="Rectangle 31">
              <a:extLst>
                <a:ext uri="{FF2B5EF4-FFF2-40B4-BE49-F238E27FC236}">
                  <a16:creationId xmlns:a16="http://schemas.microsoft.com/office/drawing/2014/main" id="{1F8604A0-24CB-4854-9C6F-28DF52CCC6D1}"/>
                </a:ext>
              </a:extLst>
            </p:cNvPr>
            <p:cNvSpPr/>
            <p:nvPr/>
          </p:nvSpPr>
          <p:spPr>
            <a:xfrm>
              <a:off x="15930420" y="10359863"/>
              <a:ext cx="5623294" cy="523220"/>
            </a:xfrm>
            <a:prstGeom prst="rect">
              <a:avLst/>
            </a:prstGeom>
          </p:spPr>
          <p:txBody>
            <a:bodyPr wrap="square">
              <a:spAutoFit/>
            </a:bodyPr>
            <a:lstStyle/>
            <a:p>
              <a:pPr algn="l" defTabSz="457200">
                <a:defRPr sz="3000">
                  <a:solidFill>
                    <a:srgbClr val="493A39"/>
                  </a:solidFill>
                  <a:latin typeface="FS Lola"/>
                  <a:ea typeface="FS Lola"/>
                  <a:cs typeface="FS Lola"/>
                  <a:sym typeface="FS Lola"/>
                </a:defRPr>
              </a:pPr>
              <a:r>
                <a:rPr lang="en-US" sz="2800" b="1" dirty="0"/>
                <a:t>Conclusion: Total benefit &gt; 0</a:t>
              </a:r>
            </a:p>
          </p:txBody>
        </p:sp>
      </p:grpSp>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61736550-D80E-714D-A9DB-22B2A129EE57}"/>
                  </a:ext>
                </a:extLst>
              </p14:cNvPr>
              <p14:cNvContentPartPr/>
              <p14:nvPr/>
            </p14:nvContentPartPr>
            <p14:xfrm>
              <a:off x="5510520" y="6209280"/>
              <a:ext cx="360" cy="360"/>
            </p14:xfrm>
          </p:contentPart>
        </mc:Choice>
        <mc:Fallback>
          <p:pic>
            <p:nvPicPr>
              <p:cNvPr id="6" name="Ink 5">
                <a:extLst>
                  <a:ext uri="{FF2B5EF4-FFF2-40B4-BE49-F238E27FC236}">
                    <a16:creationId xmlns:a16="http://schemas.microsoft.com/office/drawing/2014/main" id="{61736550-D80E-714D-A9DB-22B2A129EE57}"/>
                  </a:ext>
                </a:extLst>
              </p:cNvPr>
              <p:cNvPicPr/>
              <p:nvPr/>
            </p:nvPicPr>
            <p:blipFill>
              <a:blip r:embed="rId12"/>
              <a:stretch>
                <a:fillRect/>
              </a:stretch>
            </p:blipFill>
            <p:spPr>
              <a:xfrm>
                <a:off x="5501160" y="6199920"/>
                <a:ext cx="19080" cy="19080"/>
              </a:xfrm>
              <a:prstGeom prst="rect">
                <a:avLst/>
              </a:prstGeom>
            </p:spPr>
          </p:pic>
        </mc:Fallback>
      </mc:AlternateContent>
    </p:spTree>
    <p:extLst>
      <p:ext uri="{BB962C8B-B14F-4D97-AF65-F5344CB8AC3E}">
        <p14:creationId xmlns:p14="http://schemas.microsoft.com/office/powerpoint/2010/main" val="27427637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Asset Product</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13962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Option</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grpSp>
        <p:nvGrpSpPr>
          <p:cNvPr id="27" name="Group 26">
            <a:extLst>
              <a:ext uri="{FF2B5EF4-FFF2-40B4-BE49-F238E27FC236}">
                <a16:creationId xmlns:a16="http://schemas.microsoft.com/office/drawing/2014/main" id="{15FBD074-5582-4B97-8940-CCEFF33BFA3D}"/>
              </a:ext>
            </a:extLst>
          </p:cNvPr>
          <p:cNvGrpSpPr/>
          <p:nvPr/>
        </p:nvGrpSpPr>
        <p:grpSpPr>
          <a:xfrm>
            <a:off x="7724674" y="7986409"/>
            <a:ext cx="336240" cy="56160"/>
            <a:chOff x="7724674" y="7986409"/>
            <a:chExt cx="336240" cy="56160"/>
          </a:xfrm>
        </p:grpSpPr>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A3672AB1-C781-499B-A325-3D67D1736CC0}"/>
                    </a:ext>
                  </a:extLst>
                </p14:cNvPr>
                <p14:cNvContentPartPr/>
                <p14:nvPr/>
              </p14:nvContentPartPr>
              <p14:xfrm>
                <a:off x="8060554" y="8042209"/>
                <a:ext cx="360" cy="360"/>
              </p14:xfrm>
            </p:contentPart>
          </mc:Choice>
          <mc:Fallback xmlns="">
            <p:pic>
              <p:nvPicPr>
                <p:cNvPr id="25" name="Ink 24">
                  <a:extLst>
                    <a:ext uri="{FF2B5EF4-FFF2-40B4-BE49-F238E27FC236}">
                      <a16:creationId xmlns:a16="http://schemas.microsoft.com/office/drawing/2014/main" id="{A3672AB1-C781-499B-A325-3D67D1736CC0}"/>
                    </a:ext>
                  </a:extLst>
                </p:cNvPr>
                <p:cNvPicPr/>
                <p:nvPr/>
              </p:nvPicPr>
              <p:blipFill>
                <a:blip r:embed="rId4"/>
                <a:stretch>
                  <a:fillRect/>
                </a:stretch>
              </p:blipFill>
              <p:spPr>
                <a:xfrm>
                  <a:off x="8051914" y="80332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21649100-71CC-4174-877B-AB73A5586067}"/>
                    </a:ext>
                  </a:extLst>
                </p14:cNvPr>
                <p14:cNvContentPartPr/>
                <p14:nvPr/>
              </p14:nvContentPartPr>
              <p14:xfrm>
                <a:off x="7724674" y="7986409"/>
                <a:ext cx="360" cy="360"/>
              </p14:xfrm>
            </p:contentPart>
          </mc:Choice>
          <mc:Fallback xmlns="">
            <p:pic>
              <p:nvPicPr>
                <p:cNvPr id="26" name="Ink 25">
                  <a:extLst>
                    <a:ext uri="{FF2B5EF4-FFF2-40B4-BE49-F238E27FC236}">
                      <a16:creationId xmlns:a16="http://schemas.microsoft.com/office/drawing/2014/main" id="{21649100-71CC-4174-877B-AB73A5586067}"/>
                    </a:ext>
                  </a:extLst>
                </p:cNvPr>
                <p:cNvPicPr/>
                <p:nvPr/>
              </p:nvPicPr>
              <p:blipFill>
                <a:blip r:embed="rId4"/>
                <a:stretch>
                  <a:fillRect/>
                </a:stretch>
              </p:blipFill>
              <p:spPr>
                <a:xfrm>
                  <a:off x="7716034" y="7977769"/>
                  <a:ext cx="18000" cy="18000"/>
                </a:xfrm>
                <a:prstGeom prst="rect">
                  <a:avLst/>
                </a:prstGeom>
              </p:spPr>
            </p:pic>
          </mc:Fallback>
        </mc:AlternateContent>
      </p:grpSp>
      <p:sp>
        <p:nvSpPr>
          <p:cNvPr id="18" name="Shape 443">
            <a:extLst>
              <a:ext uri="{FF2B5EF4-FFF2-40B4-BE49-F238E27FC236}">
                <a16:creationId xmlns:a16="http://schemas.microsoft.com/office/drawing/2014/main" id="{D92E7D39-4511-47BA-97BB-978A6689B5A2}"/>
              </a:ext>
            </a:extLst>
          </p:cNvPr>
          <p:cNvSpPr/>
          <p:nvPr/>
        </p:nvSpPr>
        <p:spPr>
          <a:xfrm>
            <a:off x="635000" y="2688763"/>
            <a:ext cx="21844001" cy="564257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Paying a </a:t>
            </a:r>
            <a:r>
              <a:rPr lang="en-US" u="sng" dirty="0"/>
              <a:t>premium</a:t>
            </a:r>
            <a:r>
              <a:rPr lang="en-US" dirty="0"/>
              <a:t> for the </a:t>
            </a:r>
            <a:r>
              <a:rPr lang="en-US" u="sng" dirty="0"/>
              <a:t>right</a:t>
            </a:r>
            <a:r>
              <a:rPr lang="en-US" dirty="0"/>
              <a:t> to buy (or sell) an asset at a future price.</a:t>
            </a:r>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Long/ Short; Call/ Put</a:t>
            </a:r>
          </a:p>
          <a:p>
            <a:pPr marL="514350" indent="-514350" algn="l" defTabSz="457200">
              <a:buFont typeface="Wingdings" panose="05000000000000000000" pitchFamily="2" charset="2"/>
              <a:buChar char="Ø"/>
              <a:defRPr sz="3000">
                <a:solidFill>
                  <a:srgbClr val="493A39"/>
                </a:solidFill>
                <a:latin typeface="FS Lola"/>
                <a:ea typeface="FS Lola"/>
                <a:cs typeface="FS Lola"/>
                <a:sym typeface="FS Lola"/>
              </a:defRPr>
            </a:pPr>
            <a:r>
              <a:rPr lang="en-US" dirty="0"/>
              <a:t>An option to </a:t>
            </a:r>
            <a:r>
              <a:rPr lang="en-US" b="1" u="sng" dirty="0"/>
              <a:t>buy an asset </a:t>
            </a:r>
            <a:r>
              <a:rPr lang="en-US" dirty="0"/>
              <a:t>at a particular price is termed a </a:t>
            </a:r>
            <a:r>
              <a:rPr lang="en-US" b="1" u="sng" dirty="0"/>
              <a:t>Call Option</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lang="en-US" dirty="0"/>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endParaRPr lang="en-US" dirty="0"/>
          </a:p>
          <a:p>
            <a:pPr marL="514350" indent="-514350" algn="l" defTabSz="457200">
              <a:buFont typeface="Wingdings" panose="05000000000000000000" pitchFamily="2" charset="2"/>
              <a:buChar char="Ø"/>
              <a:defRPr sz="3000">
                <a:solidFill>
                  <a:srgbClr val="493A39"/>
                </a:solidFill>
                <a:latin typeface="FS Lola"/>
                <a:ea typeface="FS Lola"/>
                <a:cs typeface="FS Lola"/>
                <a:sym typeface="FS Lola"/>
              </a:defRPr>
            </a:pPr>
            <a:r>
              <a:rPr lang="en-US" dirty="0"/>
              <a:t>An option to </a:t>
            </a:r>
            <a:r>
              <a:rPr lang="en-US" b="1" u="sng" dirty="0"/>
              <a:t>sell an asset </a:t>
            </a:r>
            <a:r>
              <a:rPr lang="en-US" dirty="0"/>
              <a:t>at a particular price is termed a </a:t>
            </a:r>
            <a:r>
              <a:rPr lang="en-US" b="1" u="sng" dirty="0"/>
              <a:t>Put Option</a:t>
            </a:r>
          </a:p>
          <a:p>
            <a:pPr algn="l" defTabSz="457200">
              <a:defRPr sz="3000">
                <a:solidFill>
                  <a:srgbClr val="493A39"/>
                </a:solidFill>
                <a:latin typeface="FS Lola"/>
                <a:ea typeface="FS Lola"/>
                <a:cs typeface="FS Lola"/>
                <a:sym typeface="FS Lola"/>
              </a:defRPr>
            </a:pPr>
            <a:endParaRPr lang="en-US" dirty="0"/>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endParaRPr lang="en-US" dirty="0"/>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endParaRPr lang="en-US" dirty="0"/>
          </a:p>
          <a:p>
            <a:pPr marL="457200" indent="-457200" algn="l" defTabSz="457200">
              <a:buFont typeface="Arial" panose="020B0604020202020204" pitchFamily="34" charset="0"/>
              <a:buChar char="•"/>
              <a:defRPr sz="3000">
                <a:solidFill>
                  <a:srgbClr val="493A39"/>
                </a:solidFill>
                <a:latin typeface="FS Lola"/>
                <a:ea typeface="FS Lola"/>
                <a:cs typeface="FS Lola"/>
                <a:sym typeface="FS Lola"/>
              </a:defRPr>
            </a:pPr>
            <a:r>
              <a:rPr lang="en-US" dirty="0"/>
              <a:t>The price specified in the contract is known as </a:t>
            </a:r>
            <a:r>
              <a:rPr lang="en-US" b="1" u="sng" dirty="0"/>
              <a:t>Strike Price</a:t>
            </a:r>
          </a:p>
          <a:p>
            <a:pPr algn="l" defTabSz="457200">
              <a:defRPr sz="3000">
                <a:solidFill>
                  <a:srgbClr val="493A39"/>
                </a:solidFill>
                <a:latin typeface="FS Lola"/>
                <a:ea typeface="FS Lola"/>
                <a:cs typeface="FS Lola"/>
                <a:sym typeface="FS Lola"/>
              </a:defRPr>
            </a:pPr>
            <a:endParaRPr lang="en-US" dirty="0"/>
          </a:p>
        </p:txBody>
      </p:sp>
      <p:pic>
        <p:nvPicPr>
          <p:cNvPr id="6" name="Picture 5" descr="A screenshot of a cell phone&#10;&#10;Description automatically generated">
            <a:extLst>
              <a:ext uri="{FF2B5EF4-FFF2-40B4-BE49-F238E27FC236}">
                <a16:creationId xmlns:a16="http://schemas.microsoft.com/office/drawing/2014/main" id="{1C9355D8-DB1B-4343-ACC9-5463A60CA0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4828" y="4335041"/>
            <a:ext cx="6786981" cy="1175007"/>
          </a:xfrm>
          <a:prstGeom prst="rect">
            <a:avLst/>
          </a:prstGeom>
        </p:spPr>
      </p:pic>
      <p:pic>
        <p:nvPicPr>
          <p:cNvPr id="8" name="Picture 7">
            <a:extLst>
              <a:ext uri="{FF2B5EF4-FFF2-40B4-BE49-F238E27FC236}">
                <a16:creationId xmlns:a16="http://schemas.microsoft.com/office/drawing/2014/main" id="{3A2790E8-4FB7-4ECE-91CA-04BF846DAA7E}"/>
              </a:ext>
            </a:extLst>
          </p:cNvPr>
          <p:cNvPicPr>
            <a:picLocks noChangeAspect="1"/>
          </p:cNvPicPr>
          <p:nvPr/>
        </p:nvPicPr>
        <p:blipFill>
          <a:blip r:embed="rId7"/>
          <a:stretch>
            <a:fillRect/>
          </a:stretch>
        </p:blipFill>
        <p:spPr>
          <a:xfrm>
            <a:off x="2546413" y="5995006"/>
            <a:ext cx="6705396" cy="1292778"/>
          </a:xfrm>
          <a:prstGeom prst="rect">
            <a:avLst/>
          </a:prstGeom>
        </p:spPr>
      </p:pic>
      <p:pic>
        <p:nvPicPr>
          <p:cNvPr id="12" name="Picture 11">
            <a:extLst>
              <a:ext uri="{FF2B5EF4-FFF2-40B4-BE49-F238E27FC236}">
                <a16:creationId xmlns:a16="http://schemas.microsoft.com/office/drawing/2014/main" id="{46B134CE-1DD3-4831-AACC-36AF7BEB3E3B}"/>
              </a:ext>
            </a:extLst>
          </p:cNvPr>
          <p:cNvPicPr>
            <a:picLocks noChangeAspect="1"/>
          </p:cNvPicPr>
          <p:nvPr/>
        </p:nvPicPr>
        <p:blipFill>
          <a:blip r:embed="rId8"/>
          <a:stretch>
            <a:fillRect/>
          </a:stretch>
        </p:blipFill>
        <p:spPr>
          <a:xfrm>
            <a:off x="12191999" y="7097068"/>
            <a:ext cx="7431510" cy="5124527"/>
          </a:xfrm>
          <a:prstGeom prst="rect">
            <a:avLst/>
          </a:prstGeom>
        </p:spPr>
      </p:pic>
      <p:pic>
        <p:nvPicPr>
          <p:cNvPr id="3" name="Picture 2" descr="A close up of text on a black background&#10;&#10;Description automatically generated">
            <a:extLst>
              <a:ext uri="{FF2B5EF4-FFF2-40B4-BE49-F238E27FC236}">
                <a16:creationId xmlns:a16="http://schemas.microsoft.com/office/drawing/2014/main" id="{DF04AA60-3AF9-4448-9C07-1EF12470E7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71268" y="1308729"/>
            <a:ext cx="5257272" cy="4864100"/>
          </a:xfrm>
          <a:prstGeom prst="rect">
            <a:avLst/>
          </a:prstGeom>
        </p:spPr>
      </p:pic>
    </p:spTree>
    <p:extLst>
      <p:ext uri="{BB962C8B-B14F-4D97-AF65-F5344CB8AC3E}">
        <p14:creationId xmlns:p14="http://schemas.microsoft.com/office/powerpoint/2010/main" val="21426684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8" name="Shape 628"/>
          <p:cNvSpPr/>
          <p:nvPr/>
        </p:nvSpPr>
        <p:spPr>
          <a:xfrm>
            <a:off x="-1" y="-1"/>
            <a:ext cx="24384001" cy="13716001"/>
          </a:xfrm>
          <a:prstGeom prst="rect">
            <a:avLst/>
          </a:prstGeom>
          <a:solidFill>
            <a:srgbClr val="6BBD9C"/>
          </a:solidFill>
          <a:ln w="12700">
            <a:miter lim="400000"/>
          </a:ln>
        </p:spPr>
        <p:txBody>
          <a:bodyPr lIns="50800" tIns="50800" rIns="50800" bIns="50800" anchor="ctr"/>
          <a:lstStyle/>
          <a:p>
            <a:pPr>
              <a:defRPr sz="3600">
                <a:solidFill>
                  <a:srgbClr val="9ACCA2"/>
                </a:solidFill>
              </a:defRPr>
            </a:pPr>
            <a:endParaRPr dirty="0"/>
          </a:p>
        </p:txBody>
      </p:sp>
      <p:pic>
        <p:nvPicPr>
          <p:cNvPr id="629" name="pasted-image.pdf"/>
          <p:cNvPicPr>
            <a:picLocks noChangeAspect="1"/>
          </p:cNvPicPr>
          <p:nvPr/>
        </p:nvPicPr>
        <p:blipFill>
          <a:blip r:embed="rId2"/>
          <a:stretch>
            <a:fillRect/>
          </a:stretch>
        </p:blipFill>
        <p:spPr>
          <a:xfrm>
            <a:off x="-315081" y="-17145"/>
            <a:ext cx="7894562" cy="13716001"/>
          </a:xfrm>
          <a:prstGeom prst="rect">
            <a:avLst/>
          </a:prstGeom>
          <a:ln w="12700">
            <a:miter lim="400000"/>
          </a:ln>
        </p:spPr>
      </p:pic>
      <p:pic>
        <p:nvPicPr>
          <p:cNvPr id="630" name="pasted-image.pdf"/>
          <p:cNvPicPr>
            <a:picLocks noChangeAspect="1"/>
          </p:cNvPicPr>
          <p:nvPr/>
        </p:nvPicPr>
        <p:blipFill>
          <a:blip r:embed="rId3">
            <a:alphaModFix amt="89723"/>
          </a:blip>
          <a:stretch>
            <a:fillRect/>
          </a:stretch>
        </p:blipFill>
        <p:spPr>
          <a:xfrm>
            <a:off x="0" y="0"/>
            <a:ext cx="7894562" cy="13716000"/>
          </a:xfrm>
          <a:prstGeom prst="rect">
            <a:avLst/>
          </a:prstGeom>
          <a:ln w="12700">
            <a:miter lim="400000"/>
          </a:ln>
        </p:spPr>
      </p:pic>
      <p:sp>
        <p:nvSpPr>
          <p:cNvPr id="632" name="Shape 632"/>
          <p:cNvSpPr/>
          <p:nvPr/>
        </p:nvSpPr>
        <p:spPr>
          <a:xfrm>
            <a:off x="5755709" y="6299200"/>
            <a:ext cx="12872582" cy="133369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defRPr sz="8000" i="1">
                <a:latin typeface="FS Lola Light"/>
                <a:ea typeface="FS Lola Light"/>
                <a:cs typeface="FS Lola Light"/>
                <a:sym typeface="FS Lola Light"/>
              </a:defRPr>
            </a:lvl1pPr>
          </a:lstStyle>
          <a:p>
            <a:r>
              <a:rPr lang="en-US" dirty="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3172814" y="5575597"/>
            <a:ext cx="6407203" cy="256480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Balance Sheet </a:t>
            </a:r>
          </a:p>
          <a:p>
            <a:r>
              <a:rPr lang="en-US" dirty="0"/>
              <a:t>		of a Bank</a:t>
            </a:r>
          </a:p>
        </p:txBody>
      </p:sp>
    </p:spTree>
    <p:extLst>
      <p:ext uri="{BB962C8B-B14F-4D97-AF65-F5344CB8AC3E}">
        <p14:creationId xmlns:p14="http://schemas.microsoft.com/office/powerpoint/2010/main" val="807611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4656" y="0"/>
            <a:ext cx="13039344" cy="13716000"/>
          </a:xfrm>
          <a:prstGeom prst="rect">
            <a:avLst/>
          </a:prstGeom>
        </p:spPr>
      </p:pic>
      <p:sp>
        <p:nvSpPr>
          <p:cNvPr id="380" name="Shape 380"/>
          <p:cNvSpPr/>
          <p:nvPr/>
        </p:nvSpPr>
        <p:spPr>
          <a:xfrm>
            <a:off x="635000" y="635000"/>
            <a:ext cx="3305392"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6000">
                <a:solidFill>
                  <a:srgbClr val="6BBD9C"/>
                </a:solidFill>
                <a:latin typeface="FS Lola ExtraBold"/>
                <a:ea typeface="FS Lola ExtraBold"/>
                <a:cs typeface="FS Lola ExtraBold"/>
                <a:sym typeface="FS Lola ExtraBold"/>
              </a:defRPr>
            </a:lvl1pPr>
          </a:lstStyle>
          <a:p>
            <a:r>
              <a:rPr lang="en-US" sz="5000" i="1" dirty="0"/>
              <a:t>Introduction</a:t>
            </a:r>
            <a:endParaRPr sz="5000" i="1" dirty="0"/>
          </a:p>
        </p:txBody>
      </p:sp>
      <p:pic>
        <p:nvPicPr>
          <p:cNvPr id="381" name="pasted-image.pdf"/>
          <p:cNvPicPr>
            <a:picLocks noChangeAspect="1"/>
          </p:cNvPicPr>
          <p:nvPr/>
        </p:nvPicPr>
        <p:blipFill>
          <a:blip r:embed="rId3"/>
          <a:stretch>
            <a:fillRect/>
          </a:stretch>
        </p:blipFill>
        <p:spPr>
          <a:xfrm>
            <a:off x="635000" y="12204700"/>
            <a:ext cx="1389144" cy="876300"/>
          </a:xfrm>
          <a:prstGeom prst="rect">
            <a:avLst/>
          </a:prstGeom>
          <a:ln w="12700">
            <a:miter lim="400000"/>
          </a:ln>
        </p:spPr>
      </p:pic>
      <p:sp>
        <p:nvSpPr>
          <p:cNvPr id="382" name="Shape 382"/>
          <p:cNvSpPr/>
          <p:nvPr/>
        </p:nvSpPr>
        <p:spPr>
          <a:xfrm>
            <a:off x="635000" y="4974051"/>
            <a:ext cx="7530908" cy="1641475"/>
          </a:xfrm>
          <a:prstGeom prst="rect">
            <a:avLst/>
          </a:prstGeom>
          <a:noFill/>
          <a:ln w="12700" cap="flat">
            <a:noFill/>
            <a:miter lim="400000"/>
          </a:ln>
          <a:effectLst/>
          <a:sp3d/>
          <a:extLst>
            <a:ext uri="{C572A759-6A51-4108-AA02-DFA0A04FC94B}">
              <ma14:wrappingTextBoxFlag xmlns=""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4400" indent="-914400" algn="l">
              <a:buFont typeface="+mj-lt"/>
              <a:buAutoNum type="arabicPeriod"/>
            </a:pPr>
            <a:r>
              <a:rPr lang="en-US" dirty="0">
                <a:solidFill>
                  <a:srgbClr val="666666"/>
                </a:solidFill>
                <a:latin typeface="FS Lola"/>
              </a:rPr>
              <a:t> Balance Sheet of a Bank</a:t>
            </a:r>
          </a:p>
          <a:p>
            <a:pPr marL="914400" indent="-914400" algn="l">
              <a:buFont typeface="+mj-lt"/>
              <a:buAutoNum type="arabicPeriod"/>
            </a:pPr>
            <a:r>
              <a:rPr lang="en-US" dirty="0">
                <a:solidFill>
                  <a:srgbClr val="666666"/>
                </a:solidFill>
                <a:latin typeface="FS Lola"/>
              </a:rPr>
              <a:t> Asset Products in a Bank</a:t>
            </a:r>
          </a:p>
        </p:txBody>
      </p:sp>
    </p:spTree>
    <p:extLst>
      <p:ext uri="{BB962C8B-B14F-4D97-AF65-F5344CB8AC3E}">
        <p14:creationId xmlns:p14="http://schemas.microsoft.com/office/powerpoint/2010/main" val="2005371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dirty="0"/>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cxnSp>
        <p:nvCxnSpPr>
          <p:cNvPr id="3" name="Conector recto 2">
            <a:extLst>
              <a:ext uri="{FF2B5EF4-FFF2-40B4-BE49-F238E27FC236}">
                <a16:creationId xmlns:a16="http://schemas.microsoft.com/office/drawing/2014/main" id="{FCAC25F1-AABA-0442-AE62-EEF43D8276B9}"/>
              </a:ext>
            </a:extLst>
          </p:cNvPr>
          <p:cNvCxnSpPr>
            <a:cxnSpLocks/>
          </p:cNvCxnSpPr>
          <p:nvPr/>
        </p:nvCxnSpPr>
        <p:spPr>
          <a:xfrm>
            <a:off x="11889165" y="3602683"/>
            <a:ext cx="0" cy="8494294"/>
          </a:xfrm>
          <a:prstGeom prst="line">
            <a:avLst/>
          </a:prstGeom>
          <a:noFill/>
          <a:ln w="76200" cap="flat">
            <a:solidFill>
              <a:srgbClr val="666666"/>
            </a:solidFill>
            <a:prstDash val="solid"/>
            <a:miter lim="400000"/>
          </a:ln>
          <a:effectLst/>
          <a:sp3d/>
        </p:spPr>
        <p:style>
          <a:lnRef idx="0">
            <a:scrgbClr r="0" g="0" b="0"/>
          </a:lnRef>
          <a:fillRef idx="0">
            <a:scrgbClr r="0" g="0" b="0"/>
          </a:fillRef>
          <a:effectRef idx="0">
            <a:scrgbClr r="0" g="0" b="0"/>
          </a:effectRef>
          <a:fontRef idx="none"/>
        </p:style>
      </p:cxnSp>
      <p:sp>
        <p:nvSpPr>
          <p:cNvPr id="7" name="CuadroTexto 6">
            <a:extLst>
              <a:ext uri="{FF2B5EF4-FFF2-40B4-BE49-F238E27FC236}">
                <a16:creationId xmlns:a16="http://schemas.microsoft.com/office/drawing/2014/main" id="{CB01FBEA-28FA-844F-8707-113C861710C6}"/>
              </a:ext>
            </a:extLst>
          </p:cNvPr>
          <p:cNvSpPr txBox="1"/>
          <p:nvPr/>
        </p:nvSpPr>
        <p:spPr>
          <a:xfrm>
            <a:off x="3007268" y="11486555"/>
            <a:ext cx="836530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4400" b="1">
                <a:solidFill>
                  <a:srgbClr val="63C1A0"/>
                </a:solidFill>
                <a:latin typeface="FS Lola"/>
              </a:defRPr>
            </a:lvl1pPr>
          </a:lstStyle>
          <a:p>
            <a:r>
              <a:rPr lang="en-GB" sz="4000" b="0" dirty="0"/>
              <a:t>Total Assets                           </a:t>
            </a:r>
            <a:r>
              <a:rPr lang="en-GB" sz="4000" dirty="0"/>
              <a:t>	</a:t>
            </a:r>
            <a:r>
              <a:rPr lang="en-GB" sz="4000" dirty="0">
                <a:solidFill>
                  <a:schemeClr val="bg1"/>
                </a:solidFill>
              </a:rPr>
              <a:t>$200,000</a:t>
            </a:r>
          </a:p>
        </p:txBody>
      </p:sp>
      <p:sp>
        <p:nvSpPr>
          <p:cNvPr id="13" name="CuadroTexto 12">
            <a:extLst>
              <a:ext uri="{FF2B5EF4-FFF2-40B4-BE49-F238E27FC236}">
                <a16:creationId xmlns:a16="http://schemas.microsoft.com/office/drawing/2014/main" id="{BB52526C-E3F6-644D-A0AC-D25FAC2F442E}"/>
              </a:ext>
            </a:extLst>
          </p:cNvPr>
          <p:cNvSpPr txBox="1"/>
          <p:nvPr/>
        </p:nvSpPr>
        <p:spPr>
          <a:xfrm>
            <a:off x="12338770" y="11486555"/>
            <a:ext cx="8432292"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4000" dirty="0">
                <a:solidFill>
                  <a:srgbClr val="63C1A0"/>
                </a:solidFill>
                <a:latin typeface="FS Lola"/>
              </a:rPr>
              <a:t>Total Liabilities                        </a:t>
            </a:r>
            <a:r>
              <a:rPr lang="en-GB" sz="4000" b="1" dirty="0">
                <a:solidFill>
                  <a:schemeClr val="bg1"/>
                </a:solidFill>
                <a:latin typeface="FS Lola"/>
              </a:rPr>
              <a:t>$200,000</a:t>
            </a:r>
          </a:p>
        </p:txBody>
      </p:sp>
      <p:sp>
        <p:nvSpPr>
          <p:cNvPr id="12" name="Shape 444">
            <a:extLst>
              <a:ext uri="{FF2B5EF4-FFF2-40B4-BE49-F238E27FC236}">
                <a16:creationId xmlns:a16="http://schemas.microsoft.com/office/drawing/2014/main" id="{78314EA3-5B70-46EC-8821-2DBB8659DEAE}"/>
              </a:ext>
            </a:extLst>
          </p:cNvPr>
          <p:cNvSpPr/>
          <p:nvPr/>
        </p:nvSpPr>
        <p:spPr>
          <a:xfrm>
            <a:off x="635000" y="1016000"/>
            <a:ext cx="6125075"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A Bank’s Balance Sheet</a:t>
            </a:r>
            <a:endParaRPr dirty="0"/>
          </a:p>
        </p:txBody>
      </p:sp>
      <p:sp>
        <p:nvSpPr>
          <p:cNvPr id="14" name="Shape 445">
            <a:extLst>
              <a:ext uri="{FF2B5EF4-FFF2-40B4-BE49-F238E27FC236}">
                <a16:creationId xmlns:a16="http://schemas.microsoft.com/office/drawing/2014/main" id="{4DAE4344-5C3D-4C01-84AD-06F786D19A80}"/>
              </a:ext>
            </a:extLst>
          </p:cNvPr>
          <p:cNvSpPr/>
          <p:nvPr/>
        </p:nvSpPr>
        <p:spPr>
          <a:xfrm>
            <a:off x="635239" y="1816100"/>
            <a:ext cx="169597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Example</a:t>
            </a:r>
            <a:endParaRPr dirty="0"/>
          </a:p>
        </p:txBody>
      </p:sp>
      <p:grpSp>
        <p:nvGrpSpPr>
          <p:cNvPr id="15" name="Group 14">
            <a:extLst>
              <a:ext uri="{FF2B5EF4-FFF2-40B4-BE49-F238E27FC236}">
                <a16:creationId xmlns:a16="http://schemas.microsoft.com/office/drawing/2014/main" id="{080028C7-6739-4BFD-B403-096672387F9B}"/>
              </a:ext>
            </a:extLst>
          </p:cNvPr>
          <p:cNvGrpSpPr/>
          <p:nvPr/>
        </p:nvGrpSpPr>
        <p:grpSpPr>
          <a:xfrm>
            <a:off x="3007269" y="3606718"/>
            <a:ext cx="17763792" cy="7767862"/>
            <a:chOff x="3538015" y="3593519"/>
            <a:chExt cx="17763792" cy="7767862"/>
          </a:xfrm>
        </p:grpSpPr>
        <p:sp>
          <p:nvSpPr>
            <p:cNvPr id="16" name="Shape 443">
              <a:extLst>
                <a:ext uri="{FF2B5EF4-FFF2-40B4-BE49-F238E27FC236}">
                  <a16:creationId xmlns:a16="http://schemas.microsoft.com/office/drawing/2014/main" id="{660865F0-3575-45E6-996F-18076784286B}"/>
                </a:ext>
              </a:extLst>
            </p:cNvPr>
            <p:cNvSpPr/>
            <p:nvPr/>
          </p:nvSpPr>
          <p:spPr>
            <a:xfrm>
              <a:off x="3538015" y="4487704"/>
              <a:ext cx="8365305" cy="6873677"/>
            </a:xfrm>
            <a:prstGeom prst="rect">
              <a:avLst/>
            </a:prstGeom>
            <a:solidFill>
              <a:srgbClr val="E3F7F3"/>
            </a:solidFill>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sz="4000" dirty="0"/>
                <a:t>Cash and Reserves				</a:t>
              </a:r>
              <a:r>
                <a:rPr lang="en-US" sz="4000" dirty="0">
                  <a:solidFill>
                    <a:schemeClr val="bg1"/>
                  </a:solidFill>
                </a:rPr>
                <a:t>$9,000</a:t>
              </a:r>
            </a:p>
            <a:p>
              <a:pPr lvl="2" algn="l" defTabSz="457200">
                <a:defRPr sz="3600">
                  <a:solidFill>
                    <a:srgbClr val="3A8484"/>
                  </a:solidFill>
                  <a:latin typeface="FS Lola"/>
                  <a:ea typeface="FS Lola"/>
                  <a:cs typeface="FS Lola"/>
                  <a:sym typeface="FS Lola"/>
                </a:defRPr>
              </a:pPr>
              <a:endParaRPr lang="en-US" sz="4000" dirty="0"/>
            </a:p>
            <a:p>
              <a:pPr lvl="2" algn="l" defTabSz="457200">
                <a:defRPr sz="3600">
                  <a:solidFill>
                    <a:srgbClr val="3A8484"/>
                  </a:solidFill>
                  <a:latin typeface="FS Lola"/>
                  <a:ea typeface="FS Lola"/>
                  <a:cs typeface="FS Lola"/>
                  <a:sym typeface="FS Lola"/>
                </a:defRPr>
              </a:pPr>
              <a:r>
                <a:rPr lang="en-US" sz="4000" dirty="0"/>
                <a:t>Earning Assets					</a:t>
              </a:r>
            </a:p>
            <a:p>
              <a:pPr lvl="2" algn="l" defTabSz="457200">
                <a:defRPr sz="3600">
                  <a:solidFill>
                    <a:srgbClr val="3A8484"/>
                  </a:solidFill>
                  <a:latin typeface="FS Lola"/>
                  <a:ea typeface="FS Lola"/>
                  <a:cs typeface="FS Lola"/>
                  <a:sym typeface="FS Lola"/>
                </a:defRPr>
              </a:pPr>
              <a:r>
                <a:rPr lang="en-US" sz="4000" dirty="0"/>
                <a:t>	Loans									</a:t>
              </a:r>
              <a:r>
                <a:rPr lang="en-US" sz="4000" dirty="0">
                  <a:solidFill>
                    <a:schemeClr val="bg1"/>
                  </a:solidFill>
                </a:rPr>
                <a:t>$124,000</a:t>
              </a:r>
            </a:p>
            <a:p>
              <a:pPr lvl="2" algn="l" defTabSz="457200">
                <a:defRPr sz="3600">
                  <a:solidFill>
                    <a:srgbClr val="3A8484"/>
                  </a:solidFill>
                  <a:latin typeface="FS Lola"/>
                  <a:ea typeface="FS Lola"/>
                  <a:cs typeface="FS Lola"/>
                  <a:sym typeface="FS Lola"/>
                </a:defRPr>
              </a:pPr>
              <a:r>
                <a:rPr lang="en-US" sz="4000" dirty="0">
                  <a:solidFill>
                    <a:srgbClr val="3A8484"/>
                  </a:solidFill>
                  <a:latin typeface="FS Lola"/>
                </a:rPr>
                <a:t>	Securities							</a:t>
              </a:r>
              <a:r>
                <a:rPr lang="en-US" sz="4000" dirty="0">
                  <a:solidFill>
                    <a:schemeClr val="bg1"/>
                  </a:solidFill>
                  <a:latin typeface="FS Lola"/>
                </a:rPr>
                <a:t>$53,000</a:t>
              </a:r>
              <a:endParaRPr sz="4000" dirty="0">
                <a:solidFill>
                  <a:schemeClr val="bg1"/>
                </a:solidFill>
                <a:latin typeface="FS Lola"/>
              </a:endParaRPr>
            </a:p>
            <a:p>
              <a:pPr lvl="2" algn="l" defTabSz="457200">
                <a:defRPr sz="3600">
                  <a:solidFill>
                    <a:srgbClr val="3A8484"/>
                  </a:solidFill>
                  <a:latin typeface="FS Lola"/>
                  <a:ea typeface="FS Lola"/>
                  <a:cs typeface="FS Lola"/>
                  <a:sym typeface="FS Lola"/>
                </a:defRPr>
              </a:pPr>
              <a:endParaRPr lang="en-US" sz="4000" dirty="0"/>
            </a:p>
            <a:p>
              <a:pPr lvl="2" algn="l" defTabSz="457200">
                <a:defRPr sz="3600">
                  <a:solidFill>
                    <a:srgbClr val="3A8484"/>
                  </a:solidFill>
                  <a:latin typeface="FS Lola"/>
                  <a:ea typeface="FS Lola"/>
                  <a:cs typeface="FS Lola"/>
                  <a:sym typeface="FS Lola"/>
                </a:defRPr>
              </a:pPr>
              <a:r>
                <a:rPr lang="en-US" sz="4000" dirty="0"/>
                <a:t>Non-Earning Assets				</a:t>
              </a:r>
              <a:r>
                <a:rPr lang="en-US" sz="4000" dirty="0">
                  <a:solidFill>
                    <a:schemeClr val="bg1"/>
                  </a:solidFill>
                </a:rPr>
                <a:t>$14,000</a:t>
              </a:r>
            </a:p>
            <a:p>
              <a:pPr lvl="2" algn="l" defTabSz="457200">
                <a:defRPr sz="3000">
                  <a:solidFill>
                    <a:srgbClr val="493A39"/>
                  </a:solidFill>
                  <a:latin typeface="FS Lola"/>
                  <a:ea typeface="FS Lola"/>
                  <a:cs typeface="FS Lola"/>
                  <a:sym typeface="FS Lola"/>
                </a:defRPr>
              </a:pPr>
              <a:endParaRPr lang="en-US" sz="4000" dirty="0"/>
            </a:p>
            <a:p>
              <a:pPr lvl="2" algn="l" defTabSz="457200">
                <a:defRPr sz="3000">
                  <a:solidFill>
                    <a:srgbClr val="493A39"/>
                  </a:solidFill>
                  <a:latin typeface="FS Lola"/>
                  <a:ea typeface="FS Lola"/>
                  <a:cs typeface="FS Lola"/>
                  <a:sym typeface="FS Lola"/>
                </a:defRPr>
              </a:pPr>
              <a:endParaRPr lang="en-US" sz="4000" dirty="0"/>
            </a:p>
            <a:p>
              <a:pPr lvl="2" algn="l" defTabSz="457200">
                <a:defRPr sz="3000">
                  <a:solidFill>
                    <a:srgbClr val="493A39"/>
                  </a:solidFill>
                  <a:latin typeface="FS Lola"/>
                  <a:ea typeface="FS Lola"/>
                  <a:cs typeface="FS Lola"/>
                  <a:sym typeface="FS Lola"/>
                </a:defRPr>
              </a:pPr>
              <a:endParaRPr lang="en-US" sz="4000" dirty="0"/>
            </a:p>
            <a:p>
              <a:pPr lvl="2" algn="l" defTabSz="457200">
                <a:defRPr sz="3000">
                  <a:solidFill>
                    <a:srgbClr val="493A39"/>
                  </a:solidFill>
                  <a:latin typeface="FS Lola"/>
                  <a:ea typeface="FS Lola"/>
                  <a:cs typeface="FS Lola"/>
                  <a:sym typeface="FS Lola"/>
                </a:defRPr>
              </a:pPr>
              <a:endParaRPr lang="en-US" sz="4000" dirty="0"/>
            </a:p>
          </p:txBody>
        </p:sp>
        <p:sp>
          <p:nvSpPr>
            <p:cNvPr id="17" name="Shape 429">
              <a:extLst>
                <a:ext uri="{FF2B5EF4-FFF2-40B4-BE49-F238E27FC236}">
                  <a16:creationId xmlns:a16="http://schemas.microsoft.com/office/drawing/2014/main" id="{ED2AC84A-CF6D-4657-9B30-50898FB60EB0}"/>
                </a:ext>
              </a:extLst>
            </p:cNvPr>
            <p:cNvSpPr/>
            <p:nvPr/>
          </p:nvSpPr>
          <p:spPr>
            <a:xfrm>
              <a:off x="4204328" y="3610947"/>
              <a:ext cx="7032675"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4000" dirty="0">
                  <a:solidFill>
                    <a:srgbClr val="63C1A0"/>
                  </a:solidFill>
                  <a:latin typeface="FS Lola" charset="0"/>
                  <a:ea typeface="FS Lola" charset="0"/>
                  <a:cs typeface="FS Lola" charset="0"/>
                </a:rPr>
                <a:t>Assets</a:t>
              </a:r>
            </a:p>
          </p:txBody>
        </p:sp>
        <p:sp>
          <p:nvSpPr>
            <p:cNvPr id="18" name="Shape 443">
              <a:extLst>
                <a:ext uri="{FF2B5EF4-FFF2-40B4-BE49-F238E27FC236}">
                  <a16:creationId xmlns:a16="http://schemas.microsoft.com/office/drawing/2014/main" id="{F5E4BC9C-7D69-4528-8E43-63FAFD7A0D36}"/>
                </a:ext>
              </a:extLst>
            </p:cNvPr>
            <p:cNvSpPr/>
            <p:nvPr/>
          </p:nvSpPr>
          <p:spPr>
            <a:xfrm>
              <a:off x="12869515" y="4487704"/>
              <a:ext cx="8432292" cy="6873677"/>
            </a:xfrm>
            <a:prstGeom prst="rect">
              <a:avLst/>
            </a:prstGeom>
            <a:solidFill>
              <a:srgbClr val="E3F7F3"/>
            </a:solidFill>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sz="4000" dirty="0"/>
                <a:t>Deposits									</a:t>
              </a:r>
              <a:r>
                <a:rPr lang="en-US" sz="4000" dirty="0">
                  <a:solidFill>
                    <a:schemeClr val="bg1"/>
                  </a:solidFill>
                </a:rPr>
                <a:t>$145,000</a:t>
              </a:r>
            </a:p>
            <a:p>
              <a:pPr lvl="2" algn="l" defTabSz="457200">
                <a:defRPr sz="3000">
                  <a:solidFill>
                    <a:srgbClr val="493A39"/>
                  </a:solidFill>
                  <a:latin typeface="FS Lola"/>
                  <a:ea typeface="FS Lola"/>
                  <a:cs typeface="FS Lola"/>
                  <a:sym typeface="FS Lola"/>
                </a:defRPr>
              </a:pPr>
              <a:endParaRPr lang="en-US" sz="4000" dirty="0"/>
            </a:p>
            <a:p>
              <a:pPr lvl="2" algn="l" defTabSz="457200">
                <a:defRPr sz="3600">
                  <a:solidFill>
                    <a:srgbClr val="3A8484"/>
                  </a:solidFill>
                  <a:latin typeface="FS Lola"/>
                  <a:ea typeface="FS Lola"/>
                  <a:cs typeface="FS Lola"/>
                  <a:sym typeface="FS Lola"/>
                </a:defRPr>
              </a:pPr>
              <a:r>
                <a:rPr lang="en-US" sz="4000" dirty="0"/>
                <a:t>Borrowings							</a:t>
              </a:r>
              <a:r>
                <a:rPr lang="en-US" sz="4000" dirty="0">
                  <a:solidFill>
                    <a:schemeClr val="bg1"/>
                  </a:solidFill>
                </a:rPr>
                <a:t>$40,000</a:t>
              </a:r>
            </a:p>
            <a:p>
              <a:pPr lvl="2" algn="l" defTabSz="457200">
                <a:defRPr sz="3000">
                  <a:solidFill>
                    <a:srgbClr val="493A39"/>
                  </a:solidFill>
                  <a:latin typeface="FS Lola"/>
                  <a:ea typeface="FS Lola"/>
                  <a:cs typeface="FS Lola"/>
                  <a:sym typeface="FS Lola"/>
                </a:defRPr>
              </a:pPr>
              <a:endParaRPr lang="en-US" sz="4000" dirty="0"/>
            </a:p>
            <a:p>
              <a:pPr lvl="2" algn="l" defTabSz="457200">
                <a:defRPr sz="3600">
                  <a:solidFill>
                    <a:srgbClr val="3A8484"/>
                  </a:solidFill>
                  <a:latin typeface="FS Lola"/>
                  <a:ea typeface="FS Lola"/>
                  <a:cs typeface="FS Lola"/>
                  <a:sym typeface="FS Lola"/>
                </a:defRPr>
              </a:pPr>
              <a:r>
                <a:rPr lang="en-US" sz="4000" dirty="0"/>
                <a:t>Shareholder’s Equity			</a:t>
              </a:r>
              <a:r>
                <a:rPr lang="en-US" sz="4000" dirty="0">
                  <a:solidFill>
                    <a:schemeClr val="bg1"/>
                  </a:solidFill>
                </a:rPr>
                <a:t>$13,000</a:t>
              </a:r>
            </a:p>
            <a:p>
              <a:pPr lvl="2" algn="l" defTabSz="457200">
                <a:defRPr sz="3000">
                  <a:solidFill>
                    <a:srgbClr val="493A39"/>
                  </a:solidFill>
                  <a:latin typeface="FS Lola"/>
                  <a:ea typeface="FS Lola"/>
                  <a:cs typeface="FS Lola"/>
                  <a:sym typeface="FS Lola"/>
                </a:defRPr>
              </a:pPr>
              <a:endParaRPr lang="en-US" sz="4000" dirty="0">
                <a:solidFill>
                  <a:srgbClr val="3A8484"/>
                </a:solidFill>
                <a:latin typeface="FS Lola"/>
              </a:endParaRPr>
            </a:p>
            <a:p>
              <a:pPr lvl="2" algn="l" defTabSz="457200">
                <a:defRPr sz="3000">
                  <a:solidFill>
                    <a:srgbClr val="493A39"/>
                  </a:solidFill>
                  <a:latin typeface="FS Lola"/>
                  <a:ea typeface="FS Lola"/>
                  <a:cs typeface="FS Lola"/>
                  <a:sym typeface="FS Lola"/>
                </a:defRPr>
              </a:pPr>
              <a:r>
                <a:rPr lang="en-US" sz="4000" dirty="0">
                  <a:solidFill>
                    <a:srgbClr val="3A8484"/>
                  </a:solidFill>
                  <a:latin typeface="FS Lola"/>
                </a:rPr>
                <a:t>Retained Earnings				</a:t>
              </a:r>
              <a:r>
                <a:rPr lang="en-US" sz="4000" dirty="0">
                  <a:solidFill>
                    <a:schemeClr val="bg1"/>
                  </a:solidFill>
                  <a:latin typeface="FS Lola"/>
                </a:rPr>
                <a:t>$2,000</a:t>
              </a:r>
            </a:p>
            <a:p>
              <a:pPr lvl="2" algn="l" defTabSz="457200">
                <a:defRPr sz="3000">
                  <a:solidFill>
                    <a:srgbClr val="493A39"/>
                  </a:solidFill>
                  <a:latin typeface="FS Lola"/>
                  <a:ea typeface="FS Lola"/>
                  <a:cs typeface="FS Lola"/>
                  <a:sym typeface="FS Lola"/>
                </a:defRPr>
              </a:pPr>
              <a:endParaRPr lang="en-US" sz="4000" b="1" dirty="0">
                <a:solidFill>
                  <a:schemeClr val="bg1"/>
                </a:solidFill>
                <a:latin typeface="FS Lola"/>
              </a:endParaRPr>
            </a:p>
            <a:p>
              <a:pPr lvl="2" algn="l" defTabSz="457200">
                <a:defRPr sz="3000">
                  <a:solidFill>
                    <a:srgbClr val="493A39"/>
                  </a:solidFill>
                  <a:latin typeface="FS Lola"/>
                  <a:ea typeface="FS Lola"/>
                  <a:cs typeface="FS Lola"/>
                  <a:sym typeface="FS Lola"/>
                </a:defRPr>
              </a:pPr>
              <a:endParaRPr lang="en-US" sz="4000" b="1" dirty="0">
                <a:solidFill>
                  <a:schemeClr val="bg1"/>
                </a:solidFill>
                <a:latin typeface="FS Lola"/>
              </a:endParaRPr>
            </a:p>
            <a:p>
              <a:pPr lvl="2" algn="l" defTabSz="457200">
                <a:defRPr sz="3000">
                  <a:solidFill>
                    <a:srgbClr val="493A39"/>
                  </a:solidFill>
                  <a:latin typeface="FS Lola"/>
                  <a:ea typeface="FS Lola"/>
                  <a:cs typeface="FS Lola"/>
                  <a:sym typeface="FS Lola"/>
                </a:defRPr>
              </a:pPr>
              <a:endParaRPr lang="en-US" sz="4000" b="1" dirty="0">
                <a:solidFill>
                  <a:schemeClr val="bg1"/>
                </a:solidFill>
                <a:latin typeface="FS Lola"/>
              </a:endParaRPr>
            </a:p>
            <a:p>
              <a:pPr lvl="2" algn="l" defTabSz="457200">
                <a:defRPr sz="3000">
                  <a:solidFill>
                    <a:srgbClr val="493A39"/>
                  </a:solidFill>
                  <a:latin typeface="FS Lola"/>
                  <a:ea typeface="FS Lola"/>
                  <a:cs typeface="FS Lola"/>
                  <a:sym typeface="FS Lola"/>
                </a:defRPr>
              </a:pPr>
              <a:endParaRPr lang="en-US" sz="4000" b="1" dirty="0">
                <a:solidFill>
                  <a:schemeClr val="bg1"/>
                </a:solidFill>
                <a:latin typeface="FS Lola"/>
              </a:endParaRPr>
            </a:p>
          </p:txBody>
        </p:sp>
        <p:sp>
          <p:nvSpPr>
            <p:cNvPr id="19" name="Shape 429">
              <a:extLst>
                <a:ext uri="{FF2B5EF4-FFF2-40B4-BE49-F238E27FC236}">
                  <a16:creationId xmlns:a16="http://schemas.microsoft.com/office/drawing/2014/main" id="{AE354B91-7362-4C08-955F-90FE0415A3C8}"/>
                </a:ext>
              </a:extLst>
            </p:cNvPr>
            <p:cNvSpPr/>
            <p:nvPr/>
          </p:nvSpPr>
          <p:spPr>
            <a:xfrm>
              <a:off x="13452094" y="3593519"/>
              <a:ext cx="7032675"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4000" dirty="0">
                  <a:solidFill>
                    <a:srgbClr val="63C1A0"/>
                  </a:solidFill>
                  <a:latin typeface="FS Lola" charset="0"/>
                  <a:ea typeface="FS Lola" charset="0"/>
                  <a:cs typeface="FS Lola" charset="0"/>
                </a:rPr>
                <a:t>Liabilities</a:t>
              </a:r>
            </a:p>
          </p:txBody>
        </p:sp>
      </p:grpSp>
    </p:spTree>
    <p:extLst>
      <p:ext uri="{BB962C8B-B14F-4D97-AF65-F5344CB8AC3E}">
        <p14:creationId xmlns:p14="http://schemas.microsoft.com/office/powerpoint/2010/main" val="231775104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3347162" y="5575597"/>
            <a:ext cx="6655668" cy="256480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Asset Products </a:t>
            </a:r>
          </a:p>
          <a:p>
            <a:r>
              <a:rPr lang="en-US" dirty="0"/>
              <a:t>	in a Bank</a:t>
            </a:r>
            <a:endParaRPr dirty="0"/>
          </a:p>
        </p:txBody>
      </p:sp>
    </p:spTree>
    <p:extLst>
      <p:ext uri="{BB962C8B-B14F-4D97-AF65-F5344CB8AC3E}">
        <p14:creationId xmlns:p14="http://schemas.microsoft.com/office/powerpoint/2010/main" val="11249507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pic>
        <p:nvPicPr>
          <p:cNvPr id="362" name="pasted-image.png"/>
          <p:cNvPicPr>
            <a:picLocks noChangeAspect="1"/>
          </p:cNvPicPr>
          <p:nvPr/>
        </p:nvPicPr>
        <p:blipFill>
          <a:blip r:embed="rId3"/>
          <a:stretch>
            <a:fillRect/>
          </a:stretch>
        </p:blipFill>
        <p:spPr>
          <a:xfrm>
            <a:off x="15511593" y="3161141"/>
            <a:ext cx="7670801" cy="7696201"/>
          </a:xfrm>
          <a:prstGeom prst="rect">
            <a:avLst/>
          </a:prstGeom>
          <a:ln w="12700">
            <a:miter lim="400000"/>
          </a:ln>
        </p:spPr>
      </p:pic>
      <p:grpSp>
        <p:nvGrpSpPr>
          <p:cNvPr id="5" name="Group 4">
            <a:extLst>
              <a:ext uri="{FF2B5EF4-FFF2-40B4-BE49-F238E27FC236}">
                <a16:creationId xmlns:a16="http://schemas.microsoft.com/office/drawing/2014/main" id="{6F78C35A-D581-4136-9EBA-70796CA56E9F}"/>
              </a:ext>
            </a:extLst>
          </p:cNvPr>
          <p:cNvGrpSpPr/>
          <p:nvPr/>
        </p:nvGrpSpPr>
        <p:grpSpPr>
          <a:xfrm>
            <a:off x="635000" y="2594895"/>
            <a:ext cx="12241245" cy="7522909"/>
            <a:chOff x="635000" y="2471804"/>
            <a:chExt cx="12241245" cy="7522909"/>
          </a:xfrm>
        </p:grpSpPr>
        <p:sp>
          <p:nvSpPr>
            <p:cNvPr id="2" name="CuadroTexto 1">
              <a:extLst>
                <a:ext uri="{FF2B5EF4-FFF2-40B4-BE49-F238E27FC236}">
                  <a16:creationId xmlns:a16="http://schemas.microsoft.com/office/drawing/2014/main" id="{9F529FAA-F808-4E4D-9B81-D695D53525E9}"/>
                </a:ext>
              </a:extLst>
            </p:cNvPr>
            <p:cNvSpPr txBox="1"/>
            <p:nvPr/>
          </p:nvSpPr>
          <p:spPr>
            <a:xfrm>
              <a:off x="635000" y="2471804"/>
              <a:ext cx="9863056"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4400" marR="0" lvl="0" indent="-9144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GB" b="0" i="0" u="none" strike="noStrike" kern="0" cap="none" spc="0" normalizeH="0" baseline="0" noProof="0" dirty="0">
                  <a:ln>
                    <a:noFill/>
                  </a:ln>
                  <a:solidFill>
                    <a:srgbClr val="666666"/>
                  </a:solidFill>
                  <a:effectLst/>
                  <a:uLnTx/>
                  <a:uFillTx/>
                  <a:latin typeface="FS Lola"/>
                  <a:sym typeface="Helvetica Light"/>
                </a:rPr>
                <a:t>Cash and Reserves</a:t>
              </a:r>
            </a:p>
            <a:p>
              <a:pPr marL="914400" marR="0" lvl="0" indent="-9144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GB" b="0" i="0" u="none" strike="noStrike" kern="0" cap="none" spc="0" normalizeH="0" baseline="0" noProof="0" dirty="0">
                  <a:ln>
                    <a:noFill/>
                  </a:ln>
                  <a:solidFill>
                    <a:srgbClr val="666666"/>
                  </a:solidFill>
                  <a:effectLst/>
                  <a:uLnTx/>
                  <a:uFillTx/>
                  <a:latin typeface="FS Lola"/>
                  <a:sym typeface="Helvetica Light"/>
                </a:rPr>
                <a:t>Earning assets</a:t>
              </a:r>
            </a:p>
          </p:txBody>
        </p:sp>
        <p:sp>
          <p:nvSpPr>
            <p:cNvPr id="4" name="CuadroTexto 3">
              <a:extLst>
                <a:ext uri="{FF2B5EF4-FFF2-40B4-BE49-F238E27FC236}">
                  <a16:creationId xmlns:a16="http://schemas.microsoft.com/office/drawing/2014/main" id="{CF7661BB-6192-D849-932B-BACBB903BE7A}"/>
                </a:ext>
              </a:extLst>
            </p:cNvPr>
            <p:cNvSpPr txBox="1"/>
            <p:nvPr/>
          </p:nvSpPr>
          <p:spPr>
            <a:xfrm>
              <a:off x="1201606" y="3956584"/>
              <a:ext cx="802005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marR="0" lvl="0" indent="-6858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GB" b="0" i="0" u="none" strike="noStrike" kern="0" cap="none" spc="0" normalizeH="0" baseline="0" noProof="0" dirty="0">
                  <a:ln>
                    <a:noFill/>
                  </a:ln>
                  <a:solidFill>
                    <a:srgbClr val="666666"/>
                  </a:solidFill>
                  <a:effectLst/>
                  <a:uLnTx/>
                  <a:uFillTx/>
                  <a:latin typeface="FS Lola"/>
                  <a:sym typeface="Helvetica Light"/>
                </a:rPr>
                <a:t>Loans</a:t>
              </a:r>
            </a:p>
            <a:p>
              <a:pPr marL="685800" marR="0" lvl="0" indent="-6858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GB" b="0" i="0" u="none" strike="noStrike" kern="0" cap="none" spc="0" normalizeH="0" baseline="0" noProof="0" dirty="0">
                  <a:ln>
                    <a:noFill/>
                  </a:ln>
                  <a:solidFill>
                    <a:srgbClr val="666666"/>
                  </a:solidFill>
                  <a:effectLst/>
                  <a:uLnTx/>
                  <a:uFillTx/>
                  <a:latin typeface="FS Lola"/>
                  <a:sym typeface="Helvetica Light"/>
                </a:rPr>
                <a:t>Securities</a:t>
              </a:r>
            </a:p>
          </p:txBody>
        </p:sp>
        <p:sp>
          <p:nvSpPr>
            <p:cNvPr id="3" name="CuadroTexto 2">
              <a:extLst>
                <a:ext uri="{FF2B5EF4-FFF2-40B4-BE49-F238E27FC236}">
                  <a16:creationId xmlns:a16="http://schemas.microsoft.com/office/drawing/2014/main" id="{3A0BE13B-AF09-7F48-BB59-51C80445F326}"/>
                </a:ext>
              </a:extLst>
            </p:cNvPr>
            <p:cNvSpPr txBox="1"/>
            <p:nvPr/>
          </p:nvSpPr>
          <p:spPr>
            <a:xfrm>
              <a:off x="2464828" y="5419063"/>
              <a:ext cx="7095067" cy="3180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marR="0" lvl="0" indent="-6858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GB" sz="5000" b="0" i="0" u="none" strike="noStrike" kern="0" cap="none" spc="0" normalizeH="0" baseline="0" noProof="0" dirty="0">
                  <a:ln>
                    <a:noFill/>
                  </a:ln>
                  <a:solidFill>
                    <a:srgbClr val="666666"/>
                  </a:solidFill>
                  <a:effectLst/>
                  <a:uLnTx/>
                  <a:uFillTx/>
                  <a:latin typeface="FS Lola"/>
                  <a:sym typeface="Helvetica Light"/>
                </a:rPr>
                <a:t>Bonds</a:t>
              </a:r>
            </a:p>
            <a:p>
              <a:pPr marL="685800" marR="0" lvl="0" indent="-6858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GB" sz="5000" b="0" i="0" u="none" strike="noStrike" kern="0" cap="none" spc="0" normalizeH="0" baseline="0" noProof="0" dirty="0">
                  <a:ln>
                    <a:noFill/>
                  </a:ln>
                  <a:solidFill>
                    <a:srgbClr val="666666"/>
                  </a:solidFill>
                  <a:effectLst/>
                  <a:uLnTx/>
                  <a:uFillTx/>
                  <a:latin typeface="FS Lola"/>
                  <a:sym typeface="Helvetica Light"/>
                </a:rPr>
                <a:t>Securitizations</a:t>
              </a:r>
            </a:p>
            <a:p>
              <a:pPr marL="685800" marR="0" lvl="0" indent="-6858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GB" sz="5000" b="0" i="0" u="none" strike="noStrike" kern="0" cap="none" spc="0" normalizeH="0" baseline="0" noProof="0" dirty="0">
                  <a:ln>
                    <a:noFill/>
                  </a:ln>
                  <a:solidFill>
                    <a:srgbClr val="666666"/>
                  </a:solidFill>
                  <a:effectLst/>
                  <a:uLnTx/>
                  <a:uFillTx/>
                  <a:latin typeface="FS Lola"/>
                  <a:sym typeface="Helvetica Light"/>
                </a:rPr>
                <a:t>REPOs</a:t>
              </a:r>
            </a:p>
            <a:p>
              <a:pPr marL="685800" marR="0" lvl="0" indent="-6858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GB" sz="5000" b="0" i="0" u="none" strike="noStrike" kern="0" cap="none" spc="0" normalizeH="0" baseline="0" noProof="0" dirty="0">
                  <a:ln>
                    <a:noFill/>
                  </a:ln>
                  <a:solidFill>
                    <a:srgbClr val="666666"/>
                  </a:solidFill>
                  <a:effectLst/>
                  <a:uLnTx/>
                  <a:uFillTx/>
                  <a:latin typeface="FS Lola"/>
                  <a:sym typeface="Helvetica Light"/>
                </a:rPr>
                <a:t>Derivatives</a:t>
              </a:r>
            </a:p>
          </p:txBody>
        </p:sp>
        <p:sp>
          <p:nvSpPr>
            <p:cNvPr id="9" name="CuadroTexto 8">
              <a:extLst>
                <a:ext uri="{FF2B5EF4-FFF2-40B4-BE49-F238E27FC236}">
                  <a16:creationId xmlns:a16="http://schemas.microsoft.com/office/drawing/2014/main" id="{BA35EB60-9427-C444-8D03-ADBA8390D081}"/>
                </a:ext>
              </a:extLst>
            </p:cNvPr>
            <p:cNvSpPr txBox="1"/>
            <p:nvPr/>
          </p:nvSpPr>
          <p:spPr>
            <a:xfrm>
              <a:off x="635000" y="8353238"/>
              <a:ext cx="12241245"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4400" marR="0" lvl="0" indent="-9144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GB" sz="5000" b="0" i="0" u="none" strike="noStrike" kern="0" cap="none" spc="0" normalizeH="0" baseline="0" noProof="0" dirty="0">
                  <a:ln>
                    <a:noFill/>
                  </a:ln>
                  <a:solidFill>
                    <a:srgbClr val="666666"/>
                  </a:solidFill>
                  <a:effectLst/>
                  <a:uLnTx/>
                  <a:uFillTx/>
                  <a:latin typeface="FS Lola"/>
                  <a:sym typeface="Helvetica Light"/>
                </a:rPr>
                <a:t>Non – earning assets (buildings, equipment, furniture…)</a:t>
              </a:r>
            </a:p>
          </p:txBody>
        </p:sp>
      </p:grpSp>
      <p:sp>
        <p:nvSpPr>
          <p:cNvPr id="10" name="Shape 444">
            <a:extLst>
              <a:ext uri="{FF2B5EF4-FFF2-40B4-BE49-F238E27FC236}">
                <a16:creationId xmlns:a16="http://schemas.microsoft.com/office/drawing/2014/main" id="{4D5457A9-7BC0-4486-8F91-999A2B696E7F}"/>
              </a:ext>
            </a:extLst>
          </p:cNvPr>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Asset Product</a:t>
            </a:r>
            <a:endParaRPr dirty="0"/>
          </a:p>
        </p:txBody>
      </p:sp>
      <p:sp>
        <p:nvSpPr>
          <p:cNvPr id="11" name="Shape 445">
            <a:extLst>
              <a:ext uri="{FF2B5EF4-FFF2-40B4-BE49-F238E27FC236}">
                <a16:creationId xmlns:a16="http://schemas.microsoft.com/office/drawing/2014/main" id="{DE980BF9-6870-4669-97AA-421EF331377C}"/>
              </a:ext>
            </a:extLst>
          </p:cNvPr>
          <p:cNvSpPr/>
          <p:nvPr/>
        </p:nvSpPr>
        <p:spPr>
          <a:xfrm>
            <a:off x="635239" y="1816100"/>
            <a:ext cx="189635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Guideline</a:t>
            </a:r>
            <a:endParaRPr dirty="0"/>
          </a:p>
        </p:txBody>
      </p:sp>
    </p:spTree>
    <p:extLst>
      <p:ext uri="{BB962C8B-B14F-4D97-AF65-F5344CB8AC3E}">
        <p14:creationId xmlns:p14="http://schemas.microsoft.com/office/powerpoint/2010/main" val="377642940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dirty="0"/>
          </a:p>
        </p:txBody>
      </p:sp>
      <p:pic>
        <p:nvPicPr>
          <p:cNvPr id="442" name="pasted-image.pdf"/>
          <p:cNvPicPr>
            <a:picLocks noChangeAspect="1"/>
          </p:cNvPicPr>
          <p:nvPr/>
        </p:nvPicPr>
        <p:blipFill>
          <a:blip r:embed="rId3"/>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Asset Product</a:t>
            </a:r>
            <a:endParaRPr dirty="0"/>
          </a:p>
        </p:txBody>
      </p:sp>
      <p:sp>
        <p:nvSpPr>
          <p:cNvPr id="445" name="Shape 445"/>
          <p:cNvSpPr/>
          <p:nvPr/>
        </p:nvSpPr>
        <p:spPr>
          <a:xfrm>
            <a:off x="635239" y="1816100"/>
            <a:ext cx="9938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Cash</a:t>
            </a:r>
            <a:endParaRPr dirty="0"/>
          </a:p>
        </p:txBody>
      </p:sp>
      <p:sp>
        <p:nvSpPr>
          <p:cNvPr id="3" name="CuadroTexto 2">
            <a:extLst>
              <a:ext uri="{FF2B5EF4-FFF2-40B4-BE49-F238E27FC236}">
                <a16:creationId xmlns:a16="http://schemas.microsoft.com/office/drawing/2014/main" id="{FFC710AB-B956-DB48-833B-8C79D035D2B8}"/>
              </a:ext>
            </a:extLst>
          </p:cNvPr>
          <p:cNvSpPr txBox="1"/>
          <p:nvPr/>
        </p:nvSpPr>
        <p:spPr>
          <a:xfrm>
            <a:off x="635000" y="2468953"/>
            <a:ext cx="20246910" cy="78585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600" dirty="0">
                <a:solidFill>
                  <a:srgbClr val="3A8484"/>
                </a:solidFill>
                <a:latin typeface="FS Lola"/>
                <a:sym typeface="FS Lola"/>
              </a:rPr>
              <a:t>Vault cash</a:t>
            </a:r>
          </a:p>
          <a:p>
            <a:pPr algn="l"/>
            <a:r>
              <a:rPr lang="en-US" sz="3000" dirty="0">
                <a:solidFill>
                  <a:srgbClr val="493A39"/>
                </a:solidFill>
                <a:latin typeface="FS Lola"/>
                <a:sym typeface="FS Lola"/>
              </a:rPr>
              <a:t>Paper currency and coins held  in the bank vaults</a:t>
            </a:r>
          </a:p>
          <a:p>
            <a:pPr algn="l"/>
            <a:endParaRPr lang="en-US" sz="3600" dirty="0">
              <a:solidFill>
                <a:srgbClr val="3A8484"/>
              </a:solidFill>
              <a:latin typeface="FS Lola"/>
              <a:sym typeface="FS Lola"/>
            </a:endParaRPr>
          </a:p>
          <a:p>
            <a:pPr algn="l"/>
            <a:r>
              <a:rPr lang="en-US" sz="3600" dirty="0">
                <a:solidFill>
                  <a:srgbClr val="3A8484"/>
                </a:solidFill>
                <a:latin typeface="FS Lola"/>
                <a:sym typeface="FS Lola"/>
              </a:rPr>
              <a:t>Deposits at Central Bank</a:t>
            </a:r>
          </a:p>
          <a:p>
            <a:pPr algn="l"/>
            <a:r>
              <a:rPr lang="en-US" sz="3000" dirty="0">
                <a:solidFill>
                  <a:srgbClr val="493A39"/>
                </a:solidFill>
                <a:latin typeface="FS Lola"/>
                <a:sym typeface="FS Lola"/>
              </a:rPr>
              <a:t>Deposits accounts that the commercial bank has at the central bank</a:t>
            </a:r>
          </a:p>
          <a:p>
            <a:pPr algn="l"/>
            <a:endParaRPr lang="en-US" sz="3000" dirty="0">
              <a:solidFill>
                <a:srgbClr val="493A39"/>
              </a:solidFill>
              <a:latin typeface="FS Lola"/>
              <a:sym typeface="FS Lola"/>
            </a:endParaRPr>
          </a:p>
          <a:p>
            <a:pPr algn="l"/>
            <a:endParaRPr lang="en-US" sz="3600" dirty="0">
              <a:solidFill>
                <a:srgbClr val="3A8484"/>
              </a:solidFill>
              <a:latin typeface="FS Lola"/>
              <a:sym typeface="FS Lola"/>
            </a:endParaRPr>
          </a:p>
          <a:p>
            <a:pPr algn="l"/>
            <a:r>
              <a:rPr lang="en-US" sz="4000" dirty="0">
                <a:solidFill>
                  <a:srgbClr val="3A8484"/>
                </a:solidFill>
                <a:latin typeface="FS Lola"/>
                <a:sym typeface="FS Lola"/>
              </a:rPr>
              <a:t>Minimum and Excess reserves</a:t>
            </a:r>
          </a:p>
          <a:p>
            <a:pPr algn="l"/>
            <a:endParaRPr lang="en-US" sz="3600" dirty="0">
              <a:solidFill>
                <a:srgbClr val="3A8484"/>
              </a:solidFill>
              <a:latin typeface="FS Lola"/>
              <a:sym typeface="FS Lola"/>
            </a:endParaRPr>
          </a:p>
          <a:p>
            <a:pPr marL="571500" indent="-571500" algn="l">
              <a:buFont typeface="Arial" panose="020B0604020202020204" pitchFamily="34" charset="0"/>
              <a:buChar char="•"/>
            </a:pPr>
            <a:r>
              <a:rPr lang="en-US" sz="3600" dirty="0">
                <a:solidFill>
                  <a:srgbClr val="3A8484"/>
                </a:solidFill>
                <a:latin typeface="FS Lola"/>
                <a:sym typeface="FS Lola"/>
              </a:rPr>
              <a:t>Required Reserves</a:t>
            </a:r>
          </a:p>
          <a:p>
            <a:pPr algn="l"/>
            <a:r>
              <a:rPr lang="en-US" sz="3000" dirty="0">
                <a:solidFill>
                  <a:srgbClr val="493A39"/>
                </a:solidFill>
                <a:latin typeface="FS Lola"/>
                <a:sym typeface="FS Lola"/>
              </a:rPr>
              <a:t>Minimum amount that commercial banks are required to hold by the central bank. They are calculated based on the bank’s deposit liabilities.</a:t>
            </a:r>
          </a:p>
          <a:p>
            <a:pPr algn="l"/>
            <a:endParaRPr lang="en-US" sz="3000" dirty="0">
              <a:solidFill>
                <a:srgbClr val="493A39"/>
              </a:solidFill>
              <a:latin typeface="FS Lola"/>
              <a:sym typeface="FS Lola"/>
            </a:endParaRPr>
          </a:p>
          <a:p>
            <a:pPr marL="571500" indent="-571500" algn="l">
              <a:buFont typeface="Arial" panose="020B0604020202020204" pitchFamily="34" charset="0"/>
              <a:buChar char="•"/>
            </a:pPr>
            <a:r>
              <a:rPr lang="en-US" sz="3600" dirty="0">
                <a:solidFill>
                  <a:srgbClr val="3A8484"/>
                </a:solidFill>
                <a:latin typeface="FS Lola"/>
                <a:sym typeface="FS Lola"/>
              </a:rPr>
              <a:t>Excess Reserves</a:t>
            </a:r>
          </a:p>
          <a:p>
            <a:pPr algn="l"/>
            <a:r>
              <a:rPr lang="en-US" sz="3000" dirty="0">
                <a:solidFill>
                  <a:srgbClr val="493A39"/>
                </a:solidFill>
                <a:latin typeface="FS Lola"/>
                <a:sym typeface="FS Lola"/>
              </a:rPr>
              <a:t>Reserves that the bank has in excess of the minimum requirement.</a:t>
            </a:r>
            <a:r>
              <a:rPr lang="en-US" sz="3600" dirty="0">
                <a:solidFill>
                  <a:srgbClr val="3A8484"/>
                </a:solidFill>
                <a:latin typeface="FS Lola"/>
                <a:sym typeface="FS Lola"/>
              </a:rPr>
              <a:t> </a:t>
            </a:r>
            <a:r>
              <a:rPr lang="en-US" sz="3000" dirty="0">
                <a:solidFill>
                  <a:srgbClr val="493A39"/>
                </a:solidFill>
                <a:latin typeface="FS Lola"/>
                <a:sym typeface="FS Lola"/>
              </a:rPr>
              <a:t>The commercial bank earn interest on the excess reserves.</a:t>
            </a:r>
            <a:endParaRPr lang="en-GB" sz="3000" dirty="0">
              <a:solidFill>
                <a:srgbClr val="493A39"/>
              </a:solidFill>
              <a:latin typeface="FS Lola"/>
            </a:endParaRPr>
          </a:p>
        </p:txBody>
      </p:sp>
      <p:pic>
        <p:nvPicPr>
          <p:cNvPr id="5" name="Imagen 4">
            <a:extLst>
              <a:ext uri="{FF2B5EF4-FFF2-40B4-BE49-F238E27FC236}">
                <a16:creationId xmlns:a16="http://schemas.microsoft.com/office/drawing/2014/main" id="{E62B2FD0-0586-FE4E-AD8F-C7C5E72351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61804" y="1299617"/>
            <a:ext cx="7690044" cy="4322250"/>
          </a:xfrm>
          <a:prstGeom prst="rect">
            <a:avLst/>
          </a:prstGeom>
        </p:spPr>
      </p:pic>
    </p:spTree>
    <p:extLst>
      <p:ext uri="{BB962C8B-B14F-4D97-AF65-F5344CB8AC3E}">
        <p14:creationId xmlns:p14="http://schemas.microsoft.com/office/powerpoint/2010/main" val="21042898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dirty="0"/>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Asset Product</a:t>
            </a:r>
          </a:p>
        </p:txBody>
      </p:sp>
      <p:sp>
        <p:nvSpPr>
          <p:cNvPr id="445" name="Shape 445"/>
          <p:cNvSpPr/>
          <p:nvPr/>
        </p:nvSpPr>
        <p:spPr>
          <a:xfrm>
            <a:off x="635239" y="1816100"/>
            <a:ext cx="47304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Loans and Lines of credit</a:t>
            </a:r>
            <a:endParaRPr dirty="0"/>
          </a:p>
        </p:txBody>
      </p:sp>
      <p:sp>
        <p:nvSpPr>
          <p:cNvPr id="3" name="CuadroTexto 2">
            <a:extLst>
              <a:ext uri="{FF2B5EF4-FFF2-40B4-BE49-F238E27FC236}">
                <a16:creationId xmlns:a16="http://schemas.microsoft.com/office/drawing/2014/main" id="{AFA6A5E1-EBCC-8E4B-862A-538DB1687143}"/>
              </a:ext>
            </a:extLst>
          </p:cNvPr>
          <p:cNvSpPr txBox="1"/>
          <p:nvPr/>
        </p:nvSpPr>
        <p:spPr>
          <a:xfrm>
            <a:off x="635000" y="2551172"/>
            <a:ext cx="22402800" cy="35189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457200">
              <a:defRPr sz="3600">
                <a:solidFill>
                  <a:srgbClr val="3A8484"/>
                </a:solidFill>
                <a:latin typeface="FS Lola"/>
                <a:ea typeface="FS Lola"/>
                <a:cs typeface="FS Lola"/>
                <a:sym typeface="FS Lola"/>
              </a:defRPr>
            </a:pPr>
            <a:r>
              <a:rPr lang="en-US" sz="3600" dirty="0">
                <a:solidFill>
                  <a:srgbClr val="3A8484"/>
                </a:solidFill>
                <a:latin typeface="FS Lola"/>
                <a:sym typeface="FS Lola"/>
              </a:rPr>
              <a:t>What is the difference between a loan and a line of credit?</a:t>
            </a:r>
          </a:p>
          <a:p>
            <a:pPr algn="l" defTabSz="457200">
              <a:defRPr sz="3600">
                <a:solidFill>
                  <a:srgbClr val="3A8484"/>
                </a:solidFill>
                <a:latin typeface="FS Lola"/>
                <a:ea typeface="FS Lola"/>
                <a:cs typeface="FS Lola"/>
                <a:sym typeface="FS Lola"/>
              </a:defRPr>
            </a:pPr>
            <a:endParaRPr lang="en-US" sz="3600" dirty="0">
              <a:solidFill>
                <a:srgbClr val="3A8484"/>
              </a:solidFill>
              <a:latin typeface="FS Lola"/>
              <a:sym typeface="FS Lola"/>
            </a:endParaRPr>
          </a:p>
          <a:p>
            <a:pPr algn="l" defTabSz="457200">
              <a:defRPr sz="3600">
                <a:solidFill>
                  <a:srgbClr val="3A8484"/>
                </a:solidFill>
                <a:latin typeface="FS Lola"/>
                <a:ea typeface="FS Lola"/>
                <a:cs typeface="FS Lola"/>
                <a:sym typeface="FS Lola"/>
              </a:defRPr>
            </a:pPr>
            <a:r>
              <a:rPr lang="en-GB" sz="3000" dirty="0">
                <a:solidFill>
                  <a:srgbClr val="493A39"/>
                </a:solidFill>
                <a:latin typeface="FS Lola"/>
                <a:sym typeface="FS Lola"/>
              </a:rPr>
              <a:t>In a </a:t>
            </a:r>
            <a:r>
              <a:rPr lang="en-GB" sz="3000" b="1" dirty="0">
                <a:solidFill>
                  <a:srgbClr val="493A39"/>
                </a:solidFill>
                <a:latin typeface="FS Lola"/>
                <a:sym typeface="FS Lola"/>
              </a:rPr>
              <a:t>loan</a:t>
            </a:r>
            <a:r>
              <a:rPr lang="en-GB" sz="3000" dirty="0">
                <a:solidFill>
                  <a:srgbClr val="493A39"/>
                </a:solidFill>
                <a:latin typeface="FS Lola"/>
                <a:sym typeface="FS Lola"/>
              </a:rPr>
              <a:t> the  borrower has access to the full amount loaned once, and makes principal and interest payments on that amount until the debt is paid off.</a:t>
            </a:r>
          </a:p>
          <a:p>
            <a:pPr algn="l" defTabSz="457200">
              <a:defRPr sz="3600">
                <a:solidFill>
                  <a:srgbClr val="3A8484"/>
                </a:solidFill>
                <a:latin typeface="FS Lola"/>
                <a:ea typeface="FS Lola"/>
                <a:cs typeface="FS Lola"/>
                <a:sym typeface="FS Lola"/>
              </a:defRPr>
            </a:pPr>
            <a:endParaRPr lang="en-GB" sz="3000" dirty="0">
              <a:solidFill>
                <a:srgbClr val="493A39"/>
              </a:solidFill>
              <a:latin typeface="FS Lola"/>
              <a:sym typeface="FS Lola"/>
            </a:endParaRPr>
          </a:p>
          <a:p>
            <a:pPr algn="l" defTabSz="457200">
              <a:defRPr sz="3600">
                <a:solidFill>
                  <a:srgbClr val="3A8484"/>
                </a:solidFill>
                <a:latin typeface="FS Lola"/>
                <a:ea typeface="FS Lola"/>
                <a:cs typeface="FS Lola"/>
                <a:sym typeface="FS Lola"/>
              </a:defRPr>
            </a:pPr>
            <a:r>
              <a:rPr lang="en-GB" sz="3000" dirty="0">
                <a:solidFill>
                  <a:srgbClr val="493A39"/>
                </a:solidFill>
                <a:latin typeface="FS Lola"/>
                <a:sym typeface="FS Lola"/>
              </a:rPr>
              <a:t>In a </a:t>
            </a:r>
            <a:r>
              <a:rPr lang="en-GB" sz="3000" b="1" dirty="0">
                <a:solidFill>
                  <a:srgbClr val="493A39"/>
                </a:solidFill>
                <a:latin typeface="FS Lola"/>
                <a:sym typeface="FS Lola"/>
              </a:rPr>
              <a:t>Credit Line</a:t>
            </a:r>
            <a:r>
              <a:rPr lang="en-GB" sz="3000" dirty="0">
                <a:solidFill>
                  <a:srgbClr val="493A39"/>
                </a:solidFill>
                <a:latin typeface="FS Lola"/>
                <a:sym typeface="FS Lola"/>
              </a:rPr>
              <a:t>, the borrower can withdraw funds up to a pre-set limit, and makes principal and interest payments only on the withdrawn amount, like a credit card. They are usually unsecured loans.</a:t>
            </a:r>
            <a:endParaRPr lang="en-US" sz="3000" dirty="0">
              <a:solidFill>
                <a:srgbClr val="493A39"/>
              </a:solidFill>
              <a:latin typeface="FS Lola"/>
              <a:sym typeface="FS Lola"/>
            </a:endParaRPr>
          </a:p>
        </p:txBody>
      </p:sp>
      <p:sp>
        <p:nvSpPr>
          <p:cNvPr id="10" name="Shape 443">
            <a:extLst>
              <a:ext uri="{FF2B5EF4-FFF2-40B4-BE49-F238E27FC236}">
                <a16:creationId xmlns:a16="http://schemas.microsoft.com/office/drawing/2014/main" id="{C22BB479-16CD-E24B-BFF7-547A266AB76F}"/>
              </a:ext>
            </a:extLst>
          </p:cNvPr>
          <p:cNvSpPr/>
          <p:nvPr/>
        </p:nvSpPr>
        <p:spPr>
          <a:xfrm>
            <a:off x="635000" y="6721620"/>
            <a:ext cx="21844001" cy="38882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defTabSz="457200"/>
            <a:r>
              <a:rPr lang="en-US" sz="3600" dirty="0">
                <a:solidFill>
                  <a:srgbClr val="3A8484"/>
                </a:solidFill>
                <a:latin typeface="FS Lola"/>
                <a:sym typeface="FS Lola"/>
              </a:rPr>
              <a:t>Revolving vs Non-Revolving</a:t>
            </a:r>
          </a:p>
          <a:p>
            <a:pPr marL="457200" indent="-457200" algn="l" defTabSz="457200">
              <a:buFont typeface="Arial" panose="020B0604020202020204" pitchFamily="34" charset="0"/>
              <a:buChar char="•"/>
            </a:pPr>
            <a:endParaRPr lang="en-US" sz="3000" dirty="0">
              <a:solidFill>
                <a:srgbClr val="493A39"/>
              </a:solidFill>
              <a:latin typeface="FS Lola"/>
              <a:sym typeface="FS Lola"/>
            </a:endParaRPr>
          </a:p>
          <a:p>
            <a:pPr algn="l" defTabSz="457200"/>
            <a:r>
              <a:rPr lang="en-US" sz="3000" b="1" dirty="0">
                <a:solidFill>
                  <a:srgbClr val="493A39"/>
                </a:solidFill>
                <a:latin typeface="FS Lola"/>
                <a:sym typeface="FS Lola"/>
              </a:rPr>
              <a:t>A revolving line of credit:</a:t>
            </a:r>
            <a:r>
              <a:rPr lang="en-US" sz="3000" dirty="0">
                <a:solidFill>
                  <a:srgbClr val="493A39"/>
                </a:solidFill>
                <a:latin typeface="FS Lola"/>
                <a:sym typeface="FS Lola"/>
              </a:rPr>
              <a:t> It </a:t>
            </a:r>
            <a:r>
              <a:rPr lang="es-ES" sz="3000" dirty="0">
                <a:solidFill>
                  <a:srgbClr val="493A39"/>
                </a:solidFill>
                <a:latin typeface="FS Lola"/>
                <a:sym typeface="FS Lola"/>
              </a:rPr>
              <a:t>allows borrowers to spend the money, repay it, and spend it again in a virtually never-ending, revolving cycle. E.g, Credit cards.</a:t>
            </a:r>
          </a:p>
          <a:p>
            <a:pPr marL="457200" indent="-457200" algn="l" defTabSz="457200">
              <a:buFont typeface="Arial" panose="020B0604020202020204" pitchFamily="34" charset="0"/>
              <a:buChar char="•"/>
            </a:pPr>
            <a:endParaRPr lang="es-ES" sz="3000" dirty="0">
              <a:solidFill>
                <a:srgbClr val="493A39"/>
              </a:solidFill>
              <a:latin typeface="FS Lola"/>
              <a:sym typeface="FS Lola"/>
            </a:endParaRPr>
          </a:p>
          <a:p>
            <a:pPr algn="l" defTabSz="457200"/>
            <a:r>
              <a:rPr lang="es-ES" sz="3000" b="1" dirty="0">
                <a:solidFill>
                  <a:srgbClr val="493A39"/>
                </a:solidFill>
                <a:latin typeface="FS Lola"/>
                <a:sym typeface="FS Lola"/>
              </a:rPr>
              <a:t>A Non-revolving line of credit</a:t>
            </a:r>
            <a:r>
              <a:rPr lang="es-ES" sz="3000" dirty="0">
                <a:solidFill>
                  <a:srgbClr val="493A39"/>
                </a:solidFill>
                <a:latin typeface="FS Lola"/>
                <a:sym typeface="FS Lola"/>
              </a:rPr>
              <a:t>: The pool of available credit does not replenish after payments are made. Once you pay off the line of credit in full, the account is closed and cannot be used again.</a:t>
            </a:r>
            <a:endParaRPr lang="en-US" sz="3000" dirty="0">
              <a:solidFill>
                <a:srgbClr val="493A39"/>
              </a:solidFill>
              <a:latin typeface="FS Lola"/>
              <a:sym typeface="FS Lola"/>
            </a:endParaRPr>
          </a:p>
          <a:p>
            <a:pPr marL="457200" indent="-457200" algn="l" defTabSz="457200">
              <a:buFont typeface="Arial" panose="020B0604020202020204" pitchFamily="34" charset="0"/>
              <a:buChar char="•"/>
            </a:pPr>
            <a:endParaRPr lang="en-US" sz="3000" dirty="0">
              <a:solidFill>
                <a:srgbClr val="493A39"/>
              </a:solidFill>
              <a:latin typeface="FS Lola"/>
              <a:sym typeface="FS Lola"/>
            </a:endParaRPr>
          </a:p>
        </p:txBody>
      </p:sp>
    </p:spTree>
    <p:extLst>
      <p:ext uri="{BB962C8B-B14F-4D97-AF65-F5344CB8AC3E}">
        <p14:creationId xmlns:p14="http://schemas.microsoft.com/office/powerpoint/2010/main" val="15735090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65965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Asset Product</a:t>
            </a:r>
          </a:p>
        </p:txBody>
      </p:sp>
      <p:sp>
        <p:nvSpPr>
          <p:cNvPr id="445" name="Shape 445"/>
          <p:cNvSpPr/>
          <p:nvPr/>
        </p:nvSpPr>
        <p:spPr>
          <a:xfrm>
            <a:off x="635239" y="1816100"/>
            <a:ext cx="118462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Loans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
        <p:nvSpPr>
          <p:cNvPr id="8" name="Shape 443">
            <a:extLst>
              <a:ext uri="{FF2B5EF4-FFF2-40B4-BE49-F238E27FC236}">
                <a16:creationId xmlns:a16="http://schemas.microsoft.com/office/drawing/2014/main" id="{E7F19517-D531-B040-A86A-7A14E7E6E357}"/>
              </a:ext>
            </a:extLst>
          </p:cNvPr>
          <p:cNvSpPr/>
          <p:nvPr/>
        </p:nvSpPr>
        <p:spPr>
          <a:xfrm>
            <a:off x="635000" y="2472690"/>
            <a:ext cx="21844001" cy="1041310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Retail Loans</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Mortgage</a:t>
            </a:r>
          </a:p>
          <a:p>
            <a:pPr lvl="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		Mortgages are collateralized loans distributed by banks to allow consumers to buy homes they can’t pay for upfront. A mortgage is tied to your home, meaning you risk foreclosure if you fall behind on payments.</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Auto Loans</a:t>
            </a:r>
          </a:p>
          <a:p>
            <a:pPr marR="0" lvl="0" algn="l" defTabSz="457200" rtl="0" eaLnBrk="1" fontAlgn="auto" latinLnBrk="0" hangingPunct="0">
              <a:lnSpc>
                <a:spcPct val="100000"/>
              </a:lnSpc>
              <a:spcBef>
                <a:spcPts val="0"/>
              </a:spcBef>
              <a:spcAft>
                <a:spcPts val="0"/>
              </a:spcAft>
              <a:buClrTx/>
              <a:buSzTx/>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		Like mortgages, auto loans are tied to your property. They can help you afford a vehicle, but you risk losing the car if you miss payments. </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Student Loans</a:t>
            </a:r>
          </a:p>
          <a:p>
            <a:pPr lvl="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		Student loans are offered to college students and their families to help cover the cost of higher education.</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Home Equity</a:t>
            </a:r>
            <a:r>
              <a:rPr lang="en-US" sz="3000" dirty="0">
                <a:solidFill>
                  <a:srgbClr val="493A39"/>
                </a:solidFill>
                <a:latin typeface="FS Lola"/>
                <a:sym typeface="FS Lola"/>
              </a:rPr>
              <a:t> Loans</a:t>
            </a:r>
          </a:p>
          <a:p>
            <a:pPr lvl="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		If you have equity in your home – the house is worth more than you owe on it – you can use that equity to help pay for big projects. </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R="0" lvl="0" algn="l" defTabSz="457200" rtl="0" eaLnBrk="1" fontAlgn="auto" latinLnBrk="0" hangingPunct="0">
              <a:lnSpc>
                <a:spcPct val="100000"/>
              </a:lnSpc>
              <a:spcBef>
                <a:spcPts val="0"/>
              </a:spcBef>
              <a:spcAft>
                <a:spcPts val="0"/>
              </a:spcAft>
              <a:buClrTx/>
              <a:buSzTx/>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algn="l" defTabSz="457200">
              <a:defRPr sz="3600">
                <a:solidFill>
                  <a:srgbClr val="3A8484"/>
                </a:solidFill>
                <a:latin typeface="FS Lola"/>
                <a:ea typeface="FS Lola"/>
                <a:cs typeface="FS Lola"/>
                <a:sym typeface="FS Lola"/>
              </a:defRPr>
            </a:pPr>
            <a:r>
              <a:rPr lang="en-US" sz="3600" dirty="0">
                <a:solidFill>
                  <a:srgbClr val="3A8484"/>
                </a:solidFill>
                <a:latin typeface="FS Lola"/>
                <a:sym typeface="FS Lola"/>
              </a:rPr>
              <a:t>Commercial Loans</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Commercial Real Estate</a:t>
            </a:r>
          </a:p>
          <a:p>
            <a:pPr marR="0" lvl="0" algn="l" defTabSz="457200" rtl="0" eaLnBrk="1" fontAlgn="auto" latinLnBrk="0" hangingPunct="0">
              <a:lnSpc>
                <a:spcPct val="100000"/>
              </a:lnSpc>
              <a:spcBef>
                <a:spcPts val="0"/>
              </a:spcBef>
              <a:spcAft>
                <a:spcPts val="0"/>
              </a:spcAft>
              <a:buClrTx/>
              <a:buSzTx/>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		Mortgages given to companies and businesses to buy commercial property</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Development loans</a:t>
            </a:r>
          </a:p>
          <a:p>
            <a:pPr lvl="1" indent="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		Loans given to construction </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Trade Finance</a:t>
            </a:r>
          </a:p>
          <a:p>
            <a:pPr lvl="1" indent="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		Financial instruments given to companies to facilitate the international trade and commerce</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Leasing</a:t>
            </a:r>
          </a:p>
          <a:p>
            <a:pPr marR="0" lvl="0" algn="l" defTabSz="457200" rtl="0" eaLnBrk="1" fontAlgn="auto" latinLnBrk="0" hangingPunct="0">
              <a:lnSpc>
                <a:spcPct val="100000"/>
              </a:lnSpc>
              <a:spcBef>
                <a:spcPts val="0"/>
              </a:spcBef>
              <a:spcAft>
                <a:spcPts val="0"/>
              </a:spcAft>
              <a:buClrTx/>
              <a:buSzTx/>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		A lease is a term rental agreement for the use of specific equipment.</a:t>
            </a:r>
          </a:p>
          <a:p>
            <a:pPr marR="0" lvl="0" algn="l" defTabSz="457200" rtl="0" eaLnBrk="1" fontAlgn="auto" latinLnBrk="0" hangingPunct="0">
              <a:lnSpc>
                <a:spcPct val="100000"/>
              </a:lnSpc>
              <a:spcBef>
                <a:spcPts val="0"/>
              </a:spcBef>
              <a:spcAft>
                <a:spcPts val="0"/>
              </a:spcAft>
              <a:buClrTx/>
              <a:buSzTx/>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		</a:t>
            </a:r>
          </a:p>
        </p:txBody>
      </p:sp>
    </p:spTree>
    <p:extLst>
      <p:ext uri="{BB962C8B-B14F-4D97-AF65-F5344CB8AC3E}">
        <p14:creationId xmlns:p14="http://schemas.microsoft.com/office/powerpoint/2010/main" val="365263377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31555</TotalTime>
  <Words>1628</Words>
  <Application>Microsoft Macintosh PowerPoint</Application>
  <PresentationFormat>Custom</PresentationFormat>
  <Paragraphs>251</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FS Lola</vt:lpstr>
      <vt:lpstr>FS Lola ExtraBold</vt:lpstr>
      <vt:lpstr>FS Lola Light</vt:lpstr>
      <vt:lpstr>FS Lola Medium</vt:lpstr>
      <vt:lpstr>Arial</vt:lpstr>
      <vt:lpstr>Helvetica Light</vt:lpstr>
      <vt:lpstr>Helvetica Neue</vt:lpstr>
      <vt:lpstr>Wingdings</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Olmo Vazquez Rodriguez</dc:creator>
  <cp:lastModifiedBy>李 博典</cp:lastModifiedBy>
  <cp:revision>256</cp:revision>
  <dcterms:modified xsi:type="dcterms:W3CDTF">2020-04-03T05:29:32Z</dcterms:modified>
</cp:coreProperties>
</file>