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65" r:id="rId3"/>
    <p:sldId id="492" r:id="rId4"/>
    <p:sldId id="494" r:id="rId5"/>
    <p:sldId id="495" r:id="rId6"/>
    <p:sldId id="496" r:id="rId7"/>
    <p:sldId id="487" r:id="rId8"/>
    <p:sldId id="497" r:id="rId9"/>
    <p:sldId id="500" r:id="rId10"/>
    <p:sldId id="499" r:id="rId11"/>
    <p:sldId id="493" r:id="rId12"/>
    <p:sldId id="466" r:id="rId13"/>
    <p:sldId id="501" r:id="rId14"/>
    <p:sldId id="502" r:id="rId15"/>
    <p:sldId id="503" r:id="rId16"/>
    <p:sldId id="504" r:id="rId17"/>
    <p:sldId id="505" r:id="rId18"/>
    <p:sldId id="485" r:id="rId19"/>
    <p:sldId id="507" r:id="rId20"/>
    <p:sldId id="506" r:id="rId21"/>
    <p:sldId id="508" r:id="rId22"/>
    <p:sldId id="343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7" pos="11513" userDrawn="1">
          <p15:clr>
            <a:srgbClr val="A4A3A4"/>
          </p15:clr>
        </p15:guide>
        <p15:guide id="8" orient="horz" pos="8221" userDrawn="1">
          <p15:clr>
            <a:srgbClr val="A4A3A4"/>
          </p15:clr>
        </p15:guide>
        <p15:guide id="9" pos="7680" userDrawn="1">
          <p15:clr>
            <a:srgbClr val="A4A3A4"/>
          </p15:clr>
        </p15:guide>
        <p15:guide id="10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6BBE9C"/>
    <a:srgbClr val="43ABC3"/>
    <a:srgbClr val="E3F7F3"/>
    <a:srgbClr val="99CBA2"/>
    <a:srgbClr val="F29170"/>
    <a:srgbClr val="C3F0E6"/>
    <a:srgbClr val="9A9A9A"/>
    <a:srgbClr val="63C1A0"/>
    <a:srgbClr val="493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0781" autoAdjust="0"/>
  </p:normalViewPr>
  <p:slideViewPr>
    <p:cSldViewPr snapToGrid="0" snapToObjects="1">
      <p:cViewPr varScale="1">
        <p:scale>
          <a:sx n="50" d="100"/>
          <a:sy n="50" d="100"/>
        </p:scale>
        <p:origin x="1000" y="160"/>
      </p:cViewPr>
      <p:guideLst>
        <p:guide orient="horz" pos="2370"/>
        <p:guide pos="11513"/>
        <p:guide orient="horz" pos="8221"/>
        <p:guide pos="7680"/>
        <p:guide pos="3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5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18:09:43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18:09:43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18:09:43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18:09:43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18:09:43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18:09:43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18:09:43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18:09:43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117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4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del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https://miro.medium.com/max/1732/1*3u_oJgD9m0SZRUVDi1KPnw.png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7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 dirty="0"/>
          </a:p>
        </p:txBody>
      </p:sp>
      <p:pic>
        <p:nvPicPr>
          <p:cNvPr id="120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283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2350287" y="5340917"/>
            <a:ext cx="8114401" cy="277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60000"/>
              </a:lnSpc>
              <a:defRPr sz="15000" i="1">
                <a:solidFill>
                  <a:srgbClr val="3A8484"/>
                </a:solidFill>
                <a:latin typeface="FS Lola Light"/>
                <a:ea typeface="FS Lola Light"/>
                <a:cs typeface="FS Lola Light"/>
                <a:sym typeface="FS Lola Light"/>
              </a:defRPr>
            </a:pPr>
            <a:r>
              <a:rPr lang="en-US" dirty="0"/>
              <a:t>      </a:t>
            </a:r>
            <a:r>
              <a:rPr lang="en-US" sz="12500" dirty="0"/>
              <a:t>Liability </a:t>
            </a:r>
          </a:p>
          <a:p>
            <a:pPr algn="l">
              <a:lnSpc>
                <a:spcPct val="60000"/>
              </a:lnSpc>
              <a:defRPr sz="15000" i="1">
                <a:solidFill>
                  <a:srgbClr val="3A8484"/>
                </a:solidFill>
                <a:latin typeface="FS Lola Light"/>
                <a:ea typeface="FS Lola Light"/>
                <a:cs typeface="FS Lola Light"/>
                <a:sym typeface="FS Lola Light"/>
              </a:defRPr>
            </a:pPr>
            <a:r>
              <a:rPr lang="en-US" sz="12500" dirty="0"/>
              <a:t>  Products</a:t>
            </a:r>
            <a:endParaRPr sz="1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B4A06-E9CE-42BA-811B-DECEBE2DCF30}"/>
              </a:ext>
            </a:extLst>
          </p:cNvPr>
          <p:cNvSpPr txBox="1"/>
          <p:nvPr/>
        </p:nvSpPr>
        <p:spPr>
          <a:xfrm>
            <a:off x="14004782" y="9016121"/>
            <a:ext cx="715518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Dan Wu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Bodian Li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44">
            <a:extLst>
              <a:ext uri="{FF2B5EF4-FFF2-40B4-BE49-F238E27FC236}">
                <a16:creationId xmlns:a16="http://schemas.microsoft.com/office/drawing/2014/main" id="{78314EA3-5B70-46EC-8821-2DBB8659DEAE}"/>
              </a:ext>
            </a:extLst>
          </p:cNvPr>
          <p:cNvSpPr/>
          <p:nvPr/>
        </p:nvSpPr>
        <p:spPr>
          <a:xfrm>
            <a:off x="635000" y="1016000"/>
            <a:ext cx="610904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Balance Sheet Example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14" name="Shape 445">
            <a:extLst>
              <a:ext uri="{FF2B5EF4-FFF2-40B4-BE49-F238E27FC236}">
                <a16:creationId xmlns:a16="http://schemas.microsoft.com/office/drawing/2014/main" id="{4DAE4344-5C3D-4C01-84AD-06F786D19A80}"/>
              </a:ext>
            </a:extLst>
          </p:cNvPr>
          <p:cNvSpPr/>
          <p:nvPr/>
        </p:nvSpPr>
        <p:spPr>
          <a:xfrm>
            <a:off x="635239" y="1816100"/>
            <a:ext cx="120866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lvl="0"/>
            <a:r>
              <a:rPr lang="en-US" dirty="0"/>
              <a:t>Banks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0028C7-6739-4BFD-B403-096672387F9B}"/>
              </a:ext>
            </a:extLst>
          </p:cNvPr>
          <p:cNvGrpSpPr/>
          <p:nvPr/>
        </p:nvGrpSpPr>
        <p:grpSpPr>
          <a:xfrm>
            <a:off x="7975853" y="2974069"/>
            <a:ext cx="8432292" cy="9211334"/>
            <a:chOff x="12869515" y="3593519"/>
            <a:chExt cx="8432292" cy="9211334"/>
          </a:xfrm>
        </p:grpSpPr>
        <p:sp>
          <p:nvSpPr>
            <p:cNvPr id="18" name="Shape 443">
              <a:extLst>
                <a:ext uri="{FF2B5EF4-FFF2-40B4-BE49-F238E27FC236}">
                  <a16:creationId xmlns:a16="http://schemas.microsoft.com/office/drawing/2014/main" id="{F5E4BC9C-7D69-4528-8E43-63FAFD7A0D36}"/>
                </a:ext>
              </a:extLst>
            </p:cNvPr>
            <p:cNvSpPr/>
            <p:nvPr/>
          </p:nvSpPr>
          <p:spPr>
            <a:xfrm>
              <a:off x="12869515" y="4487704"/>
              <a:ext cx="8432292" cy="8317149"/>
            </a:xfrm>
            <a:prstGeom prst="rect">
              <a:avLst/>
            </a:prstGeom>
            <a:solidFill>
              <a:srgbClr val="E3F7F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/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>
                  <a:solidFill>
                    <a:srgbClr val="3A8484"/>
                  </a:solidFill>
                  <a:latin typeface="FS Lola"/>
                  <a:sym typeface="FS Lola"/>
                </a:rPr>
                <a:t>Retail Deposits </a:t>
              </a: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							</a:t>
              </a:r>
            </a:p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>
                  <a:solidFill>
                    <a:srgbClr val="3A8484"/>
                  </a:solidFill>
                  <a:latin typeface="FS Lola"/>
                  <a:sym typeface="FS Lola"/>
                </a:rPr>
                <a:t>Commercial Deposits </a:t>
              </a: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							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Short-term Debt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Long-term Debt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Securitization</a:t>
              </a:r>
              <a:endParaRPr lang="en-US" sz="4000" dirty="0">
                <a:solidFill>
                  <a:srgbClr val="3A8484"/>
                </a:solidFill>
                <a:latin typeface="FS Lola"/>
                <a:sym typeface="FS Lola"/>
              </a:endParaRPr>
            </a:p>
            <a:p>
              <a:pPr lvl="2" algn="l" defTabSz="457200">
                <a:lnSpc>
                  <a:spcPct val="150000"/>
                </a:lnSpc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>
                  <a:solidFill>
                    <a:srgbClr val="3A8484"/>
                  </a:solidFill>
                  <a:latin typeface="FS Lola"/>
                  <a:sym typeface="FS Lola"/>
                </a:rPr>
                <a:t>Repo </a:t>
              </a:r>
            </a:p>
            <a:p>
              <a:pPr lvl="2" algn="l" defTabSz="457200">
                <a:lnSpc>
                  <a:spcPct val="150000"/>
                </a:lnSpc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>
                  <a:solidFill>
                    <a:srgbClr val="3A8484"/>
                  </a:solidFill>
                  <a:latin typeface="FS Lola"/>
                  <a:sym typeface="FS Lola"/>
                </a:rPr>
                <a:t>Other Liabilities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endParaRP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Trading Liabilities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>
                  <a:solidFill>
                    <a:srgbClr val="3A8484"/>
                  </a:solidFill>
                  <a:latin typeface="FS Lola"/>
                  <a:sym typeface="FS Lola"/>
                </a:rPr>
                <a:t>Equity</a:t>
              </a:r>
              <a:endPara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S Lola"/>
                <a:sym typeface="FS Lola"/>
              </a:endParaRPr>
            </a:p>
          </p:txBody>
        </p:sp>
        <p:sp>
          <p:nvSpPr>
            <p:cNvPr id="19" name="Shape 429">
              <a:extLst>
                <a:ext uri="{FF2B5EF4-FFF2-40B4-BE49-F238E27FC236}">
                  <a16:creationId xmlns:a16="http://schemas.microsoft.com/office/drawing/2014/main" id="{AE354B91-7362-4C08-955F-90FE0415A3C8}"/>
                </a:ext>
              </a:extLst>
            </p:cNvPr>
            <p:cNvSpPr/>
            <p:nvPr/>
          </p:nvSpPr>
          <p:spPr>
            <a:xfrm>
              <a:off x="13452094" y="3593519"/>
              <a:ext cx="7032675" cy="7181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 defTabSz="457200"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lvl1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63C1A0"/>
                  </a:solidFill>
                  <a:effectLst/>
                  <a:uLnTx/>
                  <a:uFillTx/>
                  <a:latin typeface="FS Lola" charset="0"/>
                  <a:ea typeface="FS Lola" charset="0"/>
                  <a:cs typeface="FS Lola" charset="0"/>
                  <a:sym typeface="FS Lola"/>
                </a:rPr>
                <a:t>Liabilities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2808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361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444">
            <a:extLst>
              <a:ext uri="{FF2B5EF4-FFF2-40B4-BE49-F238E27FC236}">
                <a16:creationId xmlns:a16="http://schemas.microsoft.com/office/drawing/2014/main" id="{4D5457A9-7BC0-4486-8F91-999A2B696E7F}"/>
              </a:ext>
            </a:extLst>
          </p:cNvPr>
          <p:cNvSpPr/>
          <p:nvPr/>
        </p:nvSpPr>
        <p:spPr>
          <a:xfrm>
            <a:off x="635000" y="1016000"/>
            <a:ext cx="64973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D</a:t>
            </a:r>
            <a:r>
              <a:rPr kumimoji="0" lang="en-US" altLang="zh-CN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efinition of </a:t>
            </a: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liability</a:t>
            </a:r>
          </a:p>
        </p:txBody>
      </p:sp>
      <p:sp>
        <p:nvSpPr>
          <p:cNvPr id="11" name="Shape 445">
            <a:extLst>
              <a:ext uri="{FF2B5EF4-FFF2-40B4-BE49-F238E27FC236}">
                <a16:creationId xmlns:a16="http://schemas.microsoft.com/office/drawing/2014/main" id="{DE980BF9-6870-4669-97AA-421EF331377C}"/>
              </a:ext>
            </a:extLst>
          </p:cNvPr>
          <p:cNvSpPr/>
          <p:nvPr/>
        </p:nvSpPr>
        <p:spPr>
          <a:xfrm>
            <a:off x="635239" y="1816100"/>
            <a:ext cx="57948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Trading Book VS Banking Book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sp>
        <p:nvSpPr>
          <p:cNvPr id="13" name="Shape 443">
            <a:extLst>
              <a:ext uri="{FF2B5EF4-FFF2-40B4-BE49-F238E27FC236}">
                <a16:creationId xmlns:a16="http://schemas.microsoft.com/office/drawing/2014/main" id="{012CC330-B54E-2147-9B3C-B4326605753A}"/>
              </a:ext>
            </a:extLst>
          </p:cNvPr>
          <p:cNvSpPr/>
          <p:nvPr/>
        </p:nvSpPr>
        <p:spPr>
          <a:xfrm>
            <a:off x="635000" y="2472690"/>
            <a:ext cx="21844001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Trading Book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The trading book refers to assets held by a bank that are available for sale and hence regularly traded. The trading book is required under Basel II and III to be marked-to-market on a daily basis) 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Banking Book</a:t>
            </a:r>
          </a:p>
          <a:p>
            <a:pPr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The banking book is a term for assets on a bank's balance sheet that are expected to be held to maturity, usually consisting of customer loans to and deposits from retail and corporate customers.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</p:spTree>
    <p:extLst>
      <p:ext uri="{BB962C8B-B14F-4D97-AF65-F5344CB8AC3E}">
        <p14:creationId xmlns:p14="http://schemas.microsoft.com/office/powerpoint/2010/main" val="35543101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4725323" y="5575597"/>
            <a:ext cx="330218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 Bank’s </a:t>
            </a:r>
          </a:p>
          <a:p>
            <a:r>
              <a:rPr lang="en-US" dirty="0"/>
              <a:t>Liability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950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FC710AB-B956-DB48-833B-8C79D035D2B8}"/>
              </a:ext>
            </a:extLst>
          </p:cNvPr>
          <p:cNvSpPr txBox="1"/>
          <p:nvPr/>
        </p:nvSpPr>
        <p:spPr>
          <a:xfrm>
            <a:off x="635000" y="2472690"/>
            <a:ext cx="20246910" cy="57349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Counterparty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Retail; commercial; broker; SME and </a:t>
            </a:r>
            <a:r>
              <a:rPr lang="en-US" sz="3000" dirty="0" err="1">
                <a:solidFill>
                  <a:srgbClr val="493A39"/>
                </a:solidFill>
                <a:latin typeface="FS Lola"/>
                <a:sym typeface="FS Lola"/>
              </a:rPr>
              <a:t>etc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Maturity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Open maturity; 7 days advance; less than 1 year; long than 1 year</a:t>
            </a:r>
            <a:b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algn="l"/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Collateralized 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Unsecured; secured (most for government depositors)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R="0" lvl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Interest Bearing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Non-interesting bearing; interest bearing; fixed; floating</a:t>
            </a:r>
            <a:endParaRPr kumimoji="0" lang="en-GB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Helvetica Light"/>
            </a:endParaRPr>
          </a:p>
        </p:txBody>
      </p:sp>
      <p:sp>
        <p:nvSpPr>
          <p:cNvPr id="8" name="Shape 444">
            <a:extLst>
              <a:ext uri="{FF2B5EF4-FFF2-40B4-BE49-F238E27FC236}">
                <a16:creationId xmlns:a16="http://schemas.microsoft.com/office/drawing/2014/main" id="{55CF9B6C-D225-CF4E-B764-118EE0857DA1}"/>
              </a:ext>
            </a:extLst>
          </p:cNvPr>
          <p:cNvSpPr/>
          <p:nvPr/>
        </p:nvSpPr>
        <p:spPr>
          <a:xfrm>
            <a:off x="635000" y="1016000"/>
            <a:ext cx="39802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Bank’s Liability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9" name="Shape 445">
            <a:extLst>
              <a:ext uri="{FF2B5EF4-FFF2-40B4-BE49-F238E27FC236}">
                <a16:creationId xmlns:a16="http://schemas.microsoft.com/office/drawing/2014/main" id="{B2437E08-6144-7B41-9E4A-3B70BCFF03D6}"/>
              </a:ext>
            </a:extLst>
          </p:cNvPr>
          <p:cNvSpPr/>
          <p:nvPr/>
        </p:nvSpPr>
        <p:spPr>
          <a:xfrm>
            <a:off x="635239" y="1816100"/>
            <a:ext cx="288219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lvl="0"/>
            <a:r>
              <a:rPr lang="en-US" dirty="0"/>
              <a:t>Deposit Matrix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87303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538480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Bank’s Liability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C710AB-B956-DB48-833B-8C79D035D2B8}"/>
              </a:ext>
            </a:extLst>
          </p:cNvPr>
          <p:cNvSpPr txBox="1"/>
          <p:nvPr/>
        </p:nvSpPr>
        <p:spPr>
          <a:xfrm>
            <a:off x="635000" y="2472690"/>
            <a:ext cx="21427831" cy="57349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Seniority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Senior debt; subordinate debt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Maturity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Less than 30 days; less than 1 year (T Bill); longer than 1 year (T Note); longer than 10 years (T Bond); no maturity (Perpetual Bond)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Collateralized </a:t>
            </a:r>
            <a:endParaRPr lang="en-US" sz="3600" dirty="0">
              <a:solidFill>
                <a:srgbClr val="3A8484"/>
              </a:solidFill>
              <a:latin typeface="FS Lola"/>
              <a:sym typeface="FS Lola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Secured; unsecured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Convertible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 (comes with the right to convert to common stocks)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7" name="Shape 445">
            <a:extLst>
              <a:ext uri="{FF2B5EF4-FFF2-40B4-BE49-F238E27FC236}">
                <a16:creationId xmlns:a16="http://schemas.microsoft.com/office/drawing/2014/main" id="{31866E28-AAE2-2C4F-BF98-DC566BAEDF87}"/>
              </a:ext>
            </a:extLst>
          </p:cNvPr>
          <p:cNvSpPr/>
          <p:nvPr/>
        </p:nvSpPr>
        <p:spPr>
          <a:xfrm>
            <a:off x="635239" y="1816100"/>
            <a:ext cx="235160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lvl="0"/>
            <a:r>
              <a:rPr lang="en-US" dirty="0"/>
              <a:t>Debt Matrix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5054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538480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Bank’s Liability</a:t>
            </a:r>
          </a:p>
        </p:txBody>
      </p:sp>
      <p:sp>
        <p:nvSpPr>
          <p:cNvPr id="8" name="Shape 443">
            <a:extLst>
              <a:ext uri="{FF2B5EF4-FFF2-40B4-BE49-F238E27FC236}">
                <a16:creationId xmlns:a16="http://schemas.microsoft.com/office/drawing/2014/main" id="{51A98E47-F1CD-CB47-8CA7-A1977D2E3ED3}"/>
              </a:ext>
            </a:extLst>
          </p:cNvPr>
          <p:cNvSpPr/>
          <p:nvPr/>
        </p:nvSpPr>
        <p:spPr>
          <a:xfrm>
            <a:off x="635000" y="2458341"/>
            <a:ext cx="2184400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An issuer designs a marketable financial instrument by merging or pooling various financial assets into one group. </a:t>
            </a:r>
          </a:p>
          <a:p>
            <a:pPr marR="0" lvl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		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CD5D99-E622-0741-935D-537404A3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 descr="Paving the way from securitization to tokenization - BANKEX ...">
            <a:extLst>
              <a:ext uri="{FF2B5EF4-FFF2-40B4-BE49-F238E27FC236}">
                <a16:creationId xmlns:a16="http://schemas.microsoft.com/office/drawing/2014/main" id="{38D124BB-BD8F-B541-90BA-BB822066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66" y="4054570"/>
            <a:ext cx="15852661" cy="643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45">
            <a:extLst>
              <a:ext uri="{FF2B5EF4-FFF2-40B4-BE49-F238E27FC236}">
                <a16:creationId xmlns:a16="http://schemas.microsoft.com/office/drawing/2014/main" id="{B9FA7206-4878-7741-BD8D-4539CFEB1BB7}"/>
              </a:ext>
            </a:extLst>
          </p:cNvPr>
          <p:cNvSpPr/>
          <p:nvPr/>
        </p:nvSpPr>
        <p:spPr>
          <a:xfrm>
            <a:off x="635000" y="4866737"/>
            <a:ext cx="5384799" cy="4811574"/>
          </a:xfrm>
          <a:prstGeom prst="rect">
            <a:avLst/>
          </a:prstGeom>
          <a:solidFill>
            <a:srgbClr val="E3F7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000" dirty="0">
                <a:solidFill>
                  <a:srgbClr val="493A39"/>
                </a:solidFill>
                <a:latin typeface="FS Lola"/>
              </a:rPr>
              <a:t>Loans are treated as sales to an SPE (special purpose entity).</a:t>
            </a:r>
          </a:p>
          <a:p>
            <a:pPr algn="l"/>
            <a:endParaRPr lang="en-GB" sz="3000" dirty="0">
              <a:solidFill>
                <a:srgbClr val="493A39"/>
              </a:solidFill>
              <a:latin typeface="FS Lola"/>
            </a:endParaRPr>
          </a:p>
          <a:p>
            <a:pPr algn="l"/>
            <a:r>
              <a:rPr lang="en-GB" sz="3000" dirty="0">
                <a:solidFill>
                  <a:srgbClr val="493A39"/>
                </a:solidFill>
                <a:latin typeface="FS Lola"/>
              </a:rPr>
              <a:t>Depending on whether variable interest hold within the SPE, the securitization may still be consolidated in the final balance sheet.</a:t>
            </a:r>
          </a:p>
          <a:p>
            <a:pPr algn="l"/>
            <a:r>
              <a:rPr lang="en-GB" sz="3000" dirty="0">
                <a:solidFill>
                  <a:srgbClr val="493A39"/>
                </a:solidFill>
                <a:latin typeface="FS Lola"/>
              </a:rPr>
              <a:t> 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Shape 445">
            <a:extLst>
              <a:ext uri="{FF2B5EF4-FFF2-40B4-BE49-F238E27FC236}">
                <a16:creationId xmlns:a16="http://schemas.microsoft.com/office/drawing/2014/main" id="{C42A7452-826B-964B-8AAF-099606DBBC81}"/>
              </a:ext>
            </a:extLst>
          </p:cNvPr>
          <p:cNvSpPr/>
          <p:nvPr/>
        </p:nvSpPr>
        <p:spPr>
          <a:xfrm>
            <a:off x="635239" y="1816100"/>
            <a:ext cx="27603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lvl="0"/>
            <a:r>
              <a:rPr lang="en-US" dirty="0"/>
              <a:t>Securitization 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45845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538480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Bank’s Liability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CD5D99-E622-0741-935D-537404A3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5413D-2A9D-1F46-B6EE-96F474C554D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574290"/>
            <a:ext cx="16396428" cy="9630410"/>
          </a:xfrm>
          <a:prstGeom prst="rect">
            <a:avLst/>
          </a:prstGeom>
        </p:spPr>
      </p:pic>
      <p:sp>
        <p:nvSpPr>
          <p:cNvPr id="8" name="Shape 445">
            <a:extLst>
              <a:ext uri="{FF2B5EF4-FFF2-40B4-BE49-F238E27FC236}">
                <a16:creationId xmlns:a16="http://schemas.microsoft.com/office/drawing/2014/main" id="{11F54179-23C0-9D4E-A916-83343EDF4F0A}"/>
              </a:ext>
            </a:extLst>
          </p:cNvPr>
          <p:cNvSpPr/>
          <p:nvPr/>
        </p:nvSpPr>
        <p:spPr>
          <a:xfrm>
            <a:off x="635239" y="1816100"/>
            <a:ext cx="265617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lvl="0"/>
            <a:r>
              <a:rPr lang="en-US" dirty="0"/>
              <a:t>Securitization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67511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4725323" y="5575597"/>
            <a:ext cx="3534622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  <a:t>  Bank’s 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Capital</a:t>
            </a:r>
            <a:endParaRPr kumimoji="0" sz="8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134293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379430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lvl="0">
              <a:defRPr/>
            </a:pPr>
            <a:r>
              <a:rPr lang="en-US" dirty="0"/>
              <a:t>Bank’s Capital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239" y="1816100"/>
            <a:ext cx="244458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Introduction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FBD074-5582-4B97-8940-CCEFF33BFA3D}"/>
              </a:ext>
            </a:extLst>
          </p:cNvPr>
          <p:cNvGrpSpPr/>
          <p:nvPr/>
        </p:nvGrpSpPr>
        <p:grpSpPr>
          <a:xfrm>
            <a:off x="7724674" y="7986409"/>
            <a:ext cx="336240" cy="56160"/>
            <a:chOff x="7724674" y="7986409"/>
            <a:chExt cx="33624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672AB1-C781-499B-A325-3D67D1736CC0}"/>
                    </a:ext>
                  </a:extLst>
                </p14:cNvPr>
                <p14:cNvContentPartPr/>
                <p14:nvPr/>
              </p14:nvContentPartPr>
              <p14:xfrm>
                <a:off x="8060554" y="804220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672AB1-C781-499B-A325-3D67D1736C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51914" y="80332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649100-71CC-4174-877B-AB73A5586067}"/>
                    </a:ext>
                  </a:extLst>
                </p14:cNvPr>
                <p14:cNvContentPartPr/>
                <p14:nvPr/>
              </p14:nvContentPartPr>
              <p14:xfrm>
                <a:off x="7724674" y="7986409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649100-71CC-4174-877B-AB73A55860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16034" y="79777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443">
                <a:extLst>
                  <a:ext uri="{FF2B5EF4-FFF2-40B4-BE49-F238E27FC236}">
                    <a16:creationId xmlns:a16="http://schemas.microsoft.com/office/drawing/2014/main" id="{13370086-A859-E445-B663-2CFF6E0AC860}"/>
                  </a:ext>
                </a:extLst>
              </p:cNvPr>
              <p:cNvSpPr/>
              <p:nvPr/>
            </p:nvSpPr>
            <p:spPr>
              <a:xfrm>
                <a:off x="635000" y="2472690"/>
                <a:ext cx="21844001" cy="844667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8484"/>
                    </a:solidFill>
                    <a:effectLst/>
                    <a:uLnTx/>
                    <a:uFillTx/>
                    <a:latin typeface="FS Lola"/>
                    <a:sym typeface="FS Lola"/>
                  </a:rPr>
                  <a:t>Capital</a:t>
                </a:r>
              </a:p>
              <a:p>
                <a:pPr marL="457200" lvl="0" indent="-457200" algn="l" defTabSz="457200">
                  <a:buFont typeface="Arial" panose="020B0604020202020204" pitchFamily="34" charset="0"/>
                  <a:buChar char="•"/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Tire 1: it consists of bank’s equity, </a:t>
                </a:r>
                <a:r>
                  <a:rPr lang="en-US" sz="3000" b="1" i="1" dirty="0">
                    <a:solidFill>
                      <a:srgbClr val="493A39"/>
                    </a:solidFill>
                    <a:latin typeface="FS Lola"/>
                    <a:sym typeface="FS Lola"/>
                  </a:rPr>
                  <a:t>non-cumulative</a:t>
                </a: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 preferred stock. The goodwill of bank is deducted from its equity</a:t>
                </a:r>
              </a:p>
              <a:p>
                <a:pPr marL="457200" lvl="0" indent="-457200" algn="l" defTabSz="457200">
                  <a:buFont typeface="Arial" panose="020B0604020202020204" pitchFamily="34" charset="0"/>
                  <a:buChar char="•"/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Tire 2: it consists of </a:t>
                </a:r>
                <a:r>
                  <a:rPr lang="en-US" sz="3000" b="1" i="1" dirty="0">
                    <a:solidFill>
                      <a:srgbClr val="493A39"/>
                    </a:solidFill>
                    <a:latin typeface="FS Lola"/>
                    <a:sym typeface="FS Lola"/>
                  </a:rPr>
                  <a:t>cumulative</a:t>
                </a: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 preferred stock. Subordinated debt. Perpetual bond</a:t>
                </a:r>
              </a:p>
              <a:p>
                <a:pPr marL="457200" lvl="0" indent="-457200" algn="l" defTabSz="457200">
                  <a:buFont typeface="Arial" panose="020B0604020202020204" pitchFamily="34" charset="0"/>
                  <a:buChar char="•"/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Tire 3: it consists of </a:t>
                </a:r>
                <a:r>
                  <a:rPr lang="en-US" sz="3000" b="1" dirty="0">
                    <a:solidFill>
                      <a:srgbClr val="493A39"/>
                    </a:solidFill>
                    <a:latin typeface="FS Lola"/>
                    <a:sym typeface="FS Lola"/>
                  </a:rPr>
                  <a:t>short-term</a:t>
                </a: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 subordinated debt</a:t>
                </a:r>
              </a:p>
              <a:p>
                <a:pPr algn="l" defTabSz="457200"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endParaRPr lang="en-US" sz="3600" dirty="0">
                  <a:solidFill>
                    <a:srgbClr val="3A8484"/>
                  </a:solidFill>
                  <a:latin typeface="FS Lola"/>
                  <a:sym typeface="FS Lola"/>
                </a:endParaRPr>
              </a:p>
              <a:p>
                <a:pPr algn="l" defTabSz="457200"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600" dirty="0">
                    <a:solidFill>
                      <a:srgbClr val="3A8484"/>
                    </a:solidFill>
                    <a:latin typeface="FS Lola"/>
                    <a:sym typeface="FS Lola"/>
                  </a:rPr>
                  <a:t>Risk-Weighted Asset (RWA)</a:t>
                </a:r>
              </a:p>
              <a:p>
                <a:pPr algn="l" defTabSz="457200"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Bank’s assets weighted according to risk. Total (credit) risk-weighted assets of bank will be the sum of its on-balance sheet &amp; off-balance sheet asset</a:t>
                </a:r>
              </a:p>
              <a:p>
                <a:pPr marL="457200" marR="0" lvl="0" indent="-45720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On-Balance Sheet Asset: Cash, Gold</a:t>
                </a:r>
              </a:p>
              <a:p>
                <a:pPr marL="457200" marR="0" lvl="0" indent="-45720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Off-Balance Sheet Asset: Guarantee</a:t>
                </a:r>
              </a:p>
              <a:p>
                <a:pPr marL="457200" marR="0" lvl="0" indent="-45720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000" dirty="0">
                    <a:solidFill>
                      <a:srgbClr val="493A39"/>
                    </a:solidFill>
                    <a:latin typeface="FS Lola"/>
                    <a:sym typeface="FS Lola"/>
                  </a:rPr>
                  <a:t>Derivatives: Futures</a:t>
                </a:r>
              </a:p>
              <a:p>
                <a:pPr marL="457200" marR="0" lvl="0" indent="-45720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endParaRPr lang="en-US" sz="3000" dirty="0">
                  <a:solidFill>
                    <a:srgbClr val="493A39"/>
                  </a:solidFill>
                  <a:latin typeface="FS Lola"/>
                  <a:sym typeface="FS Lola"/>
                </a:endParaRPr>
              </a:p>
              <a:p>
                <a:pPr lvl="0" algn="l" defTabSz="457200"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600" dirty="0">
                    <a:solidFill>
                      <a:srgbClr val="3A8484"/>
                    </a:solidFill>
                    <a:latin typeface="FS Lola"/>
                    <a:sym typeface="FS Lola"/>
                  </a:rPr>
                  <a:t>Cooke ratio</a:t>
                </a:r>
                <a:endParaRPr lang="en-US" sz="3000" dirty="0">
                  <a:solidFill>
                    <a:srgbClr val="493A39"/>
                  </a:solidFill>
                  <a:latin typeface="FS Lola"/>
                  <a:sym typeface="FS Lola"/>
                </a:endParaRPr>
              </a:p>
              <a:p>
                <a:pPr lvl="0" algn="l" defTabSz="457200"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dirty="0" smtClean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</m:ctrlPr>
                        </m:fPr>
                        <m:num>
                          <m:r>
                            <a:rPr lang="en-US" sz="3000" b="0" i="1" dirty="0" smtClean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𝑇𝑜𝑡𝑎𝑙</m:t>
                          </m:r>
                          <m:r>
                            <a:rPr lang="en-US" sz="3000" b="0" i="1" dirty="0" smtClean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 </m:t>
                          </m:r>
                          <m:r>
                            <a:rPr lang="en-US" sz="30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𝐶𝑎𝑝𝑖𝑡𝑎𝑙</m:t>
                          </m:r>
                        </m:num>
                        <m:den>
                          <m:r>
                            <a:rPr lang="en-US" sz="30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𝑅𝑖𝑠𝑘</m:t>
                          </m:r>
                          <m:r>
                            <a:rPr lang="en-US" sz="3000" b="0" i="1" dirty="0" smtClean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_</m:t>
                          </m:r>
                          <m:r>
                            <a:rPr lang="en-US" sz="30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𝑊𝑒𝑖𝑔h𝑡𝑒𝑑</m:t>
                          </m:r>
                          <m:r>
                            <a:rPr lang="en-US" sz="30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 </m:t>
                          </m:r>
                          <m:r>
                            <a:rPr lang="en-US" sz="30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𝐴𝑠𝑠𝑒𝑡</m:t>
                          </m:r>
                          <m:r>
                            <m:rPr>
                              <m:nor/>
                            </m:rPr>
                            <a:rPr lang="en-US" sz="3000" dirty="0">
                              <a:solidFill>
                                <a:srgbClr val="493A39"/>
                              </a:solidFill>
                              <a:latin typeface="FS Lola"/>
                              <a:sym typeface="FS Lola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rgbClr val="493A39"/>
                  </a:solidFill>
                  <a:latin typeface="FS Lola"/>
                  <a:sym typeface="FS Lola"/>
                </a:endParaRPr>
              </a:p>
              <a:p>
                <a:pPr lvl="0" algn="l" defTabSz="457200"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endParaRPr lang="en-US" sz="3000" dirty="0">
                  <a:solidFill>
                    <a:srgbClr val="493A39"/>
                  </a:solidFill>
                  <a:latin typeface="FS Lola"/>
                  <a:sym typeface="FS Lola"/>
                </a:endParaRPr>
              </a:p>
              <a:p>
                <a:pPr algn="l" defTabSz="457200">
                  <a:defRPr sz="3600">
                    <a:solidFill>
                      <a:srgbClr val="3A8484"/>
                    </a:solidFill>
                    <a:latin typeface="FS Lola"/>
                    <a:ea typeface="FS Lola"/>
                    <a:cs typeface="FS Lola"/>
                    <a:sym typeface="FS Lola"/>
                  </a:defRPr>
                </a:pPr>
                <a:r>
                  <a:rPr lang="en-US" sz="3600" dirty="0">
                    <a:solidFill>
                      <a:srgbClr val="3A8484"/>
                    </a:solidFill>
                    <a:latin typeface="FS Lola"/>
                    <a:sym typeface="FS Lola"/>
                  </a:rPr>
                  <a:t>Non-cumulative Preferred Stock vs Cumulative Preferred Stock</a:t>
                </a:r>
              </a:p>
            </p:txBody>
          </p:sp>
        </mc:Choice>
        <mc:Fallback>
          <p:sp>
            <p:nvSpPr>
              <p:cNvPr id="14" name="Shape 443">
                <a:extLst>
                  <a:ext uri="{FF2B5EF4-FFF2-40B4-BE49-F238E27FC236}">
                    <a16:creationId xmlns:a16="http://schemas.microsoft.com/office/drawing/2014/main" id="{13370086-A859-E445-B663-2CFF6E0AC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472690"/>
                <a:ext cx="21844001" cy="8446671"/>
              </a:xfrm>
              <a:prstGeom prst="rect">
                <a:avLst/>
              </a:prstGeom>
              <a:blipFill>
                <a:blip r:embed="rId6"/>
                <a:stretch>
                  <a:fillRect l="-988" t="-1051" b="-150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684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379430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Bank’s Capital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Shape 445"/>
              <p:cNvSpPr/>
              <p:nvPr/>
            </p:nvSpPr>
            <p:spPr>
              <a:xfrm>
                <a:off x="635239" y="1816100"/>
                <a:ext cx="1633460" cy="6565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algn="l">
                  <a:defRPr sz="3600">
                    <a:solidFill>
                      <a:srgbClr val="9A9A9A"/>
                    </a:solidFill>
                    <a:latin typeface="FS Lola Medium"/>
                    <a:ea typeface="FS Lola Medium"/>
                    <a:cs typeface="FS Lola Medium"/>
                    <a:sym typeface="FS Lola Medium"/>
                  </a:defRPr>
                </a:lvl1pPr>
              </a:lstStyle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A9A9A"/>
                    </a:solidFill>
                    <a:effectLst/>
                    <a:uLnTx/>
                    <a:uFillTx/>
                    <a:latin typeface="FS Lola Medium"/>
                    <a:sym typeface="FS Lola Medium"/>
                  </a:rPr>
                  <a:t>Basel </a:t>
                </a:r>
                <a14:m>
                  <m:oMath xmlns:m="http://schemas.openxmlformats.org/officeDocument/2006/math">
                    <m:r>
                      <a:rPr kumimoji="0" lang="en-US" sz="3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9A9A9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S Lola"/>
                      </a:rPr>
                      <m:t>𝔩</m:t>
                    </m:r>
                  </m:oMath>
                </a14:m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A9A9A"/>
                    </a:solidFill>
                    <a:effectLst/>
                    <a:uLnTx/>
                    <a:uFillTx/>
                    <a:latin typeface="FS Lola Medium"/>
                    <a:sym typeface="FS Lola"/>
                  </a:rPr>
                  <a:t> </a:t>
                </a: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A9A9A"/>
                    </a:solidFill>
                    <a:effectLst/>
                    <a:uLnTx/>
                    <a:uFillTx/>
                    <a:latin typeface="FS Lola Medium"/>
                    <a:sym typeface="FS Lola Medium"/>
                  </a:rPr>
                  <a:t>  </a:t>
                </a:r>
                <a:endParaRPr kumimoji="0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9A9A9A"/>
                  </a:solidFill>
                  <a:effectLst/>
                  <a:uLnTx/>
                  <a:uFillTx/>
                  <a:latin typeface="FS Lola Medium"/>
                  <a:sym typeface="FS Lola Medium"/>
                </a:endParaRPr>
              </a:p>
            </p:txBody>
          </p:sp>
        </mc:Choice>
        <mc:Fallback xmlns="">
          <p:sp>
            <p:nvSpPr>
              <p:cNvPr id="445" name="Shape 4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9" y="1816100"/>
                <a:ext cx="1633460" cy="656590"/>
              </a:xfrm>
              <a:prstGeom prst="rect">
                <a:avLst/>
              </a:prstGeom>
              <a:blipFill>
                <a:blip r:embed="rId3"/>
                <a:stretch>
                  <a:fillRect l="-13077" t="-13208" b="-320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5FBD074-5582-4B97-8940-CCEFF33BFA3D}"/>
              </a:ext>
            </a:extLst>
          </p:cNvPr>
          <p:cNvGrpSpPr/>
          <p:nvPr/>
        </p:nvGrpSpPr>
        <p:grpSpPr>
          <a:xfrm>
            <a:off x="7724674" y="7986409"/>
            <a:ext cx="336240" cy="56160"/>
            <a:chOff x="7724674" y="7986409"/>
            <a:chExt cx="33624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672AB1-C781-499B-A325-3D67D1736CC0}"/>
                    </a:ext>
                  </a:extLst>
                </p14:cNvPr>
                <p14:cNvContentPartPr/>
                <p14:nvPr/>
              </p14:nvContentPartPr>
              <p14:xfrm>
                <a:off x="8060554" y="804220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672AB1-C781-499B-A325-3D67D1736C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51914" y="80332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649100-71CC-4174-877B-AB73A5586067}"/>
                    </a:ext>
                  </a:extLst>
                </p14:cNvPr>
                <p14:cNvContentPartPr/>
                <p14:nvPr/>
              </p14:nvContentPartPr>
              <p14:xfrm>
                <a:off x="7724674" y="7986409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649100-71CC-4174-877B-AB73A55860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16034" y="79777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Shape 443">
            <a:extLst>
              <a:ext uri="{FF2B5EF4-FFF2-40B4-BE49-F238E27FC236}">
                <a16:creationId xmlns:a16="http://schemas.microsoft.com/office/drawing/2014/main" id="{13370086-A859-E445-B663-2CFF6E0AC860}"/>
              </a:ext>
            </a:extLst>
          </p:cNvPr>
          <p:cNvSpPr/>
          <p:nvPr/>
        </p:nvSpPr>
        <p:spPr>
          <a:xfrm>
            <a:off x="635000" y="4838494"/>
            <a:ext cx="21844001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Total Capital should be grater than 8% of RWA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Tire 1 Capital should be greater than 50% of Total Capital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Common equity should be greater than 2% of RWA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10" name="Rectángulo 20">
            <a:extLst>
              <a:ext uri="{FF2B5EF4-FFF2-40B4-BE49-F238E27FC236}">
                <a16:creationId xmlns:a16="http://schemas.microsoft.com/office/drawing/2014/main" id="{717052D9-FA0C-4744-87A8-9FCF6D7232F7}"/>
              </a:ext>
            </a:extLst>
          </p:cNvPr>
          <p:cNvSpPr>
            <a:spLocks/>
          </p:cNvSpPr>
          <p:nvPr/>
        </p:nvSpPr>
        <p:spPr>
          <a:xfrm>
            <a:off x="1329572" y="3328367"/>
            <a:ext cx="2952791" cy="656590"/>
          </a:xfrm>
          <a:prstGeom prst="rect">
            <a:avLst/>
          </a:prstGeom>
          <a:solidFill>
            <a:srgbClr val="E3F7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FillTx/>
                <a:latin typeface="FS Lola"/>
                <a:sym typeface="Helvetica Light"/>
              </a:rPr>
              <a:t>Credit Risk</a:t>
            </a:r>
            <a:endParaRPr kumimoji="0" lang="en-GB" sz="3000" b="0" i="0" u="none" strike="noStrike" cap="none" spc="0" normalizeH="0" baseline="0" dirty="0">
              <a:ln>
                <a:noFill/>
              </a:ln>
              <a:solidFill>
                <a:srgbClr val="666666"/>
              </a:solidFill>
              <a:effectLst/>
              <a:uFillTx/>
              <a:latin typeface="FS Lola"/>
              <a:sym typeface="Helvetica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3488EB-C3A9-5D4E-B9E0-733486F7F662}"/>
                  </a:ext>
                </a:extLst>
              </p:cNvPr>
              <p:cNvSpPr/>
              <p:nvPr/>
            </p:nvSpPr>
            <p:spPr>
              <a:xfrm>
                <a:off x="14591713" y="2747683"/>
                <a:ext cx="7087774" cy="1815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𝑇𝑜𝑡𝑎𝑙</m:t>
                          </m:r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 </m:t>
                          </m:r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𝐶𝑎𝑝𝑖𝑡𝑎𝑙</m:t>
                          </m:r>
                        </m:num>
                        <m:den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𝑅𝑖𝑠𝑘</m:t>
                          </m:r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_</m:t>
                          </m:r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𝑊𝑒𝑖𝑔h𝑡𝑒𝑑</m:t>
                          </m:r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 </m:t>
                          </m:r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𝐴𝑠𝑠𝑒𝑡</m:t>
                          </m:r>
                          <m:r>
                            <m:rPr>
                              <m:nor/>
                            </m:rPr>
                            <a:rPr lang="en-US" sz="5400" dirty="0">
                              <a:solidFill>
                                <a:srgbClr val="493A39"/>
                              </a:solidFill>
                              <a:latin typeface="FS Lola"/>
                              <a:sym typeface="FS Lola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3488EB-C3A9-5D4E-B9E0-733486F7F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713" y="2747683"/>
                <a:ext cx="7087774" cy="1815818"/>
              </a:xfrm>
              <a:prstGeom prst="rect">
                <a:avLst/>
              </a:prstGeom>
              <a:blipFill>
                <a:blip r:embed="rId7"/>
                <a:stretch>
                  <a:fillRect l="-1610" t="-4895" r="-358" b="-17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3226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3640891" y="5575597"/>
            <a:ext cx="5703484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  D</a:t>
            </a:r>
            <a:r>
              <a:rPr lang="en-US" altLang="zh-CN" dirty="0"/>
              <a:t>efinition of</a:t>
            </a:r>
          </a:p>
          <a:p>
            <a:r>
              <a:rPr lang="en-US" dirty="0"/>
              <a:t>Liability</a:t>
            </a:r>
          </a:p>
        </p:txBody>
      </p:sp>
    </p:spTree>
    <p:extLst>
      <p:ext uri="{BB962C8B-B14F-4D97-AF65-F5344CB8AC3E}">
        <p14:creationId xmlns:p14="http://schemas.microsoft.com/office/powerpoint/2010/main" val="8076118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379430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Bank’s Capital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Shape 445"/>
              <p:cNvSpPr/>
              <p:nvPr/>
            </p:nvSpPr>
            <p:spPr>
              <a:xfrm>
                <a:off x="635239" y="1816100"/>
                <a:ext cx="1758495" cy="6565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algn="l">
                  <a:defRPr sz="3600">
                    <a:solidFill>
                      <a:srgbClr val="9A9A9A"/>
                    </a:solidFill>
                    <a:latin typeface="FS Lola Medium"/>
                    <a:ea typeface="FS Lola Medium"/>
                    <a:cs typeface="FS Lola Medium"/>
                    <a:sym typeface="FS Lola Medium"/>
                  </a:defRPr>
                </a:lvl1pPr>
              </a:lstStyle>
              <a:p>
                <a:pPr>
                  <a:defRPr/>
                </a:pPr>
                <a:r>
                  <a:rPr lang="en-US" dirty="0"/>
                  <a:t>Basel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FS Lola"/>
                      </a:rPr>
                      <m:t>𝔩𝔩</m:t>
                    </m:r>
                  </m:oMath>
                </a14:m>
                <a:r>
                  <a:rPr lang="en-US" dirty="0">
                    <a:sym typeface="FS Lola"/>
                  </a:rPr>
                  <a:t> </a:t>
                </a:r>
                <a:r>
                  <a:rPr lang="en-US" dirty="0"/>
                  <a:t>  </a:t>
                </a:r>
                <a:endParaRPr dirty="0"/>
              </a:p>
            </p:txBody>
          </p:sp>
        </mc:Choice>
        <mc:Fallback xmlns="">
          <p:sp>
            <p:nvSpPr>
              <p:cNvPr id="445" name="Shape 4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9" y="1816100"/>
                <a:ext cx="1758495" cy="656590"/>
              </a:xfrm>
              <a:prstGeom prst="rect">
                <a:avLst/>
              </a:prstGeom>
              <a:blipFill>
                <a:blip r:embed="rId3"/>
                <a:stretch>
                  <a:fillRect l="-12230" t="-13208" b="-320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5FBD074-5582-4B97-8940-CCEFF33BFA3D}"/>
              </a:ext>
            </a:extLst>
          </p:cNvPr>
          <p:cNvGrpSpPr/>
          <p:nvPr/>
        </p:nvGrpSpPr>
        <p:grpSpPr>
          <a:xfrm>
            <a:off x="7724674" y="7986409"/>
            <a:ext cx="336240" cy="56160"/>
            <a:chOff x="7724674" y="7986409"/>
            <a:chExt cx="33624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672AB1-C781-499B-A325-3D67D1736CC0}"/>
                    </a:ext>
                  </a:extLst>
                </p14:cNvPr>
                <p14:cNvContentPartPr/>
                <p14:nvPr/>
              </p14:nvContentPartPr>
              <p14:xfrm>
                <a:off x="8060554" y="804220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672AB1-C781-499B-A325-3D67D1736C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51914" y="80332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649100-71CC-4174-877B-AB73A5586067}"/>
                    </a:ext>
                  </a:extLst>
                </p14:cNvPr>
                <p14:cNvContentPartPr/>
                <p14:nvPr/>
              </p14:nvContentPartPr>
              <p14:xfrm>
                <a:off x="7724674" y="7986409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649100-71CC-4174-877B-AB73A55860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16034" y="79777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Shape 443">
            <a:extLst>
              <a:ext uri="{FF2B5EF4-FFF2-40B4-BE49-F238E27FC236}">
                <a16:creationId xmlns:a16="http://schemas.microsoft.com/office/drawing/2014/main" id="{03776F21-0601-9245-AADE-4402D3E47E49}"/>
              </a:ext>
            </a:extLst>
          </p:cNvPr>
          <p:cNvSpPr/>
          <p:nvPr/>
        </p:nvSpPr>
        <p:spPr>
          <a:xfrm>
            <a:off x="635000" y="4837746"/>
            <a:ext cx="21844001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Total Capital should be grater than 8% of </a:t>
            </a:r>
            <a:r>
              <a:rPr lang="en-US" sz="3600" dirty="0">
                <a:solidFill>
                  <a:srgbClr val="FF0000"/>
                </a:solidFill>
                <a:latin typeface="FS Lola"/>
                <a:sym typeface="FS Lola"/>
              </a:rPr>
              <a:t>RWA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Tire 1 Capital should be greater than 50% of Total Capital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Common equity should be greater than 2% of </a:t>
            </a:r>
            <a:r>
              <a:rPr lang="en-US" sz="3600" dirty="0">
                <a:solidFill>
                  <a:srgbClr val="FF0000"/>
                </a:solidFill>
                <a:latin typeface="FS Lola"/>
                <a:sym typeface="FS Lola"/>
              </a:rPr>
              <a:t>RWA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12" name="Rectángulo 20">
            <a:extLst>
              <a:ext uri="{FF2B5EF4-FFF2-40B4-BE49-F238E27FC236}">
                <a16:creationId xmlns:a16="http://schemas.microsoft.com/office/drawing/2014/main" id="{F4AE73B8-1986-8942-939C-7F973C3BF7E9}"/>
              </a:ext>
            </a:extLst>
          </p:cNvPr>
          <p:cNvSpPr>
            <a:spLocks/>
          </p:cNvSpPr>
          <p:nvPr/>
        </p:nvSpPr>
        <p:spPr>
          <a:xfrm>
            <a:off x="1329572" y="3328367"/>
            <a:ext cx="2952791" cy="656590"/>
          </a:xfrm>
          <a:prstGeom prst="rect">
            <a:avLst/>
          </a:prstGeom>
          <a:solidFill>
            <a:srgbClr val="E3F7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FillTx/>
                <a:latin typeface="FS Lola"/>
                <a:sym typeface="Helvetica Light"/>
              </a:rPr>
              <a:t>Credit Risk</a:t>
            </a:r>
            <a:endParaRPr kumimoji="0" lang="en-GB" sz="3000" b="0" i="0" u="none" strike="noStrike" cap="none" spc="0" normalizeH="0" baseline="0" dirty="0">
              <a:ln>
                <a:noFill/>
              </a:ln>
              <a:solidFill>
                <a:srgbClr val="666666"/>
              </a:solidFill>
              <a:effectLst/>
              <a:uFillTx/>
              <a:latin typeface="FS Lola"/>
              <a:sym typeface="Helvetica Light"/>
            </a:endParaRPr>
          </a:p>
        </p:txBody>
      </p:sp>
      <p:sp>
        <p:nvSpPr>
          <p:cNvPr id="13" name="Rectángulo 20">
            <a:extLst>
              <a:ext uri="{FF2B5EF4-FFF2-40B4-BE49-F238E27FC236}">
                <a16:creationId xmlns:a16="http://schemas.microsoft.com/office/drawing/2014/main" id="{6F3EF10A-F655-2E4E-AB1D-202876038736}"/>
              </a:ext>
            </a:extLst>
          </p:cNvPr>
          <p:cNvSpPr>
            <a:spLocks/>
          </p:cNvSpPr>
          <p:nvPr/>
        </p:nvSpPr>
        <p:spPr>
          <a:xfrm>
            <a:off x="4771883" y="3325479"/>
            <a:ext cx="2952791" cy="656590"/>
          </a:xfrm>
          <a:prstGeom prst="rect">
            <a:avLst/>
          </a:prstGeom>
          <a:solidFill>
            <a:srgbClr val="E3F7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FillTx/>
                <a:latin typeface="FS Lola"/>
                <a:sym typeface="Helvetica Light"/>
              </a:rPr>
              <a:t>Market Risk</a:t>
            </a:r>
            <a:endParaRPr kumimoji="0" lang="en-GB" sz="3000" b="0" i="0" u="none" strike="noStrike" cap="none" spc="0" normalizeH="0" baseline="0" dirty="0">
              <a:ln>
                <a:noFill/>
              </a:ln>
              <a:solidFill>
                <a:srgbClr val="666666"/>
              </a:solidFill>
              <a:effectLst/>
              <a:uFillTx/>
              <a:latin typeface="FS Lola"/>
              <a:sym typeface="Helvetica Light"/>
            </a:endParaRPr>
          </a:p>
        </p:txBody>
      </p:sp>
      <p:sp>
        <p:nvSpPr>
          <p:cNvPr id="15" name="Rectángulo 20">
            <a:extLst>
              <a:ext uri="{FF2B5EF4-FFF2-40B4-BE49-F238E27FC236}">
                <a16:creationId xmlns:a16="http://schemas.microsoft.com/office/drawing/2014/main" id="{78513EB4-DE35-8640-B78A-43F6200814FD}"/>
              </a:ext>
            </a:extLst>
          </p:cNvPr>
          <p:cNvSpPr>
            <a:spLocks/>
          </p:cNvSpPr>
          <p:nvPr/>
        </p:nvSpPr>
        <p:spPr>
          <a:xfrm>
            <a:off x="8060554" y="3325479"/>
            <a:ext cx="2952791" cy="656590"/>
          </a:xfrm>
          <a:prstGeom prst="rect">
            <a:avLst/>
          </a:prstGeom>
          <a:solidFill>
            <a:srgbClr val="E3F7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rgbClr val="666666"/>
                </a:solidFill>
                <a:latin typeface="FS Lola"/>
              </a:rPr>
              <a:t>Operation</a:t>
            </a: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FillTx/>
                <a:latin typeface="FS Lola"/>
                <a:sym typeface="Helvetica Light"/>
              </a:rPr>
              <a:t> Risk</a:t>
            </a:r>
            <a:endParaRPr kumimoji="0" lang="en-GB" sz="3000" b="0" i="0" u="none" strike="noStrike" cap="none" spc="0" normalizeH="0" baseline="0" dirty="0">
              <a:ln>
                <a:noFill/>
              </a:ln>
              <a:solidFill>
                <a:srgbClr val="666666"/>
              </a:solidFill>
              <a:effectLst/>
              <a:uFillTx/>
              <a:latin typeface="FS Lola"/>
              <a:sym typeface="Helvetica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2BC4EB-B576-2847-84AA-5EF84B69E69A}"/>
                  </a:ext>
                </a:extLst>
              </p:cNvPr>
              <p:cNvSpPr/>
              <p:nvPr/>
            </p:nvSpPr>
            <p:spPr>
              <a:xfrm>
                <a:off x="14118275" y="2745865"/>
                <a:ext cx="8339462" cy="1671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dirty="0" smtClean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𝑇𝑜𝑡𝑎𝑙</m:t>
                          </m:r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 </m:t>
                          </m:r>
                          <m:r>
                            <a:rPr lang="en-US" sz="5400" i="1" dirty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𝐶𝑎𝑝𝑖𝑡𝑎𝑙</m:t>
                          </m:r>
                        </m:num>
                        <m:den>
                          <m:r>
                            <a:rPr lang="en-US" sz="5400" b="0" i="1" dirty="0" smtClean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𝑅𝑊𝐴</m:t>
                          </m:r>
                          <m:r>
                            <a:rPr lang="en-US" sz="5400" b="0" i="1" dirty="0" smtClean="0">
                              <a:solidFill>
                                <a:srgbClr val="493A39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5400" b="0" i="0" dirty="0" smtClean="0">
                              <a:solidFill>
                                <a:srgbClr val="493A39"/>
                              </a:solidFill>
                              <a:latin typeface="FS Lola"/>
                              <a:sym typeface="FS Lola"/>
                            </a:rPr>
                            <m:t>+ 12.5*</m:t>
                          </m:r>
                          <m:r>
                            <m:rPr>
                              <m:nor/>
                            </m:rPr>
                            <a:rPr lang="en-US" altLang="zh-CN" sz="5400" b="0" i="0" dirty="0" smtClean="0">
                              <a:solidFill>
                                <a:srgbClr val="493A39"/>
                              </a:solidFill>
                              <a:latin typeface="FS Lola"/>
                              <a:sym typeface="FS Lola"/>
                            </a:rPr>
                            <m:t>MR</m:t>
                          </m:r>
                          <m:r>
                            <m:rPr>
                              <m:nor/>
                            </m:rPr>
                            <a:rPr lang="en-US" altLang="zh-CN" sz="5400" b="0" i="0" dirty="0" smtClean="0">
                              <a:solidFill>
                                <a:srgbClr val="493A39"/>
                              </a:solidFill>
                              <a:latin typeface="FS Lola"/>
                              <a:sym typeface="FS Lola"/>
                            </a:rPr>
                            <m:t> + 12.5*</m:t>
                          </m:r>
                          <m:r>
                            <m:rPr>
                              <m:nor/>
                            </m:rPr>
                            <a:rPr lang="en-US" altLang="zh-CN" sz="5400" b="0" i="0" dirty="0" smtClean="0">
                              <a:solidFill>
                                <a:srgbClr val="493A39"/>
                              </a:solidFill>
                              <a:latin typeface="FS Lola"/>
                              <a:sym typeface="FS Lola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zh-CN" altLang="en-US" sz="5400" b="0" i="0" dirty="0" smtClean="0">
                              <a:solidFill>
                                <a:srgbClr val="493A39"/>
                              </a:solidFill>
                              <a:latin typeface="FS Lola"/>
                              <a:sym typeface="FS Lola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2BC4EB-B576-2847-84AA-5EF84B69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8275" y="2745865"/>
                <a:ext cx="8339462" cy="1671098"/>
              </a:xfrm>
              <a:prstGeom prst="rect">
                <a:avLst/>
              </a:prstGeom>
              <a:blipFill>
                <a:blip r:embed="rId7"/>
                <a:stretch>
                  <a:fillRect l="-1218" t="-5303" r="-304" b="-26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43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379430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Bank’s Capital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Shape 445"/>
              <p:cNvSpPr/>
              <p:nvPr/>
            </p:nvSpPr>
            <p:spPr>
              <a:xfrm>
                <a:off x="635239" y="1816100"/>
                <a:ext cx="1570943" cy="6565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algn="l">
                  <a:defRPr sz="3600">
                    <a:solidFill>
                      <a:srgbClr val="9A9A9A"/>
                    </a:solidFill>
                    <a:latin typeface="FS Lola Medium"/>
                    <a:ea typeface="FS Lola Medium"/>
                    <a:cs typeface="FS Lola Medium"/>
                    <a:sym typeface="FS Lola Medium"/>
                  </a:defRPr>
                </a:lvl1pPr>
              </a:lstStyle>
              <a:p>
                <a:pPr lvl="0"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A9A9A"/>
                    </a:solidFill>
                    <a:effectLst/>
                    <a:uLnTx/>
                    <a:uFillTx/>
                    <a:latin typeface="FS Lola Medium"/>
                    <a:sym typeface="FS Lola Medium"/>
                  </a:rPr>
                  <a:t>Basel </a:t>
                </a:r>
                <a14:m>
                  <m:oMath xmlns:m="http://schemas.openxmlformats.org/officeDocument/2006/math">
                    <m:r>
                      <a:rPr kumimoji="0" lang="en-US" sz="3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9A9A9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FS Lola"/>
                      </a:rPr>
                      <m:t>𝔩𝔩</m:t>
                    </m:r>
                    <m:r>
                      <a:rPr lang="en-US">
                        <a:latin typeface="Cambria Math" panose="02040503050406030204" pitchFamily="18" charset="0"/>
                        <a:sym typeface="FS Lola"/>
                      </a:rPr>
                      <m:t>𝔩</m:t>
                    </m:r>
                  </m:oMath>
                </a14:m>
                <a:endParaRPr kumimoji="0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9A9A9A"/>
                  </a:solidFill>
                  <a:effectLst/>
                  <a:uLnTx/>
                  <a:uFillTx/>
                  <a:latin typeface="FS Lola Medium"/>
                  <a:sym typeface="FS Lola Medium"/>
                </a:endParaRPr>
              </a:p>
            </p:txBody>
          </p:sp>
        </mc:Choice>
        <mc:Fallback xmlns="">
          <p:sp>
            <p:nvSpPr>
              <p:cNvPr id="445" name="Shape 4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9" y="1816100"/>
                <a:ext cx="1570943" cy="656590"/>
              </a:xfrm>
              <a:prstGeom prst="rect">
                <a:avLst/>
              </a:prstGeom>
              <a:blipFill>
                <a:blip r:embed="rId4"/>
                <a:stretch>
                  <a:fillRect l="-13600" t="-13208" r="-5600" b="-320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5FBD074-5582-4B97-8940-CCEFF33BFA3D}"/>
              </a:ext>
            </a:extLst>
          </p:cNvPr>
          <p:cNvGrpSpPr/>
          <p:nvPr/>
        </p:nvGrpSpPr>
        <p:grpSpPr>
          <a:xfrm>
            <a:off x="7724674" y="7986409"/>
            <a:ext cx="336240" cy="56160"/>
            <a:chOff x="7724674" y="7986409"/>
            <a:chExt cx="33624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672AB1-C781-499B-A325-3D67D1736CC0}"/>
                    </a:ext>
                  </a:extLst>
                </p14:cNvPr>
                <p14:cNvContentPartPr/>
                <p14:nvPr/>
              </p14:nvContentPartPr>
              <p14:xfrm>
                <a:off x="8060554" y="804220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672AB1-C781-499B-A325-3D67D1736C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51914" y="80332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649100-71CC-4174-877B-AB73A5586067}"/>
                    </a:ext>
                  </a:extLst>
                </p14:cNvPr>
                <p14:cNvContentPartPr/>
                <p14:nvPr/>
              </p14:nvContentPartPr>
              <p14:xfrm>
                <a:off x="7724674" y="7986409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649100-71CC-4174-877B-AB73A55860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16034" y="79777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Shape 443">
            <a:extLst>
              <a:ext uri="{FF2B5EF4-FFF2-40B4-BE49-F238E27FC236}">
                <a16:creationId xmlns:a16="http://schemas.microsoft.com/office/drawing/2014/main" id="{13370086-A859-E445-B663-2CFF6E0AC860}"/>
              </a:ext>
            </a:extLst>
          </p:cNvPr>
          <p:cNvSpPr/>
          <p:nvPr/>
        </p:nvSpPr>
        <p:spPr>
          <a:xfrm>
            <a:off x="635000" y="2472690"/>
            <a:ext cx="21844001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Improvement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Amount of Capital is enough. Focus quality of capital. 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Procyclical Deleveraging.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Calculation of RWA should improve because so many company have </a:t>
            </a:r>
            <a:r>
              <a:rPr lang="en-US" sz="3000" u="sng" dirty="0">
                <a:solidFill>
                  <a:srgbClr val="493A39"/>
                </a:solidFill>
                <a:latin typeface="FS Lola"/>
                <a:sym typeface="FS Lola"/>
              </a:rPr>
              <a:t>off-balance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 sheet business but don’t present clear in capital. 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Liquidity risk </a:t>
            </a:r>
          </a:p>
        </p:txBody>
      </p:sp>
      <p:sp>
        <p:nvSpPr>
          <p:cNvPr id="10" name="Shape 443">
            <a:extLst>
              <a:ext uri="{FF2B5EF4-FFF2-40B4-BE49-F238E27FC236}">
                <a16:creationId xmlns:a16="http://schemas.microsoft.com/office/drawing/2014/main" id="{FCD0C8EC-3804-3C4E-BCC1-38A3F8D8F83A}"/>
              </a:ext>
            </a:extLst>
          </p:cNvPr>
          <p:cNvSpPr/>
          <p:nvPr/>
        </p:nvSpPr>
        <p:spPr>
          <a:xfrm>
            <a:off x="635000" y="6046033"/>
            <a:ext cx="21844001" cy="50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Delete Tire 3 and identify two layers of Tire 1 capital (Core &amp; Additional)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Total Capital should be grater than 8% of </a:t>
            </a:r>
            <a:r>
              <a:rPr lang="en-US" sz="3600" dirty="0">
                <a:solidFill>
                  <a:srgbClr val="FF0000"/>
                </a:solidFill>
                <a:latin typeface="FS Lola"/>
                <a:sym typeface="FS Lola"/>
              </a:rPr>
              <a:t>RWA</a:t>
            </a: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 </a:t>
            </a:r>
            <a:endParaRPr lang="en-US" sz="3600" dirty="0">
              <a:solidFill>
                <a:srgbClr val="FF0000"/>
              </a:solidFill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highlight>
                  <a:srgbClr val="FFFF00"/>
                </a:highlight>
                <a:latin typeface="FS Lola"/>
                <a:sym typeface="FS Lola"/>
              </a:rPr>
              <a:t>Total Tire 1 Capital should be grater than </a:t>
            </a:r>
            <a:r>
              <a:rPr lang="en-US" sz="3600" b="1" u="sng" dirty="0">
                <a:solidFill>
                  <a:srgbClr val="493A39"/>
                </a:solidFill>
                <a:highlight>
                  <a:srgbClr val="FFFF00"/>
                </a:highlight>
                <a:latin typeface="FS Lola"/>
                <a:sym typeface="FS Lola"/>
              </a:rPr>
              <a:t>6%</a:t>
            </a:r>
            <a:r>
              <a:rPr lang="en-US" sz="3600" dirty="0">
                <a:solidFill>
                  <a:srgbClr val="493A39"/>
                </a:solidFill>
                <a:highlight>
                  <a:srgbClr val="FFFF00"/>
                </a:highlight>
                <a:latin typeface="FS Lola"/>
                <a:sym typeface="FS Lola"/>
              </a:rPr>
              <a:t> of 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FS Lola"/>
                <a:sym typeface="FS Lola"/>
              </a:rPr>
              <a:t>RWA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493A39"/>
              </a:solidFill>
              <a:highlight>
                <a:srgbClr val="FFFF00"/>
              </a:highlight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highlight>
                  <a:srgbClr val="FFFF00"/>
                </a:highlight>
                <a:latin typeface="FS Lola"/>
                <a:sym typeface="FS Lola"/>
              </a:rPr>
              <a:t>Tire 1 Core capital must be at least </a:t>
            </a:r>
            <a:r>
              <a:rPr lang="en-US" sz="3600" b="1" u="sng" dirty="0">
                <a:solidFill>
                  <a:srgbClr val="493A39"/>
                </a:solidFill>
                <a:highlight>
                  <a:srgbClr val="FFFF00"/>
                </a:highlight>
                <a:latin typeface="FS Lola"/>
                <a:sym typeface="FS Lola"/>
              </a:rPr>
              <a:t>4.5% </a:t>
            </a:r>
            <a:r>
              <a:rPr lang="en-US" sz="3600" dirty="0">
                <a:solidFill>
                  <a:srgbClr val="493A39"/>
                </a:solidFill>
                <a:highlight>
                  <a:srgbClr val="FFFF00"/>
                </a:highlight>
                <a:latin typeface="FS Lola"/>
                <a:sym typeface="FS Lola"/>
              </a:rPr>
              <a:t>of 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FS Lola"/>
                <a:sym typeface="FS Lola"/>
              </a:rPr>
              <a:t>RWA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FF0000"/>
              </a:solidFill>
              <a:highlight>
                <a:srgbClr val="FFFF00"/>
              </a:highlight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493A39"/>
                </a:solidFill>
                <a:latin typeface="FS Lola"/>
                <a:sym typeface="FS Lola"/>
              </a:rPr>
              <a:t>Additional Buffer (Capital Conversion &amp; Countercyclical) </a:t>
            </a:r>
          </a:p>
        </p:txBody>
      </p:sp>
    </p:spTree>
    <p:extLst>
      <p:ext uri="{BB962C8B-B14F-4D97-AF65-F5344CB8AC3E}">
        <p14:creationId xmlns:p14="http://schemas.microsoft.com/office/powerpoint/2010/main" val="23523451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9ACCA2"/>
                </a:solidFill>
              </a:defRPr>
            </a:pPr>
            <a:endParaRPr dirty="0"/>
          </a:p>
        </p:txBody>
      </p:sp>
      <p:pic>
        <p:nvPicPr>
          <p:cNvPr id="62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081" y="-17145"/>
            <a:ext cx="789456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pasted-image.pdf"/>
          <p:cNvPicPr>
            <a:picLocks noChangeAspect="1"/>
          </p:cNvPicPr>
          <p:nvPr/>
        </p:nvPicPr>
        <p:blipFill>
          <a:blip r:embed="rId3">
            <a:alphaModFix amt="89723"/>
          </a:blip>
          <a:stretch>
            <a:fillRect/>
          </a:stretch>
        </p:blipFill>
        <p:spPr>
          <a:xfrm>
            <a:off x="0" y="0"/>
            <a:ext cx="789456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Shape 632"/>
          <p:cNvSpPr/>
          <p:nvPr/>
        </p:nvSpPr>
        <p:spPr>
          <a:xfrm>
            <a:off x="5755709" y="6299200"/>
            <a:ext cx="1287258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8000" i="1">
                <a:latin typeface="FS Lola Light"/>
                <a:ea typeface="FS Lola Light"/>
                <a:cs typeface="FS Lola Light"/>
                <a:sym typeface="FS Lola Light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361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444">
            <a:extLst>
              <a:ext uri="{FF2B5EF4-FFF2-40B4-BE49-F238E27FC236}">
                <a16:creationId xmlns:a16="http://schemas.microsoft.com/office/drawing/2014/main" id="{4D5457A9-7BC0-4486-8F91-999A2B696E7F}"/>
              </a:ext>
            </a:extLst>
          </p:cNvPr>
          <p:cNvSpPr/>
          <p:nvPr/>
        </p:nvSpPr>
        <p:spPr>
          <a:xfrm>
            <a:off x="635000" y="1016000"/>
            <a:ext cx="64973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D</a:t>
            </a:r>
            <a:r>
              <a:rPr lang="en-US" altLang="zh-CN" dirty="0"/>
              <a:t>efinition of </a:t>
            </a:r>
            <a:r>
              <a:rPr lang="en-US" dirty="0"/>
              <a:t>liability</a:t>
            </a:r>
          </a:p>
        </p:txBody>
      </p:sp>
      <p:sp>
        <p:nvSpPr>
          <p:cNvPr id="11" name="Shape 445">
            <a:extLst>
              <a:ext uri="{FF2B5EF4-FFF2-40B4-BE49-F238E27FC236}">
                <a16:creationId xmlns:a16="http://schemas.microsoft.com/office/drawing/2014/main" id="{DE980BF9-6870-4669-97AA-421EF331377C}"/>
              </a:ext>
            </a:extLst>
          </p:cNvPr>
          <p:cNvSpPr/>
          <p:nvPr/>
        </p:nvSpPr>
        <p:spPr>
          <a:xfrm>
            <a:off x="635239" y="1816100"/>
            <a:ext cx="565539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lvl="0"/>
            <a:r>
              <a:rPr lang="en-US" dirty="0"/>
              <a:t>Perspective of Balance sheet 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sp>
        <p:nvSpPr>
          <p:cNvPr id="12" name="Shape 443">
            <a:extLst>
              <a:ext uri="{FF2B5EF4-FFF2-40B4-BE49-F238E27FC236}">
                <a16:creationId xmlns:a16="http://schemas.microsoft.com/office/drawing/2014/main" id="{FE33589C-3C97-FC47-ACAF-CF186AC0C8E4}"/>
              </a:ext>
            </a:extLst>
          </p:cNvPr>
          <p:cNvSpPr/>
          <p:nvPr/>
        </p:nvSpPr>
        <p:spPr>
          <a:xfrm>
            <a:off x="635000" y="2472690"/>
            <a:ext cx="21844001" cy="693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What is liability?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obligation that arises from past business event or personal event 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3A8484"/>
              </a:solidFill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Liabilities for individuals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Mortgage, credit card debt, auto loans, student loans, payables (utility bills or cell phone bills) 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Liabilities for corporates</a:t>
            </a: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Short term debt</a:t>
            </a: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Long term debt</a:t>
            </a: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Payables (wage payable, account payables, tax payables)</a:t>
            </a: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Accrued liabilities: an expense that a business has incurred but has not yet paid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	(Difference between Payables and Accrued Liabilities: billed or not?)</a:t>
            </a: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Other liabilities</a:t>
            </a:r>
          </a:p>
          <a:p>
            <a:pPr marR="0" lvl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504067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3256170" y="5575597"/>
            <a:ext cx="647292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lvl="0"/>
            <a: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  <a:t>  </a:t>
            </a:r>
            <a:r>
              <a:rPr lang="en-US" dirty="0"/>
              <a:t>Shareholders’ </a:t>
            </a:r>
          </a:p>
          <a:p>
            <a:pPr lvl="0"/>
            <a:r>
              <a:rPr lang="en-US" dirty="0"/>
              <a:t>		Equity</a:t>
            </a:r>
            <a:endParaRPr kumimoji="0" lang="en-US" sz="8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530226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541815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lvl="0"/>
            <a:r>
              <a:rPr lang="en-US" dirty="0"/>
              <a:t>Shareholders’ Equity</a:t>
            </a:r>
            <a:endParaRPr kumimoji="0" lang="en-US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239" y="1816100"/>
            <a:ext cx="27780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of Equity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sp>
        <p:nvSpPr>
          <p:cNvPr id="8" name="Shape 443">
            <a:extLst>
              <a:ext uri="{FF2B5EF4-FFF2-40B4-BE49-F238E27FC236}">
                <a16:creationId xmlns:a16="http://schemas.microsoft.com/office/drawing/2014/main" id="{0D9E5838-CBC1-B94D-B401-FD9B14B98C4A}"/>
              </a:ext>
            </a:extLst>
          </p:cNvPr>
          <p:cNvSpPr/>
          <p:nvPr/>
        </p:nvSpPr>
        <p:spPr>
          <a:xfrm>
            <a:off x="635000" y="2472690"/>
            <a:ext cx="21844001" cy="545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Common Equity</a:t>
            </a: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Common stock: a security that represents ownership in a corporation. Usually traded on stock exchange; if unlisted, will be traded over the counter.</a:t>
            </a:r>
            <a:b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</a:b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 (outstanding common stock * face value)</a:t>
            </a: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Additional paid in capital: amount above par value of stock by investors, can only be recorded at IPO.</a:t>
            </a: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Retained earnings: amount from net income left over for the business after it has paid out dividends to its shareholders</a:t>
            </a:r>
          </a:p>
          <a:p>
            <a:pPr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600" dirty="0">
              <a:solidFill>
                <a:srgbClr val="3A8484"/>
              </a:solidFill>
              <a:latin typeface="FS Lola"/>
              <a:sym typeface="FS Lola"/>
            </a:endParaRPr>
          </a:p>
          <a:p>
            <a:pPr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Preferred Equity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Also a form of ownership in the company.  Comes with higher claim in dividend or asset distribution compared to common shareholders; has limited rights, which usually does not include voting.</a:t>
            </a:r>
          </a:p>
          <a:p>
            <a:pPr marR="0" lvl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586918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3231437" y="5575597"/>
            <a:ext cx="6407203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lvl="0"/>
            <a: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  <a:t> </a:t>
            </a:r>
            <a:r>
              <a:rPr lang="en-US" dirty="0"/>
              <a:t>Balance Sheet </a:t>
            </a:r>
          </a:p>
          <a:p>
            <a:pPr lvl="0"/>
            <a:r>
              <a:rPr lang="en-US" dirty="0"/>
              <a:t>	Example</a:t>
            </a:r>
            <a:endParaRPr kumimoji="0" lang="en-US" sz="8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027098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 dirty="0"/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44">
            <a:extLst>
              <a:ext uri="{FF2B5EF4-FFF2-40B4-BE49-F238E27FC236}">
                <a16:creationId xmlns:a16="http://schemas.microsoft.com/office/drawing/2014/main" id="{78314EA3-5B70-46EC-8821-2DBB8659DEAE}"/>
              </a:ext>
            </a:extLst>
          </p:cNvPr>
          <p:cNvSpPr/>
          <p:nvPr/>
        </p:nvSpPr>
        <p:spPr>
          <a:xfrm>
            <a:off x="635000" y="1016000"/>
            <a:ext cx="610904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Balance Sheet Example</a:t>
            </a:r>
            <a:endParaRPr dirty="0"/>
          </a:p>
        </p:txBody>
      </p:sp>
      <p:sp>
        <p:nvSpPr>
          <p:cNvPr id="14" name="Shape 445">
            <a:extLst>
              <a:ext uri="{FF2B5EF4-FFF2-40B4-BE49-F238E27FC236}">
                <a16:creationId xmlns:a16="http://schemas.microsoft.com/office/drawing/2014/main" id="{4DAE4344-5C3D-4C01-84AD-06F786D19A80}"/>
              </a:ext>
            </a:extLst>
          </p:cNvPr>
          <p:cNvSpPr/>
          <p:nvPr/>
        </p:nvSpPr>
        <p:spPr>
          <a:xfrm>
            <a:off x="635239" y="1816100"/>
            <a:ext cx="19332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r>
              <a:rPr lang="en-US" dirty="0"/>
              <a:t>Insurance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0028C7-6739-4BFD-B403-096672387F9B}"/>
              </a:ext>
            </a:extLst>
          </p:cNvPr>
          <p:cNvGrpSpPr/>
          <p:nvPr/>
        </p:nvGrpSpPr>
        <p:grpSpPr>
          <a:xfrm>
            <a:off x="2527899" y="3272790"/>
            <a:ext cx="8432292" cy="7364674"/>
            <a:chOff x="12869515" y="3593519"/>
            <a:chExt cx="8432292" cy="7364674"/>
          </a:xfrm>
        </p:grpSpPr>
        <p:sp>
          <p:nvSpPr>
            <p:cNvPr id="18" name="Shape 443">
              <a:extLst>
                <a:ext uri="{FF2B5EF4-FFF2-40B4-BE49-F238E27FC236}">
                  <a16:creationId xmlns:a16="http://schemas.microsoft.com/office/drawing/2014/main" id="{F5E4BC9C-7D69-4528-8E43-63FAFD7A0D36}"/>
                </a:ext>
              </a:extLst>
            </p:cNvPr>
            <p:cNvSpPr/>
            <p:nvPr/>
          </p:nvSpPr>
          <p:spPr>
            <a:xfrm>
              <a:off x="12869515" y="4487704"/>
              <a:ext cx="8432292" cy="6470489"/>
            </a:xfrm>
            <a:prstGeom prst="rect">
              <a:avLst/>
            </a:prstGeom>
            <a:solidFill>
              <a:srgbClr val="E3F7F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/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/>
                <a:t>Unpaid Claim								</a:t>
              </a:r>
            </a:p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/>
                <a:t>Other Payables</a:t>
              </a:r>
            </a:p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/>
                <a:t>Unearned Premium							</a:t>
              </a:r>
            </a:p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/>
                <a:t>Short-term Debt</a:t>
              </a:r>
            </a:p>
            <a:p>
              <a:pPr lvl="2" algn="l" defTabSz="457200">
                <a:lnSpc>
                  <a:spcPct val="150000"/>
                </a:lnSpc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>
                  <a:solidFill>
                    <a:srgbClr val="3A8484"/>
                  </a:solidFill>
                  <a:latin typeface="FS Lola"/>
                </a:rPr>
                <a:t>Long-term Debt</a:t>
              </a:r>
            </a:p>
            <a:p>
              <a:pPr lvl="2" algn="l" defTabSz="457200">
                <a:lnSpc>
                  <a:spcPct val="150000"/>
                </a:lnSpc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>
                  <a:solidFill>
                    <a:srgbClr val="3A8484"/>
                  </a:solidFill>
                  <a:latin typeface="FS Lola"/>
                </a:rPr>
                <a:t>Other Liabilities</a:t>
              </a:r>
            </a:p>
            <a:p>
              <a:pPr lvl="2" algn="l" defTabSz="457200">
                <a:lnSpc>
                  <a:spcPct val="150000"/>
                </a:lnSpc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>
                  <a:solidFill>
                    <a:srgbClr val="3A8484"/>
                  </a:solidFill>
                  <a:latin typeface="FS Lola"/>
                </a:rPr>
                <a:t>Equity</a:t>
              </a:r>
              <a:endParaRPr lang="en-US" sz="4000" b="1" dirty="0">
                <a:solidFill>
                  <a:schemeClr val="bg1"/>
                </a:solidFill>
                <a:latin typeface="FS Lola"/>
              </a:endParaRPr>
            </a:p>
          </p:txBody>
        </p:sp>
        <p:sp>
          <p:nvSpPr>
            <p:cNvPr id="19" name="Shape 429">
              <a:extLst>
                <a:ext uri="{FF2B5EF4-FFF2-40B4-BE49-F238E27FC236}">
                  <a16:creationId xmlns:a16="http://schemas.microsoft.com/office/drawing/2014/main" id="{AE354B91-7362-4C08-955F-90FE0415A3C8}"/>
                </a:ext>
              </a:extLst>
            </p:cNvPr>
            <p:cNvSpPr/>
            <p:nvPr/>
          </p:nvSpPr>
          <p:spPr>
            <a:xfrm>
              <a:off x="13452094" y="3593519"/>
              <a:ext cx="7032675" cy="7181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 defTabSz="457200"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lvl1pPr>
            </a:lstStyle>
            <a:p>
              <a:pPr algn="ctr"/>
              <a:r>
                <a:rPr lang="en-US" sz="4000" dirty="0">
                  <a:solidFill>
                    <a:srgbClr val="63C1A0"/>
                  </a:solidFill>
                  <a:latin typeface="FS Lola" charset="0"/>
                  <a:ea typeface="FS Lola" charset="0"/>
                  <a:cs typeface="FS Lola" charset="0"/>
                </a:rPr>
                <a:t>Liabilities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299DFA-9689-8849-9D8E-8A71CA36BA39}"/>
              </a:ext>
            </a:extLst>
          </p:cNvPr>
          <p:cNvSpPr txBox="1"/>
          <p:nvPr/>
        </p:nvSpPr>
        <p:spPr>
          <a:xfrm>
            <a:off x="13423811" y="5652542"/>
            <a:ext cx="7450665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rgbClr val="493A39"/>
                </a:solidFill>
                <a:latin typeface="FS Lola"/>
              </a:rPr>
              <a:t>Unearned premium: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493A39"/>
                </a:solidFill>
                <a:latin typeface="FS Lola"/>
              </a:rPr>
              <a:t>Portion of the policy that has not been serviced yet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93A39"/>
                </a:solidFill>
                <a:latin typeface="FS Lola"/>
              </a:rPr>
              <a:t>Only when the time period has passed, the amount can be recognized as profit</a:t>
            </a:r>
          </a:p>
        </p:txBody>
      </p:sp>
    </p:spTree>
    <p:extLst>
      <p:ext uri="{BB962C8B-B14F-4D97-AF65-F5344CB8AC3E}">
        <p14:creationId xmlns:p14="http://schemas.microsoft.com/office/powerpoint/2010/main" val="23177510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44">
            <a:extLst>
              <a:ext uri="{FF2B5EF4-FFF2-40B4-BE49-F238E27FC236}">
                <a16:creationId xmlns:a16="http://schemas.microsoft.com/office/drawing/2014/main" id="{78314EA3-5B70-46EC-8821-2DBB8659DEAE}"/>
              </a:ext>
            </a:extLst>
          </p:cNvPr>
          <p:cNvSpPr/>
          <p:nvPr/>
        </p:nvSpPr>
        <p:spPr>
          <a:xfrm>
            <a:off x="635000" y="1016000"/>
            <a:ext cx="610904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Balance Sheet Example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14" name="Shape 445">
            <a:extLst>
              <a:ext uri="{FF2B5EF4-FFF2-40B4-BE49-F238E27FC236}">
                <a16:creationId xmlns:a16="http://schemas.microsoft.com/office/drawing/2014/main" id="{4DAE4344-5C3D-4C01-84AD-06F786D19A80}"/>
              </a:ext>
            </a:extLst>
          </p:cNvPr>
          <p:cNvSpPr/>
          <p:nvPr/>
        </p:nvSpPr>
        <p:spPr>
          <a:xfrm>
            <a:off x="635239" y="1816100"/>
            <a:ext cx="708847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lvl="0" eaLnBrk="1">
              <a:defRPr/>
            </a:pPr>
            <a:r>
              <a:rPr lang="en-US" dirty="0"/>
              <a:t>Investment Company (Private Equity)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16EB4F-E565-CB41-9C44-50F886D9924A}"/>
              </a:ext>
            </a:extLst>
          </p:cNvPr>
          <p:cNvGrpSpPr/>
          <p:nvPr/>
        </p:nvGrpSpPr>
        <p:grpSpPr>
          <a:xfrm>
            <a:off x="7975853" y="3175663"/>
            <a:ext cx="8432292" cy="6441345"/>
            <a:chOff x="12869515" y="3593519"/>
            <a:chExt cx="8432292" cy="6441345"/>
          </a:xfrm>
        </p:grpSpPr>
        <p:sp>
          <p:nvSpPr>
            <p:cNvPr id="7" name="Shape 443">
              <a:extLst>
                <a:ext uri="{FF2B5EF4-FFF2-40B4-BE49-F238E27FC236}">
                  <a16:creationId xmlns:a16="http://schemas.microsoft.com/office/drawing/2014/main" id="{6DB20466-146D-3341-ADB4-26F6B66D39EA}"/>
                </a:ext>
              </a:extLst>
            </p:cNvPr>
            <p:cNvSpPr/>
            <p:nvPr/>
          </p:nvSpPr>
          <p:spPr>
            <a:xfrm>
              <a:off x="12869515" y="4487704"/>
              <a:ext cx="8432292" cy="5547160"/>
            </a:xfrm>
            <a:prstGeom prst="rect">
              <a:avLst/>
            </a:prstGeom>
            <a:solidFill>
              <a:srgbClr val="E3F7F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/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/>
                <a:t>Payables								</a:t>
              </a:r>
            </a:p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/>
                <a:t>	Management Fee Payables</a:t>
              </a:r>
            </a:p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/>
                <a:t>	Capital Distribution Payable</a:t>
              </a:r>
            </a:p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/>
                <a:t>	Other Payables</a:t>
              </a:r>
            </a:p>
            <a:p>
              <a:pPr lvl="2" algn="l" defTabSz="457200">
                <a:lnSpc>
                  <a:spcPct val="150000"/>
                </a:lnSpc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/>
                <a:t>Accrued Expenses							</a:t>
              </a:r>
            </a:p>
            <a:p>
              <a:pPr lvl="2" algn="l" defTabSz="457200">
                <a:lnSpc>
                  <a:spcPct val="150000"/>
                </a:lnSpc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4000" dirty="0">
                  <a:solidFill>
                    <a:srgbClr val="3A8484"/>
                  </a:solidFill>
                  <a:latin typeface="FS Lola"/>
                </a:rPr>
                <a:t>Partners’ Capital</a:t>
              </a:r>
            </a:p>
          </p:txBody>
        </p:sp>
        <p:sp>
          <p:nvSpPr>
            <p:cNvPr id="8" name="Shape 429">
              <a:extLst>
                <a:ext uri="{FF2B5EF4-FFF2-40B4-BE49-F238E27FC236}">
                  <a16:creationId xmlns:a16="http://schemas.microsoft.com/office/drawing/2014/main" id="{DDD8D501-86A0-0A4E-90CC-F451A5AB909C}"/>
                </a:ext>
              </a:extLst>
            </p:cNvPr>
            <p:cNvSpPr/>
            <p:nvPr/>
          </p:nvSpPr>
          <p:spPr>
            <a:xfrm>
              <a:off x="13452094" y="3593519"/>
              <a:ext cx="7032675" cy="7181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 defTabSz="457200"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lvl1pPr>
            </a:lstStyle>
            <a:p>
              <a:pPr algn="ctr"/>
              <a:r>
                <a:rPr lang="en-US" sz="4000" dirty="0">
                  <a:solidFill>
                    <a:srgbClr val="63C1A0"/>
                  </a:solidFill>
                  <a:latin typeface="FS Lola" charset="0"/>
                  <a:ea typeface="FS Lola" charset="0"/>
                  <a:cs typeface="FS Lola" charset="0"/>
                </a:rPr>
                <a:t>Liabilities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9140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44">
            <a:extLst>
              <a:ext uri="{FF2B5EF4-FFF2-40B4-BE49-F238E27FC236}">
                <a16:creationId xmlns:a16="http://schemas.microsoft.com/office/drawing/2014/main" id="{78314EA3-5B70-46EC-8821-2DBB8659DEAE}"/>
              </a:ext>
            </a:extLst>
          </p:cNvPr>
          <p:cNvSpPr/>
          <p:nvPr/>
        </p:nvSpPr>
        <p:spPr>
          <a:xfrm>
            <a:off x="635000" y="1016000"/>
            <a:ext cx="610904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Balance Sheet Example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14" name="Shape 445">
            <a:extLst>
              <a:ext uri="{FF2B5EF4-FFF2-40B4-BE49-F238E27FC236}">
                <a16:creationId xmlns:a16="http://schemas.microsoft.com/office/drawing/2014/main" id="{4DAE4344-5C3D-4C01-84AD-06F786D19A80}"/>
              </a:ext>
            </a:extLst>
          </p:cNvPr>
          <p:cNvSpPr/>
          <p:nvPr/>
        </p:nvSpPr>
        <p:spPr>
          <a:xfrm>
            <a:off x="635239" y="1816100"/>
            <a:ext cx="382316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Investment Banking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0028C7-6739-4BFD-B403-096672387F9B}"/>
              </a:ext>
            </a:extLst>
          </p:cNvPr>
          <p:cNvGrpSpPr/>
          <p:nvPr/>
        </p:nvGrpSpPr>
        <p:grpSpPr>
          <a:xfrm>
            <a:off x="1175267" y="3268524"/>
            <a:ext cx="11137555" cy="7364674"/>
            <a:chOff x="12869515" y="3593519"/>
            <a:chExt cx="8432292" cy="7364674"/>
          </a:xfrm>
        </p:grpSpPr>
        <p:sp>
          <p:nvSpPr>
            <p:cNvPr id="18" name="Shape 443">
              <a:extLst>
                <a:ext uri="{FF2B5EF4-FFF2-40B4-BE49-F238E27FC236}">
                  <a16:creationId xmlns:a16="http://schemas.microsoft.com/office/drawing/2014/main" id="{F5E4BC9C-7D69-4528-8E43-63FAFD7A0D36}"/>
                </a:ext>
              </a:extLst>
            </p:cNvPr>
            <p:cNvSpPr/>
            <p:nvPr/>
          </p:nvSpPr>
          <p:spPr>
            <a:xfrm>
              <a:off x="12869515" y="4487704"/>
              <a:ext cx="8432292" cy="6470489"/>
            </a:xfrm>
            <a:prstGeom prst="rect">
              <a:avLst/>
            </a:prstGeom>
            <a:solidFill>
              <a:srgbClr val="E3F7F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/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Deposit								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Collateralized Financing 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	Securities Sold </a:t>
              </a:r>
              <a:r>
                <a:rPr lang="en-US" sz="4000" dirty="0">
                  <a:solidFill>
                    <a:srgbClr val="3A8484"/>
                  </a:solidFill>
                  <a:latin typeface="FS Lola"/>
                  <a:sym typeface="FS Lola"/>
                </a:rPr>
                <a:t>U</a:t>
              </a:r>
              <a:r>
                <a:rPr kumimoji="0" lang="en-US" sz="4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nder</a:t>
              </a: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 </a:t>
              </a:r>
              <a:r>
                <a:rPr lang="en-US" sz="4000" dirty="0">
                  <a:solidFill>
                    <a:srgbClr val="3A8484"/>
                  </a:solidFill>
                  <a:latin typeface="FS Lola"/>
                  <a:sym typeface="FS Lola"/>
                </a:rPr>
                <a:t>A</a:t>
              </a:r>
              <a:r>
                <a:rPr kumimoji="0" lang="en-US" sz="4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greement</a:t>
              </a: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 to Repurchase 	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	Securities Loaned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	Other Secured </a:t>
              </a:r>
              <a:r>
                <a:rPr lang="en-US" sz="4000" dirty="0">
                  <a:solidFill>
                    <a:srgbClr val="3A8484"/>
                  </a:solidFill>
                  <a:latin typeface="FS Lola"/>
                  <a:sym typeface="FS Lola"/>
                </a:rPr>
                <a:t>F</a:t>
              </a:r>
              <a:r>
                <a:rPr kumimoji="0" lang="en-US" sz="4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inancing</a:t>
              </a: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 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Customer Payables </a:t>
              </a:r>
            </a:p>
            <a:p>
              <a:pPr marL="0" marR="0" lvl="2" indent="457200" algn="l" defTabSz="4572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Unsecured </a:t>
              </a:r>
              <a:r>
                <a:rPr lang="en-US" sz="4000" dirty="0">
                  <a:solidFill>
                    <a:srgbClr val="3A8484"/>
                  </a:solidFill>
                  <a:latin typeface="FS Lola"/>
                  <a:sym typeface="FS Lola"/>
                </a:rPr>
                <a:t>B</a:t>
              </a:r>
              <a:r>
                <a:rPr kumimoji="0" lang="en-US" sz="4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orrowings</a:t>
              </a: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3A8484"/>
                  </a:solidFill>
                  <a:effectLst/>
                  <a:uLnTx/>
                  <a:uFillTx/>
                  <a:latin typeface="FS Lola"/>
                  <a:sym typeface="FS Lola"/>
                </a:rPr>
                <a:t> </a:t>
              </a:r>
            </a:p>
          </p:txBody>
        </p:sp>
        <p:sp>
          <p:nvSpPr>
            <p:cNvPr id="19" name="Shape 429">
              <a:extLst>
                <a:ext uri="{FF2B5EF4-FFF2-40B4-BE49-F238E27FC236}">
                  <a16:creationId xmlns:a16="http://schemas.microsoft.com/office/drawing/2014/main" id="{AE354B91-7362-4C08-955F-90FE0415A3C8}"/>
                </a:ext>
              </a:extLst>
            </p:cNvPr>
            <p:cNvSpPr/>
            <p:nvPr/>
          </p:nvSpPr>
          <p:spPr>
            <a:xfrm>
              <a:off x="13452094" y="3593519"/>
              <a:ext cx="7032675" cy="7181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 defTabSz="457200">
                <a:defRPr sz="3000">
                  <a:solidFill>
                    <a:srgbClr val="493A39"/>
                  </a:solidFill>
                  <a:latin typeface="FS Lola"/>
                  <a:ea typeface="FS Lola"/>
                  <a:cs typeface="FS Lola"/>
                  <a:sym typeface="FS Lola"/>
                </a:defRPr>
              </a:lvl1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63C1A0"/>
                  </a:solidFill>
                  <a:effectLst/>
                  <a:uLnTx/>
                  <a:uFillTx/>
                  <a:latin typeface="FS Lola" charset="0"/>
                  <a:ea typeface="FS Lola" charset="0"/>
                  <a:cs typeface="FS Lola" charset="0"/>
                  <a:sym typeface="FS Lola"/>
                </a:rPr>
                <a:t>Liabilities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2F7DDF-A600-FA49-910E-B47AFB44A509}"/>
              </a:ext>
            </a:extLst>
          </p:cNvPr>
          <p:cNvSpPr txBox="1"/>
          <p:nvPr/>
        </p:nvSpPr>
        <p:spPr>
          <a:xfrm>
            <a:off x="13825092" y="5176304"/>
            <a:ext cx="7450665" cy="4257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rgbClr val="493A39"/>
                </a:solidFill>
                <a:latin typeface="FS Lola"/>
              </a:rPr>
              <a:t>Collateralized financing: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000" dirty="0">
                <a:solidFill>
                  <a:srgbClr val="493A39"/>
                </a:solidFill>
                <a:latin typeface="FS Lola"/>
              </a:rPr>
              <a:t>Involves repurchase or resale agreement, securities loaned, and other secured financing.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93A39"/>
                </a:solidFill>
                <a:latin typeface="FS Lola"/>
              </a:rPr>
              <a:t>Companies enter into these transactions in order to, among other things, facilitate client activities, invest excess cash, acquire securities to cover short positions and finance certain firm activities. </a:t>
            </a:r>
          </a:p>
        </p:txBody>
      </p:sp>
    </p:spTree>
    <p:extLst>
      <p:ext uri="{BB962C8B-B14F-4D97-AF65-F5344CB8AC3E}">
        <p14:creationId xmlns:p14="http://schemas.microsoft.com/office/powerpoint/2010/main" val="74700456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32402</TotalTime>
  <Words>1027</Words>
  <Application>Microsoft Macintosh PowerPoint</Application>
  <PresentationFormat>Custom</PresentationFormat>
  <Paragraphs>183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FS Lola</vt:lpstr>
      <vt:lpstr>FS Lola ExtraBold</vt:lpstr>
      <vt:lpstr>FS Lola Light</vt:lpstr>
      <vt:lpstr>FS Lola Medium</vt:lpstr>
      <vt:lpstr>Arial</vt:lpstr>
      <vt:lpstr>Cambria Math</vt:lpstr>
      <vt:lpstr>Helvetica Light</vt:lpstr>
      <vt:lpstr>Helvetica Neue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Olmo Vazquez Rodriguez</dc:creator>
  <cp:lastModifiedBy>李 博典</cp:lastModifiedBy>
  <cp:revision>283</cp:revision>
  <dcterms:modified xsi:type="dcterms:W3CDTF">2020-04-23T23:50:56Z</dcterms:modified>
</cp:coreProperties>
</file>