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420" r:id="rId3"/>
    <p:sldId id="465" r:id="rId4"/>
    <p:sldId id="449" r:id="rId5"/>
    <p:sldId id="498" r:id="rId6"/>
    <p:sldId id="507" r:id="rId7"/>
    <p:sldId id="481" r:id="rId8"/>
    <p:sldId id="455" r:id="rId9"/>
    <p:sldId id="483" r:id="rId10"/>
    <p:sldId id="487" r:id="rId11"/>
    <p:sldId id="484" r:id="rId12"/>
    <p:sldId id="486" r:id="rId13"/>
    <p:sldId id="505" r:id="rId14"/>
    <p:sldId id="500" r:id="rId15"/>
    <p:sldId id="503" r:id="rId16"/>
    <p:sldId id="502" r:id="rId17"/>
    <p:sldId id="508" r:id="rId18"/>
    <p:sldId id="510" r:id="rId19"/>
    <p:sldId id="509" r:id="rId20"/>
    <p:sldId id="499" r:id="rId21"/>
    <p:sldId id="490" r:id="rId22"/>
    <p:sldId id="506" r:id="rId23"/>
    <p:sldId id="504"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2370" userDrawn="1">
          <p15:clr>
            <a:srgbClr val="A4A3A4"/>
          </p15:clr>
        </p15:guide>
        <p15:guide id="7" pos="11513" userDrawn="1">
          <p15:clr>
            <a:srgbClr val="A4A3A4"/>
          </p15:clr>
        </p15:guide>
        <p15:guide id="8" orient="horz" pos="8221" userDrawn="1">
          <p15:clr>
            <a:srgbClr val="A4A3A4"/>
          </p15:clr>
        </p15:guide>
        <p15:guide id="9" pos="7680" userDrawn="1">
          <p15:clr>
            <a:srgbClr val="A4A3A4"/>
          </p15:clr>
        </p15:guide>
        <p15:guide id="10" pos="3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A9A9A"/>
    <a:srgbClr val="63C1A0"/>
    <a:srgbClr val="6BBE9C"/>
    <a:srgbClr val="99CBA2"/>
    <a:srgbClr val="F29170"/>
    <a:srgbClr val="E3F7F3"/>
    <a:srgbClr val="C3F0E6"/>
    <a:srgbClr val="43ABC3"/>
    <a:srgbClr val="493A38"/>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B">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18" autoAdjust="0"/>
    <p:restoredTop sz="94704"/>
  </p:normalViewPr>
  <p:slideViewPr>
    <p:cSldViewPr snapToGrid="0" snapToObjects="1">
      <p:cViewPr varScale="1">
        <p:scale>
          <a:sx n="39" d="100"/>
          <a:sy n="39" d="100"/>
        </p:scale>
        <p:origin x="1018" y="72"/>
      </p:cViewPr>
      <p:guideLst>
        <p:guide orient="horz" pos="2370"/>
        <p:guide pos="11513"/>
        <p:guide orient="horz" pos="8221"/>
        <p:guide pos="7680"/>
        <p:guide pos="3847"/>
      </p:guideLst>
    </p:cSldViewPr>
  </p:slideViewPr>
  <p:notesTextViewPr>
    <p:cViewPr>
      <p:scale>
        <a:sx n="1" d="1"/>
        <a:sy n="1" d="1"/>
      </p:scale>
      <p:origin x="0" y="0"/>
    </p:cViewPr>
  </p:notesTextViewPr>
  <p:sorterViewPr>
    <p:cViewPr>
      <p:scale>
        <a:sx n="70" d="100"/>
        <a:sy n="70" d="100"/>
      </p:scale>
      <p:origin x="0" y="-904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811175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Shape 11"/>
          <p:cNvSpPr>
            <a:spLocks noGrp="1"/>
          </p:cNvSpPr>
          <p:nvPr>
            <p:ph type="title"/>
          </p:nvPr>
        </p:nvSpPr>
        <p:spPr>
          <a:xfrm>
            <a:off x="1778000" y="2298700"/>
            <a:ext cx="20828000" cy="4648200"/>
          </a:xfrm>
          <a:prstGeom prst="rect">
            <a:avLst/>
          </a:prstGeom>
        </p:spPr>
        <p:txBody>
          <a:bodyPr anchor="b"/>
          <a:lstStyle/>
          <a:p>
            <a:r>
              <a:t>Texto del título</a:t>
            </a:r>
          </a:p>
        </p:txBody>
      </p:sp>
      <p:sp>
        <p:nvSpPr>
          <p:cNvPr id="12" name="Shape 12"/>
          <p:cNvSpPr>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Nivel de texto 1</a:t>
            </a:r>
          </a:p>
          <a:p>
            <a:pPr lvl="1"/>
            <a:r>
              <a:t>Nivel de texto 2</a:t>
            </a:r>
          </a:p>
          <a:p>
            <a:pPr lvl="2"/>
            <a:r>
              <a:t>Nivel de texto 3</a:t>
            </a:r>
          </a:p>
          <a:p>
            <a:pPr lvl="3"/>
            <a:r>
              <a:t>Nivel de texto 4</a:t>
            </a:r>
          </a:p>
          <a:p>
            <a:pPr lvl="4"/>
            <a:r>
              <a:t>Nivel de texto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Texto del título</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Texto del título</a:t>
            </a:r>
          </a:p>
        </p:txBody>
      </p:sp>
      <p:sp>
        <p:nvSpPr>
          <p:cNvPr id="57" name="Shape 57"/>
          <p:cNvSpPr>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Texto del título</a:t>
            </a:r>
          </a:p>
        </p:txBody>
      </p:sp>
      <p:sp>
        <p:nvSpPr>
          <p:cNvPr id="67" name="Shape 67"/>
          <p:cNvSpPr>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Nivel de texto 1</a:t>
            </a:r>
          </a:p>
          <a:p>
            <a:pPr lvl="1"/>
            <a:r>
              <a:t>Nivel de texto 2</a:t>
            </a:r>
          </a:p>
          <a:p>
            <a:pPr lvl="2"/>
            <a:r>
              <a:t>Nivel de texto 3</a:t>
            </a:r>
          </a:p>
          <a:p>
            <a:pPr lvl="3"/>
            <a:r>
              <a:t>Nivel de texto 4</a:t>
            </a:r>
          </a:p>
          <a:p>
            <a:pPr lvl="4"/>
            <a:r>
              <a:t>Nivel de texto 5</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Shape 75"/>
          <p:cNvSpPr>
            <a:spLocks noGrp="1"/>
          </p:cNvSpPr>
          <p:nvPr>
            <p:ph type="body" idx="1"/>
          </p:nvPr>
        </p:nvSpPr>
        <p:spPr>
          <a:xfrm>
            <a:off x="1689100" y="1778000"/>
            <a:ext cx="21005800" cy="10172700"/>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5760700" y="6870700"/>
            <a:ext cx="7404100" cy="5549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5760700" y="952500"/>
            <a:ext cx="7404100" cy="554990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206500" y="952500"/>
            <a:ext cx="14173200" cy="114681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i="1"/>
            </a:lvl1pPr>
          </a:lstStyle>
          <a:p>
            <a:r>
              <a:t>– Juan López</a:t>
            </a:r>
          </a:p>
        </p:txBody>
      </p:sp>
      <p:sp>
        <p:nvSpPr>
          <p:cNvPr id="94" name="Shape 94"/>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“Escribir una cita aquí”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Texto del título</a:t>
            </a:r>
          </a:p>
        </p:txBody>
      </p:sp>
      <p:sp>
        <p:nvSpPr>
          <p:cNvPr id="3" name="Shape 3"/>
          <p:cNvSpPr>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Shape 119"/>
          <p:cNvSpPr/>
          <p:nvPr/>
        </p:nvSpPr>
        <p:spPr>
          <a:xfrm>
            <a:off x="-1" y="-1"/>
            <a:ext cx="24384001" cy="13716001"/>
          </a:xfrm>
          <a:prstGeom prst="rect">
            <a:avLst/>
          </a:prstGeom>
          <a:solidFill>
            <a:srgbClr val="6BBD9C"/>
          </a:solidFill>
          <a:ln w="12700">
            <a:miter lim="400000"/>
          </a:ln>
        </p:spPr>
        <p:txBody>
          <a:bodyPr lIns="50800" tIns="50800" rIns="50800" bIns="50800" anchor="ctr"/>
          <a:lstStyle/>
          <a:p>
            <a:pPr>
              <a:defRPr sz="3600"/>
            </a:pPr>
            <a:endParaRPr/>
          </a:p>
        </p:txBody>
      </p:sp>
      <p:pic>
        <p:nvPicPr>
          <p:cNvPr id="120" name="pasted-image.pdf"/>
          <p:cNvPicPr>
            <a:picLocks noChangeAspect="1"/>
          </p:cNvPicPr>
          <p:nvPr/>
        </p:nvPicPr>
        <p:blipFill>
          <a:blip r:embed="rId2"/>
          <a:stretch>
            <a:fillRect/>
          </a:stretch>
        </p:blipFill>
        <p:spPr>
          <a:xfrm>
            <a:off x="0" y="0"/>
            <a:ext cx="12752832" cy="13716001"/>
          </a:xfrm>
          <a:prstGeom prst="rect">
            <a:avLst/>
          </a:prstGeom>
          <a:ln w="12700">
            <a:miter lim="400000"/>
          </a:ln>
        </p:spPr>
      </p:pic>
      <p:sp>
        <p:nvSpPr>
          <p:cNvPr id="121" name="Shape 121"/>
          <p:cNvSpPr/>
          <p:nvPr/>
        </p:nvSpPr>
        <p:spPr>
          <a:xfrm>
            <a:off x="3491812" y="5585214"/>
            <a:ext cx="5769208" cy="254556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lnSpc>
                <a:spcPct val="60000"/>
              </a:lnSpc>
              <a:defRPr sz="15000" i="1">
                <a:solidFill>
                  <a:srgbClr val="3A8484"/>
                </a:solidFill>
                <a:latin typeface="FS Lola Light"/>
                <a:ea typeface="FS Lola Light"/>
                <a:cs typeface="FS Lola Light"/>
                <a:sym typeface="FS Lola Light"/>
              </a:defRPr>
            </a:pPr>
            <a:r>
              <a:rPr lang="en-US" sz="12500" i="1" dirty="0">
                <a:solidFill>
                  <a:srgbClr val="3A8484"/>
                </a:solidFill>
                <a:latin typeface="FS Lola Light"/>
              </a:rPr>
              <a:t>  Capital </a:t>
            </a:r>
          </a:p>
          <a:p>
            <a:pPr algn="l">
              <a:lnSpc>
                <a:spcPct val="60000"/>
              </a:lnSpc>
              <a:defRPr sz="15000" i="1">
                <a:solidFill>
                  <a:srgbClr val="3A8484"/>
                </a:solidFill>
                <a:latin typeface="FS Lola Light"/>
                <a:ea typeface="FS Lola Light"/>
                <a:cs typeface="FS Lola Light"/>
                <a:sym typeface="FS Lola Light"/>
              </a:defRPr>
            </a:pPr>
            <a:r>
              <a:rPr lang="en-US" sz="12500" i="1" dirty="0">
                <a:solidFill>
                  <a:srgbClr val="3A8484"/>
                </a:solidFill>
                <a:latin typeface="FS Lola Light"/>
              </a:rPr>
              <a:t>Basics</a:t>
            </a:r>
            <a:endParaRPr sz="12500" i="1" dirty="0">
              <a:solidFill>
                <a:srgbClr val="3A8484"/>
              </a:solidFill>
              <a:latin typeface="FS Lola Light"/>
            </a:endParaRPr>
          </a:p>
        </p:txBody>
      </p:sp>
      <p:sp>
        <p:nvSpPr>
          <p:cNvPr id="2" name="TextBox 1">
            <a:extLst>
              <a:ext uri="{FF2B5EF4-FFF2-40B4-BE49-F238E27FC236}">
                <a16:creationId xmlns:a16="http://schemas.microsoft.com/office/drawing/2014/main" id="{92AB4A06-E9CE-42BA-811B-DECEBE2DCF30}"/>
              </a:ext>
            </a:extLst>
          </p:cNvPr>
          <p:cNvSpPr txBox="1"/>
          <p:nvPr/>
        </p:nvSpPr>
        <p:spPr>
          <a:xfrm>
            <a:off x="14299969" y="9016121"/>
            <a:ext cx="7155180"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uFillTx/>
                <a:latin typeface="+mn-lt"/>
                <a:ea typeface="+mn-ea"/>
                <a:cs typeface="+mn-cs"/>
                <a:sym typeface="Helvetica Light"/>
              </a:rPr>
              <a:t>Eugene Kirimov</a:t>
            </a:r>
          </a:p>
          <a:p>
            <a:pPr marL="0" marR="0" indent="0" algn="ctr" defTabSz="825500" rtl="0" fontAlgn="auto" latinLnBrk="0" hangingPunct="0">
              <a:lnSpc>
                <a:spcPct val="100000"/>
              </a:lnSpc>
              <a:spcBef>
                <a:spcPts val="0"/>
              </a:spcBef>
              <a:spcAft>
                <a:spcPts val="0"/>
              </a:spcAft>
              <a:buClrTx/>
              <a:buSzTx/>
              <a:buFontTx/>
              <a:buNone/>
              <a:tabLst/>
            </a:pPr>
            <a:r>
              <a:rPr lang="en-US"/>
              <a:t>Bodian </a:t>
            </a:r>
            <a:r>
              <a:rPr lang="en-US" dirty="0"/>
              <a:t>Li</a:t>
            </a:r>
            <a:endParaRPr kumimoji="0" lang="en-US" sz="50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364" name="Shape 364"/>
          <p:cNvSpPr/>
          <p:nvPr/>
        </p:nvSpPr>
        <p:spPr>
          <a:xfrm>
            <a:off x="638146" y="2688134"/>
            <a:ext cx="14346817" cy="798167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457200" lvl="0" indent="-457200" algn="l">
              <a:buFont typeface="Arial" panose="020B0604020202020204" pitchFamily="34" charset="0"/>
              <a:buChar char="•"/>
            </a:pPr>
            <a:r>
              <a:rPr lang="en-US" sz="3200" b="1" dirty="0">
                <a:solidFill>
                  <a:schemeClr val="bg1"/>
                </a:solidFill>
                <a:latin typeface="FS Lola"/>
              </a:rPr>
              <a:t>Role of bank capital.</a:t>
            </a:r>
            <a:r>
              <a:rPr lang="en-US" sz="3200" dirty="0">
                <a:solidFill>
                  <a:schemeClr val="bg1"/>
                </a:solidFill>
                <a:latin typeface="FS Lola"/>
              </a:rPr>
              <a:t> Bank capital acts as self-insurance, providing a buffer against insolvency and, so long as it is sufficiently positive, giving bank management an incentive to manage risk prudently</a:t>
            </a:r>
          </a:p>
          <a:p>
            <a:pPr marL="457200" lvl="0" indent="-457200" algn="l">
              <a:buFont typeface="Arial" panose="020B0604020202020204" pitchFamily="34" charset="0"/>
              <a:buChar char="•"/>
            </a:pPr>
            <a:endParaRPr lang="en-US" sz="3200" dirty="0">
              <a:solidFill>
                <a:schemeClr val="bg1"/>
              </a:solidFill>
              <a:latin typeface="FS Lola"/>
            </a:endParaRPr>
          </a:p>
          <a:p>
            <a:pPr marL="457200" indent="-457200" algn="l">
              <a:buFont typeface="Arial" panose="020B0604020202020204" pitchFamily="34" charset="0"/>
              <a:buChar char="•"/>
            </a:pPr>
            <a:r>
              <a:rPr lang="en-US" sz="3200" b="1" dirty="0">
                <a:solidFill>
                  <a:schemeClr val="bg1"/>
                </a:solidFill>
                <a:latin typeface="FS Lola"/>
              </a:rPr>
              <a:t>Protection</a:t>
            </a:r>
            <a:r>
              <a:rPr lang="en-US" sz="3200" dirty="0">
                <a:solidFill>
                  <a:schemeClr val="bg1"/>
                </a:solidFill>
                <a:latin typeface="FS Lola"/>
              </a:rPr>
              <a:t> against unexpected losses</a:t>
            </a:r>
            <a:endParaRPr lang="en-US" sz="3200" b="1" dirty="0">
              <a:solidFill>
                <a:schemeClr val="bg1"/>
              </a:solidFill>
              <a:latin typeface="FS Lola"/>
            </a:endParaRPr>
          </a:p>
          <a:p>
            <a:pPr marL="457200" lvl="0" indent="-457200" algn="l">
              <a:buFont typeface="Arial" panose="020B0604020202020204" pitchFamily="34" charset="0"/>
              <a:buChar char="•"/>
            </a:pPr>
            <a:endParaRPr lang="en-US" sz="3200" dirty="0">
              <a:solidFill>
                <a:schemeClr val="bg1"/>
              </a:solidFill>
              <a:latin typeface="FS Lola"/>
            </a:endParaRPr>
          </a:p>
          <a:p>
            <a:pPr marL="457200" lvl="0" indent="-457200" algn="l">
              <a:buFont typeface="Arial" panose="020B0604020202020204" pitchFamily="34" charset="0"/>
              <a:buChar char="•"/>
            </a:pPr>
            <a:r>
              <a:rPr lang="en-US" sz="3200" dirty="0">
                <a:solidFill>
                  <a:schemeClr val="bg1"/>
                </a:solidFill>
                <a:latin typeface="FS Lola"/>
              </a:rPr>
              <a:t>Because the international banking system is systemically related, bank capital is heavily regulated.</a:t>
            </a:r>
          </a:p>
          <a:p>
            <a:pPr marL="457200" lvl="0" indent="-457200" algn="l">
              <a:buFont typeface="Arial" panose="020B0604020202020204" pitchFamily="34" charset="0"/>
              <a:buChar char="•"/>
            </a:pPr>
            <a:endParaRPr lang="en-US" sz="3200" dirty="0">
              <a:solidFill>
                <a:schemeClr val="bg1"/>
              </a:solidFill>
              <a:latin typeface="FS Lola"/>
            </a:endParaRPr>
          </a:p>
          <a:p>
            <a:pPr marL="457200" lvl="0" indent="-457200" algn="l">
              <a:buFont typeface="Arial" panose="020B0604020202020204" pitchFamily="34" charset="0"/>
              <a:buChar char="•"/>
            </a:pPr>
            <a:r>
              <a:rPr lang="en-US" sz="3200" dirty="0">
                <a:solidFill>
                  <a:schemeClr val="bg1"/>
                </a:solidFill>
                <a:latin typeface="FS Lola"/>
              </a:rPr>
              <a:t>The main international effort to establish rules around capital requirements has been the by the Basel Committee on Banking Supervision (BCBS), which most guidelines are based on</a:t>
            </a:r>
          </a:p>
          <a:p>
            <a:pPr marL="457200" lvl="0" indent="-457200" algn="l">
              <a:buFont typeface="Arial" panose="020B0604020202020204" pitchFamily="34" charset="0"/>
              <a:buChar char="•"/>
              <a:defRPr/>
            </a:pPr>
            <a:endParaRPr lang="en-US" sz="3200" dirty="0">
              <a:solidFill>
                <a:srgbClr val="000000"/>
              </a:solidFill>
              <a:latin typeface="FS Lola"/>
            </a:endParaRPr>
          </a:p>
          <a:p>
            <a:pPr marL="457200" lvl="0" indent="-457200" algn="l">
              <a:buFont typeface="Arial" panose="020B0604020202020204" pitchFamily="34" charset="0"/>
              <a:buChar char="•"/>
              <a:defRPr/>
            </a:pPr>
            <a:r>
              <a:rPr lang="en-US" sz="3200" dirty="0">
                <a:solidFill>
                  <a:srgbClr val="000000"/>
                </a:solidFill>
                <a:latin typeface="FS Lola"/>
              </a:rPr>
              <a:t>Regulatory Capital requirements are set by regulators</a:t>
            </a:r>
          </a:p>
          <a:p>
            <a:pPr marL="457200" lvl="1" indent="-457200" algn="l">
              <a:buFont typeface="Arial" panose="020B0604020202020204" pitchFamily="34" charset="0"/>
              <a:buChar char="•"/>
            </a:pPr>
            <a:r>
              <a:rPr lang="en-US" sz="3200" dirty="0">
                <a:solidFill>
                  <a:srgbClr val="000000"/>
                </a:solidFill>
                <a:latin typeface="FS Lola"/>
              </a:rPr>
              <a:t>BIS, FDIC, FRB (The Fed), EBA</a:t>
            </a:r>
            <a:endParaRPr lang="en-US" sz="3200" dirty="0">
              <a:solidFill>
                <a:schemeClr val="bg1"/>
              </a:solidFill>
              <a:latin typeface="FS Lola"/>
            </a:endParaRPr>
          </a:p>
          <a:p>
            <a:pPr algn="l"/>
            <a:endParaRPr lang="en-US" sz="3200" dirty="0">
              <a:solidFill>
                <a:schemeClr val="bg1"/>
              </a:solidFill>
            </a:endParaRPr>
          </a:p>
        </p:txBody>
      </p:sp>
      <p:sp>
        <p:nvSpPr>
          <p:cNvPr id="7" name="Shape 444">
            <a:extLst>
              <a:ext uri="{FF2B5EF4-FFF2-40B4-BE49-F238E27FC236}">
                <a16:creationId xmlns:a16="http://schemas.microsoft.com/office/drawing/2014/main" id="{8503A3AC-5412-450A-916F-CB77CE567F05}"/>
              </a:ext>
            </a:extLst>
          </p:cNvPr>
          <p:cNvSpPr/>
          <p:nvPr/>
        </p:nvSpPr>
        <p:spPr>
          <a:xfrm>
            <a:off x="635000" y="1016000"/>
            <a:ext cx="3383940"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Bank Capital</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8" name="Shape 445">
            <a:extLst>
              <a:ext uri="{FF2B5EF4-FFF2-40B4-BE49-F238E27FC236}">
                <a16:creationId xmlns:a16="http://schemas.microsoft.com/office/drawing/2014/main" id="{FF2E2E80-BF71-4246-9E66-26C19E4DCB14}"/>
              </a:ext>
            </a:extLst>
          </p:cNvPr>
          <p:cNvSpPr/>
          <p:nvPr/>
        </p:nvSpPr>
        <p:spPr>
          <a:xfrm>
            <a:off x="635239" y="1816100"/>
            <a:ext cx="117660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Why?</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spTree>
    <p:extLst>
      <p:ext uri="{BB962C8B-B14F-4D97-AF65-F5344CB8AC3E}">
        <p14:creationId xmlns:p14="http://schemas.microsoft.com/office/powerpoint/2010/main" val="112409630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5" name="Shape 445"/>
          <p:cNvSpPr/>
          <p:nvPr/>
        </p:nvSpPr>
        <p:spPr>
          <a:xfrm>
            <a:off x="635239" y="1816100"/>
            <a:ext cx="187711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Examples</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sp>
        <p:nvSpPr>
          <p:cNvPr id="18" name="Shape 443">
            <a:extLst>
              <a:ext uri="{FF2B5EF4-FFF2-40B4-BE49-F238E27FC236}">
                <a16:creationId xmlns:a16="http://schemas.microsoft.com/office/drawing/2014/main" id="{6BB2340D-827E-EB4C-A9ED-0C5DCE14C78A}"/>
              </a:ext>
            </a:extLst>
          </p:cNvPr>
          <p:cNvSpPr/>
          <p:nvPr/>
        </p:nvSpPr>
        <p:spPr>
          <a:xfrm>
            <a:off x="3596543" y="11273790"/>
            <a:ext cx="17190910" cy="59503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200" b="0" i="0" u="none" strike="noStrike" kern="0" cap="none" spc="0" normalizeH="0" baseline="0" noProof="0" dirty="0">
                <a:ln>
                  <a:noFill/>
                </a:ln>
                <a:solidFill>
                  <a:srgbClr val="493A39"/>
                </a:solidFill>
                <a:effectLst/>
                <a:uLnTx/>
                <a:uFillTx/>
                <a:latin typeface="FS Lola"/>
                <a:sym typeface="FS Lola"/>
              </a:rPr>
              <a:t>A $10,000 loan goes into default.</a:t>
            </a:r>
          </a:p>
        </p:txBody>
      </p:sp>
      <p:grpSp>
        <p:nvGrpSpPr>
          <p:cNvPr id="16" name="Group 15">
            <a:extLst>
              <a:ext uri="{FF2B5EF4-FFF2-40B4-BE49-F238E27FC236}">
                <a16:creationId xmlns:a16="http://schemas.microsoft.com/office/drawing/2014/main" id="{257C4B32-FEE7-584D-AFC1-D4A82BD270B8}"/>
              </a:ext>
            </a:extLst>
          </p:cNvPr>
          <p:cNvGrpSpPr/>
          <p:nvPr/>
        </p:nvGrpSpPr>
        <p:grpSpPr>
          <a:xfrm>
            <a:off x="3596543" y="2144395"/>
            <a:ext cx="17190911" cy="8450234"/>
            <a:chOff x="4360984" y="3552185"/>
            <a:chExt cx="16217705" cy="7224629"/>
          </a:xfrm>
        </p:grpSpPr>
        <p:sp>
          <p:nvSpPr>
            <p:cNvPr id="17" name="Shape 443">
              <a:extLst>
                <a:ext uri="{FF2B5EF4-FFF2-40B4-BE49-F238E27FC236}">
                  <a16:creationId xmlns:a16="http://schemas.microsoft.com/office/drawing/2014/main" id="{1E84A625-9769-3345-98FE-65B4AF4524C2}"/>
                </a:ext>
              </a:extLst>
            </p:cNvPr>
            <p:cNvSpPr/>
            <p:nvPr/>
          </p:nvSpPr>
          <p:spPr>
            <a:xfrm>
              <a:off x="4360984" y="4452748"/>
              <a:ext cx="7032675" cy="6324066"/>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Cash (Reserves)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$50,000</a:t>
              </a: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600" b="0" i="0" u="none" strike="noStrike" kern="0" cap="none" spc="0" normalizeH="0" baseline="0" noProof="0" dirty="0">
                <a:ln>
                  <a:noFill/>
                </a:ln>
                <a:solidFill>
                  <a:srgbClr val="3A8484"/>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Loans</a:t>
              </a:r>
              <a:endParaRPr kumimoji="0" sz="3600" b="0" i="0" u="none" strike="noStrike" kern="0" cap="none" spc="0" normalizeH="0" baseline="0" noProof="0" dirty="0">
                <a:ln>
                  <a:noFill/>
                </a:ln>
                <a:solidFill>
                  <a:srgbClr val="3A8484"/>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$112,500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FF0000"/>
                  </a:solidFill>
                  <a:effectLst/>
                  <a:uLnTx/>
                  <a:uFillTx/>
                  <a:latin typeface="FS Lola"/>
                  <a:sym typeface="FS Lola"/>
                </a:rPr>
                <a:t>-$10,000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Lines of Credit</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$112,500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sp>
          <p:nvSpPr>
            <p:cNvPr id="19" name="Shape 429">
              <a:extLst>
                <a:ext uri="{FF2B5EF4-FFF2-40B4-BE49-F238E27FC236}">
                  <a16:creationId xmlns:a16="http://schemas.microsoft.com/office/drawing/2014/main" id="{2CED396A-7031-674E-B2F5-180C321AD25A}"/>
                </a:ext>
              </a:extLst>
            </p:cNvPr>
            <p:cNvSpPr/>
            <p:nvPr/>
          </p:nvSpPr>
          <p:spPr>
            <a:xfrm>
              <a:off x="436098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marL="0" marR="0" lvl="0" indent="0" algn="ctr" defTabSz="4572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63C1A0"/>
                  </a:solidFill>
                  <a:effectLst/>
                  <a:uLnTx/>
                  <a:uFillTx/>
                  <a:latin typeface="FS Lola" charset="0"/>
                  <a:ea typeface="FS Lola" charset="0"/>
                  <a:cs typeface="FS Lola" charset="0"/>
                  <a:sym typeface="FS Lola"/>
                </a:rPr>
                <a:t>Assets</a:t>
              </a:r>
            </a:p>
          </p:txBody>
        </p:sp>
        <p:sp>
          <p:nvSpPr>
            <p:cNvPr id="20" name="Shape 443">
              <a:extLst>
                <a:ext uri="{FF2B5EF4-FFF2-40B4-BE49-F238E27FC236}">
                  <a16:creationId xmlns:a16="http://schemas.microsoft.com/office/drawing/2014/main" id="{55B74270-939E-4E4B-AE1C-7DA56D7A103F}"/>
                </a:ext>
              </a:extLst>
            </p:cNvPr>
            <p:cNvSpPr/>
            <p:nvPr/>
          </p:nvSpPr>
          <p:spPr>
            <a:xfrm>
              <a:off x="13546014" y="4452747"/>
              <a:ext cx="7032675" cy="4666301"/>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Demand Deposits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$10,000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Certificate of Deposits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$40,000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Savings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$200,000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FF0000"/>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FF0000"/>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FF0000"/>
                </a:solidFill>
                <a:effectLst/>
                <a:uLnTx/>
                <a:uFillTx/>
                <a:latin typeface="FS Lola"/>
                <a:sym typeface="FS Lola"/>
              </a:endParaRPr>
            </a:p>
          </p:txBody>
        </p:sp>
        <p:sp>
          <p:nvSpPr>
            <p:cNvPr id="21" name="Shape 429">
              <a:extLst>
                <a:ext uri="{FF2B5EF4-FFF2-40B4-BE49-F238E27FC236}">
                  <a16:creationId xmlns:a16="http://schemas.microsoft.com/office/drawing/2014/main" id="{B22211D0-DEE5-5A4B-9BE9-67AD10F8250D}"/>
                </a:ext>
              </a:extLst>
            </p:cNvPr>
            <p:cNvSpPr/>
            <p:nvPr/>
          </p:nvSpPr>
          <p:spPr>
            <a:xfrm>
              <a:off x="1354601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marL="0" marR="0" lvl="0" indent="0" algn="ctr" defTabSz="4572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63C1A0"/>
                  </a:solidFill>
                  <a:effectLst/>
                  <a:uLnTx/>
                  <a:uFillTx/>
                  <a:latin typeface="FS Lola" charset="0"/>
                  <a:ea typeface="FS Lola" charset="0"/>
                  <a:cs typeface="FS Lola" charset="0"/>
                  <a:sym typeface="FS Lola"/>
                </a:rPr>
                <a:t>Liabilities + Equity</a:t>
              </a:r>
            </a:p>
          </p:txBody>
        </p:sp>
        <p:sp>
          <p:nvSpPr>
            <p:cNvPr id="22" name="Shape 443">
              <a:extLst>
                <a:ext uri="{FF2B5EF4-FFF2-40B4-BE49-F238E27FC236}">
                  <a16:creationId xmlns:a16="http://schemas.microsoft.com/office/drawing/2014/main" id="{11D0B191-3EA2-0046-882A-005BC5DCF785}"/>
                </a:ext>
              </a:extLst>
            </p:cNvPr>
            <p:cNvSpPr/>
            <p:nvPr/>
          </p:nvSpPr>
          <p:spPr>
            <a:xfrm>
              <a:off x="13546013" y="9346395"/>
              <a:ext cx="7032675" cy="1350772"/>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Capital</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$25,000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FF0000"/>
                  </a:solidFill>
                  <a:effectLst/>
                  <a:uLnTx/>
                  <a:uFillTx/>
                  <a:latin typeface="FS Lola"/>
                  <a:sym typeface="FS Lola"/>
                </a:rPr>
                <a:t>-$10,000</a:t>
              </a:r>
            </a:p>
          </p:txBody>
        </p:sp>
      </p:grpSp>
      <p:sp>
        <p:nvSpPr>
          <p:cNvPr id="13" name="Shape 444">
            <a:extLst>
              <a:ext uri="{FF2B5EF4-FFF2-40B4-BE49-F238E27FC236}">
                <a16:creationId xmlns:a16="http://schemas.microsoft.com/office/drawing/2014/main" id="{8846AA69-C921-4BE0-8B4F-F35A54916AFB}"/>
              </a:ext>
            </a:extLst>
          </p:cNvPr>
          <p:cNvSpPr/>
          <p:nvPr/>
        </p:nvSpPr>
        <p:spPr>
          <a:xfrm>
            <a:off x="635000" y="1016000"/>
            <a:ext cx="3383940"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Bank Capital</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Tree>
    <p:extLst>
      <p:ext uri="{BB962C8B-B14F-4D97-AF65-F5344CB8AC3E}">
        <p14:creationId xmlns:p14="http://schemas.microsoft.com/office/powerpoint/2010/main" val="231456745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pic>
        <p:nvPicPr>
          <p:cNvPr id="362" name="pasted-image.png"/>
          <p:cNvPicPr>
            <a:picLocks noChangeAspect="1"/>
          </p:cNvPicPr>
          <p:nvPr/>
        </p:nvPicPr>
        <p:blipFill>
          <a:blip r:embed="rId3"/>
          <a:stretch>
            <a:fillRect/>
          </a:stretch>
        </p:blipFill>
        <p:spPr>
          <a:xfrm>
            <a:off x="14779535" y="3003202"/>
            <a:ext cx="7670801" cy="7696201"/>
          </a:xfrm>
          <a:prstGeom prst="rect">
            <a:avLst/>
          </a:prstGeom>
          <a:ln w="12700">
            <a:miter lim="400000"/>
          </a:ln>
        </p:spPr>
      </p:pic>
      <p:sp>
        <p:nvSpPr>
          <p:cNvPr id="364" name="Shape 364"/>
          <p:cNvSpPr/>
          <p:nvPr/>
        </p:nvSpPr>
        <p:spPr>
          <a:xfrm>
            <a:off x="635239" y="2688134"/>
            <a:ext cx="11430001" cy="74892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457200" indent="-457200" algn="l">
              <a:buFont typeface="Arial" panose="020B0604020202020204" pitchFamily="34" charset="0"/>
              <a:buChar char="•"/>
            </a:pPr>
            <a:r>
              <a:rPr lang="en-US" sz="3200" b="1" dirty="0">
                <a:solidFill>
                  <a:schemeClr val="bg1"/>
                </a:solidFill>
                <a:latin typeface="FS Lola"/>
              </a:rPr>
              <a:t>Absorbs Losses </a:t>
            </a:r>
            <a:r>
              <a:rPr lang="en-US" sz="3200" dirty="0">
                <a:solidFill>
                  <a:schemeClr val="bg1"/>
                </a:solidFill>
                <a:latin typeface="FS Lola"/>
              </a:rPr>
              <a:t>– acts as a buffer, and provides protection against unexpected losses</a:t>
            </a:r>
          </a:p>
          <a:p>
            <a:pPr marL="457200" lvl="0" indent="-457200" algn="l">
              <a:buFont typeface="Arial" panose="020B0604020202020204" pitchFamily="34" charset="0"/>
              <a:buChar char="•"/>
            </a:pPr>
            <a:endParaRPr lang="en-US" sz="3200" dirty="0">
              <a:solidFill>
                <a:schemeClr val="bg1"/>
              </a:solidFill>
              <a:latin typeface="FS Lola"/>
            </a:endParaRPr>
          </a:p>
          <a:p>
            <a:pPr marL="457200" lvl="0" indent="-457200" algn="l">
              <a:buFont typeface="Arial" panose="020B0604020202020204" pitchFamily="34" charset="0"/>
              <a:buChar char="•"/>
            </a:pPr>
            <a:r>
              <a:rPr lang="en-US" sz="3200" b="1" dirty="0">
                <a:solidFill>
                  <a:schemeClr val="bg1"/>
                </a:solidFill>
                <a:latin typeface="FS Lola"/>
              </a:rPr>
              <a:t>Promotes Public Confidence </a:t>
            </a:r>
            <a:r>
              <a:rPr lang="en-US" sz="3200" dirty="0">
                <a:solidFill>
                  <a:schemeClr val="bg1"/>
                </a:solidFill>
                <a:latin typeface="FS Lola"/>
              </a:rPr>
              <a:t>by providing a measure of assurance that an institution will be able to continue operating even when losses occur</a:t>
            </a:r>
          </a:p>
          <a:p>
            <a:pPr marL="457200" lvl="0" indent="-457200" algn="l">
              <a:buFont typeface="Arial" panose="020B0604020202020204" pitchFamily="34" charset="0"/>
              <a:buChar char="•"/>
            </a:pPr>
            <a:endParaRPr lang="en-US" sz="3200" b="1" dirty="0">
              <a:solidFill>
                <a:schemeClr val="bg1"/>
              </a:solidFill>
              <a:latin typeface="FS Lola"/>
            </a:endParaRPr>
          </a:p>
          <a:p>
            <a:pPr marL="457200" lvl="0" indent="-457200" algn="l">
              <a:buFont typeface="Arial" panose="020B0604020202020204" pitchFamily="34" charset="0"/>
              <a:buChar char="•"/>
            </a:pPr>
            <a:r>
              <a:rPr lang="en-US" sz="3200" b="1" dirty="0">
                <a:solidFill>
                  <a:schemeClr val="bg1"/>
                </a:solidFill>
                <a:latin typeface="FS Lola"/>
              </a:rPr>
              <a:t>Restricts Excessive Asset Growth</a:t>
            </a:r>
            <a:r>
              <a:rPr lang="en-US" sz="3200" dirty="0">
                <a:solidFill>
                  <a:schemeClr val="bg1"/>
                </a:solidFill>
                <a:latin typeface="FS Lola"/>
              </a:rPr>
              <a:t>; capital requirements require that asset growth be funded by an adequate amount of additional capital</a:t>
            </a:r>
          </a:p>
          <a:p>
            <a:pPr lvl="0" algn="l"/>
            <a:endParaRPr lang="en-US" sz="3200" b="1" dirty="0">
              <a:solidFill>
                <a:schemeClr val="bg1"/>
              </a:solidFill>
              <a:latin typeface="FS Lola"/>
            </a:endParaRPr>
          </a:p>
          <a:p>
            <a:pPr marL="457200" lvl="0" indent="-457200" algn="l">
              <a:buFont typeface="Arial" panose="020B0604020202020204" pitchFamily="34" charset="0"/>
              <a:buChar char="•"/>
            </a:pPr>
            <a:r>
              <a:rPr lang="en-US" sz="3200" b="1" dirty="0">
                <a:solidFill>
                  <a:schemeClr val="bg1"/>
                </a:solidFill>
                <a:latin typeface="FS Lola"/>
              </a:rPr>
              <a:t>Protects Depositors </a:t>
            </a:r>
            <a:r>
              <a:rPr lang="en-US" sz="3200" dirty="0">
                <a:solidFill>
                  <a:schemeClr val="bg1"/>
                </a:solidFill>
                <a:latin typeface="FS Lola"/>
              </a:rPr>
              <a:t>Placing owners at significant risk of loss, should the institution fail, helps to minimize the potential for moral hazard, and promotes safe and sound banking practices</a:t>
            </a:r>
          </a:p>
          <a:p>
            <a:pPr marL="457200" lvl="0" indent="-457200" algn="l">
              <a:buFont typeface="Arial" panose="020B0604020202020204" pitchFamily="34" charset="0"/>
              <a:buChar char="•"/>
            </a:pPr>
            <a:endParaRPr lang="en-US" sz="3200" b="1" dirty="0">
              <a:solidFill>
                <a:schemeClr val="bg1"/>
              </a:solidFill>
            </a:endParaRPr>
          </a:p>
        </p:txBody>
      </p:sp>
      <p:sp>
        <p:nvSpPr>
          <p:cNvPr id="7" name="Shape 444">
            <a:extLst>
              <a:ext uri="{FF2B5EF4-FFF2-40B4-BE49-F238E27FC236}">
                <a16:creationId xmlns:a16="http://schemas.microsoft.com/office/drawing/2014/main" id="{B1CC536A-35D3-4349-9EE9-9D69A599C3C6}"/>
              </a:ext>
            </a:extLst>
          </p:cNvPr>
          <p:cNvSpPr/>
          <p:nvPr/>
        </p:nvSpPr>
        <p:spPr>
          <a:xfrm>
            <a:off x="635000" y="1016000"/>
            <a:ext cx="3383940"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Bank Capital</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8" name="Shape 445">
            <a:extLst>
              <a:ext uri="{FF2B5EF4-FFF2-40B4-BE49-F238E27FC236}">
                <a16:creationId xmlns:a16="http://schemas.microsoft.com/office/drawing/2014/main" id="{D54985A8-147C-4EE1-BDAA-747B6369412C}"/>
              </a:ext>
            </a:extLst>
          </p:cNvPr>
          <p:cNvSpPr/>
          <p:nvPr/>
        </p:nvSpPr>
        <p:spPr>
          <a:xfrm>
            <a:off x="635239" y="1816100"/>
            <a:ext cx="163987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Purpose</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spTree>
    <p:extLst>
      <p:ext uri="{BB962C8B-B14F-4D97-AF65-F5344CB8AC3E}">
        <p14:creationId xmlns:p14="http://schemas.microsoft.com/office/powerpoint/2010/main" val="286219478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pasted-image-filtered.jpeg"/>
          <p:cNvPicPr>
            <a:picLocks noChangeAspect="1"/>
          </p:cNvPicPr>
          <p:nvPr/>
        </p:nvPicPr>
        <p:blipFill>
          <a:blip r:embed="rId2"/>
          <a:stretch>
            <a:fillRect/>
          </a:stretch>
        </p:blipFill>
        <p:spPr>
          <a:xfrm>
            <a:off x="0" y="0"/>
            <a:ext cx="24384000" cy="13716000"/>
          </a:xfrm>
          <a:prstGeom prst="rect">
            <a:avLst/>
          </a:prstGeom>
          <a:ln w="12700">
            <a:miter lim="400000"/>
          </a:ln>
        </p:spPr>
      </p:pic>
      <p:pic>
        <p:nvPicPr>
          <p:cNvPr id="328" name="pasted-image.pdf"/>
          <p:cNvPicPr>
            <a:picLocks noChangeAspect="1"/>
          </p:cNvPicPr>
          <p:nvPr/>
        </p:nvPicPr>
        <p:blipFill>
          <a:blip r:embed="rId3">
            <a:alphaModFix amt="80000"/>
          </a:blip>
          <a:stretch>
            <a:fillRect/>
          </a:stretch>
        </p:blipFill>
        <p:spPr>
          <a:xfrm>
            <a:off x="0" y="0"/>
            <a:ext cx="12752832" cy="13716000"/>
          </a:xfrm>
          <a:prstGeom prst="rect">
            <a:avLst/>
          </a:prstGeom>
          <a:ln w="12700">
            <a:miter lim="400000"/>
          </a:ln>
        </p:spPr>
      </p:pic>
      <p:sp>
        <p:nvSpPr>
          <p:cNvPr id="329" name="Shape 329"/>
          <p:cNvSpPr/>
          <p:nvPr/>
        </p:nvSpPr>
        <p:spPr>
          <a:xfrm>
            <a:off x="3449332" y="5575597"/>
            <a:ext cx="5854167" cy="25648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8000" i="1">
                <a:latin typeface="FS Lola ExtraBold"/>
                <a:ea typeface="FS Lola ExtraBold"/>
                <a:cs typeface="FS Lola ExtraBold"/>
                <a:sym typeface="FS Lola ExtraBold"/>
              </a:defRPr>
            </a:lvl1pPr>
          </a:lstStyle>
          <a:p>
            <a:r>
              <a:rPr lang="en-US" dirty="0"/>
              <a:t>   		Capital </a:t>
            </a:r>
          </a:p>
          <a:p>
            <a:r>
              <a:rPr lang="en-US" dirty="0"/>
              <a:t>Requirements</a:t>
            </a:r>
          </a:p>
        </p:txBody>
      </p:sp>
    </p:spTree>
    <p:extLst>
      <p:ext uri="{BB962C8B-B14F-4D97-AF65-F5344CB8AC3E}">
        <p14:creationId xmlns:p14="http://schemas.microsoft.com/office/powerpoint/2010/main" val="412147477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364" name="Shape 364"/>
          <p:cNvSpPr/>
          <p:nvPr/>
        </p:nvSpPr>
        <p:spPr>
          <a:xfrm>
            <a:off x="635239" y="2688134"/>
            <a:ext cx="11430001" cy="699678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a:r>
              <a:rPr lang="en-US" sz="3200" b="1" dirty="0">
                <a:solidFill>
                  <a:schemeClr val="bg1"/>
                </a:solidFill>
                <a:latin typeface="FS Lola"/>
              </a:rPr>
              <a:t>Total Capital = Tier 1 Capital + Tier 2 Capital </a:t>
            </a:r>
          </a:p>
          <a:p>
            <a:pPr lvl="0" algn="l"/>
            <a:endParaRPr lang="en-US" sz="3200" b="1" dirty="0">
              <a:solidFill>
                <a:schemeClr val="bg1"/>
              </a:solidFill>
              <a:latin typeface="FS Lola"/>
            </a:endParaRPr>
          </a:p>
          <a:p>
            <a:pPr lvl="0" algn="l"/>
            <a:r>
              <a:rPr lang="en-US" sz="3200" b="1" dirty="0">
                <a:solidFill>
                  <a:schemeClr val="bg1"/>
                </a:solidFill>
                <a:latin typeface="FS Lola"/>
              </a:rPr>
              <a:t>Tier 1</a:t>
            </a:r>
          </a:p>
          <a:p>
            <a:pPr marL="457200" lvl="0" indent="-457200" algn="l">
              <a:buFont typeface="Arial" panose="020B0604020202020204" pitchFamily="34" charset="0"/>
              <a:buChar char="•"/>
            </a:pPr>
            <a:r>
              <a:rPr lang="en-US" sz="3200" b="1" dirty="0">
                <a:solidFill>
                  <a:schemeClr val="bg1"/>
                </a:solidFill>
                <a:latin typeface="FS Lola"/>
              </a:rPr>
              <a:t>Core capital</a:t>
            </a:r>
            <a:r>
              <a:rPr lang="en-US" sz="3200" dirty="0">
                <a:solidFill>
                  <a:schemeClr val="bg1"/>
                </a:solidFill>
                <a:latin typeface="FS Lola"/>
              </a:rPr>
              <a:t>, the most loss absorbing </a:t>
            </a:r>
          </a:p>
          <a:p>
            <a:pPr marL="457200" lvl="0" indent="-457200" algn="l">
              <a:buFont typeface="Arial" panose="020B0604020202020204" pitchFamily="34" charset="0"/>
              <a:buChar char="•"/>
            </a:pPr>
            <a:r>
              <a:rPr lang="en-US" sz="3200" dirty="0">
                <a:solidFill>
                  <a:schemeClr val="bg1"/>
                </a:solidFill>
                <a:latin typeface="FS Lola"/>
              </a:rPr>
              <a:t>Primarily consists of common stock, retained earnings and disclosed reserves</a:t>
            </a:r>
          </a:p>
          <a:p>
            <a:pPr marL="457200" lvl="0" indent="-457200" algn="l">
              <a:buFont typeface="Arial" panose="020B0604020202020204" pitchFamily="34" charset="0"/>
              <a:buChar char="•"/>
            </a:pPr>
            <a:endParaRPr lang="en-US" sz="3200" dirty="0">
              <a:solidFill>
                <a:schemeClr val="bg1"/>
              </a:solidFill>
              <a:latin typeface="FS Lola"/>
            </a:endParaRPr>
          </a:p>
          <a:p>
            <a:pPr marL="457200" lvl="0" indent="-457200" algn="l">
              <a:buFont typeface="Arial" panose="020B0604020202020204" pitchFamily="34" charset="0"/>
              <a:buChar char="•"/>
            </a:pPr>
            <a:endParaRPr lang="en-US" sz="3200" b="1" dirty="0">
              <a:solidFill>
                <a:schemeClr val="bg1"/>
              </a:solidFill>
              <a:latin typeface="FS Lola"/>
            </a:endParaRPr>
          </a:p>
          <a:p>
            <a:pPr lvl="0" algn="l"/>
            <a:r>
              <a:rPr lang="en-US" sz="3200" b="1" dirty="0">
                <a:solidFill>
                  <a:schemeClr val="bg1"/>
                </a:solidFill>
                <a:latin typeface="FS Lola"/>
              </a:rPr>
              <a:t>Tier 2</a:t>
            </a:r>
            <a:endParaRPr lang="en-US" sz="3200" dirty="0">
              <a:solidFill>
                <a:schemeClr val="bg1"/>
              </a:solidFill>
              <a:latin typeface="FS Lola"/>
            </a:endParaRPr>
          </a:p>
          <a:p>
            <a:pPr marL="457200" lvl="0" indent="-457200" algn="l">
              <a:buFont typeface="Arial" panose="020B0604020202020204" pitchFamily="34" charset="0"/>
              <a:buChar char="•"/>
            </a:pPr>
            <a:r>
              <a:rPr lang="en-US" sz="3200" b="1" dirty="0">
                <a:solidFill>
                  <a:schemeClr val="bg1"/>
                </a:solidFill>
                <a:latin typeface="FS Lola"/>
              </a:rPr>
              <a:t>Supplementary capital</a:t>
            </a:r>
          </a:p>
          <a:p>
            <a:pPr marL="457200" lvl="0" indent="-457200" algn="l">
              <a:buFont typeface="Arial" panose="020B0604020202020204" pitchFamily="34" charset="0"/>
              <a:buChar char="•"/>
            </a:pPr>
            <a:r>
              <a:rPr lang="en-US" sz="3200" dirty="0">
                <a:solidFill>
                  <a:schemeClr val="bg1"/>
                </a:solidFill>
                <a:latin typeface="FS Lola"/>
              </a:rPr>
              <a:t>Undisclosed reserves, revaluation reserves, general loan-loss reserves, hybrid (debt/equity) capital instruments, and unsecured subordinated debt</a:t>
            </a:r>
          </a:p>
          <a:p>
            <a:pPr marL="457200" lvl="0" indent="-457200" algn="l">
              <a:buFont typeface="Arial" panose="020B0604020202020204" pitchFamily="34" charset="0"/>
              <a:buChar char="•"/>
            </a:pPr>
            <a:endParaRPr lang="en-US" sz="3200" dirty="0">
              <a:solidFill>
                <a:schemeClr val="bg1"/>
              </a:solidFill>
            </a:endParaRPr>
          </a:p>
        </p:txBody>
      </p:sp>
      <p:sp>
        <p:nvSpPr>
          <p:cNvPr id="7" name="Shape 444">
            <a:extLst>
              <a:ext uri="{FF2B5EF4-FFF2-40B4-BE49-F238E27FC236}">
                <a16:creationId xmlns:a16="http://schemas.microsoft.com/office/drawing/2014/main" id="{16E76F77-F9FD-4AC3-8011-EBBA4763DC1F}"/>
              </a:ext>
            </a:extLst>
          </p:cNvPr>
          <p:cNvSpPr/>
          <p:nvPr/>
        </p:nvSpPr>
        <p:spPr>
          <a:xfrm>
            <a:off x="635000" y="1016000"/>
            <a:ext cx="567783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Capital Requirements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8" name="Shape 445">
            <a:extLst>
              <a:ext uri="{FF2B5EF4-FFF2-40B4-BE49-F238E27FC236}">
                <a16:creationId xmlns:a16="http://schemas.microsoft.com/office/drawing/2014/main" id="{2DC2F3B1-55C2-4F56-B5C0-C647285579B6}"/>
              </a:ext>
            </a:extLst>
          </p:cNvPr>
          <p:cNvSpPr/>
          <p:nvPr/>
        </p:nvSpPr>
        <p:spPr>
          <a:xfrm>
            <a:off x="635239" y="1816100"/>
            <a:ext cx="289662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Type of Capital</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pic>
        <p:nvPicPr>
          <p:cNvPr id="9" name="Picture 8">
            <a:extLst>
              <a:ext uri="{FF2B5EF4-FFF2-40B4-BE49-F238E27FC236}">
                <a16:creationId xmlns:a16="http://schemas.microsoft.com/office/drawing/2014/main" id="{DD22FFA7-B848-45FD-9A35-F3A80C2F5E70}"/>
              </a:ext>
            </a:extLst>
          </p:cNvPr>
          <p:cNvPicPr>
            <a:picLocks noChangeAspect="1"/>
          </p:cNvPicPr>
          <p:nvPr/>
        </p:nvPicPr>
        <p:blipFill>
          <a:blip r:embed="rId3"/>
          <a:stretch>
            <a:fillRect/>
          </a:stretch>
        </p:blipFill>
        <p:spPr>
          <a:xfrm>
            <a:off x="14744699" y="3849998"/>
            <a:ext cx="6664187" cy="4673058"/>
          </a:xfrm>
          <a:prstGeom prst="rect">
            <a:avLst/>
          </a:prstGeom>
        </p:spPr>
      </p:pic>
    </p:spTree>
    <p:extLst>
      <p:ext uri="{BB962C8B-B14F-4D97-AF65-F5344CB8AC3E}">
        <p14:creationId xmlns:p14="http://schemas.microsoft.com/office/powerpoint/2010/main" val="154790044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dirty="0">
              <a:ln>
                <a:noFill/>
              </a:ln>
              <a:solidFill>
                <a:srgbClr val="FFFFFF"/>
              </a:solidFill>
              <a:effectLst/>
              <a:uLnTx/>
              <a:uFillTx/>
              <a:latin typeface="Helvetica Light"/>
              <a:sym typeface="Helvetica Light"/>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364" name="Shape 364"/>
          <p:cNvSpPr/>
          <p:nvPr/>
        </p:nvSpPr>
        <p:spPr>
          <a:xfrm>
            <a:off x="635239" y="2688134"/>
            <a:ext cx="9720385" cy="699678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000000"/>
                </a:solidFill>
                <a:effectLst/>
                <a:uLnTx/>
                <a:uFillTx/>
                <a:latin typeface="FS Lola"/>
                <a:sym typeface="Helvetica Light"/>
              </a:rPr>
              <a:t>Assets of banks are classified into 5 risk-based categories according to credit risk, ranging from 0-100% Risk Weighting</a:t>
            </a: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endParaRPr lang="en-US" sz="3200" dirty="0">
              <a:solidFill>
                <a:srgbClr val="000000"/>
              </a:solidFill>
              <a:latin typeface="FS Lola"/>
            </a:endParaRP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lang="en-US" sz="3200" dirty="0">
                <a:solidFill>
                  <a:srgbClr val="000000"/>
                </a:solidFill>
                <a:latin typeface="FS Lola"/>
              </a:rPr>
              <a:t>U.S. Treasuries assigned 0%, residential mortgages 50%, or corporate debt (100%)</a:t>
            </a:r>
          </a:p>
          <a:p>
            <a:pPr marR="0" lvl="0" algn="l" defTabSz="825500" rtl="0" eaLnBrk="1" fontAlgn="auto" latinLnBrk="0" hangingPunct="0">
              <a:lnSpc>
                <a:spcPct val="100000"/>
              </a:lnSpc>
              <a:spcBef>
                <a:spcPts val="0"/>
              </a:spcBef>
              <a:spcAft>
                <a:spcPts val="0"/>
              </a:spcAft>
              <a:buClrTx/>
              <a:buSzTx/>
              <a:tabLst/>
              <a:defRPr/>
            </a:pPr>
            <a:endParaRPr kumimoji="0" lang="en-US" sz="3200" b="0" i="0" u="none" strike="noStrike" kern="0" cap="none" spc="0" normalizeH="0" baseline="0" noProof="0" dirty="0">
              <a:ln>
                <a:noFill/>
              </a:ln>
              <a:solidFill>
                <a:srgbClr val="000000"/>
              </a:solidFill>
              <a:effectLst/>
              <a:uLnTx/>
              <a:uFillTx/>
              <a:latin typeface="FS Lola"/>
              <a:sym typeface="Helvetica Light"/>
            </a:endParaRP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000000"/>
                </a:solidFill>
                <a:effectLst/>
                <a:uLnTx/>
                <a:uFillTx/>
                <a:latin typeface="FS Lola"/>
                <a:sym typeface="Helvetica Light"/>
              </a:rPr>
              <a:t>Banks with an international presence are required to hold Total Capital (Tier 1 + Tier 2) equal to </a:t>
            </a:r>
            <a:r>
              <a:rPr lang="en-US" sz="3200" dirty="0">
                <a:solidFill>
                  <a:srgbClr val="000000"/>
                </a:solidFill>
                <a:latin typeface="FS Lola"/>
              </a:rPr>
              <a:t>at least </a:t>
            </a:r>
            <a:r>
              <a:rPr kumimoji="0" lang="en-US" sz="3200" b="1" i="0" u="none" strike="noStrike" kern="0" cap="none" spc="0" normalizeH="0" baseline="0" noProof="0" dirty="0">
                <a:ln>
                  <a:noFill/>
                </a:ln>
                <a:solidFill>
                  <a:srgbClr val="000000"/>
                </a:solidFill>
                <a:effectLst/>
                <a:uLnTx/>
                <a:uFillTx/>
                <a:latin typeface="FS Lola"/>
                <a:sym typeface="Helvetica Light"/>
              </a:rPr>
              <a:t>8% of their Risk-Weighted Assets (RWA)</a:t>
            </a: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endParaRPr lang="en-US" sz="3200" b="1" dirty="0">
              <a:solidFill>
                <a:srgbClr val="000000"/>
              </a:solidFill>
              <a:latin typeface="FS Lola"/>
            </a:endParaRPr>
          </a:p>
          <a:p>
            <a:pPr marL="457200" indent="-457200" algn="l">
              <a:buFont typeface="Arial" panose="020B0604020202020204" pitchFamily="34" charset="0"/>
              <a:buChar char="•"/>
              <a:defRPr/>
            </a:pPr>
            <a:r>
              <a:rPr lang="en-US" sz="3200" dirty="0">
                <a:solidFill>
                  <a:srgbClr val="000000"/>
                </a:solidFill>
                <a:latin typeface="FS Lola"/>
              </a:rPr>
              <a:t>Tier 1 Capital should be greater than 50% of Total Capital</a:t>
            </a:r>
          </a:p>
          <a:p>
            <a:pPr marR="0" lvl="0" algn="l" defTabSz="825500" rtl="0" eaLnBrk="1" fontAlgn="auto" latinLnBrk="0" hangingPunct="0">
              <a:lnSpc>
                <a:spcPct val="100000"/>
              </a:lnSpc>
              <a:spcBef>
                <a:spcPts val="0"/>
              </a:spcBef>
              <a:spcAft>
                <a:spcPts val="0"/>
              </a:spcAft>
              <a:buClrTx/>
              <a:buSzTx/>
              <a:tabLst/>
              <a:defRPr/>
            </a:pPr>
            <a:endParaRPr kumimoji="0" lang="en-US" sz="3200" b="0" i="0" u="none" strike="noStrike" kern="0" cap="none" spc="0" normalizeH="0" baseline="0" noProof="0" dirty="0">
              <a:ln>
                <a:noFill/>
              </a:ln>
              <a:solidFill>
                <a:srgbClr val="000000"/>
              </a:solidFill>
              <a:effectLst/>
              <a:uLnTx/>
              <a:uFillTx/>
              <a:latin typeface="FS Lola"/>
              <a:sym typeface="Helvetica Light"/>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9A4A83E-A15E-4F29-9A39-E4E178E26CC0}"/>
                  </a:ext>
                </a:extLst>
              </p:cNvPr>
              <p:cNvSpPr/>
              <p:nvPr/>
            </p:nvSpPr>
            <p:spPr>
              <a:xfrm>
                <a:off x="12834060" y="5913844"/>
                <a:ext cx="9036742" cy="1403782"/>
              </a:xfrm>
              <a:prstGeom prst="rect">
                <a:avLst/>
              </a:prstGeom>
            </p:spPr>
            <p:txBody>
              <a:bodyPr wrap="square">
                <a:spAutoFit/>
              </a:bodyPr>
              <a:lstStyle/>
              <a:p>
                <a14:m>
                  <m:oMath xmlns:m="http://schemas.openxmlformats.org/officeDocument/2006/math">
                    <m:f>
                      <m:fPr>
                        <m:ctrlPr>
                          <a:rPr lang="en-US" sz="5400" i="1" dirty="0" smtClean="0">
                            <a:solidFill>
                              <a:srgbClr val="493A39"/>
                            </a:solidFill>
                            <a:latin typeface="Cambria Math" panose="02040503050406030204" pitchFamily="18" charset="0"/>
                            <a:sym typeface="FS Lola"/>
                          </a:rPr>
                        </m:ctrlPr>
                      </m:fPr>
                      <m:num>
                        <m:r>
                          <a:rPr lang="en-US" sz="5400" i="1" dirty="0">
                            <a:solidFill>
                              <a:srgbClr val="493A39"/>
                            </a:solidFill>
                            <a:latin typeface="Cambria Math" panose="02040503050406030204" pitchFamily="18" charset="0"/>
                            <a:sym typeface="FS Lola"/>
                          </a:rPr>
                          <m:t>𝑇𝑜𝑡𝑎𝑙</m:t>
                        </m:r>
                        <m:r>
                          <a:rPr lang="en-US" sz="5400" i="1" dirty="0">
                            <a:solidFill>
                              <a:srgbClr val="493A39"/>
                            </a:solidFill>
                            <a:latin typeface="Cambria Math" panose="02040503050406030204" pitchFamily="18" charset="0"/>
                            <a:sym typeface="FS Lola"/>
                          </a:rPr>
                          <m:t> </m:t>
                        </m:r>
                        <m:r>
                          <a:rPr lang="en-US" sz="5400" i="1" dirty="0">
                            <a:solidFill>
                              <a:srgbClr val="493A39"/>
                            </a:solidFill>
                            <a:latin typeface="Cambria Math" panose="02040503050406030204" pitchFamily="18" charset="0"/>
                            <a:sym typeface="FS Lola"/>
                          </a:rPr>
                          <m:t>𝐶𝑎𝑝𝑖𝑡𝑎𝑙</m:t>
                        </m:r>
                        <m:r>
                          <a:rPr lang="en-US" sz="5400" b="0" i="1" dirty="0" smtClean="0">
                            <a:solidFill>
                              <a:srgbClr val="493A39"/>
                            </a:solidFill>
                            <a:latin typeface="Cambria Math" panose="02040503050406030204" pitchFamily="18" charset="0"/>
                            <a:sym typeface="FS Lola"/>
                          </a:rPr>
                          <m:t> (</m:t>
                        </m:r>
                        <m:r>
                          <a:rPr lang="en-US" sz="5400" b="0" i="1" dirty="0" smtClean="0">
                            <a:solidFill>
                              <a:srgbClr val="493A39"/>
                            </a:solidFill>
                            <a:latin typeface="Cambria Math" panose="02040503050406030204" pitchFamily="18" charset="0"/>
                            <a:sym typeface="FS Lola"/>
                          </a:rPr>
                          <m:t>𝑇</m:t>
                        </m:r>
                        <m:r>
                          <a:rPr lang="en-US" sz="5400" b="0" i="1" dirty="0" smtClean="0">
                            <a:solidFill>
                              <a:srgbClr val="493A39"/>
                            </a:solidFill>
                            <a:latin typeface="Cambria Math" panose="02040503050406030204" pitchFamily="18" charset="0"/>
                            <a:sym typeface="FS Lola"/>
                          </a:rPr>
                          <m:t>1+</m:t>
                        </m:r>
                        <m:r>
                          <a:rPr lang="en-US" sz="5400" b="0" i="1" dirty="0" smtClean="0">
                            <a:solidFill>
                              <a:srgbClr val="493A39"/>
                            </a:solidFill>
                            <a:latin typeface="Cambria Math" panose="02040503050406030204" pitchFamily="18" charset="0"/>
                            <a:sym typeface="FS Lola"/>
                          </a:rPr>
                          <m:t>𝑇</m:t>
                        </m:r>
                        <m:r>
                          <a:rPr lang="en-US" sz="5400" b="0" i="1" dirty="0" smtClean="0">
                            <a:solidFill>
                              <a:srgbClr val="493A39"/>
                            </a:solidFill>
                            <a:latin typeface="Cambria Math" panose="02040503050406030204" pitchFamily="18" charset="0"/>
                            <a:sym typeface="FS Lola"/>
                          </a:rPr>
                          <m:t>2)</m:t>
                        </m:r>
                      </m:num>
                      <m:den>
                        <m:r>
                          <a:rPr lang="en-US" sz="5400" i="1" dirty="0">
                            <a:solidFill>
                              <a:srgbClr val="493A39"/>
                            </a:solidFill>
                            <a:latin typeface="Cambria Math" panose="02040503050406030204" pitchFamily="18" charset="0"/>
                            <a:sym typeface="FS Lola"/>
                          </a:rPr>
                          <m:t>𝑅𝑖𝑠𝑘</m:t>
                        </m:r>
                        <m:r>
                          <a:rPr lang="en-US" sz="5400" b="0" i="1" dirty="0" smtClean="0">
                            <a:solidFill>
                              <a:srgbClr val="493A39"/>
                            </a:solidFill>
                            <a:latin typeface="Cambria Math" panose="02040503050406030204" pitchFamily="18" charset="0"/>
                            <a:sym typeface="FS Lola"/>
                          </a:rPr>
                          <m:t>−</m:t>
                        </m:r>
                        <m:r>
                          <a:rPr lang="en-US" sz="5400" i="1" dirty="0">
                            <a:solidFill>
                              <a:srgbClr val="493A39"/>
                            </a:solidFill>
                            <a:latin typeface="Cambria Math" panose="02040503050406030204" pitchFamily="18" charset="0"/>
                            <a:sym typeface="FS Lola"/>
                          </a:rPr>
                          <m:t>𝑊𝑒𝑖𝑔h𝑡𝑒𝑑</m:t>
                        </m:r>
                        <m:r>
                          <a:rPr lang="en-US" sz="5400" i="1" dirty="0">
                            <a:solidFill>
                              <a:srgbClr val="493A39"/>
                            </a:solidFill>
                            <a:latin typeface="Cambria Math" panose="02040503050406030204" pitchFamily="18" charset="0"/>
                            <a:sym typeface="FS Lola"/>
                          </a:rPr>
                          <m:t> </m:t>
                        </m:r>
                        <m:r>
                          <a:rPr lang="en-US" sz="5400" i="1" dirty="0">
                            <a:solidFill>
                              <a:srgbClr val="493A39"/>
                            </a:solidFill>
                            <a:latin typeface="Cambria Math" panose="02040503050406030204" pitchFamily="18" charset="0"/>
                            <a:sym typeface="FS Lola"/>
                          </a:rPr>
                          <m:t>𝐴𝑠𝑠𝑒𝑡𝑠</m:t>
                        </m:r>
                        <m:r>
                          <m:rPr>
                            <m:nor/>
                          </m:rPr>
                          <a:rPr lang="en-US" sz="5400" dirty="0">
                            <a:solidFill>
                              <a:srgbClr val="493A39"/>
                            </a:solidFill>
                            <a:latin typeface="FS Lola"/>
                            <a:sym typeface="FS Lola"/>
                          </a:rPr>
                          <m:t> </m:t>
                        </m:r>
                      </m:den>
                    </m:f>
                  </m:oMath>
                </a14:m>
                <a:r>
                  <a:rPr lang="en-US" dirty="0">
                    <a:solidFill>
                      <a:schemeClr val="bg1"/>
                    </a:solidFill>
                  </a:rPr>
                  <a:t> </a:t>
                </a:r>
                <a:r>
                  <a:rPr lang="en-US" sz="5400" i="1" dirty="0">
                    <a:solidFill>
                      <a:srgbClr val="493A39"/>
                    </a:solidFill>
                    <a:latin typeface="Cambria Math" panose="02040503050406030204" pitchFamily="18" charset="0"/>
                  </a:rPr>
                  <a:t>&gt; </a:t>
                </a:r>
                <a:r>
                  <a:rPr lang="en-US" sz="5200" i="1" dirty="0">
                    <a:solidFill>
                      <a:srgbClr val="493A39"/>
                    </a:solidFill>
                    <a:latin typeface="Cambria Math" panose="02040503050406030204" pitchFamily="18" charset="0"/>
                  </a:rPr>
                  <a:t>8%</a:t>
                </a:r>
              </a:p>
            </p:txBody>
          </p:sp>
        </mc:Choice>
        <mc:Fallback xmlns="">
          <p:sp>
            <p:nvSpPr>
              <p:cNvPr id="8" name="Rectangle 7">
                <a:extLst>
                  <a:ext uri="{FF2B5EF4-FFF2-40B4-BE49-F238E27FC236}">
                    <a16:creationId xmlns:a16="http://schemas.microsoft.com/office/drawing/2014/main" id="{D9A4A83E-A15E-4F29-9A39-E4E178E26CC0}"/>
                  </a:ext>
                </a:extLst>
              </p:cNvPr>
              <p:cNvSpPr>
                <a:spLocks noRot="1" noChangeAspect="1" noMove="1" noResize="1" noEditPoints="1" noAdjustHandles="1" noChangeArrowheads="1" noChangeShapeType="1" noTextEdit="1"/>
              </p:cNvSpPr>
              <p:nvPr/>
            </p:nvSpPr>
            <p:spPr>
              <a:xfrm>
                <a:off x="12834060" y="5913844"/>
                <a:ext cx="9036742" cy="1403782"/>
              </a:xfrm>
              <a:prstGeom prst="rect">
                <a:avLst/>
              </a:prstGeom>
              <a:blipFill>
                <a:blip r:embed="rId3"/>
                <a:stretch>
                  <a:fillRect b="-5217"/>
                </a:stretch>
              </a:blipFill>
            </p:spPr>
            <p:txBody>
              <a:bodyPr/>
              <a:lstStyle/>
              <a:p>
                <a:r>
                  <a:rPr lang="en-US">
                    <a:noFill/>
                  </a:rPr>
                  <a:t> </a:t>
                </a:r>
              </a:p>
            </p:txBody>
          </p:sp>
        </mc:Fallback>
      </mc:AlternateContent>
      <p:sp>
        <p:nvSpPr>
          <p:cNvPr id="9" name="Shape 444">
            <a:extLst>
              <a:ext uri="{FF2B5EF4-FFF2-40B4-BE49-F238E27FC236}">
                <a16:creationId xmlns:a16="http://schemas.microsoft.com/office/drawing/2014/main" id="{D1C06AF1-71B5-4D1E-AAAD-F4B6C9017908}"/>
              </a:ext>
            </a:extLst>
          </p:cNvPr>
          <p:cNvSpPr/>
          <p:nvPr/>
        </p:nvSpPr>
        <p:spPr>
          <a:xfrm>
            <a:off x="635000" y="1016000"/>
            <a:ext cx="567783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Capital Requirements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10" name="Shape 445">
            <a:extLst>
              <a:ext uri="{FF2B5EF4-FFF2-40B4-BE49-F238E27FC236}">
                <a16:creationId xmlns:a16="http://schemas.microsoft.com/office/drawing/2014/main" id="{8BAC4A3E-8AD3-4A28-B7E2-4E17A226EF02}"/>
              </a:ext>
            </a:extLst>
          </p:cNvPr>
          <p:cNvSpPr/>
          <p:nvPr/>
        </p:nvSpPr>
        <p:spPr>
          <a:xfrm>
            <a:off x="635239" y="1816100"/>
            <a:ext cx="25648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lvl="0">
              <a:defRPr/>
            </a:pPr>
            <a:r>
              <a:rPr lang="en-US" dirty="0">
                <a:sym typeface="FS Lola ExtraBold"/>
              </a:rPr>
              <a:t>Basel I and II </a:t>
            </a:r>
          </a:p>
        </p:txBody>
      </p:sp>
      <p:sp>
        <p:nvSpPr>
          <p:cNvPr id="2" name="Rectangle 1">
            <a:extLst>
              <a:ext uri="{FF2B5EF4-FFF2-40B4-BE49-F238E27FC236}">
                <a16:creationId xmlns:a16="http://schemas.microsoft.com/office/drawing/2014/main" id="{318C7E22-12A4-4604-970C-16FDF0B04887}"/>
              </a:ext>
            </a:extLst>
          </p:cNvPr>
          <p:cNvSpPr/>
          <p:nvPr/>
        </p:nvSpPr>
        <p:spPr>
          <a:xfrm>
            <a:off x="12191999" y="7628321"/>
            <a:ext cx="12192000" cy="1077218"/>
          </a:xfrm>
          <a:prstGeom prst="rect">
            <a:avLst/>
          </a:prstGeom>
        </p:spPr>
        <p:txBody>
          <a:bodyPr>
            <a:spAutoFit/>
          </a:bodyPr>
          <a:lstStyle/>
          <a:p>
            <a:pPr lvl="0" algn="l">
              <a:defRPr/>
            </a:pPr>
            <a:r>
              <a:rPr lang="en-US" sz="3200" dirty="0">
                <a:solidFill>
                  <a:srgbClr val="000000"/>
                </a:solidFill>
                <a:latin typeface="FS Lola"/>
              </a:rPr>
              <a:t>For example, if a bank has risk-weighted assets of $100 million, it is required to maintain capital of at least $8 million.</a:t>
            </a:r>
          </a:p>
        </p:txBody>
      </p:sp>
    </p:spTree>
    <p:extLst>
      <p:ext uri="{BB962C8B-B14F-4D97-AF65-F5344CB8AC3E}">
        <p14:creationId xmlns:p14="http://schemas.microsoft.com/office/powerpoint/2010/main" val="306194939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364" name="Shape 364"/>
          <p:cNvSpPr/>
          <p:nvPr/>
        </p:nvSpPr>
        <p:spPr>
          <a:xfrm>
            <a:off x="635239" y="2584343"/>
            <a:ext cx="15620224" cy="35496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457200" lvl="0" indent="-457200" algn="l">
              <a:buFont typeface="Arial" panose="020B0604020202020204" pitchFamily="34" charset="0"/>
              <a:buChar char="•"/>
              <a:defRPr/>
            </a:pPr>
            <a:r>
              <a:rPr lang="en-US" sz="3200" dirty="0">
                <a:solidFill>
                  <a:srgbClr val="000000"/>
                </a:solidFill>
                <a:latin typeface="FS Lola"/>
              </a:rPr>
              <a:t>The minimum total capital ratio is 8%</a:t>
            </a:r>
          </a:p>
          <a:p>
            <a:pPr marL="457200" lvl="0" indent="-457200" algn="l">
              <a:buFont typeface="Arial" panose="020B0604020202020204" pitchFamily="34" charset="0"/>
              <a:buChar char="•"/>
              <a:defRPr/>
            </a:pPr>
            <a:endParaRPr lang="en-US" sz="3200" dirty="0">
              <a:solidFill>
                <a:srgbClr val="000000"/>
              </a:solidFill>
              <a:latin typeface="FS Lola"/>
            </a:endParaRPr>
          </a:p>
          <a:p>
            <a:pPr marL="457200" lvl="0" indent="-457200" algn="l">
              <a:buFont typeface="Arial" panose="020B0604020202020204" pitchFamily="34" charset="0"/>
              <a:buChar char="•"/>
              <a:defRPr/>
            </a:pPr>
            <a:r>
              <a:rPr lang="en-US" sz="3200" dirty="0">
                <a:solidFill>
                  <a:srgbClr val="000000"/>
                </a:solidFill>
                <a:latin typeface="FS Lola"/>
              </a:rPr>
              <a:t>Minimum Tier 1 capital ratio is 6% of its total risk-weighted assets</a:t>
            </a:r>
          </a:p>
          <a:p>
            <a:pPr marL="457200" lvl="0" indent="-457200" algn="l">
              <a:buFont typeface="Arial" panose="020B0604020202020204" pitchFamily="34" charset="0"/>
              <a:buChar char="•"/>
              <a:defRPr/>
            </a:pPr>
            <a:endParaRPr lang="en-US" sz="3200" dirty="0">
              <a:solidFill>
                <a:srgbClr val="000000"/>
              </a:solidFill>
              <a:latin typeface="FS Lola"/>
            </a:endParaRPr>
          </a:p>
          <a:p>
            <a:pPr marL="457200" lvl="0" indent="-457200" algn="l">
              <a:buFont typeface="Arial" panose="020B0604020202020204" pitchFamily="34" charset="0"/>
              <a:buChar char="•"/>
              <a:defRPr/>
            </a:pPr>
            <a:r>
              <a:rPr lang="en-US" sz="3200" dirty="0">
                <a:solidFill>
                  <a:srgbClr val="000000"/>
                </a:solidFill>
                <a:latin typeface="FS Lola"/>
              </a:rPr>
              <a:t>Minimum Tier 2 capital ratio is 2% of its total risk-weighted assets</a:t>
            </a:r>
          </a:p>
          <a:p>
            <a:pPr marR="0" lvl="0" algn="l" defTabSz="825500" rtl="0" eaLnBrk="1" fontAlgn="auto" latinLnBrk="0" hangingPunct="0">
              <a:lnSpc>
                <a:spcPct val="100000"/>
              </a:lnSpc>
              <a:spcBef>
                <a:spcPts val="0"/>
              </a:spcBef>
              <a:spcAft>
                <a:spcPts val="0"/>
              </a:spcAft>
              <a:buClrTx/>
              <a:buSzTx/>
              <a:tabLst/>
              <a:defRPr/>
            </a:pPr>
            <a:endParaRPr kumimoji="0" lang="en-US" sz="3200" b="0" i="0" u="none" strike="noStrike" kern="0" cap="none" spc="0" normalizeH="0" baseline="0" noProof="0" dirty="0">
              <a:ln>
                <a:noFill/>
              </a:ln>
              <a:solidFill>
                <a:srgbClr val="000000"/>
              </a:solidFill>
              <a:effectLst/>
              <a:uLnTx/>
              <a:uFillTx/>
              <a:latin typeface="FS Lola"/>
              <a:sym typeface="Helvetica Light"/>
            </a:endParaRPr>
          </a:p>
          <a:p>
            <a:pPr marL="0" marR="0" lvl="0" indent="0" algn="l"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Light"/>
              <a:sym typeface="Helvetica Light"/>
            </a:endParaRPr>
          </a:p>
        </p:txBody>
      </p:sp>
      <p:sp>
        <p:nvSpPr>
          <p:cNvPr id="9" name="Shape 444">
            <a:extLst>
              <a:ext uri="{FF2B5EF4-FFF2-40B4-BE49-F238E27FC236}">
                <a16:creationId xmlns:a16="http://schemas.microsoft.com/office/drawing/2014/main" id="{BACCC300-4753-4D1F-BE01-320ADA3EB9CA}"/>
              </a:ext>
            </a:extLst>
          </p:cNvPr>
          <p:cNvSpPr/>
          <p:nvPr/>
        </p:nvSpPr>
        <p:spPr>
          <a:xfrm>
            <a:off x="635000" y="1016000"/>
            <a:ext cx="567783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Capital Requirements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10" name="Shape 445">
            <a:extLst>
              <a:ext uri="{FF2B5EF4-FFF2-40B4-BE49-F238E27FC236}">
                <a16:creationId xmlns:a16="http://schemas.microsoft.com/office/drawing/2014/main" id="{BB20C6DB-A314-4170-B08B-0461FD7457F4}"/>
              </a:ext>
            </a:extLst>
          </p:cNvPr>
          <p:cNvSpPr/>
          <p:nvPr/>
        </p:nvSpPr>
        <p:spPr>
          <a:xfrm>
            <a:off x="635239" y="1816100"/>
            <a:ext cx="165109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lvl="0">
              <a:defRPr/>
            </a:pPr>
            <a:r>
              <a:rPr lang="en-US" dirty="0">
                <a:sym typeface="FS Lola ExtraBold"/>
              </a:rPr>
              <a:t>Basel III </a:t>
            </a:r>
          </a:p>
        </p:txBody>
      </p:sp>
      <p:sp>
        <p:nvSpPr>
          <p:cNvPr id="11" name="Rectangle 10">
            <a:extLst>
              <a:ext uri="{FF2B5EF4-FFF2-40B4-BE49-F238E27FC236}">
                <a16:creationId xmlns:a16="http://schemas.microsoft.com/office/drawing/2014/main" id="{A22C4171-4F95-4D70-B61C-6A5164DD188B}"/>
              </a:ext>
            </a:extLst>
          </p:cNvPr>
          <p:cNvSpPr/>
          <p:nvPr/>
        </p:nvSpPr>
        <p:spPr>
          <a:xfrm>
            <a:off x="13350237" y="1900309"/>
            <a:ext cx="10845174" cy="2062103"/>
          </a:xfrm>
          <a:prstGeom prst="rect">
            <a:avLst/>
          </a:prstGeom>
        </p:spPr>
        <p:txBody>
          <a:bodyPr wrap="square">
            <a:spAutoFit/>
          </a:bodyPr>
          <a:lstStyle/>
          <a:p>
            <a:r>
              <a:rPr lang="en-US" sz="3200" b="1" dirty="0">
                <a:solidFill>
                  <a:srgbClr val="000000"/>
                </a:solidFill>
                <a:latin typeface="FS Lola"/>
              </a:rPr>
              <a:t>Recall</a:t>
            </a:r>
          </a:p>
          <a:p>
            <a:pPr algn="l"/>
            <a:r>
              <a:rPr lang="en-US" sz="3200" b="1" dirty="0">
                <a:solidFill>
                  <a:srgbClr val="000000"/>
                </a:solidFill>
                <a:latin typeface="FS Lola"/>
              </a:rPr>
              <a:t>Core Tier 1 Capital</a:t>
            </a:r>
            <a:r>
              <a:rPr lang="en-US" sz="3200" dirty="0">
                <a:solidFill>
                  <a:srgbClr val="000000"/>
                </a:solidFill>
                <a:latin typeface="FS Lola"/>
              </a:rPr>
              <a:t>: Common Equity, Retained Earning</a:t>
            </a:r>
          </a:p>
          <a:p>
            <a:pPr algn="l"/>
            <a:r>
              <a:rPr lang="en-US" sz="3200" b="1" dirty="0">
                <a:solidFill>
                  <a:srgbClr val="000000"/>
                </a:solidFill>
                <a:latin typeface="FS Lola"/>
              </a:rPr>
              <a:t>Additional Tier 1 Capital</a:t>
            </a:r>
            <a:r>
              <a:rPr lang="en-US" sz="3200" dirty="0">
                <a:solidFill>
                  <a:srgbClr val="000000"/>
                </a:solidFill>
                <a:latin typeface="FS Lola"/>
              </a:rPr>
              <a:t>: Non-Cumulative Preferred Stock</a:t>
            </a:r>
          </a:p>
          <a:p>
            <a:pPr algn="l"/>
            <a:r>
              <a:rPr lang="en-US" sz="3200" b="1" dirty="0">
                <a:solidFill>
                  <a:srgbClr val="000000"/>
                </a:solidFill>
                <a:latin typeface="FS Lola"/>
              </a:rPr>
              <a:t>Tier 2 Capital</a:t>
            </a:r>
            <a:r>
              <a:rPr lang="en-US" sz="3200" dirty="0">
                <a:solidFill>
                  <a:srgbClr val="000000"/>
                </a:solidFill>
                <a:latin typeface="FS Lola"/>
              </a:rPr>
              <a:t>: Cumulative Preferred Stock, Subordinated Debt</a:t>
            </a:r>
          </a:p>
        </p:txBody>
      </p:sp>
      <p:grpSp>
        <p:nvGrpSpPr>
          <p:cNvPr id="12" name="Group 11">
            <a:extLst>
              <a:ext uri="{FF2B5EF4-FFF2-40B4-BE49-F238E27FC236}">
                <a16:creationId xmlns:a16="http://schemas.microsoft.com/office/drawing/2014/main" id="{CDE48ADE-52AE-44E2-AD06-1CBA71142761}"/>
              </a:ext>
            </a:extLst>
          </p:cNvPr>
          <p:cNvGrpSpPr/>
          <p:nvPr/>
        </p:nvGrpSpPr>
        <p:grpSpPr>
          <a:xfrm>
            <a:off x="635240" y="6379150"/>
            <a:ext cx="13766344" cy="3753501"/>
            <a:chOff x="1329572" y="5482717"/>
            <a:chExt cx="13766344" cy="3753501"/>
          </a:xfrm>
        </p:grpSpPr>
        <p:grpSp>
          <p:nvGrpSpPr>
            <p:cNvPr id="13" name="Group 12">
              <a:extLst>
                <a:ext uri="{FF2B5EF4-FFF2-40B4-BE49-F238E27FC236}">
                  <a16:creationId xmlns:a16="http://schemas.microsoft.com/office/drawing/2014/main" id="{10EC7F04-50E1-461E-B794-EE56AF8CC6F7}"/>
                </a:ext>
              </a:extLst>
            </p:cNvPr>
            <p:cNvGrpSpPr/>
            <p:nvPr/>
          </p:nvGrpSpPr>
          <p:grpSpPr>
            <a:xfrm>
              <a:off x="1329572" y="5482717"/>
              <a:ext cx="13705997" cy="3753501"/>
              <a:chOff x="1329572" y="5482717"/>
              <a:chExt cx="13705997" cy="3753501"/>
            </a:xfrm>
          </p:grpSpPr>
          <p:sp>
            <p:nvSpPr>
              <p:cNvPr id="16" name="Rectángulo 20">
                <a:extLst>
                  <a:ext uri="{FF2B5EF4-FFF2-40B4-BE49-F238E27FC236}">
                    <a16:creationId xmlns:a16="http://schemas.microsoft.com/office/drawing/2014/main" id="{6804CA4A-0DCA-417B-AF70-94D42919AE32}"/>
                  </a:ext>
                </a:extLst>
              </p:cNvPr>
              <p:cNvSpPr>
                <a:spLocks/>
              </p:cNvSpPr>
              <p:nvPr/>
            </p:nvSpPr>
            <p:spPr>
              <a:xfrm>
                <a:off x="1329572" y="6057569"/>
                <a:ext cx="4196585" cy="656590"/>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indent="0" algn="ctr" defTabSz="825500" rtl="0" fontAlgn="auto" latinLnBrk="0" hangingPunct="0">
                  <a:lnSpc>
                    <a:spcPct val="100000"/>
                  </a:lnSpc>
                  <a:spcBef>
                    <a:spcPts val="0"/>
                  </a:spcBef>
                  <a:spcAft>
                    <a:spcPts val="0"/>
                  </a:spcAft>
                  <a:buClrTx/>
                  <a:buSzTx/>
                  <a:buFontTx/>
                  <a:buNone/>
                  <a:tabLst/>
                </a:pPr>
                <a:r>
                  <a:rPr kumimoji="0" lang="en-GB" sz="3600" b="1" i="0" u="none" strike="noStrike" cap="none" spc="0" normalizeH="0" baseline="0" dirty="0">
                    <a:ln>
                      <a:noFill/>
                    </a:ln>
                    <a:solidFill>
                      <a:srgbClr val="666666"/>
                    </a:solidFill>
                    <a:effectLst/>
                    <a:uFillTx/>
                    <a:latin typeface="FS Lola"/>
                    <a:sym typeface="Helvetica Light"/>
                  </a:rPr>
                  <a:t>Core Tier 1 Capital</a:t>
                </a:r>
                <a:endParaRPr kumimoji="0" lang="en-GB" sz="3000" b="0" i="0" u="none" strike="noStrike" cap="none" spc="0" normalizeH="0" baseline="0" dirty="0">
                  <a:ln>
                    <a:noFill/>
                  </a:ln>
                  <a:solidFill>
                    <a:srgbClr val="666666"/>
                  </a:solidFill>
                  <a:effectLst/>
                  <a:uFillTx/>
                  <a:latin typeface="FS Lola"/>
                  <a:sym typeface="Helvetica Light"/>
                </a:endParaRPr>
              </a:p>
            </p:txBody>
          </p:sp>
          <p:sp>
            <p:nvSpPr>
              <p:cNvPr id="17" name="Rectángulo 20">
                <a:extLst>
                  <a:ext uri="{FF2B5EF4-FFF2-40B4-BE49-F238E27FC236}">
                    <a16:creationId xmlns:a16="http://schemas.microsoft.com/office/drawing/2014/main" id="{CE0AC1BE-C4BC-4F72-8DE3-65DE34B8D438}"/>
                  </a:ext>
                </a:extLst>
              </p:cNvPr>
              <p:cNvSpPr>
                <a:spLocks/>
              </p:cNvSpPr>
              <p:nvPr/>
            </p:nvSpPr>
            <p:spPr>
              <a:xfrm>
                <a:off x="12082778" y="6057569"/>
                <a:ext cx="2952791" cy="656590"/>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indent="0" algn="ctr" defTabSz="825500" rtl="0" fontAlgn="auto" latinLnBrk="0" hangingPunct="0">
                  <a:lnSpc>
                    <a:spcPct val="100000"/>
                  </a:lnSpc>
                  <a:spcBef>
                    <a:spcPts val="0"/>
                  </a:spcBef>
                  <a:spcAft>
                    <a:spcPts val="0"/>
                  </a:spcAft>
                  <a:buClrTx/>
                  <a:buSzTx/>
                  <a:buFontTx/>
                  <a:buNone/>
                  <a:tabLst/>
                </a:pPr>
                <a:r>
                  <a:rPr kumimoji="0" lang="en-GB" sz="3600" b="1" i="0" u="none" strike="noStrike" cap="none" spc="0" normalizeH="0" baseline="0" dirty="0">
                    <a:ln>
                      <a:noFill/>
                    </a:ln>
                    <a:solidFill>
                      <a:srgbClr val="666666"/>
                    </a:solidFill>
                    <a:effectLst/>
                    <a:uFillTx/>
                    <a:latin typeface="FS Lola"/>
                    <a:sym typeface="Helvetica Light"/>
                  </a:rPr>
                  <a:t>Tier 2 Capital</a:t>
                </a:r>
                <a:endParaRPr kumimoji="0" lang="en-GB" sz="3000" b="0" i="0" u="none" strike="noStrike" cap="none" spc="0" normalizeH="0" baseline="0" dirty="0">
                  <a:ln>
                    <a:noFill/>
                  </a:ln>
                  <a:solidFill>
                    <a:srgbClr val="666666"/>
                  </a:solidFill>
                  <a:effectLst/>
                  <a:uFillTx/>
                  <a:latin typeface="FS Lola"/>
                  <a:sym typeface="Helvetica Light"/>
                </a:endParaRPr>
              </a:p>
            </p:txBody>
          </p:sp>
          <p:sp>
            <p:nvSpPr>
              <p:cNvPr id="18" name="Rectángulo 20">
                <a:extLst>
                  <a:ext uri="{FF2B5EF4-FFF2-40B4-BE49-F238E27FC236}">
                    <a16:creationId xmlns:a16="http://schemas.microsoft.com/office/drawing/2014/main" id="{44793031-9E54-4BFB-8B6E-AEEAB68091F8}"/>
                  </a:ext>
                </a:extLst>
              </p:cNvPr>
              <p:cNvSpPr>
                <a:spLocks/>
              </p:cNvSpPr>
              <p:nvPr/>
            </p:nvSpPr>
            <p:spPr>
              <a:xfrm>
                <a:off x="6312836" y="6057569"/>
                <a:ext cx="4983263" cy="656590"/>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indent="0" algn="ctr" defTabSz="825500" rtl="0" fontAlgn="auto" latinLnBrk="0" hangingPunct="0">
                  <a:lnSpc>
                    <a:spcPct val="100000"/>
                  </a:lnSpc>
                  <a:spcBef>
                    <a:spcPts val="0"/>
                  </a:spcBef>
                  <a:spcAft>
                    <a:spcPts val="0"/>
                  </a:spcAft>
                  <a:buClrTx/>
                  <a:buSzTx/>
                  <a:buFontTx/>
                  <a:buNone/>
                  <a:tabLst/>
                </a:pPr>
                <a:r>
                  <a:rPr lang="en-GB" sz="3600" b="1" dirty="0">
                    <a:solidFill>
                      <a:srgbClr val="666666"/>
                    </a:solidFill>
                    <a:latin typeface="FS Lola"/>
                  </a:rPr>
                  <a:t>Additional Tier 1 Capital</a:t>
                </a:r>
                <a:endParaRPr kumimoji="0" lang="en-GB" sz="3000" b="0" i="0" u="none" strike="noStrike" cap="none" spc="0" normalizeH="0" baseline="0" dirty="0">
                  <a:ln>
                    <a:noFill/>
                  </a:ln>
                  <a:solidFill>
                    <a:srgbClr val="666666"/>
                  </a:solidFill>
                  <a:effectLst/>
                  <a:uFillTx/>
                  <a:latin typeface="FS Lola"/>
                  <a:sym typeface="Helvetica Light"/>
                </a:endParaRPr>
              </a:p>
            </p:txBody>
          </p:sp>
          <p:sp>
            <p:nvSpPr>
              <p:cNvPr id="19" name="TextBox 2">
                <a:extLst>
                  <a:ext uri="{FF2B5EF4-FFF2-40B4-BE49-F238E27FC236}">
                    <a16:creationId xmlns:a16="http://schemas.microsoft.com/office/drawing/2014/main" id="{DEC65FA2-51E5-41F2-98CB-7D4FF5685F6F}"/>
                  </a:ext>
                </a:extLst>
              </p:cNvPr>
              <p:cNvSpPr txBox="1"/>
              <p:nvPr/>
            </p:nvSpPr>
            <p:spPr>
              <a:xfrm>
                <a:off x="2779346" y="5482717"/>
                <a:ext cx="138914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algn="l" defTabSz="457200">
                  <a:defRPr sz="3600">
                    <a:solidFill>
                      <a:srgbClr val="3A8484"/>
                    </a:solidFill>
                    <a:latin typeface="FS Lola"/>
                    <a:ea typeface="FS Lola"/>
                    <a:cs typeface="FS Lola"/>
                    <a:sym typeface="FS Lola"/>
                  </a:defRPr>
                </a:pPr>
                <a:r>
                  <a:rPr lang="en-US" sz="3600" dirty="0">
                    <a:solidFill>
                      <a:srgbClr val="493A39"/>
                    </a:solidFill>
                    <a:latin typeface="FS Lola"/>
                  </a:rPr>
                  <a:t>4.5%</a:t>
                </a:r>
              </a:p>
            </p:txBody>
          </p:sp>
          <p:sp>
            <p:nvSpPr>
              <p:cNvPr id="20" name="TextBox 2">
                <a:extLst>
                  <a:ext uri="{FF2B5EF4-FFF2-40B4-BE49-F238E27FC236}">
                    <a16:creationId xmlns:a16="http://schemas.microsoft.com/office/drawing/2014/main" id="{53165D2D-0506-46D5-991C-C450976BACED}"/>
                  </a:ext>
                </a:extLst>
              </p:cNvPr>
              <p:cNvSpPr txBox="1"/>
              <p:nvPr/>
            </p:nvSpPr>
            <p:spPr>
              <a:xfrm>
                <a:off x="5979090" y="7494294"/>
                <a:ext cx="66749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algn="l" defTabSz="457200">
                  <a:defRPr sz="3600">
                    <a:solidFill>
                      <a:srgbClr val="3A8484"/>
                    </a:solidFill>
                    <a:latin typeface="FS Lola"/>
                    <a:ea typeface="FS Lola"/>
                    <a:cs typeface="FS Lola"/>
                    <a:sym typeface="FS Lola"/>
                  </a:defRPr>
                </a:pPr>
                <a:r>
                  <a:rPr lang="en-US" sz="3600" dirty="0">
                    <a:solidFill>
                      <a:srgbClr val="493A39"/>
                    </a:solidFill>
                    <a:latin typeface="FS Lola"/>
                  </a:rPr>
                  <a:t>6%</a:t>
                </a:r>
              </a:p>
            </p:txBody>
          </p:sp>
          <p:sp>
            <p:nvSpPr>
              <p:cNvPr id="21" name="TextBox 2">
                <a:extLst>
                  <a:ext uri="{FF2B5EF4-FFF2-40B4-BE49-F238E27FC236}">
                    <a16:creationId xmlns:a16="http://schemas.microsoft.com/office/drawing/2014/main" id="{FC490092-E726-49F9-B0E4-87C9A54BA9E1}"/>
                  </a:ext>
                </a:extLst>
              </p:cNvPr>
              <p:cNvSpPr txBox="1"/>
              <p:nvPr/>
            </p:nvSpPr>
            <p:spPr>
              <a:xfrm>
                <a:off x="7815162" y="8579628"/>
                <a:ext cx="79516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algn="l" defTabSz="457200">
                  <a:defRPr sz="3600">
                    <a:solidFill>
                      <a:srgbClr val="3A8484"/>
                    </a:solidFill>
                    <a:latin typeface="FS Lola"/>
                    <a:ea typeface="FS Lola"/>
                    <a:cs typeface="FS Lola"/>
                    <a:sym typeface="FS Lola"/>
                  </a:defRPr>
                </a:pPr>
                <a:r>
                  <a:rPr lang="en-US" sz="3600" dirty="0">
                    <a:solidFill>
                      <a:srgbClr val="493A39"/>
                    </a:solidFill>
                    <a:latin typeface="FS Lola"/>
                  </a:rPr>
                  <a:t>8%</a:t>
                </a:r>
              </a:p>
            </p:txBody>
          </p:sp>
        </p:grpSp>
        <p:sp>
          <p:nvSpPr>
            <p:cNvPr id="14" name="Left Brace 13">
              <a:extLst>
                <a:ext uri="{FF2B5EF4-FFF2-40B4-BE49-F238E27FC236}">
                  <a16:creationId xmlns:a16="http://schemas.microsoft.com/office/drawing/2014/main" id="{C2186C30-BC1B-4845-A654-78ECB63B3763}"/>
                </a:ext>
              </a:extLst>
            </p:cNvPr>
            <p:cNvSpPr/>
            <p:nvPr/>
          </p:nvSpPr>
          <p:spPr>
            <a:xfrm rot="16200000">
              <a:off x="5874685" y="2161832"/>
              <a:ext cx="876302" cy="9966527"/>
            </a:xfrm>
            <a:prstGeom prst="leftBrace">
              <a:avLst/>
            </a:prstGeom>
            <a:ln/>
          </p:spPr>
          <p:style>
            <a:lnRef idx="1">
              <a:schemeClr val="accent2"/>
            </a:lnRef>
            <a:fillRef idx="0">
              <a:schemeClr val="accent2"/>
            </a:fillRef>
            <a:effectRef idx="0">
              <a:schemeClr val="accent2"/>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5" name="Left Brace 14">
              <a:extLst>
                <a:ext uri="{FF2B5EF4-FFF2-40B4-BE49-F238E27FC236}">
                  <a16:creationId xmlns:a16="http://schemas.microsoft.com/office/drawing/2014/main" id="{0374D1DE-B949-4777-8AC1-1550A7EC067B}"/>
                </a:ext>
              </a:extLst>
            </p:cNvPr>
            <p:cNvSpPr/>
            <p:nvPr/>
          </p:nvSpPr>
          <p:spPr>
            <a:xfrm rot="16200000">
              <a:off x="7774594" y="1349450"/>
              <a:ext cx="876302" cy="13766343"/>
            </a:xfrm>
            <a:prstGeom prst="leftBrace">
              <a:avLst/>
            </a:prstGeom>
            <a:ln/>
          </p:spPr>
          <p:style>
            <a:lnRef idx="1">
              <a:schemeClr val="accent2"/>
            </a:lnRef>
            <a:fillRef idx="0">
              <a:schemeClr val="accent2"/>
            </a:fillRef>
            <a:effectRef idx="0">
              <a:schemeClr val="accent2"/>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spTree>
    <p:extLst>
      <p:ext uri="{BB962C8B-B14F-4D97-AF65-F5344CB8AC3E}">
        <p14:creationId xmlns:p14="http://schemas.microsoft.com/office/powerpoint/2010/main" val="32718576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dirty="0">
              <a:ln>
                <a:noFill/>
              </a:ln>
              <a:solidFill>
                <a:srgbClr val="FFFFFF"/>
              </a:solidFill>
              <a:effectLst/>
              <a:uLnTx/>
              <a:uFillTx/>
              <a:latin typeface="Helvetica Light"/>
              <a:sym typeface="Helvetica Light"/>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364" name="Shape 364"/>
          <p:cNvSpPr/>
          <p:nvPr/>
        </p:nvSpPr>
        <p:spPr>
          <a:xfrm>
            <a:off x="635000" y="2685209"/>
            <a:ext cx="21569017" cy="256480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FS Lola"/>
                <a:sym typeface="Helvetica Light"/>
              </a:rPr>
              <a:t>Capital Conversion Buffer: </a:t>
            </a: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lang="en-US" sz="3200" dirty="0">
                <a:solidFill>
                  <a:srgbClr val="000000"/>
                </a:solidFill>
                <a:latin typeface="FS Lola"/>
              </a:rPr>
              <a:t>The banks are expected to build this buffer capital during normal times to compensate losses incurred during period of stress</a:t>
            </a: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endParaRPr lang="en-US" sz="3200" dirty="0">
              <a:solidFill>
                <a:srgbClr val="000000"/>
              </a:solidFill>
              <a:latin typeface="FS Lola"/>
            </a:endParaRP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lang="en-US" sz="3200" b="1" dirty="0">
                <a:solidFill>
                  <a:srgbClr val="000000"/>
                </a:solidFill>
                <a:latin typeface="FS Lola"/>
              </a:rPr>
              <a:t>Different Banks have Different buffer !!</a:t>
            </a: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lang="en-US" sz="3200" b="1" dirty="0">
                <a:solidFill>
                  <a:srgbClr val="000000"/>
                </a:solidFill>
                <a:latin typeface="FS Lola"/>
              </a:rPr>
              <a:t>Build with Core Tier 1 Capital equal to </a:t>
            </a:r>
            <a:r>
              <a:rPr lang="en-US" sz="3200" b="1" u="sng" dirty="0">
                <a:solidFill>
                  <a:srgbClr val="000000"/>
                </a:solidFill>
                <a:highlight>
                  <a:srgbClr val="FFFF00"/>
                </a:highlight>
                <a:latin typeface="FS Lola"/>
              </a:rPr>
              <a:t>2.5% </a:t>
            </a:r>
            <a:r>
              <a:rPr lang="en-US" sz="3200" b="1" dirty="0">
                <a:solidFill>
                  <a:srgbClr val="000000"/>
                </a:solidFill>
                <a:latin typeface="FS Lola"/>
              </a:rPr>
              <a:t>of RWA !!</a:t>
            </a:r>
          </a:p>
        </p:txBody>
      </p:sp>
      <p:sp>
        <p:nvSpPr>
          <p:cNvPr id="9" name="Shape 444">
            <a:extLst>
              <a:ext uri="{FF2B5EF4-FFF2-40B4-BE49-F238E27FC236}">
                <a16:creationId xmlns:a16="http://schemas.microsoft.com/office/drawing/2014/main" id="{D1C06AF1-71B5-4D1E-AAAD-F4B6C9017908}"/>
              </a:ext>
            </a:extLst>
          </p:cNvPr>
          <p:cNvSpPr/>
          <p:nvPr/>
        </p:nvSpPr>
        <p:spPr>
          <a:xfrm>
            <a:off x="635000" y="1016000"/>
            <a:ext cx="567783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Capital Requirements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10" name="Shape 445">
            <a:extLst>
              <a:ext uri="{FF2B5EF4-FFF2-40B4-BE49-F238E27FC236}">
                <a16:creationId xmlns:a16="http://schemas.microsoft.com/office/drawing/2014/main" id="{8BAC4A3E-8AD3-4A28-B7E2-4E17A226EF02}"/>
              </a:ext>
            </a:extLst>
          </p:cNvPr>
          <p:cNvSpPr/>
          <p:nvPr/>
        </p:nvSpPr>
        <p:spPr>
          <a:xfrm>
            <a:off x="635239" y="1816100"/>
            <a:ext cx="484427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ExtraBold"/>
              </a:rPr>
              <a:t>Buffer for Identical Banks</a:t>
            </a:r>
          </a:p>
        </p:txBody>
      </p:sp>
      <p:grpSp>
        <p:nvGrpSpPr>
          <p:cNvPr id="6" name="Group 5">
            <a:extLst>
              <a:ext uri="{FF2B5EF4-FFF2-40B4-BE49-F238E27FC236}">
                <a16:creationId xmlns:a16="http://schemas.microsoft.com/office/drawing/2014/main" id="{B234E86E-EBC1-45B8-B212-35F931706806}"/>
              </a:ext>
            </a:extLst>
          </p:cNvPr>
          <p:cNvGrpSpPr/>
          <p:nvPr/>
        </p:nvGrpSpPr>
        <p:grpSpPr>
          <a:xfrm>
            <a:off x="635000" y="6354052"/>
            <a:ext cx="13766344" cy="3761725"/>
            <a:chOff x="1329572" y="5453449"/>
            <a:chExt cx="13766344" cy="3761725"/>
          </a:xfrm>
        </p:grpSpPr>
        <p:grpSp>
          <p:nvGrpSpPr>
            <p:cNvPr id="3" name="Group 2">
              <a:extLst>
                <a:ext uri="{FF2B5EF4-FFF2-40B4-BE49-F238E27FC236}">
                  <a16:creationId xmlns:a16="http://schemas.microsoft.com/office/drawing/2014/main" id="{ED5B4F34-42B0-40E0-B074-97F8A3A0407B}"/>
                </a:ext>
              </a:extLst>
            </p:cNvPr>
            <p:cNvGrpSpPr/>
            <p:nvPr/>
          </p:nvGrpSpPr>
          <p:grpSpPr>
            <a:xfrm>
              <a:off x="1329572" y="5453449"/>
              <a:ext cx="13705997" cy="3761725"/>
              <a:chOff x="1329572" y="5453449"/>
              <a:chExt cx="13705997" cy="3761725"/>
            </a:xfrm>
          </p:grpSpPr>
          <p:sp>
            <p:nvSpPr>
              <p:cNvPr id="12" name="Rectángulo 20">
                <a:extLst>
                  <a:ext uri="{FF2B5EF4-FFF2-40B4-BE49-F238E27FC236}">
                    <a16:creationId xmlns:a16="http://schemas.microsoft.com/office/drawing/2014/main" id="{F4AE73B8-1986-8942-939C-7F973C3BF7E9}"/>
                  </a:ext>
                </a:extLst>
              </p:cNvPr>
              <p:cNvSpPr>
                <a:spLocks/>
              </p:cNvSpPr>
              <p:nvPr/>
            </p:nvSpPr>
            <p:spPr>
              <a:xfrm>
                <a:off x="1329572" y="6057569"/>
                <a:ext cx="4196585" cy="656590"/>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indent="0" algn="ctr" defTabSz="825500" rtl="0" fontAlgn="auto" latinLnBrk="0" hangingPunct="0">
                  <a:lnSpc>
                    <a:spcPct val="100000"/>
                  </a:lnSpc>
                  <a:spcBef>
                    <a:spcPts val="0"/>
                  </a:spcBef>
                  <a:spcAft>
                    <a:spcPts val="0"/>
                  </a:spcAft>
                  <a:buClrTx/>
                  <a:buSzTx/>
                  <a:buFontTx/>
                  <a:buNone/>
                  <a:tabLst/>
                </a:pPr>
                <a:r>
                  <a:rPr kumimoji="0" lang="en-GB" sz="3600" b="1" i="0" u="none" strike="noStrike" cap="none" spc="0" normalizeH="0" baseline="0" dirty="0">
                    <a:ln>
                      <a:noFill/>
                    </a:ln>
                    <a:solidFill>
                      <a:srgbClr val="666666"/>
                    </a:solidFill>
                    <a:effectLst/>
                    <a:uFillTx/>
                    <a:latin typeface="FS Lola"/>
                    <a:sym typeface="Helvetica Light"/>
                  </a:rPr>
                  <a:t>Core Tier 1 Capital</a:t>
                </a:r>
                <a:endParaRPr kumimoji="0" lang="en-GB" sz="3000" b="0" i="0" u="none" strike="noStrike" cap="none" spc="0" normalizeH="0" baseline="0" dirty="0">
                  <a:ln>
                    <a:noFill/>
                  </a:ln>
                  <a:solidFill>
                    <a:srgbClr val="666666"/>
                  </a:solidFill>
                  <a:effectLst/>
                  <a:uFillTx/>
                  <a:latin typeface="FS Lola"/>
                  <a:sym typeface="Helvetica Light"/>
                </a:endParaRPr>
              </a:p>
            </p:txBody>
          </p:sp>
          <p:sp>
            <p:nvSpPr>
              <p:cNvPr id="13" name="Rectángulo 20">
                <a:extLst>
                  <a:ext uri="{FF2B5EF4-FFF2-40B4-BE49-F238E27FC236}">
                    <a16:creationId xmlns:a16="http://schemas.microsoft.com/office/drawing/2014/main" id="{D9C720DB-3DF3-488B-9E0E-E6478F3DFEAD}"/>
                  </a:ext>
                </a:extLst>
              </p:cNvPr>
              <p:cNvSpPr>
                <a:spLocks/>
              </p:cNvSpPr>
              <p:nvPr/>
            </p:nvSpPr>
            <p:spPr>
              <a:xfrm>
                <a:off x="12082778" y="6057569"/>
                <a:ext cx="2952791" cy="656590"/>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indent="0" algn="ctr" defTabSz="825500" rtl="0" fontAlgn="auto" latinLnBrk="0" hangingPunct="0">
                  <a:lnSpc>
                    <a:spcPct val="100000"/>
                  </a:lnSpc>
                  <a:spcBef>
                    <a:spcPts val="0"/>
                  </a:spcBef>
                  <a:spcAft>
                    <a:spcPts val="0"/>
                  </a:spcAft>
                  <a:buClrTx/>
                  <a:buSzTx/>
                  <a:buFontTx/>
                  <a:buNone/>
                  <a:tabLst/>
                </a:pPr>
                <a:r>
                  <a:rPr kumimoji="0" lang="en-GB" sz="3600" b="1" i="0" u="none" strike="noStrike" cap="none" spc="0" normalizeH="0" baseline="0" dirty="0">
                    <a:ln>
                      <a:noFill/>
                    </a:ln>
                    <a:solidFill>
                      <a:srgbClr val="666666"/>
                    </a:solidFill>
                    <a:effectLst/>
                    <a:uFillTx/>
                    <a:latin typeface="FS Lola"/>
                    <a:sym typeface="Helvetica Light"/>
                  </a:rPr>
                  <a:t>Tier 2 Capital</a:t>
                </a:r>
                <a:endParaRPr kumimoji="0" lang="en-GB" sz="3000" b="0" i="0" u="none" strike="noStrike" cap="none" spc="0" normalizeH="0" baseline="0" dirty="0">
                  <a:ln>
                    <a:noFill/>
                  </a:ln>
                  <a:solidFill>
                    <a:srgbClr val="666666"/>
                  </a:solidFill>
                  <a:effectLst/>
                  <a:uFillTx/>
                  <a:latin typeface="FS Lola"/>
                  <a:sym typeface="Helvetica Light"/>
                </a:endParaRPr>
              </a:p>
            </p:txBody>
          </p:sp>
          <p:sp>
            <p:nvSpPr>
              <p:cNvPr id="14" name="Rectángulo 20">
                <a:extLst>
                  <a:ext uri="{FF2B5EF4-FFF2-40B4-BE49-F238E27FC236}">
                    <a16:creationId xmlns:a16="http://schemas.microsoft.com/office/drawing/2014/main" id="{EE934908-12FB-4E70-97EE-A3E371B0C8BC}"/>
                  </a:ext>
                </a:extLst>
              </p:cNvPr>
              <p:cNvSpPr>
                <a:spLocks/>
              </p:cNvSpPr>
              <p:nvPr/>
            </p:nvSpPr>
            <p:spPr>
              <a:xfrm>
                <a:off x="6312836" y="6057569"/>
                <a:ext cx="4983263" cy="656590"/>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indent="0" algn="ctr" defTabSz="825500" rtl="0" fontAlgn="auto" latinLnBrk="0" hangingPunct="0">
                  <a:lnSpc>
                    <a:spcPct val="100000"/>
                  </a:lnSpc>
                  <a:spcBef>
                    <a:spcPts val="0"/>
                  </a:spcBef>
                  <a:spcAft>
                    <a:spcPts val="0"/>
                  </a:spcAft>
                  <a:buClrTx/>
                  <a:buSzTx/>
                  <a:buFontTx/>
                  <a:buNone/>
                  <a:tabLst/>
                </a:pPr>
                <a:r>
                  <a:rPr lang="en-GB" sz="3600" b="1" dirty="0">
                    <a:solidFill>
                      <a:srgbClr val="666666"/>
                    </a:solidFill>
                    <a:latin typeface="FS Lola"/>
                  </a:rPr>
                  <a:t>Additional Tier 1 Capital</a:t>
                </a:r>
                <a:endParaRPr kumimoji="0" lang="en-GB" sz="3000" b="0" i="0" u="none" strike="noStrike" cap="none" spc="0" normalizeH="0" baseline="0" dirty="0">
                  <a:ln>
                    <a:noFill/>
                  </a:ln>
                  <a:solidFill>
                    <a:srgbClr val="666666"/>
                  </a:solidFill>
                  <a:effectLst/>
                  <a:uFillTx/>
                  <a:latin typeface="FS Lola"/>
                  <a:sym typeface="Helvetica Light"/>
                </a:endParaRPr>
              </a:p>
            </p:txBody>
          </p:sp>
          <p:sp>
            <p:nvSpPr>
              <p:cNvPr id="15" name="TextBox 2">
                <a:extLst>
                  <a:ext uri="{FF2B5EF4-FFF2-40B4-BE49-F238E27FC236}">
                    <a16:creationId xmlns:a16="http://schemas.microsoft.com/office/drawing/2014/main" id="{6ECE9006-C0D7-7948-9CD7-6068070B9678}"/>
                  </a:ext>
                </a:extLst>
              </p:cNvPr>
              <p:cNvSpPr txBox="1"/>
              <p:nvPr/>
            </p:nvSpPr>
            <p:spPr>
              <a:xfrm>
                <a:off x="2386008" y="5453449"/>
                <a:ext cx="23847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algn="l" defTabSz="457200">
                  <a:defRPr sz="3600">
                    <a:solidFill>
                      <a:srgbClr val="3A8484"/>
                    </a:solidFill>
                    <a:latin typeface="FS Lola"/>
                    <a:ea typeface="FS Lola"/>
                    <a:cs typeface="FS Lola"/>
                    <a:sym typeface="FS Lola"/>
                  </a:defRPr>
                </a:pPr>
                <a:r>
                  <a:rPr lang="en-US" sz="3600" dirty="0">
                    <a:solidFill>
                      <a:srgbClr val="493A39"/>
                    </a:solidFill>
                    <a:latin typeface="FS Lola"/>
                  </a:rPr>
                  <a:t>4.5% + </a:t>
                </a:r>
                <a:r>
                  <a:rPr lang="en-US" sz="3600" dirty="0">
                    <a:solidFill>
                      <a:srgbClr val="493A39"/>
                    </a:solidFill>
                    <a:highlight>
                      <a:srgbClr val="FFFF00"/>
                    </a:highlight>
                    <a:latin typeface="FS Lola"/>
                  </a:rPr>
                  <a:t>2.5%</a:t>
                </a:r>
              </a:p>
            </p:txBody>
          </p:sp>
          <p:sp>
            <p:nvSpPr>
              <p:cNvPr id="16" name="TextBox 2">
                <a:extLst>
                  <a:ext uri="{FF2B5EF4-FFF2-40B4-BE49-F238E27FC236}">
                    <a16:creationId xmlns:a16="http://schemas.microsoft.com/office/drawing/2014/main" id="{B9CABB77-3417-4D46-B146-30A5933E6C14}"/>
                  </a:ext>
                </a:extLst>
              </p:cNvPr>
              <p:cNvSpPr txBox="1"/>
              <p:nvPr/>
            </p:nvSpPr>
            <p:spPr>
              <a:xfrm>
                <a:off x="5526157" y="7466175"/>
                <a:ext cx="263123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algn="l" defTabSz="457200">
                  <a:defRPr sz="3600">
                    <a:solidFill>
                      <a:srgbClr val="3A8484"/>
                    </a:solidFill>
                    <a:latin typeface="FS Lola"/>
                    <a:ea typeface="FS Lola"/>
                    <a:cs typeface="FS Lola"/>
                    <a:sym typeface="FS Lola"/>
                  </a:defRPr>
                </a:pPr>
                <a:r>
                  <a:rPr lang="en-US" sz="3600" dirty="0">
                    <a:solidFill>
                      <a:srgbClr val="493A39"/>
                    </a:solidFill>
                    <a:latin typeface="FS Lola"/>
                  </a:rPr>
                  <a:t>6% + </a:t>
                </a:r>
                <a:r>
                  <a:rPr lang="en-US" sz="3600" dirty="0">
                    <a:solidFill>
                      <a:srgbClr val="493A39"/>
                    </a:solidFill>
                    <a:highlight>
                      <a:srgbClr val="FFFF00"/>
                    </a:highlight>
                    <a:latin typeface="FS Lola"/>
                  </a:rPr>
                  <a:t>2.5%</a:t>
                </a:r>
              </a:p>
            </p:txBody>
          </p:sp>
          <p:sp>
            <p:nvSpPr>
              <p:cNvPr id="17" name="TextBox 2">
                <a:extLst>
                  <a:ext uri="{FF2B5EF4-FFF2-40B4-BE49-F238E27FC236}">
                    <a16:creationId xmlns:a16="http://schemas.microsoft.com/office/drawing/2014/main" id="{2844DC04-74DB-4140-98F4-97135DE24D09}"/>
                  </a:ext>
                </a:extLst>
              </p:cNvPr>
              <p:cNvSpPr txBox="1"/>
              <p:nvPr/>
            </p:nvSpPr>
            <p:spPr>
              <a:xfrm>
                <a:off x="7298328" y="8558584"/>
                <a:ext cx="263123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algn="l" defTabSz="457200">
                  <a:defRPr sz="3600">
                    <a:solidFill>
                      <a:srgbClr val="3A8484"/>
                    </a:solidFill>
                    <a:latin typeface="FS Lola"/>
                    <a:ea typeface="FS Lola"/>
                    <a:cs typeface="FS Lola"/>
                    <a:sym typeface="FS Lola"/>
                  </a:defRPr>
                </a:pPr>
                <a:r>
                  <a:rPr lang="en-US" sz="3600" dirty="0">
                    <a:solidFill>
                      <a:srgbClr val="493A39"/>
                    </a:solidFill>
                    <a:latin typeface="FS Lola"/>
                  </a:rPr>
                  <a:t>8% + </a:t>
                </a:r>
                <a:r>
                  <a:rPr lang="en-US" sz="3600" dirty="0">
                    <a:solidFill>
                      <a:srgbClr val="493A39"/>
                    </a:solidFill>
                    <a:highlight>
                      <a:srgbClr val="FFFF00"/>
                    </a:highlight>
                    <a:latin typeface="FS Lola"/>
                  </a:rPr>
                  <a:t>2.5%</a:t>
                </a:r>
              </a:p>
            </p:txBody>
          </p:sp>
        </p:grpSp>
        <p:sp>
          <p:nvSpPr>
            <p:cNvPr id="5" name="Left Brace 4">
              <a:extLst>
                <a:ext uri="{FF2B5EF4-FFF2-40B4-BE49-F238E27FC236}">
                  <a16:creationId xmlns:a16="http://schemas.microsoft.com/office/drawing/2014/main" id="{248BA579-F3FC-493C-B640-3A2D46A4699F}"/>
                </a:ext>
              </a:extLst>
            </p:cNvPr>
            <p:cNvSpPr/>
            <p:nvPr/>
          </p:nvSpPr>
          <p:spPr>
            <a:xfrm rot="16200000">
              <a:off x="5874685" y="2161832"/>
              <a:ext cx="876302" cy="9966527"/>
            </a:xfrm>
            <a:prstGeom prst="leftBrace">
              <a:avLst/>
            </a:prstGeom>
            <a:ln/>
          </p:spPr>
          <p:style>
            <a:lnRef idx="1">
              <a:schemeClr val="accent2"/>
            </a:lnRef>
            <a:fillRef idx="0">
              <a:schemeClr val="accent2"/>
            </a:fillRef>
            <a:effectRef idx="0">
              <a:schemeClr val="accent2"/>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9" name="Left Brace 18">
              <a:extLst>
                <a:ext uri="{FF2B5EF4-FFF2-40B4-BE49-F238E27FC236}">
                  <a16:creationId xmlns:a16="http://schemas.microsoft.com/office/drawing/2014/main" id="{08133BAC-99BF-44D4-A2FB-F03ADC56CE0E}"/>
                </a:ext>
              </a:extLst>
            </p:cNvPr>
            <p:cNvSpPr/>
            <p:nvPr/>
          </p:nvSpPr>
          <p:spPr>
            <a:xfrm rot="16200000">
              <a:off x="7774594" y="1349450"/>
              <a:ext cx="876302" cy="13766343"/>
            </a:xfrm>
            <a:prstGeom prst="leftBrace">
              <a:avLst/>
            </a:prstGeom>
            <a:ln/>
          </p:spPr>
          <p:style>
            <a:lnRef idx="1">
              <a:schemeClr val="accent2"/>
            </a:lnRef>
            <a:fillRef idx="0">
              <a:schemeClr val="accent2"/>
            </a:fillRef>
            <a:effectRef idx="0">
              <a:schemeClr val="accent2"/>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sp>
        <p:nvSpPr>
          <p:cNvPr id="21" name="Shape 364">
            <a:extLst>
              <a:ext uri="{FF2B5EF4-FFF2-40B4-BE49-F238E27FC236}">
                <a16:creationId xmlns:a16="http://schemas.microsoft.com/office/drawing/2014/main" id="{2AE68769-6FAE-45DE-A602-E145BAE961EC}"/>
              </a:ext>
            </a:extLst>
          </p:cNvPr>
          <p:cNvSpPr/>
          <p:nvPr/>
        </p:nvSpPr>
        <p:spPr>
          <a:xfrm>
            <a:off x="12191999" y="10429855"/>
            <a:ext cx="15620224" cy="35496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457200" lvl="0" indent="-457200" algn="l">
              <a:buFont typeface="Arial" panose="020B0604020202020204" pitchFamily="34" charset="0"/>
              <a:buChar char="•"/>
              <a:defRPr/>
            </a:pPr>
            <a:r>
              <a:rPr lang="en-US" sz="3200" dirty="0">
                <a:solidFill>
                  <a:srgbClr val="000000"/>
                </a:solidFill>
                <a:latin typeface="FS Lola"/>
              </a:rPr>
              <a:t>The minimum total capital ratio is </a:t>
            </a:r>
            <a:r>
              <a:rPr lang="en-US" sz="3200" b="1" u="sng" dirty="0">
                <a:solidFill>
                  <a:srgbClr val="000000"/>
                </a:solidFill>
                <a:highlight>
                  <a:srgbClr val="FFFF00"/>
                </a:highlight>
                <a:latin typeface="FS Lola"/>
              </a:rPr>
              <a:t>10.5%</a:t>
            </a:r>
          </a:p>
          <a:p>
            <a:pPr marL="457200" lvl="0" indent="-457200" algn="l">
              <a:buFont typeface="Arial" panose="020B0604020202020204" pitchFamily="34" charset="0"/>
              <a:buChar char="•"/>
              <a:defRPr/>
            </a:pPr>
            <a:endParaRPr lang="en-US" sz="3200" dirty="0">
              <a:solidFill>
                <a:srgbClr val="000000"/>
              </a:solidFill>
              <a:latin typeface="FS Lola"/>
            </a:endParaRPr>
          </a:p>
          <a:p>
            <a:pPr marL="457200" lvl="0" indent="-457200" algn="l">
              <a:buFont typeface="Arial" panose="020B0604020202020204" pitchFamily="34" charset="0"/>
              <a:buChar char="•"/>
              <a:defRPr/>
            </a:pPr>
            <a:r>
              <a:rPr lang="en-US" sz="3200" dirty="0">
                <a:solidFill>
                  <a:srgbClr val="000000"/>
                </a:solidFill>
                <a:latin typeface="FS Lola"/>
              </a:rPr>
              <a:t>Minimum Tier 1 capital ratio is </a:t>
            </a:r>
            <a:r>
              <a:rPr lang="en-US" sz="3200" b="1" u="sng" dirty="0">
                <a:solidFill>
                  <a:srgbClr val="000000"/>
                </a:solidFill>
                <a:highlight>
                  <a:srgbClr val="FFFF00"/>
                </a:highlight>
                <a:latin typeface="FS Lola"/>
              </a:rPr>
              <a:t>8.5%</a:t>
            </a:r>
            <a:r>
              <a:rPr lang="en-US" sz="3200" dirty="0">
                <a:solidFill>
                  <a:srgbClr val="000000"/>
                </a:solidFill>
                <a:latin typeface="FS Lola"/>
              </a:rPr>
              <a:t> of its total risk-weighted assets</a:t>
            </a:r>
          </a:p>
          <a:p>
            <a:pPr marL="457200" lvl="0" indent="-457200" algn="l">
              <a:buFont typeface="Arial" panose="020B0604020202020204" pitchFamily="34" charset="0"/>
              <a:buChar char="•"/>
              <a:defRPr/>
            </a:pPr>
            <a:endParaRPr lang="en-US" sz="3200" dirty="0">
              <a:solidFill>
                <a:srgbClr val="000000"/>
              </a:solidFill>
              <a:latin typeface="FS Lola"/>
            </a:endParaRPr>
          </a:p>
          <a:p>
            <a:pPr marL="457200" lvl="0" indent="-457200" algn="l">
              <a:buFont typeface="Arial" panose="020B0604020202020204" pitchFamily="34" charset="0"/>
              <a:buChar char="•"/>
              <a:defRPr/>
            </a:pPr>
            <a:r>
              <a:rPr lang="en-US" sz="3200" dirty="0">
                <a:solidFill>
                  <a:srgbClr val="000000"/>
                </a:solidFill>
                <a:latin typeface="FS Lola"/>
              </a:rPr>
              <a:t>Minimum Tier 2 capital ratio is 2% of its total risk-weighted assets</a:t>
            </a:r>
          </a:p>
          <a:p>
            <a:pPr marR="0" lvl="0" algn="l" defTabSz="825500" rtl="0" eaLnBrk="1" fontAlgn="auto" latinLnBrk="0" hangingPunct="0">
              <a:lnSpc>
                <a:spcPct val="100000"/>
              </a:lnSpc>
              <a:spcBef>
                <a:spcPts val="0"/>
              </a:spcBef>
              <a:spcAft>
                <a:spcPts val="0"/>
              </a:spcAft>
              <a:buClrTx/>
              <a:buSzTx/>
              <a:tabLst/>
              <a:defRPr/>
            </a:pPr>
            <a:endParaRPr kumimoji="0" lang="en-US" sz="3200" b="0" i="0" u="none" strike="noStrike" kern="0" cap="none" spc="0" normalizeH="0" baseline="0" noProof="0" dirty="0">
              <a:ln>
                <a:noFill/>
              </a:ln>
              <a:solidFill>
                <a:srgbClr val="000000"/>
              </a:solidFill>
              <a:effectLst/>
              <a:uLnTx/>
              <a:uFillTx/>
              <a:latin typeface="FS Lola"/>
              <a:sym typeface="Helvetica Light"/>
            </a:endParaRPr>
          </a:p>
          <a:p>
            <a:pPr marL="0" marR="0" lvl="0" indent="0" algn="l"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Light"/>
              <a:sym typeface="Helvetica Light"/>
            </a:endParaRPr>
          </a:p>
        </p:txBody>
      </p:sp>
    </p:spTree>
    <p:extLst>
      <p:ext uri="{BB962C8B-B14F-4D97-AF65-F5344CB8AC3E}">
        <p14:creationId xmlns:p14="http://schemas.microsoft.com/office/powerpoint/2010/main" val="37385842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dirty="0">
              <a:ln>
                <a:noFill/>
              </a:ln>
              <a:solidFill>
                <a:srgbClr val="FFFFFF"/>
              </a:solidFill>
              <a:effectLst/>
              <a:uLnTx/>
              <a:uFillTx/>
              <a:latin typeface="Helvetica Light"/>
              <a:sym typeface="Helvetica Light"/>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364" name="Shape 364"/>
          <p:cNvSpPr/>
          <p:nvPr/>
        </p:nvSpPr>
        <p:spPr>
          <a:xfrm>
            <a:off x="635000" y="2685209"/>
            <a:ext cx="21569017" cy="256480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FS Lola"/>
                <a:sym typeface="Helvetica Light"/>
              </a:rPr>
              <a:t>Countercyclical Buffer:</a:t>
            </a: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000000"/>
                </a:solidFill>
                <a:effectLst/>
                <a:uLnTx/>
                <a:uFillTx/>
                <a:latin typeface="FS Lola"/>
                <a:sym typeface="Helvetica Light"/>
              </a:rPr>
              <a:t>Encourage banks to build up buffers in good times that can be drawn down in bad ones</a:t>
            </a: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000000"/>
              </a:solidFill>
              <a:effectLst/>
              <a:uLnTx/>
              <a:uFillTx/>
              <a:latin typeface="FS Lola"/>
              <a:sym typeface="Helvetica Light"/>
            </a:endParaRP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3200" b="1" i="0" u="none" strike="noStrike" kern="0" cap="none" spc="0" normalizeH="0" baseline="0" noProof="0" dirty="0">
                <a:ln>
                  <a:noFill/>
                </a:ln>
                <a:solidFill>
                  <a:srgbClr val="000000"/>
                </a:solidFill>
                <a:effectLst/>
                <a:uLnTx/>
                <a:uFillTx/>
                <a:latin typeface="FS Lola"/>
                <a:sym typeface="Helvetica Light"/>
              </a:rPr>
              <a:t>Different Banks in each country have same buffer !!</a:t>
            </a: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3200" b="1" i="0" u="none" strike="noStrike" kern="0" cap="none" spc="0" normalizeH="0" baseline="0" noProof="0" dirty="0">
                <a:ln>
                  <a:noFill/>
                </a:ln>
                <a:solidFill>
                  <a:srgbClr val="000000"/>
                </a:solidFill>
                <a:effectLst/>
                <a:uLnTx/>
                <a:uFillTx/>
                <a:latin typeface="FS Lola"/>
                <a:sym typeface="Helvetica Light"/>
              </a:rPr>
              <a:t>Build with Core Tier 1 Capital: </a:t>
            </a:r>
            <a:r>
              <a:rPr kumimoji="0" lang="en-US" sz="3200" b="1" i="0" u="sng" strike="noStrike" kern="0" cap="none" spc="0" normalizeH="0" baseline="0" noProof="0" dirty="0">
                <a:ln>
                  <a:noFill/>
                </a:ln>
                <a:solidFill>
                  <a:srgbClr val="000000"/>
                </a:solidFill>
                <a:effectLst/>
                <a:highlight>
                  <a:srgbClr val="FFFF00"/>
                </a:highlight>
                <a:uLnTx/>
                <a:uFillTx/>
                <a:latin typeface="FS Lola"/>
                <a:sym typeface="Helvetica Light"/>
              </a:rPr>
              <a:t>0% ~ 2.5% </a:t>
            </a:r>
            <a:r>
              <a:rPr kumimoji="0" lang="en-US" sz="3200" b="1" i="0" u="none" strike="noStrike" kern="0" cap="none" spc="0" normalizeH="0" baseline="0" noProof="0" dirty="0">
                <a:ln>
                  <a:noFill/>
                </a:ln>
                <a:solidFill>
                  <a:srgbClr val="000000"/>
                </a:solidFill>
                <a:effectLst/>
                <a:uLnTx/>
                <a:uFillTx/>
                <a:latin typeface="FS Lola"/>
                <a:sym typeface="Helvetica Light"/>
              </a:rPr>
              <a:t>of RWA !!</a:t>
            </a:r>
          </a:p>
        </p:txBody>
      </p:sp>
      <p:sp>
        <p:nvSpPr>
          <p:cNvPr id="9" name="Shape 444">
            <a:extLst>
              <a:ext uri="{FF2B5EF4-FFF2-40B4-BE49-F238E27FC236}">
                <a16:creationId xmlns:a16="http://schemas.microsoft.com/office/drawing/2014/main" id="{D1C06AF1-71B5-4D1E-AAAD-F4B6C9017908}"/>
              </a:ext>
            </a:extLst>
          </p:cNvPr>
          <p:cNvSpPr/>
          <p:nvPr/>
        </p:nvSpPr>
        <p:spPr>
          <a:xfrm>
            <a:off x="635000" y="1016000"/>
            <a:ext cx="567783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Capital Requirements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10" name="Shape 445">
            <a:extLst>
              <a:ext uri="{FF2B5EF4-FFF2-40B4-BE49-F238E27FC236}">
                <a16:creationId xmlns:a16="http://schemas.microsoft.com/office/drawing/2014/main" id="{8BAC4A3E-8AD3-4A28-B7E2-4E17A226EF02}"/>
              </a:ext>
            </a:extLst>
          </p:cNvPr>
          <p:cNvSpPr/>
          <p:nvPr/>
        </p:nvSpPr>
        <p:spPr>
          <a:xfrm>
            <a:off x="635239" y="1816100"/>
            <a:ext cx="371095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ExtraBold"/>
              </a:rPr>
              <a:t>Buffer for All Banks</a:t>
            </a:r>
          </a:p>
        </p:txBody>
      </p:sp>
      <p:grpSp>
        <p:nvGrpSpPr>
          <p:cNvPr id="6" name="Group 5">
            <a:extLst>
              <a:ext uri="{FF2B5EF4-FFF2-40B4-BE49-F238E27FC236}">
                <a16:creationId xmlns:a16="http://schemas.microsoft.com/office/drawing/2014/main" id="{B234E86E-EBC1-45B8-B212-35F931706806}"/>
              </a:ext>
            </a:extLst>
          </p:cNvPr>
          <p:cNvGrpSpPr/>
          <p:nvPr/>
        </p:nvGrpSpPr>
        <p:grpSpPr>
          <a:xfrm>
            <a:off x="635000" y="6330325"/>
            <a:ext cx="13766344" cy="3785452"/>
            <a:chOff x="1329572" y="5429722"/>
            <a:chExt cx="13766344" cy="3785452"/>
          </a:xfrm>
        </p:grpSpPr>
        <p:grpSp>
          <p:nvGrpSpPr>
            <p:cNvPr id="3" name="Group 2">
              <a:extLst>
                <a:ext uri="{FF2B5EF4-FFF2-40B4-BE49-F238E27FC236}">
                  <a16:creationId xmlns:a16="http://schemas.microsoft.com/office/drawing/2014/main" id="{ED5B4F34-42B0-40E0-B074-97F8A3A0407B}"/>
                </a:ext>
              </a:extLst>
            </p:cNvPr>
            <p:cNvGrpSpPr/>
            <p:nvPr/>
          </p:nvGrpSpPr>
          <p:grpSpPr>
            <a:xfrm>
              <a:off x="1329572" y="5429722"/>
              <a:ext cx="13705997" cy="3785452"/>
              <a:chOff x="1329572" y="5429722"/>
              <a:chExt cx="13705997" cy="3785452"/>
            </a:xfrm>
          </p:grpSpPr>
          <p:sp>
            <p:nvSpPr>
              <p:cNvPr id="12" name="Rectángulo 20">
                <a:extLst>
                  <a:ext uri="{FF2B5EF4-FFF2-40B4-BE49-F238E27FC236}">
                    <a16:creationId xmlns:a16="http://schemas.microsoft.com/office/drawing/2014/main" id="{F4AE73B8-1986-8942-939C-7F973C3BF7E9}"/>
                  </a:ext>
                </a:extLst>
              </p:cNvPr>
              <p:cNvSpPr>
                <a:spLocks/>
              </p:cNvSpPr>
              <p:nvPr/>
            </p:nvSpPr>
            <p:spPr>
              <a:xfrm>
                <a:off x="1329572" y="6057569"/>
                <a:ext cx="4196585" cy="656590"/>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srgbClr val="666666"/>
                    </a:solidFill>
                    <a:effectLst/>
                    <a:uLnTx/>
                    <a:uFillTx/>
                    <a:latin typeface="FS Lola"/>
                    <a:sym typeface="Helvetica Light"/>
                  </a:rPr>
                  <a:t>Core Tier 1 Capital</a:t>
                </a:r>
                <a:endParaRPr kumimoji="0" lang="en-GB" sz="3000" b="0" i="0" u="none" strike="noStrike" kern="0" cap="none" spc="0" normalizeH="0" baseline="0" noProof="0" dirty="0">
                  <a:ln>
                    <a:noFill/>
                  </a:ln>
                  <a:solidFill>
                    <a:srgbClr val="666666"/>
                  </a:solidFill>
                  <a:effectLst/>
                  <a:uLnTx/>
                  <a:uFillTx/>
                  <a:latin typeface="FS Lola"/>
                  <a:sym typeface="Helvetica Light"/>
                </a:endParaRPr>
              </a:p>
            </p:txBody>
          </p:sp>
          <p:sp>
            <p:nvSpPr>
              <p:cNvPr id="13" name="Rectángulo 20">
                <a:extLst>
                  <a:ext uri="{FF2B5EF4-FFF2-40B4-BE49-F238E27FC236}">
                    <a16:creationId xmlns:a16="http://schemas.microsoft.com/office/drawing/2014/main" id="{D9C720DB-3DF3-488B-9E0E-E6478F3DFEAD}"/>
                  </a:ext>
                </a:extLst>
              </p:cNvPr>
              <p:cNvSpPr>
                <a:spLocks/>
              </p:cNvSpPr>
              <p:nvPr/>
            </p:nvSpPr>
            <p:spPr>
              <a:xfrm>
                <a:off x="12082778" y="6057569"/>
                <a:ext cx="2952791" cy="656590"/>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srgbClr val="666666"/>
                    </a:solidFill>
                    <a:effectLst/>
                    <a:uLnTx/>
                    <a:uFillTx/>
                    <a:latin typeface="FS Lola"/>
                    <a:sym typeface="Helvetica Light"/>
                  </a:rPr>
                  <a:t>Tier 2 Capital</a:t>
                </a:r>
                <a:endParaRPr kumimoji="0" lang="en-GB" sz="3000" b="0" i="0" u="none" strike="noStrike" kern="0" cap="none" spc="0" normalizeH="0" baseline="0" noProof="0" dirty="0">
                  <a:ln>
                    <a:noFill/>
                  </a:ln>
                  <a:solidFill>
                    <a:srgbClr val="666666"/>
                  </a:solidFill>
                  <a:effectLst/>
                  <a:uLnTx/>
                  <a:uFillTx/>
                  <a:latin typeface="FS Lola"/>
                  <a:sym typeface="Helvetica Light"/>
                </a:endParaRPr>
              </a:p>
            </p:txBody>
          </p:sp>
          <p:sp>
            <p:nvSpPr>
              <p:cNvPr id="14" name="Rectángulo 20">
                <a:extLst>
                  <a:ext uri="{FF2B5EF4-FFF2-40B4-BE49-F238E27FC236}">
                    <a16:creationId xmlns:a16="http://schemas.microsoft.com/office/drawing/2014/main" id="{EE934908-12FB-4E70-97EE-A3E371B0C8BC}"/>
                  </a:ext>
                </a:extLst>
              </p:cNvPr>
              <p:cNvSpPr>
                <a:spLocks/>
              </p:cNvSpPr>
              <p:nvPr/>
            </p:nvSpPr>
            <p:spPr>
              <a:xfrm>
                <a:off x="6312836" y="6057569"/>
                <a:ext cx="4983263" cy="656590"/>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srgbClr val="666666"/>
                    </a:solidFill>
                    <a:effectLst/>
                    <a:uLnTx/>
                    <a:uFillTx/>
                    <a:latin typeface="FS Lola"/>
                    <a:sym typeface="Helvetica Light"/>
                  </a:rPr>
                  <a:t>Additional Tier 1 Capital</a:t>
                </a:r>
                <a:endParaRPr kumimoji="0" lang="en-GB" sz="3000" b="0" i="0" u="none" strike="noStrike" kern="0" cap="none" spc="0" normalizeH="0" baseline="0" noProof="0" dirty="0">
                  <a:ln>
                    <a:noFill/>
                  </a:ln>
                  <a:solidFill>
                    <a:srgbClr val="666666"/>
                  </a:solidFill>
                  <a:effectLst/>
                  <a:uLnTx/>
                  <a:uFillTx/>
                  <a:latin typeface="FS Lola"/>
                  <a:sym typeface="Helvetica Light"/>
                </a:endParaRPr>
              </a:p>
            </p:txBody>
          </p:sp>
          <p:sp>
            <p:nvSpPr>
              <p:cNvPr id="15" name="TextBox 2">
                <a:extLst>
                  <a:ext uri="{FF2B5EF4-FFF2-40B4-BE49-F238E27FC236}">
                    <a16:creationId xmlns:a16="http://schemas.microsoft.com/office/drawing/2014/main" id="{6ECE9006-C0D7-7948-9CD7-6068070B9678}"/>
                  </a:ext>
                </a:extLst>
              </p:cNvPr>
              <p:cNvSpPr txBox="1"/>
              <p:nvPr/>
            </p:nvSpPr>
            <p:spPr>
              <a:xfrm>
                <a:off x="1599330" y="5429722"/>
                <a:ext cx="392682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493A39"/>
                    </a:solidFill>
                    <a:effectLst/>
                    <a:uLnTx/>
                    <a:uFillTx/>
                    <a:latin typeface="FS Lola"/>
                    <a:sym typeface="FS Lola"/>
                  </a:rPr>
                  <a:t>4.5% + 2.5% + </a:t>
                </a:r>
                <a:r>
                  <a:rPr kumimoji="0" lang="en-US" sz="3600" b="0" i="0" u="none" strike="noStrike" kern="0" cap="none" spc="0" normalizeH="0" baseline="0" noProof="0" dirty="0">
                    <a:ln>
                      <a:noFill/>
                    </a:ln>
                    <a:solidFill>
                      <a:srgbClr val="493A39"/>
                    </a:solidFill>
                    <a:effectLst/>
                    <a:highlight>
                      <a:srgbClr val="FFFF00"/>
                    </a:highlight>
                    <a:uLnTx/>
                    <a:uFillTx/>
                    <a:latin typeface="FS Lola"/>
                    <a:sym typeface="FS Lola"/>
                  </a:rPr>
                  <a:t>2.5%</a:t>
                </a:r>
              </a:p>
            </p:txBody>
          </p:sp>
          <p:sp>
            <p:nvSpPr>
              <p:cNvPr id="16" name="TextBox 2">
                <a:extLst>
                  <a:ext uri="{FF2B5EF4-FFF2-40B4-BE49-F238E27FC236}">
                    <a16:creationId xmlns:a16="http://schemas.microsoft.com/office/drawing/2014/main" id="{B9CABB77-3417-4D46-B146-30A5933E6C14}"/>
                  </a:ext>
                </a:extLst>
              </p:cNvPr>
              <p:cNvSpPr txBox="1"/>
              <p:nvPr/>
            </p:nvSpPr>
            <p:spPr>
              <a:xfrm>
                <a:off x="5526157" y="7466175"/>
                <a:ext cx="365643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493A39"/>
                    </a:solidFill>
                    <a:effectLst/>
                    <a:uLnTx/>
                    <a:uFillTx/>
                    <a:latin typeface="FS Lola"/>
                    <a:sym typeface="FS Lola"/>
                  </a:rPr>
                  <a:t>6% + 2.5% + </a:t>
                </a:r>
                <a:r>
                  <a:rPr kumimoji="0" lang="en-US" sz="3600" b="0" i="0" u="none" strike="noStrike" kern="0" cap="none" spc="0" normalizeH="0" baseline="0" noProof="0" dirty="0">
                    <a:ln>
                      <a:noFill/>
                    </a:ln>
                    <a:solidFill>
                      <a:srgbClr val="493A39"/>
                    </a:solidFill>
                    <a:effectLst/>
                    <a:highlight>
                      <a:srgbClr val="FFFF00"/>
                    </a:highlight>
                    <a:uLnTx/>
                    <a:uFillTx/>
                    <a:latin typeface="FS Lola"/>
                    <a:sym typeface="FS Lola"/>
                  </a:rPr>
                  <a:t>2.5%</a:t>
                </a:r>
              </a:p>
            </p:txBody>
          </p:sp>
          <p:sp>
            <p:nvSpPr>
              <p:cNvPr id="17" name="TextBox 2">
                <a:extLst>
                  <a:ext uri="{FF2B5EF4-FFF2-40B4-BE49-F238E27FC236}">
                    <a16:creationId xmlns:a16="http://schemas.microsoft.com/office/drawing/2014/main" id="{2844DC04-74DB-4140-98F4-97135DE24D09}"/>
                  </a:ext>
                </a:extLst>
              </p:cNvPr>
              <p:cNvSpPr txBox="1"/>
              <p:nvPr/>
            </p:nvSpPr>
            <p:spPr>
              <a:xfrm>
                <a:off x="7298328" y="8558584"/>
                <a:ext cx="349440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493A39"/>
                    </a:solidFill>
                    <a:effectLst/>
                    <a:uLnTx/>
                    <a:uFillTx/>
                    <a:latin typeface="FS Lola"/>
                    <a:sym typeface="FS Lola"/>
                  </a:rPr>
                  <a:t>8% + 2.5% + </a:t>
                </a:r>
                <a:r>
                  <a:rPr kumimoji="0" lang="en-US" sz="3600" b="0" i="0" u="none" strike="noStrike" kern="0" cap="none" spc="0" normalizeH="0" baseline="0" noProof="0" dirty="0">
                    <a:ln>
                      <a:noFill/>
                    </a:ln>
                    <a:solidFill>
                      <a:srgbClr val="493A39"/>
                    </a:solidFill>
                    <a:effectLst/>
                    <a:highlight>
                      <a:srgbClr val="FFFF00"/>
                    </a:highlight>
                    <a:uLnTx/>
                    <a:uFillTx/>
                    <a:latin typeface="FS Lola"/>
                    <a:sym typeface="FS Lola"/>
                  </a:rPr>
                  <a:t>2.5%</a:t>
                </a:r>
              </a:p>
            </p:txBody>
          </p:sp>
        </p:grpSp>
        <p:sp>
          <p:nvSpPr>
            <p:cNvPr id="5" name="Left Brace 4">
              <a:extLst>
                <a:ext uri="{FF2B5EF4-FFF2-40B4-BE49-F238E27FC236}">
                  <a16:creationId xmlns:a16="http://schemas.microsoft.com/office/drawing/2014/main" id="{248BA579-F3FC-493C-B640-3A2D46A4699F}"/>
                </a:ext>
              </a:extLst>
            </p:cNvPr>
            <p:cNvSpPr/>
            <p:nvPr/>
          </p:nvSpPr>
          <p:spPr>
            <a:xfrm rot="16200000">
              <a:off x="5874685" y="2161832"/>
              <a:ext cx="876302" cy="9966527"/>
            </a:xfrm>
            <a:prstGeom prst="leftBrace">
              <a:avLst/>
            </a:prstGeom>
            <a:ln/>
          </p:spPr>
          <p:style>
            <a:lnRef idx="1">
              <a:schemeClr val="accent2"/>
            </a:lnRef>
            <a:fillRef idx="0">
              <a:schemeClr val="accent2"/>
            </a:fillRef>
            <a:effectRef idx="0">
              <a:schemeClr val="accent2"/>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Light"/>
                <a:sym typeface="Helvetica Light"/>
              </a:endParaRPr>
            </a:p>
          </p:txBody>
        </p:sp>
        <p:sp>
          <p:nvSpPr>
            <p:cNvPr id="19" name="Left Brace 18">
              <a:extLst>
                <a:ext uri="{FF2B5EF4-FFF2-40B4-BE49-F238E27FC236}">
                  <a16:creationId xmlns:a16="http://schemas.microsoft.com/office/drawing/2014/main" id="{08133BAC-99BF-44D4-A2FB-F03ADC56CE0E}"/>
                </a:ext>
              </a:extLst>
            </p:cNvPr>
            <p:cNvSpPr/>
            <p:nvPr/>
          </p:nvSpPr>
          <p:spPr>
            <a:xfrm rot="16200000">
              <a:off x="7774594" y="1349450"/>
              <a:ext cx="876302" cy="13766343"/>
            </a:xfrm>
            <a:prstGeom prst="leftBrace">
              <a:avLst/>
            </a:prstGeom>
            <a:ln/>
          </p:spPr>
          <p:style>
            <a:lnRef idx="1">
              <a:schemeClr val="accent2"/>
            </a:lnRef>
            <a:fillRef idx="0">
              <a:schemeClr val="accent2"/>
            </a:fillRef>
            <a:effectRef idx="0">
              <a:schemeClr val="accent2"/>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Light"/>
                <a:sym typeface="Helvetica Light"/>
              </a:endParaRPr>
            </a:p>
          </p:txBody>
        </p:sp>
      </p:grpSp>
      <p:sp>
        <p:nvSpPr>
          <p:cNvPr id="20" name="Shape 364">
            <a:extLst>
              <a:ext uri="{FF2B5EF4-FFF2-40B4-BE49-F238E27FC236}">
                <a16:creationId xmlns:a16="http://schemas.microsoft.com/office/drawing/2014/main" id="{66DFFEDB-19CB-4A16-9D44-8EF5B377EDDD}"/>
              </a:ext>
            </a:extLst>
          </p:cNvPr>
          <p:cNvSpPr/>
          <p:nvPr/>
        </p:nvSpPr>
        <p:spPr>
          <a:xfrm>
            <a:off x="12191999" y="10429855"/>
            <a:ext cx="15620224" cy="35496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000000"/>
                </a:solidFill>
                <a:effectLst/>
                <a:uLnTx/>
                <a:uFillTx/>
                <a:latin typeface="FS Lola"/>
                <a:sym typeface="Helvetica Light"/>
              </a:rPr>
              <a:t>The minimum total capital ratio is </a:t>
            </a:r>
            <a:r>
              <a:rPr kumimoji="0" lang="en-US" sz="3200" b="1" i="0" u="sng" strike="noStrike" kern="0" cap="none" spc="0" normalizeH="0" baseline="0" noProof="0" dirty="0">
                <a:ln>
                  <a:noFill/>
                </a:ln>
                <a:solidFill>
                  <a:srgbClr val="000000"/>
                </a:solidFill>
                <a:effectLst/>
                <a:highlight>
                  <a:srgbClr val="FFFF00"/>
                </a:highlight>
                <a:uLnTx/>
                <a:uFillTx/>
                <a:latin typeface="FS Lola"/>
                <a:sym typeface="Helvetica Light"/>
              </a:rPr>
              <a:t>13%</a:t>
            </a: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000000"/>
              </a:solidFill>
              <a:effectLst/>
              <a:uLnTx/>
              <a:uFillTx/>
              <a:latin typeface="FS Lola"/>
              <a:sym typeface="Helvetica Light"/>
            </a:endParaRP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000000"/>
                </a:solidFill>
                <a:effectLst/>
                <a:uLnTx/>
                <a:uFillTx/>
                <a:latin typeface="FS Lola"/>
                <a:sym typeface="Helvetica Light"/>
              </a:rPr>
              <a:t>Minimum Tier 1 capital ratio is </a:t>
            </a:r>
            <a:r>
              <a:rPr kumimoji="0" lang="en-US" sz="3200" b="1" i="0" u="sng" strike="noStrike" kern="0" cap="none" spc="0" normalizeH="0" baseline="0" noProof="0" dirty="0">
                <a:ln>
                  <a:noFill/>
                </a:ln>
                <a:solidFill>
                  <a:srgbClr val="000000"/>
                </a:solidFill>
                <a:effectLst/>
                <a:highlight>
                  <a:srgbClr val="FFFF00"/>
                </a:highlight>
                <a:uLnTx/>
                <a:uFillTx/>
                <a:latin typeface="FS Lola"/>
                <a:sym typeface="Helvetica Light"/>
              </a:rPr>
              <a:t>11%</a:t>
            </a:r>
            <a:r>
              <a:rPr kumimoji="0" lang="en-US" sz="3200" b="0" i="0" u="none" strike="noStrike" kern="0" cap="none" spc="0" normalizeH="0" baseline="0" noProof="0" dirty="0">
                <a:ln>
                  <a:noFill/>
                </a:ln>
                <a:solidFill>
                  <a:srgbClr val="000000"/>
                </a:solidFill>
                <a:effectLst/>
                <a:highlight>
                  <a:srgbClr val="FFFF00"/>
                </a:highlight>
                <a:uLnTx/>
                <a:uFillTx/>
                <a:latin typeface="FS Lola"/>
                <a:sym typeface="Helvetica Light"/>
              </a:rPr>
              <a:t> </a:t>
            </a:r>
            <a:r>
              <a:rPr kumimoji="0" lang="en-US" sz="3200" b="0" i="0" u="none" strike="noStrike" kern="0" cap="none" spc="0" normalizeH="0" baseline="0" noProof="0" dirty="0">
                <a:ln>
                  <a:noFill/>
                </a:ln>
                <a:solidFill>
                  <a:srgbClr val="000000"/>
                </a:solidFill>
                <a:effectLst/>
                <a:uLnTx/>
                <a:uFillTx/>
                <a:latin typeface="FS Lola"/>
                <a:sym typeface="Helvetica Light"/>
              </a:rPr>
              <a:t>of its total risk-weighted assets</a:t>
            </a: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000000"/>
              </a:solidFill>
              <a:effectLst/>
              <a:uLnTx/>
              <a:uFillTx/>
              <a:latin typeface="FS Lola"/>
              <a:sym typeface="Helvetica Light"/>
            </a:endParaRP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000000"/>
                </a:solidFill>
                <a:effectLst/>
                <a:uLnTx/>
                <a:uFillTx/>
                <a:latin typeface="FS Lola"/>
                <a:sym typeface="Helvetica Light"/>
              </a:rPr>
              <a:t>Minimum Tier 2 capital ratio is 2% of its total risk-weighted assets</a:t>
            </a:r>
          </a:p>
          <a:p>
            <a:pPr marL="0" marR="0" lvl="0" indent="0" algn="l"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FS Lola"/>
              <a:sym typeface="Helvetica Light"/>
            </a:endParaRPr>
          </a:p>
          <a:p>
            <a:pPr marL="0" marR="0" lvl="0" indent="0" algn="l"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Light"/>
              <a:sym typeface="Helvetica Light"/>
            </a:endParaRPr>
          </a:p>
        </p:txBody>
      </p:sp>
      <p:sp>
        <p:nvSpPr>
          <p:cNvPr id="4" name="Rectangle 3">
            <a:extLst>
              <a:ext uri="{FF2B5EF4-FFF2-40B4-BE49-F238E27FC236}">
                <a16:creationId xmlns:a16="http://schemas.microsoft.com/office/drawing/2014/main" id="{83504644-EEBE-46D0-AAF4-A52FE23C664A}"/>
              </a:ext>
            </a:extLst>
          </p:cNvPr>
          <p:cNvSpPr/>
          <p:nvPr/>
        </p:nvSpPr>
        <p:spPr>
          <a:xfrm rot="1062814">
            <a:off x="18770233" y="8423203"/>
            <a:ext cx="3788694" cy="1200329"/>
          </a:xfrm>
          <a:prstGeom prst="rect">
            <a:avLst/>
          </a:prstGeom>
        </p:spPr>
        <p:txBody>
          <a:bodyPr wrap="square">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7200" b="1" i="0" u="none" strike="noStrike" kern="0" cap="none" spc="0" normalizeH="0" baseline="0" noProof="0" dirty="0">
                <a:ln>
                  <a:noFill/>
                </a:ln>
                <a:solidFill>
                  <a:srgbClr val="000000"/>
                </a:solidFill>
                <a:effectLst/>
                <a:uLnTx/>
                <a:uFillTx/>
                <a:latin typeface="FS Lola"/>
                <a:sym typeface="Helvetica Light"/>
              </a:rPr>
              <a:t>Terrible</a:t>
            </a:r>
            <a:r>
              <a:rPr kumimoji="0" lang="en-US" sz="5400" b="1" i="0" u="none" strike="noStrike" kern="0" cap="none" spc="0" normalizeH="0" baseline="0" noProof="0" dirty="0">
                <a:ln>
                  <a:noFill/>
                </a:ln>
                <a:solidFill>
                  <a:srgbClr val="000000"/>
                </a:solidFill>
                <a:effectLst/>
                <a:uLnTx/>
                <a:uFillTx/>
                <a:latin typeface="FS Lola"/>
                <a:sym typeface="Helvetica Light"/>
              </a:rPr>
              <a:t> </a:t>
            </a:r>
          </a:p>
        </p:txBody>
      </p:sp>
    </p:spTree>
    <p:extLst>
      <p:ext uri="{BB962C8B-B14F-4D97-AF65-F5344CB8AC3E}">
        <p14:creationId xmlns:p14="http://schemas.microsoft.com/office/powerpoint/2010/main" val="41574047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dirty="0">
              <a:ln>
                <a:noFill/>
              </a:ln>
              <a:solidFill>
                <a:srgbClr val="FFFFFF"/>
              </a:solidFill>
              <a:effectLst/>
              <a:uLnTx/>
              <a:uFillTx/>
              <a:latin typeface="Helvetica Light"/>
              <a:sym typeface="Helvetica Light"/>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364" name="Shape 364"/>
          <p:cNvSpPr/>
          <p:nvPr/>
        </p:nvSpPr>
        <p:spPr>
          <a:xfrm>
            <a:off x="635000" y="2685209"/>
            <a:ext cx="21569017" cy="207236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FS Lola"/>
                <a:sym typeface="Helvetica Light"/>
              </a:rPr>
              <a:t>Global Systemically Important Banks Buffer:</a:t>
            </a: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000000"/>
                </a:solidFill>
                <a:effectLst/>
                <a:uLnTx/>
                <a:uFillTx/>
                <a:latin typeface="FS Lola"/>
                <a:sym typeface="Helvetica Light"/>
              </a:rPr>
              <a:t>Specific for the most significant bank.</a:t>
            </a: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000000"/>
              </a:solidFill>
              <a:effectLst/>
              <a:uLnTx/>
              <a:uFillTx/>
              <a:latin typeface="FS Lola"/>
              <a:sym typeface="Helvetica Light"/>
            </a:endParaRP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3200" b="1" i="0" u="none" strike="noStrike" kern="0" cap="none" spc="0" normalizeH="0" baseline="0" noProof="0" dirty="0">
                <a:ln>
                  <a:noFill/>
                </a:ln>
                <a:solidFill>
                  <a:srgbClr val="000000"/>
                </a:solidFill>
                <a:effectLst/>
                <a:uLnTx/>
                <a:uFillTx/>
                <a:latin typeface="FS Lola"/>
                <a:sym typeface="Helvetica Light"/>
              </a:rPr>
              <a:t>Build with Core Tier 1 Capital: </a:t>
            </a:r>
            <a:r>
              <a:rPr kumimoji="0" lang="en-US" sz="3200" b="1" i="0" u="sng" strike="noStrike" kern="0" cap="none" spc="0" normalizeH="0" baseline="0" noProof="0" dirty="0">
                <a:ln>
                  <a:noFill/>
                </a:ln>
                <a:solidFill>
                  <a:srgbClr val="000000"/>
                </a:solidFill>
                <a:effectLst/>
                <a:highlight>
                  <a:srgbClr val="FFFF00"/>
                </a:highlight>
                <a:uLnTx/>
                <a:uFillTx/>
                <a:latin typeface="FS Lola"/>
                <a:sym typeface="Helvetica Light"/>
              </a:rPr>
              <a:t>1% ~ 3.5% </a:t>
            </a:r>
            <a:r>
              <a:rPr kumimoji="0" lang="en-US" sz="3200" b="1" i="0" u="none" strike="noStrike" kern="0" cap="none" spc="0" normalizeH="0" baseline="0" noProof="0" dirty="0">
                <a:ln>
                  <a:noFill/>
                </a:ln>
                <a:solidFill>
                  <a:srgbClr val="000000"/>
                </a:solidFill>
                <a:effectLst/>
                <a:uLnTx/>
                <a:uFillTx/>
                <a:latin typeface="FS Lola"/>
                <a:sym typeface="Helvetica Light"/>
              </a:rPr>
              <a:t>of RWA</a:t>
            </a:r>
            <a:r>
              <a:rPr lang="en-US" sz="3200" b="1" dirty="0">
                <a:solidFill>
                  <a:srgbClr val="000000"/>
                </a:solidFill>
                <a:latin typeface="FS Lola"/>
              </a:rPr>
              <a:t> !!</a:t>
            </a:r>
            <a:endParaRPr kumimoji="0" lang="en-US" sz="3200" b="1" i="0" u="none" strike="noStrike" kern="0" cap="none" spc="0" normalizeH="0" baseline="0" noProof="0" dirty="0">
              <a:ln>
                <a:noFill/>
              </a:ln>
              <a:solidFill>
                <a:srgbClr val="000000"/>
              </a:solidFill>
              <a:effectLst/>
              <a:uLnTx/>
              <a:uFillTx/>
              <a:latin typeface="FS Lola"/>
              <a:sym typeface="Helvetica Light"/>
            </a:endParaRPr>
          </a:p>
        </p:txBody>
      </p:sp>
      <p:sp>
        <p:nvSpPr>
          <p:cNvPr id="9" name="Shape 444">
            <a:extLst>
              <a:ext uri="{FF2B5EF4-FFF2-40B4-BE49-F238E27FC236}">
                <a16:creationId xmlns:a16="http://schemas.microsoft.com/office/drawing/2014/main" id="{D1C06AF1-71B5-4D1E-AAAD-F4B6C9017908}"/>
              </a:ext>
            </a:extLst>
          </p:cNvPr>
          <p:cNvSpPr/>
          <p:nvPr/>
        </p:nvSpPr>
        <p:spPr>
          <a:xfrm>
            <a:off x="635000" y="1016000"/>
            <a:ext cx="567783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Capital Requirements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10" name="Shape 445">
            <a:extLst>
              <a:ext uri="{FF2B5EF4-FFF2-40B4-BE49-F238E27FC236}">
                <a16:creationId xmlns:a16="http://schemas.microsoft.com/office/drawing/2014/main" id="{8BAC4A3E-8AD3-4A28-B7E2-4E17A226EF02}"/>
              </a:ext>
            </a:extLst>
          </p:cNvPr>
          <p:cNvSpPr/>
          <p:nvPr/>
        </p:nvSpPr>
        <p:spPr>
          <a:xfrm>
            <a:off x="635239" y="1816100"/>
            <a:ext cx="517449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ExtraBold"/>
              </a:rPr>
              <a:t>Buffer for Significant Banks</a:t>
            </a:r>
          </a:p>
        </p:txBody>
      </p:sp>
      <p:grpSp>
        <p:nvGrpSpPr>
          <p:cNvPr id="6" name="Group 5">
            <a:extLst>
              <a:ext uri="{FF2B5EF4-FFF2-40B4-BE49-F238E27FC236}">
                <a16:creationId xmlns:a16="http://schemas.microsoft.com/office/drawing/2014/main" id="{B234E86E-EBC1-45B8-B212-35F931706806}"/>
              </a:ext>
            </a:extLst>
          </p:cNvPr>
          <p:cNvGrpSpPr/>
          <p:nvPr/>
        </p:nvGrpSpPr>
        <p:grpSpPr>
          <a:xfrm>
            <a:off x="635000" y="6193540"/>
            <a:ext cx="13766344" cy="3910139"/>
            <a:chOff x="1329572" y="5292937"/>
            <a:chExt cx="13766344" cy="3910139"/>
          </a:xfrm>
        </p:grpSpPr>
        <p:grpSp>
          <p:nvGrpSpPr>
            <p:cNvPr id="3" name="Group 2">
              <a:extLst>
                <a:ext uri="{FF2B5EF4-FFF2-40B4-BE49-F238E27FC236}">
                  <a16:creationId xmlns:a16="http://schemas.microsoft.com/office/drawing/2014/main" id="{ED5B4F34-42B0-40E0-B074-97F8A3A0407B}"/>
                </a:ext>
              </a:extLst>
            </p:cNvPr>
            <p:cNvGrpSpPr/>
            <p:nvPr/>
          </p:nvGrpSpPr>
          <p:grpSpPr>
            <a:xfrm>
              <a:off x="1329572" y="5292937"/>
              <a:ext cx="13705997" cy="3910139"/>
              <a:chOff x="1329572" y="5292937"/>
              <a:chExt cx="13705997" cy="3910139"/>
            </a:xfrm>
          </p:grpSpPr>
          <p:sp>
            <p:nvSpPr>
              <p:cNvPr id="12" name="Rectángulo 20">
                <a:extLst>
                  <a:ext uri="{FF2B5EF4-FFF2-40B4-BE49-F238E27FC236}">
                    <a16:creationId xmlns:a16="http://schemas.microsoft.com/office/drawing/2014/main" id="{F4AE73B8-1986-8942-939C-7F973C3BF7E9}"/>
                  </a:ext>
                </a:extLst>
              </p:cNvPr>
              <p:cNvSpPr>
                <a:spLocks/>
              </p:cNvSpPr>
              <p:nvPr/>
            </p:nvSpPr>
            <p:spPr>
              <a:xfrm>
                <a:off x="1329572" y="6057569"/>
                <a:ext cx="4196585" cy="656590"/>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srgbClr val="666666"/>
                    </a:solidFill>
                    <a:effectLst/>
                    <a:uLnTx/>
                    <a:uFillTx/>
                    <a:latin typeface="FS Lola"/>
                    <a:sym typeface="Helvetica Light"/>
                  </a:rPr>
                  <a:t>Core Tier 1 Capital</a:t>
                </a:r>
                <a:endParaRPr kumimoji="0" lang="en-GB" sz="3000" b="0" i="0" u="none" strike="noStrike" kern="0" cap="none" spc="0" normalizeH="0" baseline="0" noProof="0" dirty="0">
                  <a:ln>
                    <a:noFill/>
                  </a:ln>
                  <a:solidFill>
                    <a:srgbClr val="666666"/>
                  </a:solidFill>
                  <a:effectLst/>
                  <a:uLnTx/>
                  <a:uFillTx/>
                  <a:latin typeface="FS Lola"/>
                  <a:sym typeface="Helvetica Light"/>
                </a:endParaRPr>
              </a:p>
            </p:txBody>
          </p:sp>
          <p:sp>
            <p:nvSpPr>
              <p:cNvPr id="13" name="Rectángulo 20">
                <a:extLst>
                  <a:ext uri="{FF2B5EF4-FFF2-40B4-BE49-F238E27FC236}">
                    <a16:creationId xmlns:a16="http://schemas.microsoft.com/office/drawing/2014/main" id="{D9C720DB-3DF3-488B-9E0E-E6478F3DFEAD}"/>
                  </a:ext>
                </a:extLst>
              </p:cNvPr>
              <p:cNvSpPr>
                <a:spLocks/>
              </p:cNvSpPr>
              <p:nvPr/>
            </p:nvSpPr>
            <p:spPr>
              <a:xfrm>
                <a:off x="12082778" y="6057569"/>
                <a:ext cx="2952791" cy="656590"/>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srgbClr val="666666"/>
                    </a:solidFill>
                    <a:effectLst/>
                    <a:uLnTx/>
                    <a:uFillTx/>
                    <a:latin typeface="FS Lola"/>
                    <a:sym typeface="Helvetica Light"/>
                  </a:rPr>
                  <a:t>Tier 2 Capital</a:t>
                </a:r>
                <a:endParaRPr kumimoji="0" lang="en-GB" sz="3000" b="0" i="0" u="none" strike="noStrike" kern="0" cap="none" spc="0" normalizeH="0" baseline="0" noProof="0" dirty="0">
                  <a:ln>
                    <a:noFill/>
                  </a:ln>
                  <a:solidFill>
                    <a:srgbClr val="666666"/>
                  </a:solidFill>
                  <a:effectLst/>
                  <a:uLnTx/>
                  <a:uFillTx/>
                  <a:latin typeface="FS Lola"/>
                  <a:sym typeface="Helvetica Light"/>
                </a:endParaRPr>
              </a:p>
            </p:txBody>
          </p:sp>
          <p:sp>
            <p:nvSpPr>
              <p:cNvPr id="14" name="Rectángulo 20">
                <a:extLst>
                  <a:ext uri="{FF2B5EF4-FFF2-40B4-BE49-F238E27FC236}">
                    <a16:creationId xmlns:a16="http://schemas.microsoft.com/office/drawing/2014/main" id="{EE934908-12FB-4E70-97EE-A3E371B0C8BC}"/>
                  </a:ext>
                </a:extLst>
              </p:cNvPr>
              <p:cNvSpPr>
                <a:spLocks/>
              </p:cNvSpPr>
              <p:nvPr/>
            </p:nvSpPr>
            <p:spPr>
              <a:xfrm>
                <a:off x="6312836" y="6057569"/>
                <a:ext cx="4983263" cy="656590"/>
              </a:xfrm>
              <a:prstGeom prst="rect">
                <a:avLst/>
              </a:prstGeom>
              <a:solidFill>
                <a:srgbClr val="E3F7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srgbClr val="666666"/>
                    </a:solidFill>
                    <a:effectLst/>
                    <a:uLnTx/>
                    <a:uFillTx/>
                    <a:latin typeface="FS Lola"/>
                    <a:sym typeface="Helvetica Light"/>
                  </a:rPr>
                  <a:t>Additional Tier 1 Capital</a:t>
                </a:r>
                <a:endParaRPr kumimoji="0" lang="en-GB" sz="3000" b="0" i="0" u="none" strike="noStrike" kern="0" cap="none" spc="0" normalizeH="0" baseline="0" noProof="0" dirty="0">
                  <a:ln>
                    <a:noFill/>
                  </a:ln>
                  <a:solidFill>
                    <a:srgbClr val="666666"/>
                  </a:solidFill>
                  <a:effectLst/>
                  <a:uLnTx/>
                  <a:uFillTx/>
                  <a:latin typeface="FS Lola"/>
                  <a:sym typeface="Helvetica Light"/>
                </a:endParaRPr>
              </a:p>
            </p:txBody>
          </p:sp>
          <p:sp>
            <p:nvSpPr>
              <p:cNvPr id="15" name="TextBox 2">
                <a:extLst>
                  <a:ext uri="{FF2B5EF4-FFF2-40B4-BE49-F238E27FC236}">
                    <a16:creationId xmlns:a16="http://schemas.microsoft.com/office/drawing/2014/main" id="{6ECE9006-C0D7-7948-9CD7-6068070B9678}"/>
                  </a:ext>
                </a:extLst>
              </p:cNvPr>
              <p:cNvSpPr txBox="1"/>
              <p:nvPr/>
            </p:nvSpPr>
            <p:spPr>
              <a:xfrm>
                <a:off x="1329572" y="5292937"/>
                <a:ext cx="540807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493A39"/>
                    </a:solidFill>
                    <a:effectLst/>
                    <a:uLnTx/>
                    <a:uFillTx/>
                    <a:latin typeface="FS Lola"/>
                    <a:sym typeface="FS Lola"/>
                  </a:rPr>
                  <a:t>4.5% + </a:t>
                </a:r>
                <a:r>
                  <a:rPr lang="en-US" sz="3600" dirty="0">
                    <a:solidFill>
                      <a:srgbClr val="493A39"/>
                    </a:solidFill>
                    <a:latin typeface="FS Lola"/>
                    <a:sym typeface="FS Lola"/>
                  </a:rPr>
                  <a:t>2.5% + 2.5% + </a:t>
                </a:r>
                <a:r>
                  <a:rPr lang="en-US" sz="3600" dirty="0">
                    <a:solidFill>
                      <a:srgbClr val="493A39"/>
                    </a:solidFill>
                    <a:highlight>
                      <a:srgbClr val="FFFF00"/>
                    </a:highlight>
                    <a:latin typeface="FS Lola"/>
                    <a:sym typeface="FS Lola"/>
                  </a:rPr>
                  <a:t>3.5%</a:t>
                </a:r>
              </a:p>
            </p:txBody>
          </p:sp>
          <p:sp>
            <p:nvSpPr>
              <p:cNvPr id="16" name="TextBox 2">
                <a:extLst>
                  <a:ext uri="{FF2B5EF4-FFF2-40B4-BE49-F238E27FC236}">
                    <a16:creationId xmlns:a16="http://schemas.microsoft.com/office/drawing/2014/main" id="{B9CABB77-3417-4D46-B146-30A5933E6C14}"/>
                  </a:ext>
                </a:extLst>
              </p:cNvPr>
              <p:cNvSpPr txBox="1"/>
              <p:nvPr/>
            </p:nvSpPr>
            <p:spPr>
              <a:xfrm>
                <a:off x="5526157" y="7466175"/>
                <a:ext cx="498326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493A39"/>
                    </a:solidFill>
                    <a:effectLst/>
                    <a:uLnTx/>
                    <a:uFillTx/>
                    <a:latin typeface="FS Lola"/>
                    <a:sym typeface="FS Lola"/>
                  </a:rPr>
                  <a:t>6% </a:t>
                </a:r>
                <a:r>
                  <a:rPr lang="en-US" sz="3600" dirty="0">
                    <a:solidFill>
                      <a:srgbClr val="493A39"/>
                    </a:solidFill>
                    <a:latin typeface="FS Lola"/>
                    <a:sym typeface="FS Lola"/>
                  </a:rPr>
                  <a:t>+ 2.5% + 2.5% + </a:t>
                </a:r>
                <a:r>
                  <a:rPr lang="en-US" sz="3600" dirty="0">
                    <a:solidFill>
                      <a:srgbClr val="493A39"/>
                    </a:solidFill>
                    <a:highlight>
                      <a:srgbClr val="FFFF00"/>
                    </a:highlight>
                    <a:latin typeface="FS Lola"/>
                    <a:sym typeface="FS Lola"/>
                  </a:rPr>
                  <a:t>3.5%</a:t>
                </a:r>
              </a:p>
            </p:txBody>
          </p:sp>
          <p:sp>
            <p:nvSpPr>
              <p:cNvPr id="17" name="TextBox 2">
                <a:extLst>
                  <a:ext uri="{FF2B5EF4-FFF2-40B4-BE49-F238E27FC236}">
                    <a16:creationId xmlns:a16="http://schemas.microsoft.com/office/drawing/2014/main" id="{2844DC04-74DB-4140-98F4-97135DE24D09}"/>
                  </a:ext>
                </a:extLst>
              </p:cNvPr>
              <p:cNvSpPr txBox="1"/>
              <p:nvPr/>
            </p:nvSpPr>
            <p:spPr>
              <a:xfrm>
                <a:off x="7283662" y="8546486"/>
                <a:ext cx="483041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493A39"/>
                    </a:solidFill>
                    <a:effectLst/>
                    <a:uLnTx/>
                    <a:uFillTx/>
                    <a:latin typeface="FS Lola"/>
                    <a:sym typeface="FS Lola"/>
                  </a:rPr>
                  <a:t>8% </a:t>
                </a:r>
                <a:r>
                  <a:rPr lang="en-US" sz="3600" dirty="0">
                    <a:solidFill>
                      <a:srgbClr val="493A39"/>
                    </a:solidFill>
                    <a:latin typeface="FS Lola"/>
                    <a:sym typeface="FS Lola"/>
                  </a:rPr>
                  <a:t>+ 2.5% + 2.5% + </a:t>
                </a:r>
                <a:r>
                  <a:rPr lang="en-US" sz="3600" dirty="0">
                    <a:solidFill>
                      <a:srgbClr val="493A39"/>
                    </a:solidFill>
                    <a:highlight>
                      <a:srgbClr val="FFFF00"/>
                    </a:highlight>
                    <a:latin typeface="FS Lola"/>
                    <a:sym typeface="FS Lola"/>
                  </a:rPr>
                  <a:t>3.5%</a:t>
                </a:r>
              </a:p>
            </p:txBody>
          </p:sp>
        </p:grpSp>
        <p:sp>
          <p:nvSpPr>
            <p:cNvPr id="5" name="Left Brace 4">
              <a:extLst>
                <a:ext uri="{FF2B5EF4-FFF2-40B4-BE49-F238E27FC236}">
                  <a16:creationId xmlns:a16="http://schemas.microsoft.com/office/drawing/2014/main" id="{248BA579-F3FC-493C-B640-3A2D46A4699F}"/>
                </a:ext>
              </a:extLst>
            </p:cNvPr>
            <p:cNvSpPr/>
            <p:nvPr/>
          </p:nvSpPr>
          <p:spPr>
            <a:xfrm rot="16200000">
              <a:off x="5874685" y="2161832"/>
              <a:ext cx="876302" cy="9966527"/>
            </a:xfrm>
            <a:prstGeom prst="leftBrace">
              <a:avLst/>
            </a:prstGeom>
            <a:ln/>
          </p:spPr>
          <p:style>
            <a:lnRef idx="1">
              <a:schemeClr val="accent2"/>
            </a:lnRef>
            <a:fillRef idx="0">
              <a:schemeClr val="accent2"/>
            </a:fillRef>
            <a:effectRef idx="0">
              <a:schemeClr val="accent2"/>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Light"/>
                <a:sym typeface="Helvetica Light"/>
              </a:endParaRPr>
            </a:p>
          </p:txBody>
        </p:sp>
        <p:sp>
          <p:nvSpPr>
            <p:cNvPr id="19" name="Left Brace 18">
              <a:extLst>
                <a:ext uri="{FF2B5EF4-FFF2-40B4-BE49-F238E27FC236}">
                  <a16:creationId xmlns:a16="http://schemas.microsoft.com/office/drawing/2014/main" id="{08133BAC-99BF-44D4-A2FB-F03ADC56CE0E}"/>
                </a:ext>
              </a:extLst>
            </p:cNvPr>
            <p:cNvSpPr/>
            <p:nvPr/>
          </p:nvSpPr>
          <p:spPr>
            <a:xfrm rot="16200000">
              <a:off x="7774594" y="1349450"/>
              <a:ext cx="876302" cy="13766343"/>
            </a:xfrm>
            <a:prstGeom prst="leftBrace">
              <a:avLst/>
            </a:prstGeom>
            <a:ln/>
          </p:spPr>
          <p:style>
            <a:lnRef idx="1">
              <a:schemeClr val="accent2"/>
            </a:lnRef>
            <a:fillRef idx="0">
              <a:schemeClr val="accent2"/>
            </a:fillRef>
            <a:effectRef idx="0">
              <a:schemeClr val="accent2"/>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Light"/>
                <a:sym typeface="Helvetica Light"/>
              </a:endParaRPr>
            </a:p>
          </p:txBody>
        </p:sp>
      </p:grpSp>
      <p:sp>
        <p:nvSpPr>
          <p:cNvPr id="20" name="Shape 364">
            <a:extLst>
              <a:ext uri="{FF2B5EF4-FFF2-40B4-BE49-F238E27FC236}">
                <a16:creationId xmlns:a16="http://schemas.microsoft.com/office/drawing/2014/main" id="{66DFFEDB-19CB-4A16-9D44-8EF5B377EDDD}"/>
              </a:ext>
            </a:extLst>
          </p:cNvPr>
          <p:cNvSpPr/>
          <p:nvPr/>
        </p:nvSpPr>
        <p:spPr>
          <a:xfrm>
            <a:off x="12191999" y="10429855"/>
            <a:ext cx="15620224" cy="35496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457200" lvl="0" indent="-457200" algn="l">
              <a:buFont typeface="Arial" panose="020B0604020202020204" pitchFamily="34" charset="0"/>
              <a:buChar char="•"/>
              <a:defRPr/>
            </a:pPr>
            <a:r>
              <a:rPr lang="en-US" sz="3200" dirty="0">
                <a:solidFill>
                  <a:srgbClr val="000000"/>
                </a:solidFill>
                <a:latin typeface="FS Lola"/>
              </a:rPr>
              <a:t>The minimum total capital ratio is </a:t>
            </a:r>
            <a:r>
              <a:rPr lang="en-US" sz="3200" b="1" u="sng" dirty="0">
                <a:solidFill>
                  <a:schemeClr val="bg1"/>
                </a:solidFill>
                <a:highlight>
                  <a:srgbClr val="FFFF00"/>
                </a:highlight>
                <a:latin typeface="FS Lola"/>
              </a:rPr>
              <a:t>16.5%</a:t>
            </a:r>
          </a:p>
          <a:p>
            <a:pPr marL="457200" lvl="0" indent="-457200" algn="l">
              <a:buFont typeface="Arial" panose="020B0604020202020204" pitchFamily="34" charset="0"/>
              <a:buChar char="•"/>
              <a:defRPr/>
            </a:pPr>
            <a:endParaRPr lang="en-US" sz="3200" dirty="0">
              <a:solidFill>
                <a:srgbClr val="000000"/>
              </a:solidFill>
              <a:latin typeface="FS Lola"/>
            </a:endParaRPr>
          </a:p>
          <a:p>
            <a:pPr marL="457200" lvl="0" indent="-457200" algn="l">
              <a:buFont typeface="Arial" panose="020B0604020202020204" pitchFamily="34" charset="0"/>
              <a:buChar char="•"/>
              <a:defRPr/>
            </a:pPr>
            <a:r>
              <a:rPr lang="en-US" sz="3200" dirty="0">
                <a:solidFill>
                  <a:srgbClr val="000000"/>
                </a:solidFill>
                <a:latin typeface="FS Lola"/>
              </a:rPr>
              <a:t>Minimum Tier 1 capital ratio is </a:t>
            </a:r>
            <a:r>
              <a:rPr lang="en-US" sz="3200" b="1" u="sng" dirty="0">
                <a:solidFill>
                  <a:srgbClr val="000000"/>
                </a:solidFill>
                <a:highlight>
                  <a:srgbClr val="FFFF00"/>
                </a:highlight>
                <a:latin typeface="FS Lola"/>
              </a:rPr>
              <a:t>14.5%</a:t>
            </a:r>
            <a:r>
              <a:rPr lang="en-US" sz="3200" dirty="0">
                <a:solidFill>
                  <a:srgbClr val="000000"/>
                </a:solidFill>
                <a:latin typeface="FS Lola"/>
              </a:rPr>
              <a:t> of its total risk-weighted assets</a:t>
            </a:r>
          </a:p>
          <a:p>
            <a:pPr marL="457200" lvl="0" indent="-457200" algn="l">
              <a:buFont typeface="Arial" panose="020B0604020202020204" pitchFamily="34" charset="0"/>
              <a:buChar char="•"/>
              <a:defRPr/>
            </a:pPr>
            <a:endParaRPr lang="en-US" sz="3200" dirty="0">
              <a:solidFill>
                <a:srgbClr val="000000"/>
              </a:solidFill>
              <a:latin typeface="FS Lola"/>
            </a:endParaRPr>
          </a:p>
          <a:p>
            <a:pPr marL="457200" lvl="0" indent="-457200" algn="l">
              <a:buFont typeface="Arial" panose="020B0604020202020204" pitchFamily="34" charset="0"/>
              <a:buChar char="•"/>
              <a:defRPr/>
            </a:pPr>
            <a:r>
              <a:rPr lang="en-US" sz="3200" dirty="0">
                <a:solidFill>
                  <a:srgbClr val="000000"/>
                </a:solidFill>
                <a:latin typeface="FS Lola"/>
              </a:rPr>
              <a:t>Minimum Tier 2 capital ratio is 2% of its total risk-weighted assets</a:t>
            </a:r>
          </a:p>
          <a:p>
            <a:pPr marR="0" lvl="0" algn="l" defTabSz="825500" rtl="0" eaLnBrk="1" fontAlgn="auto" latinLnBrk="0" hangingPunct="0">
              <a:lnSpc>
                <a:spcPct val="100000"/>
              </a:lnSpc>
              <a:spcBef>
                <a:spcPts val="0"/>
              </a:spcBef>
              <a:spcAft>
                <a:spcPts val="0"/>
              </a:spcAft>
              <a:buClrTx/>
              <a:buSzTx/>
              <a:tabLst/>
              <a:defRPr/>
            </a:pPr>
            <a:endParaRPr kumimoji="0" lang="en-US" sz="3200" b="0" i="0" u="none" strike="noStrike" kern="0" cap="none" spc="0" normalizeH="0" baseline="0" noProof="0" dirty="0">
              <a:ln>
                <a:noFill/>
              </a:ln>
              <a:solidFill>
                <a:srgbClr val="000000"/>
              </a:solidFill>
              <a:effectLst/>
              <a:uLnTx/>
              <a:uFillTx/>
              <a:latin typeface="FS Lola"/>
              <a:sym typeface="Helvetica Light"/>
            </a:endParaRPr>
          </a:p>
          <a:p>
            <a:pPr marL="0" marR="0" lvl="0" indent="0" algn="l"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Light"/>
              <a:sym typeface="Helvetica Light"/>
            </a:endParaRPr>
          </a:p>
        </p:txBody>
      </p:sp>
      <p:sp>
        <p:nvSpPr>
          <p:cNvPr id="4" name="Rectangle 3">
            <a:extLst>
              <a:ext uri="{FF2B5EF4-FFF2-40B4-BE49-F238E27FC236}">
                <a16:creationId xmlns:a16="http://schemas.microsoft.com/office/drawing/2014/main" id="{83504644-EEBE-46D0-AAF4-A52FE23C664A}"/>
              </a:ext>
            </a:extLst>
          </p:cNvPr>
          <p:cNvSpPr/>
          <p:nvPr/>
        </p:nvSpPr>
        <p:spPr>
          <a:xfrm rot="1062814">
            <a:off x="18967725" y="7479824"/>
            <a:ext cx="3788694" cy="2308324"/>
          </a:xfrm>
          <a:prstGeom prst="rect">
            <a:avLst/>
          </a:prstGeom>
        </p:spPr>
        <p:txBody>
          <a:bodyPr wrap="square">
            <a:spAutoFit/>
          </a:bodyPr>
          <a:lstStyle/>
          <a:p>
            <a:pPr lvl="0" algn="l">
              <a:defRPr/>
            </a:pPr>
            <a:r>
              <a:rPr lang="en-US" sz="7200" b="1" dirty="0">
                <a:solidFill>
                  <a:srgbClr val="000000"/>
                </a:solidFill>
                <a:latin typeface="FS Lola"/>
              </a:rPr>
              <a:t>Extreme Terrible</a:t>
            </a:r>
            <a:r>
              <a:rPr lang="en-US" sz="5400" b="1" dirty="0">
                <a:solidFill>
                  <a:srgbClr val="000000"/>
                </a:solidFill>
                <a:latin typeface="FS Lola"/>
              </a:rPr>
              <a:t> </a:t>
            </a:r>
          </a:p>
        </p:txBody>
      </p:sp>
    </p:spTree>
    <p:extLst>
      <p:ext uri="{BB962C8B-B14F-4D97-AF65-F5344CB8AC3E}">
        <p14:creationId xmlns:p14="http://schemas.microsoft.com/office/powerpoint/2010/main" val="8085517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619" y="0"/>
            <a:ext cx="13039344" cy="13716000"/>
          </a:xfrm>
          <a:prstGeom prst="rect">
            <a:avLst/>
          </a:prstGeom>
        </p:spPr>
      </p:pic>
      <p:sp>
        <p:nvSpPr>
          <p:cNvPr id="380" name="Shape 380"/>
          <p:cNvSpPr/>
          <p:nvPr/>
        </p:nvSpPr>
        <p:spPr>
          <a:xfrm>
            <a:off x="1018308" y="3117272"/>
            <a:ext cx="10162309" cy="102592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a:defRPr sz="6000">
                <a:solidFill>
                  <a:srgbClr val="6BBD9C"/>
                </a:solidFill>
                <a:latin typeface="FS Lola ExtraBold"/>
                <a:ea typeface="FS Lola ExtraBold"/>
                <a:cs typeface="FS Lola ExtraBold"/>
                <a:sym typeface="FS Lola ExtraBold"/>
              </a:defRPr>
            </a:lvl1pPr>
          </a:lstStyle>
          <a:p>
            <a:r>
              <a:rPr lang="en-US" dirty="0"/>
              <a:t>Introduction</a:t>
            </a:r>
            <a:endParaRPr dirty="0"/>
          </a:p>
        </p:txBody>
      </p:sp>
      <p:pic>
        <p:nvPicPr>
          <p:cNvPr id="381" name="pasted-image.pdf"/>
          <p:cNvPicPr>
            <a:picLocks noChangeAspect="1"/>
          </p:cNvPicPr>
          <p:nvPr/>
        </p:nvPicPr>
        <p:blipFill>
          <a:blip r:embed="rId3"/>
          <a:stretch>
            <a:fillRect/>
          </a:stretch>
        </p:blipFill>
        <p:spPr>
          <a:xfrm>
            <a:off x="635000" y="12204700"/>
            <a:ext cx="1389144" cy="876300"/>
          </a:xfrm>
          <a:prstGeom prst="rect">
            <a:avLst/>
          </a:prstGeom>
          <a:ln w="12700">
            <a:miter lim="400000"/>
          </a:ln>
        </p:spPr>
      </p:pic>
      <p:sp>
        <p:nvSpPr>
          <p:cNvPr id="382" name="Shape 382"/>
          <p:cNvSpPr/>
          <p:nvPr/>
        </p:nvSpPr>
        <p:spPr>
          <a:xfrm>
            <a:off x="762000" y="5026326"/>
            <a:ext cx="11430000" cy="623119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914400" indent="-914400" algn="l" defTabSz="457200">
              <a:lnSpc>
                <a:spcPct val="150000"/>
              </a:lnSpc>
              <a:buFont typeface="+mj-lt"/>
              <a:buAutoNum type="arabicPeriod"/>
              <a:defRPr sz="3000">
                <a:solidFill>
                  <a:srgbClr val="493A39"/>
                </a:solidFill>
                <a:latin typeface="FS Lola"/>
                <a:ea typeface="FS Lola"/>
                <a:cs typeface="FS Lola"/>
                <a:sym typeface="FS Lola"/>
              </a:defRPr>
            </a:pPr>
            <a:r>
              <a:rPr lang="en-US" sz="5400" dirty="0"/>
              <a:t>What is Capital?</a:t>
            </a:r>
          </a:p>
          <a:p>
            <a:pPr marL="914400" indent="-914400" algn="l" defTabSz="457200">
              <a:lnSpc>
                <a:spcPct val="150000"/>
              </a:lnSpc>
              <a:buFont typeface="+mj-lt"/>
              <a:buAutoNum type="arabicPeriod"/>
              <a:defRPr sz="3000">
                <a:solidFill>
                  <a:srgbClr val="493A39"/>
                </a:solidFill>
                <a:latin typeface="FS Lola"/>
                <a:ea typeface="FS Lola"/>
                <a:cs typeface="FS Lola"/>
                <a:sym typeface="FS Lola"/>
              </a:defRPr>
            </a:pPr>
            <a:r>
              <a:rPr lang="en-US" sz="5400" dirty="0"/>
              <a:t>Bank Capital</a:t>
            </a:r>
          </a:p>
          <a:p>
            <a:pPr marL="914400" indent="-914400" algn="l" defTabSz="457200">
              <a:lnSpc>
                <a:spcPct val="150000"/>
              </a:lnSpc>
              <a:buFont typeface="+mj-lt"/>
              <a:buAutoNum type="arabicPeriod"/>
              <a:defRPr sz="3000">
                <a:solidFill>
                  <a:srgbClr val="493A39"/>
                </a:solidFill>
                <a:latin typeface="FS Lola"/>
                <a:ea typeface="FS Lola"/>
                <a:cs typeface="FS Lola"/>
                <a:sym typeface="FS Lola"/>
              </a:defRPr>
            </a:pPr>
            <a:r>
              <a:rPr lang="en-US" sz="5400" dirty="0"/>
              <a:t>Capital Requirements</a:t>
            </a:r>
          </a:p>
          <a:p>
            <a:pPr marL="914400" indent="-914400" algn="l" defTabSz="457200">
              <a:lnSpc>
                <a:spcPct val="150000"/>
              </a:lnSpc>
              <a:buFont typeface="+mj-lt"/>
              <a:buAutoNum type="arabicPeriod"/>
              <a:defRPr sz="3000">
                <a:solidFill>
                  <a:srgbClr val="493A39"/>
                </a:solidFill>
                <a:latin typeface="FS Lola"/>
                <a:ea typeface="FS Lola"/>
                <a:cs typeface="FS Lola"/>
                <a:sym typeface="FS Lola"/>
              </a:defRPr>
            </a:pPr>
            <a:r>
              <a:rPr lang="en-US" sz="5400" dirty="0"/>
              <a:t>Conclusions</a:t>
            </a:r>
          </a:p>
          <a:p>
            <a:pPr marL="914400" indent="-914400" algn="l" defTabSz="457200">
              <a:lnSpc>
                <a:spcPct val="150000"/>
              </a:lnSpc>
              <a:buFont typeface="+mj-lt"/>
              <a:buAutoNum type="arabicPeriod"/>
              <a:defRPr sz="3000">
                <a:solidFill>
                  <a:srgbClr val="493A39"/>
                </a:solidFill>
                <a:latin typeface="FS Lola"/>
                <a:ea typeface="FS Lola"/>
                <a:cs typeface="FS Lola"/>
                <a:sym typeface="FS Lola"/>
              </a:defRPr>
            </a:pPr>
            <a:endParaRPr sz="5400" dirty="0"/>
          </a:p>
        </p:txBody>
      </p:sp>
    </p:spTree>
    <p:extLst>
      <p:ext uri="{BB962C8B-B14F-4D97-AF65-F5344CB8AC3E}">
        <p14:creationId xmlns:p14="http://schemas.microsoft.com/office/powerpoint/2010/main" val="200537152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7" name="Shape 444">
            <a:extLst>
              <a:ext uri="{FF2B5EF4-FFF2-40B4-BE49-F238E27FC236}">
                <a16:creationId xmlns:a16="http://schemas.microsoft.com/office/drawing/2014/main" id="{24E874C8-E672-4FCB-95AC-DFC0D76591A9}"/>
              </a:ext>
            </a:extLst>
          </p:cNvPr>
          <p:cNvSpPr/>
          <p:nvPr/>
        </p:nvSpPr>
        <p:spPr>
          <a:xfrm>
            <a:off x="635000" y="1016000"/>
            <a:ext cx="567783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Capital Requirements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8" name="Shape 445">
            <a:extLst>
              <a:ext uri="{FF2B5EF4-FFF2-40B4-BE49-F238E27FC236}">
                <a16:creationId xmlns:a16="http://schemas.microsoft.com/office/drawing/2014/main" id="{AAF92A1D-61B1-4C84-B17A-E0307D264F29}"/>
              </a:ext>
            </a:extLst>
          </p:cNvPr>
          <p:cNvSpPr/>
          <p:nvPr/>
        </p:nvSpPr>
        <p:spPr>
          <a:xfrm>
            <a:off x="635239" y="1816100"/>
            <a:ext cx="2870979"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lvl="0">
              <a:defRPr/>
            </a:pPr>
            <a:r>
              <a:rPr lang="en-US" dirty="0">
                <a:sym typeface="FS Lola ExtraBold"/>
              </a:rPr>
              <a:t>Leverage Ratio</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D4EE001-C315-499F-B198-F85BDF08F12C}"/>
                  </a:ext>
                </a:extLst>
              </p:cNvPr>
              <p:cNvSpPr/>
              <p:nvPr/>
            </p:nvSpPr>
            <p:spPr>
              <a:xfrm>
                <a:off x="7254461" y="6574832"/>
                <a:ext cx="9036742" cy="1301318"/>
              </a:xfrm>
              <a:prstGeom prst="rect">
                <a:avLst/>
              </a:prstGeom>
            </p:spPr>
            <p:txBody>
              <a:bodyPr wrap="square">
                <a:spAutoFit/>
              </a:bodyPr>
              <a:lstStyle/>
              <a:p>
                <a14:m>
                  <m:oMath xmlns:m="http://schemas.openxmlformats.org/officeDocument/2006/math">
                    <m:f>
                      <m:fPr>
                        <m:ctrlPr>
                          <a:rPr lang="en-US" sz="5400" i="1" dirty="0" smtClean="0">
                            <a:solidFill>
                              <a:srgbClr val="493A39"/>
                            </a:solidFill>
                            <a:latin typeface="Cambria Math" panose="02040503050406030204" pitchFamily="18" charset="0"/>
                            <a:sym typeface="FS Lola"/>
                          </a:rPr>
                        </m:ctrlPr>
                      </m:fPr>
                      <m:num>
                        <m:r>
                          <a:rPr lang="en-US" sz="5400" b="0" i="1" dirty="0" smtClean="0">
                            <a:solidFill>
                              <a:srgbClr val="493A39"/>
                            </a:solidFill>
                            <a:latin typeface="Cambria Math" panose="02040503050406030204" pitchFamily="18" charset="0"/>
                            <a:sym typeface="FS Lola"/>
                          </a:rPr>
                          <m:t>𝑇𝑖𝑒𝑟</m:t>
                        </m:r>
                        <m:r>
                          <a:rPr lang="en-US" sz="5400" b="0" i="1" dirty="0" smtClean="0">
                            <a:solidFill>
                              <a:srgbClr val="493A39"/>
                            </a:solidFill>
                            <a:latin typeface="Cambria Math" panose="02040503050406030204" pitchFamily="18" charset="0"/>
                            <a:sym typeface="FS Lola"/>
                          </a:rPr>
                          <m:t> 1 </m:t>
                        </m:r>
                        <m:r>
                          <a:rPr lang="en-US" sz="5400" b="0" i="1" dirty="0" smtClean="0">
                            <a:solidFill>
                              <a:srgbClr val="493A39"/>
                            </a:solidFill>
                            <a:latin typeface="Cambria Math" panose="02040503050406030204" pitchFamily="18" charset="0"/>
                            <a:sym typeface="FS Lola"/>
                          </a:rPr>
                          <m:t>𝐶𝑎𝑝𝑖𝑡𝑎𝑙</m:t>
                        </m:r>
                      </m:num>
                      <m:den>
                        <m:r>
                          <a:rPr lang="en-US" sz="5400" b="0" i="1" dirty="0" smtClean="0">
                            <a:solidFill>
                              <a:srgbClr val="493A39"/>
                            </a:solidFill>
                            <a:latin typeface="Cambria Math" panose="02040503050406030204" pitchFamily="18" charset="0"/>
                            <a:sym typeface="FS Lola"/>
                          </a:rPr>
                          <m:t>𝑇𝑜𝑡𝑎𝑙</m:t>
                        </m:r>
                        <m:r>
                          <a:rPr lang="en-US" sz="5400" b="0" i="1" dirty="0" smtClean="0">
                            <a:solidFill>
                              <a:srgbClr val="493A39"/>
                            </a:solidFill>
                            <a:latin typeface="Cambria Math" panose="02040503050406030204" pitchFamily="18" charset="0"/>
                            <a:sym typeface="FS Lola"/>
                          </a:rPr>
                          <m:t> </m:t>
                        </m:r>
                        <m:r>
                          <a:rPr lang="en-US" sz="5400" i="1" dirty="0">
                            <a:solidFill>
                              <a:srgbClr val="493A39"/>
                            </a:solidFill>
                            <a:latin typeface="Cambria Math" panose="02040503050406030204" pitchFamily="18" charset="0"/>
                            <a:sym typeface="FS Lola"/>
                          </a:rPr>
                          <m:t>𝐴𝑠𝑠𝑒𝑡</m:t>
                        </m:r>
                        <m:r>
                          <a:rPr lang="en-US" sz="5400" b="0" i="1" dirty="0" smtClean="0">
                            <a:solidFill>
                              <a:srgbClr val="493A39"/>
                            </a:solidFill>
                            <a:latin typeface="Cambria Math" panose="02040503050406030204" pitchFamily="18" charset="0"/>
                            <a:sym typeface="FS Lola"/>
                          </a:rPr>
                          <m:t>𝑠</m:t>
                        </m:r>
                        <m:r>
                          <m:rPr>
                            <m:nor/>
                          </m:rPr>
                          <a:rPr lang="en-US" sz="5400" dirty="0">
                            <a:solidFill>
                              <a:srgbClr val="493A39"/>
                            </a:solidFill>
                            <a:latin typeface="FS Lola"/>
                            <a:sym typeface="FS Lola"/>
                          </a:rPr>
                          <m:t> </m:t>
                        </m:r>
                      </m:den>
                    </m:f>
                  </m:oMath>
                </a14:m>
                <a:r>
                  <a:rPr lang="en-US" dirty="0">
                    <a:solidFill>
                      <a:schemeClr val="bg1"/>
                    </a:solidFill>
                  </a:rPr>
                  <a:t>  </a:t>
                </a:r>
                <a:r>
                  <a:rPr lang="en-US" sz="5400" dirty="0">
                    <a:solidFill>
                      <a:schemeClr val="bg1"/>
                    </a:solidFill>
                  </a:rPr>
                  <a:t>&gt;=</a:t>
                </a:r>
                <a:r>
                  <a:rPr lang="en-US" sz="6000" dirty="0">
                    <a:solidFill>
                      <a:schemeClr val="bg1"/>
                    </a:solidFill>
                  </a:rPr>
                  <a:t>  </a:t>
                </a:r>
                <a:r>
                  <a:rPr lang="en-US" sz="5400" dirty="0">
                    <a:solidFill>
                      <a:schemeClr val="bg1"/>
                    </a:solidFill>
                  </a:rPr>
                  <a:t>3%</a:t>
                </a:r>
              </a:p>
            </p:txBody>
          </p:sp>
        </mc:Choice>
        <mc:Fallback xmlns="">
          <p:sp>
            <p:nvSpPr>
              <p:cNvPr id="9" name="Rectangle 8">
                <a:extLst>
                  <a:ext uri="{FF2B5EF4-FFF2-40B4-BE49-F238E27FC236}">
                    <a16:creationId xmlns:a16="http://schemas.microsoft.com/office/drawing/2014/main" id="{8D4EE001-C315-499F-B198-F85BDF08F12C}"/>
                  </a:ext>
                </a:extLst>
              </p:cNvPr>
              <p:cNvSpPr>
                <a:spLocks noRot="1" noChangeAspect="1" noMove="1" noResize="1" noEditPoints="1" noAdjustHandles="1" noChangeArrowheads="1" noChangeShapeType="1" noTextEdit="1"/>
              </p:cNvSpPr>
              <p:nvPr/>
            </p:nvSpPr>
            <p:spPr>
              <a:xfrm>
                <a:off x="7254461" y="6574832"/>
                <a:ext cx="9036742" cy="1301318"/>
              </a:xfrm>
              <a:prstGeom prst="rect">
                <a:avLst/>
              </a:prstGeom>
              <a:blipFill>
                <a:blip r:embed="rId3"/>
                <a:stretch>
                  <a:fillRect b="-131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Shape 364">
                <a:extLst>
                  <a:ext uri="{FF2B5EF4-FFF2-40B4-BE49-F238E27FC236}">
                    <a16:creationId xmlns:a16="http://schemas.microsoft.com/office/drawing/2014/main" id="{C8A85638-7E08-42FD-AD45-274AE21425A6}"/>
                  </a:ext>
                </a:extLst>
              </p:cNvPr>
              <p:cNvSpPr/>
              <p:nvPr/>
            </p:nvSpPr>
            <p:spPr>
              <a:xfrm>
                <a:off x="635239" y="2584343"/>
                <a:ext cx="19541196" cy="256480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457200" indent="-457200" algn="l">
                  <a:buFont typeface="Arial" panose="020B0604020202020204" pitchFamily="34" charset="0"/>
                  <a:buChar char="•"/>
                  <a:defRPr/>
                </a:pPr>
                <a:r>
                  <a:rPr lang="en-US" sz="3200" dirty="0">
                    <a:solidFill>
                      <a:srgbClr val="000000"/>
                    </a:solidFill>
                    <a:latin typeface="FS Lola"/>
                  </a:rPr>
                  <a:t>Some banks had adequate capital using the Basel II rules but ran into difficulties because their high leverage</a:t>
                </a:r>
              </a:p>
              <a:p>
                <a:pPr marL="457200" indent="-457200" algn="l">
                  <a:buFont typeface="Arial" panose="020B0604020202020204" pitchFamily="34" charset="0"/>
                  <a:buChar char="•"/>
                  <a:defRPr/>
                </a:pPr>
                <a:endParaRPr lang="en-US" sz="3200" dirty="0">
                  <a:solidFill>
                    <a:srgbClr val="000000"/>
                  </a:solidFill>
                  <a:latin typeface="FS Lola"/>
                </a:endParaRPr>
              </a:p>
              <a:p>
                <a:pPr marL="457200" indent="-457200" algn="l">
                  <a:buFont typeface="Arial" panose="020B0604020202020204" pitchFamily="34" charset="0"/>
                  <a:buChar char="•"/>
                  <a:defRPr/>
                </a:pPr>
                <a:r>
                  <a:rPr lang="en-US" sz="3200" dirty="0">
                    <a:solidFill>
                      <a:srgbClr val="000000"/>
                    </a:solidFill>
                    <a:latin typeface="FS Lola"/>
                  </a:rPr>
                  <a:t>Total Asset: </a:t>
                </a:r>
              </a:p>
              <a:p>
                <a:pPr algn="l">
                  <a:defRPr/>
                </a:pPr>
                <a:r>
                  <a:rPr lang="en-US" sz="3200" dirty="0">
                    <a:solidFill>
                      <a:srgbClr val="000000"/>
                    </a:solidFill>
                    <a:latin typeface="FS Lola"/>
                    <a:sym typeface="FS Lola"/>
                  </a:rPr>
                  <a:t>	Have </a:t>
                </a:r>
                <a14:m>
                  <m:oMath xmlns:m="http://schemas.openxmlformats.org/officeDocument/2006/math">
                    <m:r>
                      <m:rPr>
                        <m:nor/>
                      </m:rPr>
                      <a:rPr lang="en-US" sz="3200" dirty="0">
                        <a:solidFill>
                          <a:srgbClr val="000000"/>
                        </a:solidFill>
                        <a:latin typeface="FS Lola"/>
                        <a:sym typeface="FS Lola"/>
                      </a:rPr>
                      <m:t>no</m:t>
                    </m:r>
                    <m:r>
                      <m:rPr>
                        <m:nor/>
                      </m:rPr>
                      <a:rPr lang="en-US" sz="3200" dirty="0">
                        <a:solidFill>
                          <a:srgbClr val="000000"/>
                        </a:solidFill>
                        <a:latin typeface="FS Lola"/>
                        <a:sym typeface="FS Lola"/>
                      </a:rPr>
                      <m:t> </m:t>
                    </m:r>
                    <m:r>
                      <m:rPr>
                        <m:nor/>
                      </m:rPr>
                      <a:rPr lang="en-US" sz="3200" dirty="0">
                        <a:solidFill>
                          <a:srgbClr val="000000"/>
                        </a:solidFill>
                        <a:latin typeface="FS Lola"/>
                        <a:sym typeface="FS Lola"/>
                      </a:rPr>
                      <m:t>correlation</m:t>
                    </m:r>
                    <m:r>
                      <m:rPr>
                        <m:nor/>
                      </m:rPr>
                      <a:rPr lang="en-US" sz="3200" dirty="0">
                        <a:solidFill>
                          <a:srgbClr val="000000"/>
                        </a:solidFill>
                        <a:latin typeface="FS Lola"/>
                        <a:sym typeface="FS Lola"/>
                      </a:rPr>
                      <m:t> </m:t>
                    </m:r>
                    <m:r>
                      <m:rPr>
                        <m:nor/>
                      </m:rPr>
                      <a:rPr lang="en-US" sz="3200" dirty="0">
                        <a:solidFill>
                          <a:srgbClr val="000000"/>
                        </a:solidFill>
                        <a:latin typeface="FS Lola"/>
                        <a:sym typeface="FS Lola"/>
                      </a:rPr>
                      <m:t>with</m:t>
                    </m:r>
                    <m:r>
                      <m:rPr>
                        <m:nor/>
                      </m:rPr>
                      <a:rPr lang="en-US" sz="3200" dirty="0">
                        <a:solidFill>
                          <a:srgbClr val="000000"/>
                        </a:solidFill>
                        <a:latin typeface="FS Lola"/>
                        <a:sym typeface="FS Lola"/>
                      </a:rPr>
                      <m:t> </m:t>
                    </m:r>
                    <m:r>
                      <m:rPr>
                        <m:nor/>
                      </m:rPr>
                      <a:rPr lang="en-US" sz="3200" dirty="0">
                        <a:solidFill>
                          <a:srgbClr val="000000"/>
                        </a:solidFill>
                        <a:latin typeface="FS Lola"/>
                        <a:sym typeface="FS Lola"/>
                      </a:rPr>
                      <m:t>risk</m:t>
                    </m:r>
                    <m:r>
                      <a:rPr lang="en-US" sz="3200" dirty="0">
                        <a:solidFill>
                          <a:srgbClr val="000000"/>
                        </a:solidFill>
                        <a:sym typeface="FS Lola"/>
                      </a:rPr>
                      <m:t>, </m:t>
                    </m:r>
                    <m:r>
                      <m:rPr>
                        <m:sty m:val="p"/>
                      </m:rPr>
                      <a:rPr lang="en-US" sz="3200" dirty="0">
                        <a:solidFill>
                          <a:srgbClr val="000000"/>
                        </a:solidFill>
                        <a:sym typeface="FS Lola"/>
                      </a:rPr>
                      <m:t>different</m:t>
                    </m:r>
                    <m:r>
                      <a:rPr lang="en-US" sz="3200" dirty="0">
                        <a:solidFill>
                          <a:srgbClr val="000000"/>
                        </a:solidFill>
                        <a:sym typeface="FS Lola"/>
                      </a:rPr>
                      <m:t> </m:t>
                    </m:r>
                    <m:r>
                      <m:rPr>
                        <m:sty m:val="p"/>
                      </m:rPr>
                      <a:rPr lang="en-US" sz="3200" dirty="0">
                        <a:solidFill>
                          <a:srgbClr val="000000"/>
                        </a:solidFill>
                        <a:sym typeface="FS Lola"/>
                      </a:rPr>
                      <m:t>from</m:t>
                    </m:r>
                    <m:r>
                      <a:rPr lang="en-US" sz="3200" dirty="0">
                        <a:solidFill>
                          <a:srgbClr val="000000"/>
                        </a:solidFill>
                        <a:sym typeface="FS Lola"/>
                      </a:rPr>
                      <m:t> </m:t>
                    </m:r>
                    <m:r>
                      <m:rPr>
                        <m:sty m:val="p"/>
                      </m:rPr>
                      <a:rPr lang="en-US" sz="3200" dirty="0">
                        <a:solidFill>
                          <a:srgbClr val="000000"/>
                        </a:solidFill>
                        <a:sym typeface="FS Lola"/>
                      </a:rPr>
                      <m:t>Risk</m:t>
                    </m:r>
                    <m:r>
                      <a:rPr lang="en-US" sz="3200" dirty="0">
                        <a:solidFill>
                          <a:srgbClr val="000000"/>
                        </a:solidFill>
                        <a:sym typeface="FS Lola"/>
                      </a:rPr>
                      <m:t> </m:t>
                    </m:r>
                    <m:r>
                      <m:rPr>
                        <m:sty m:val="p"/>
                      </m:rPr>
                      <a:rPr lang="en-US" sz="3200" dirty="0">
                        <a:solidFill>
                          <a:srgbClr val="000000"/>
                        </a:solidFill>
                        <a:sym typeface="FS Lola"/>
                      </a:rPr>
                      <m:t>Weighted</m:t>
                    </m:r>
                    <m:r>
                      <a:rPr lang="en-US" sz="3200" dirty="0">
                        <a:solidFill>
                          <a:srgbClr val="000000"/>
                        </a:solidFill>
                        <a:sym typeface="FS Lola"/>
                      </a:rPr>
                      <m:t> </m:t>
                    </m:r>
                    <m:r>
                      <m:rPr>
                        <m:sty m:val="p"/>
                      </m:rPr>
                      <a:rPr lang="en-US" sz="3200" dirty="0">
                        <a:solidFill>
                          <a:srgbClr val="000000"/>
                        </a:solidFill>
                        <a:sym typeface="FS Lola"/>
                      </a:rPr>
                      <m:t>Asset</m:t>
                    </m:r>
                  </m:oMath>
                </a14:m>
                <a:endParaRPr lang="en-US" sz="3200" dirty="0">
                  <a:solidFill>
                    <a:srgbClr val="000000"/>
                  </a:solidFill>
                  <a:latin typeface="FS Lola"/>
                </a:endParaRPr>
              </a:p>
              <a:p>
                <a:pPr algn="l">
                  <a:defRPr/>
                </a:pPr>
                <a:r>
                  <a:rPr lang="en-US" sz="3200" dirty="0">
                    <a:solidFill>
                      <a:srgbClr val="000000"/>
                    </a:solidFill>
                    <a:latin typeface="FS Lola"/>
                  </a:rPr>
                  <a:t>	On-balance sheet asset and Off-balance sheet asset</a:t>
                </a:r>
              </a:p>
            </p:txBody>
          </p:sp>
        </mc:Choice>
        <mc:Fallback>
          <p:sp>
            <p:nvSpPr>
              <p:cNvPr id="10" name="Shape 364">
                <a:extLst>
                  <a:ext uri="{FF2B5EF4-FFF2-40B4-BE49-F238E27FC236}">
                    <a16:creationId xmlns:a16="http://schemas.microsoft.com/office/drawing/2014/main" id="{C8A85638-7E08-42FD-AD45-274AE21425A6}"/>
                  </a:ext>
                </a:extLst>
              </p:cNvPr>
              <p:cNvSpPr>
                <a:spLocks noRot="1" noChangeAspect="1" noMove="1" noResize="1" noEditPoints="1" noAdjustHandles="1" noChangeArrowheads="1" noChangeShapeType="1" noTextEdit="1"/>
              </p:cNvSpPr>
              <p:nvPr/>
            </p:nvSpPr>
            <p:spPr>
              <a:xfrm>
                <a:off x="635239" y="2584343"/>
                <a:ext cx="19541196" cy="2564805"/>
              </a:xfrm>
              <a:prstGeom prst="rect">
                <a:avLst/>
              </a:prstGeom>
              <a:blipFill>
                <a:blip r:embed="rId4"/>
                <a:stretch>
                  <a:fillRect l="-905" t="-2850" b="-6651"/>
                </a:stretch>
              </a:blipFill>
              <a:ln w="12700">
                <a:miter lim="400000"/>
              </a:ln>
              <a:extLst>
                <a:ext uri="{C572A759-6A51-4108-AA02-DFA0A04FC94B}">
                  <ma14:wrappingTextBoxFlag xmlns:ma14="http://schemas.microsoft.com/office/mac/drawingml/2011/main" xmlns=""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269259090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364" name="Shape 364"/>
          <p:cNvSpPr/>
          <p:nvPr/>
        </p:nvSpPr>
        <p:spPr>
          <a:xfrm>
            <a:off x="2009864" y="4105672"/>
            <a:ext cx="11430001" cy="1579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000000"/>
              </a:solidFill>
              <a:effectLst/>
              <a:uLnTx/>
              <a:uFillTx/>
              <a:latin typeface="Helvetica Light"/>
              <a:sym typeface="Helvetica Light"/>
            </a:endParaRPr>
          </a:p>
          <a:p>
            <a:pPr marL="457200" marR="0" lvl="0" indent="-457200" algn="l" defTabSz="825500"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000000"/>
              </a:solidFill>
              <a:effectLst/>
              <a:uLnTx/>
              <a:uFillTx/>
              <a:latin typeface="Helvetica Light"/>
              <a:sym typeface="Helvetica Light"/>
            </a:endParaRPr>
          </a:p>
          <a:p>
            <a:pPr marL="0" marR="0" lvl="0" indent="0" algn="l"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Helvetica Light"/>
              <a:sym typeface="Helvetica Light"/>
            </a:endParaRPr>
          </a:p>
        </p:txBody>
      </p:sp>
      <p:sp>
        <p:nvSpPr>
          <p:cNvPr id="8" name="Shape 444">
            <a:extLst>
              <a:ext uri="{FF2B5EF4-FFF2-40B4-BE49-F238E27FC236}">
                <a16:creationId xmlns:a16="http://schemas.microsoft.com/office/drawing/2014/main" id="{A66426FD-27AE-4118-BFE7-49C8C789367B}"/>
              </a:ext>
            </a:extLst>
          </p:cNvPr>
          <p:cNvSpPr/>
          <p:nvPr/>
        </p:nvSpPr>
        <p:spPr>
          <a:xfrm>
            <a:off x="635000" y="1016000"/>
            <a:ext cx="5677836"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Capital Requirements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9" name="Shape 445">
            <a:extLst>
              <a:ext uri="{FF2B5EF4-FFF2-40B4-BE49-F238E27FC236}">
                <a16:creationId xmlns:a16="http://schemas.microsoft.com/office/drawing/2014/main" id="{5EE86793-4CE8-479C-B70E-559DA2915894}"/>
              </a:ext>
            </a:extLst>
          </p:cNvPr>
          <p:cNvSpPr/>
          <p:nvPr/>
        </p:nvSpPr>
        <p:spPr>
          <a:xfrm>
            <a:off x="635239" y="1816100"/>
            <a:ext cx="320921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lvl="0">
              <a:defRPr/>
            </a:pPr>
            <a:r>
              <a:rPr lang="en-US" dirty="0">
                <a:sym typeface="FS Lola ExtraBold"/>
              </a:rPr>
              <a:t>US – Dodd Frank</a:t>
            </a:r>
          </a:p>
        </p:txBody>
      </p:sp>
      <p:sp>
        <p:nvSpPr>
          <p:cNvPr id="10" name="Rectangle 9">
            <a:extLst>
              <a:ext uri="{FF2B5EF4-FFF2-40B4-BE49-F238E27FC236}">
                <a16:creationId xmlns:a16="http://schemas.microsoft.com/office/drawing/2014/main" id="{5CBAB1EF-2014-4C93-AC7A-FAA2434B4C11}"/>
              </a:ext>
            </a:extLst>
          </p:cNvPr>
          <p:cNvSpPr/>
          <p:nvPr/>
        </p:nvSpPr>
        <p:spPr>
          <a:xfrm>
            <a:off x="787639" y="2750655"/>
            <a:ext cx="12192000" cy="4524315"/>
          </a:xfrm>
          <a:prstGeom prst="rect">
            <a:avLst/>
          </a:prstGeom>
        </p:spPr>
        <p:txBody>
          <a:bodyPr>
            <a:spAutoFit/>
          </a:bodyPr>
          <a:lstStyle/>
          <a:p>
            <a:pPr marL="457200" indent="-457200" algn="l">
              <a:buFont typeface="Arial" panose="020B0604020202020204" pitchFamily="34" charset="0"/>
              <a:buChar char="•"/>
            </a:pPr>
            <a:r>
              <a:rPr lang="en-US" sz="3200" dirty="0">
                <a:solidFill>
                  <a:srgbClr val="1D1C1D"/>
                </a:solidFill>
                <a:latin typeface="Slack-Lato"/>
              </a:rPr>
              <a:t>The Obama administration enacted the Dodd-Frank Act in 2010 to help avoid future meltdowns in financial markets.</a:t>
            </a:r>
          </a:p>
          <a:p>
            <a:pPr marL="457200" indent="-457200" algn="l">
              <a:buFont typeface="Arial" panose="020B0604020202020204" pitchFamily="34" charset="0"/>
              <a:buChar char="•"/>
            </a:pPr>
            <a:endParaRPr lang="en-US" sz="3200" dirty="0">
              <a:solidFill>
                <a:srgbClr val="000000"/>
              </a:solidFill>
              <a:latin typeface="FS Lola"/>
            </a:endParaRPr>
          </a:p>
          <a:p>
            <a:pPr marL="457200" indent="-457200" algn="l">
              <a:buFont typeface="Arial" panose="020B0604020202020204" pitchFamily="34" charset="0"/>
              <a:buChar char="•"/>
            </a:pPr>
            <a:r>
              <a:rPr lang="en-US" sz="3200" dirty="0">
                <a:solidFill>
                  <a:srgbClr val="000000"/>
                </a:solidFill>
                <a:latin typeface="FS Lola"/>
              </a:rPr>
              <a:t>Under the Dodd-Frank rules, each bank is required to have a total risk-based capital ratio of 8% and a tier 1 risk-based capital ratio of 4%</a:t>
            </a:r>
          </a:p>
          <a:p>
            <a:pPr marL="457200" indent="-457200" algn="l">
              <a:buFont typeface="Arial" panose="020B0604020202020204" pitchFamily="34" charset="0"/>
              <a:buChar char="•"/>
            </a:pPr>
            <a:endParaRPr lang="en-US" sz="3200" dirty="0">
              <a:solidFill>
                <a:srgbClr val="000000"/>
              </a:solidFill>
              <a:latin typeface="FS Lola"/>
            </a:endParaRPr>
          </a:p>
          <a:p>
            <a:pPr marL="457200" indent="-457200" algn="l">
              <a:buFont typeface="Arial" panose="020B0604020202020204" pitchFamily="34" charset="0"/>
              <a:buChar char="•"/>
            </a:pPr>
            <a:r>
              <a:rPr lang="en-US" sz="3200" dirty="0">
                <a:solidFill>
                  <a:srgbClr val="000000"/>
                </a:solidFill>
                <a:latin typeface="FS Lola"/>
              </a:rPr>
              <a:t>A bank is considered "well-capitalized" if it has a Tier 1 ratio of 6% or greater, a Tier 2 of more than 10%, and a leverage ratio of at least 5%</a:t>
            </a:r>
          </a:p>
        </p:txBody>
      </p:sp>
      <p:pic>
        <p:nvPicPr>
          <p:cNvPr id="2" name="Picture 1">
            <a:extLst>
              <a:ext uri="{FF2B5EF4-FFF2-40B4-BE49-F238E27FC236}">
                <a16:creationId xmlns:a16="http://schemas.microsoft.com/office/drawing/2014/main" id="{6ABC5EAA-2DEF-40B7-B914-CE7B8887A535}"/>
              </a:ext>
            </a:extLst>
          </p:cNvPr>
          <p:cNvPicPr>
            <a:picLocks noChangeAspect="1"/>
          </p:cNvPicPr>
          <p:nvPr/>
        </p:nvPicPr>
        <p:blipFill>
          <a:blip r:embed="rId3"/>
          <a:stretch>
            <a:fillRect/>
          </a:stretch>
        </p:blipFill>
        <p:spPr>
          <a:xfrm>
            <a:off x="13439865" y="6702014"/>
            <a:ext cx="10460968" cy="5919494"/>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A687AE98-3B06-4CD9-A3BD-A9D7E4EAC2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1864" y="1816100"/>
            <a:ext cx="7008240" cy="4201072"/>
          </a:xfrm>
          <a:prstGeom prst="rect">
            <a:avLst/>
          </a:prstGeom>
        </p:spPr>
      </p:pic>
    </p:spTree>
    <p:extLst>
      <p:ext uri="{BB962C8B-B14F-4D97-AF65-F5344CB8AC3E}">
        <p14:creationId xmlns:p14="http://schemas.microsoft.com/office/powerpoint/2010/main" val="3189079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pasted-image-filtered.jpeg"/>
          <p:cNvPicPr>
            <a:picLocks noChangeAspect="1"/>
          </p:cNvPicPr>
          <p:nvPr/>
        </p:nvPicPr>
        <p:blipFill>
          <a:blip r:embed="rId2"/>
          <a:stretch>
            <a:fillRect/>
          </a:stretch>
        </p:blipFill>
        <p:spPr>
          <a:xfrm>
            <a:off x="0" y="0"/>
            <a:ext cx="24384000" cy="13716000"/>
          </a:xfrm>
          <a:prstGeom prst="rect">
            <a:avLst/>
          </a:prstGeom>
          <a:ln w="12700">
            <a:miter lim="400000"/>
          </a:ln>
        </p:spPr>
      </p:pic>
      <p:pic>
        <p:nvPicPr>
          <p:cNvPr id="328" name="pasted-image.pdf"/>
          <p:cNvPicPr>
            <a:picLocks noChangeAspect="1"/>
          </p:cNvPicPr>
          <p:nvPr/>
        </p:nvPicPr>
        <p:blipFill>
          <a:blip r:embed="rId3">
            <a:alphaModFix amt="80000"/>
          </a:blip>
          <a:stretch>
            <a:fillRect/>
          </a:stretch>
        </p:blipFill>
        <p:spPr>
          <a:xfrm>
            <a:off x="0" y="0"/>
            <a:ext cx="12752832" cy="13716000"/>
          </a:xfrm>
          <a:prstGeom prst="rect">
            <a:avLst/>
          </a:prstGeom>
          <a:ln w="12700">
            <a:miter lim="400000"/>
          </a:ln>
        </p:spPr>
      </p:pic>
      <p:sp>
        <p:nvSpPr>
          <p:cNvPr id="329" name="Shape 329"/>
          <p:cNvSpPr/>
          <p:nvPr/>
        </p:nvSpPr>
        <p:spPr>
          <a:xfrm>
            <a:off x="3675356" y="6191151"/>
            <a:ext cx="4800994" cy="133369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8000" i="1">
                <a:latin typeface="FS Lola ExtraBold"/>
                <a:ea typeface="FS Lola ExtraBold"/>
                <a:cs typeface="FS Lola ExtraBold"/>
                <a:sym typeface="FS Lola ExtraBold"/>
              </a:defRPr>
            </a:lvl1pPr>
          </a:lstStyle>
          <a:p>
            <a:r>
              <a:rPr lang="en-US" dirty="0"/>
              <a:t> Conclusion</a:t>
            </a:r>
          </a:p>
        </p:txBody>
      </p:sp>
    </p:spTree>
    <p:extLst>
      <p:ext uri="{BB962C8B-B14F-4D97-AF65-F5344CB8AC3E}">
        <p14:creationId xmlns:p14="http://schemas.microsoft.com/office/powerpoint/2010/main" val="1344407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364" name="Shape 364"/>
          <p:cNvSpPr/>
          <p:nvPr/>
        </p:nvSpPr>
        <p:spPr>
          <a:xfrm>
            <a:off x="635000" y="1888034"/>
            <a:ext cx="11430001" cy="798167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514350" lvl="0" indent="-514350" algn="l" eaLnBrk="1">
              <a:buFont typeface="Arial" panose="020B0604020202020204" pitchFamily="34" charset="0"/>
              <a:buAutoNum type="arabicPeriod"/>
              <a:defRPr/>
            </a:pPr>
            <a:endParaRPr lang="en-US" sz="3200" dirty="0">
              <a:solidFill>
                <a:srgbClr val="000000"/>
              </a:solidFill>
              <a:latin typeface="FS Lola"/>
            </a:endParaRPr>
          </a:p>
          <a:p>
            <a:pPr marL="514350" lvl="0" indent="-514350" algn="l">
              <a:buFont typeface="Arial" panose="020B0604020202020204" pitchFamily="34" charset="0"/>
              <a:buAutoNum type="arabicPeriod"/>
              <a:defRPr/>
            </a:pPr>
            <a:r>
              <a:rPr lang="en-US" sz="3200" dirty="0">
                <a:solidFill>
                  <a:srgbClr val="000000"/>
                </a:solidFill>
                <a:latin typeface="FS Lola"/>
              </a:rPr>
              <a:t>Capital is the equity of the bank, providing funding for continued operations and protection against unexpected losses, acts as a buffer</a:t>
            </a:r>
          </a:p>
          <a:p>
            <a:pPr marL="514350" lvl="0" indent="-514350" algn="l">
              <a:buFont typeface="Arial" panose="020B0604020202020204" pitchFamily="34" charset="0"/>
              <a:buAutoNum type="arabicPeriod"/>
              <a:defRPr/>
            </a:pPr>
            <a:endParaRPr lang="en-US" sz="3200" dirty="0">
              <a:solidFill>
                <a:srgbClr val="000000"/>
              </a:solidFill>
              <a:latin typeface="FS Lola"/>
            </a:endParaRPr>
          </a:p>
          <a:p>
            <a:pPr marL="514350" lvl="0" indent="-514350" algn="l">
              <a:buFont typeface="Arial" panose="020B0604020202020204" pitchFamily="34" charset="0"/>
              <a:buAutoNum type="arabicPeriod"/>
              <a:defRPr/>
            </a:pPr>
            <a:r>
              <a:rPr lang="en-US" sz="3200" dirty="0">
                <a:solidFill>
                  <a:srgbClr val="000000"/>
                </a:solidFill>
                <a:latin typeface="FS Lola"/>
              </a:rPr>
              <a:t>Capital requirements are regulatory standards for banks that determine how much liquid capital (easily sold assets) they must keep on hand, concerning their overall holdings.</a:t>
            </a:r>
          </a:p>
          <a:p>
            <a:pPr marL="514350" indent="-514350" algn="l">
              <a:buFont typeface="Arial" panose="020B0604020202020204" pitchFamily="34" charset="0"/>
              <a:buAutoNum type="arabicPeriod"/>
              <a:defRPr/>
            </a:pPr>
            <a:endParaRPr lang="en-US" sz="3200" dirty="0">
              <a:solidFill>
                <a:srgbClr val="000000"/>
              </a:solidFill>
              <a:latin typeface="FS Lola"/>
            </a:endParaRPr>
          </a:p>
          <a:p>
            <a:pPr marL="514350" indent="-514350" algn="l">
              <a:buFont typeface="Arial" panose="020B0604020202020204" pitchFamily="34" charset="0"/>
              <a:buAutoNum type="arabicPeriod"/>
              <a:defRPr/>
            </a:pPr>
            <a:r>
              <a:rPr lang="en-US" sz="3200" dirty="0">
                <a:solidFill>
                  <a:srgbClr val="000000"/>
                </a:solidFill>
                <a:latin typeface="FS Lola"/>
              </a:rPr>
              <a:t>Regulators use the capital tools to monitor and measure banks risk profiles</a:t>
            </a:r>
            <a:endParaRPr lang="en-US" sz="3200" dirty="0">
              <a:solidFill>
                <a:srgbClr val="000000"/>
              </a:solidFill>
            </a:endParaRPr>
          </a:p>
          <a:p>
            <a:pPr marL="514350" lvl="0" indent="-514350" algn="l">
              <a:buFont typeface="Arial" panose="020B0604020202020204" pitchFamily="34" charset="0"/>
              <a:buAutoNum type="arabicPeriod"/>
              <a:defRPr/>
            </a:pPr>
            <a:endParaRPr lang="en-US" sz="3200" dirty="0">
              <a:solidFill>
                <a:srgbClr val="000000"/>
              </a:solidFill>
              <a:latin typeface="FS Lola"/>
            </a:endParaRPr>
          </a:p>
          <a:p>
            <a:pPr marL="514350" lvl="0" indent="-514350" algn="l">
              <a:buFont typeface="Arial" panose="020B0604020202020204" pitchFamily="34" charset="0"/>
              <a:buAutoNum type="arabicPeriod"/>
              <a:defRPr/>
            </a:pPr>
            <a:r>
              <a:rPr lang="en-US" sz="3200" dirty="0">
                <a:solidFill>
                  <a:srgbClr val="000000"/>
                </a:solidFill>
                <a:latin typeface="FS Lola"/>
              </a:rPr>
              <a:t>Reflexive and ever changing, often tightened after an economic recession, or financial crisis. Excessive regulation now shown to be limiting in times of stress.</a:t>
            </a:r>
          </a:p>
          <a:p>
            <a:pPr marL="514350" lvl="0" indent="-514350" algn="l" eaLnBrk="1">
              <a:buAutoNum type="arabicPeriod"/>
              <a:defRPr/>
            </a:pPr>
            <a:endParaRPr lang="en-US" sz="3200" dirty="0">
              <a:solidFill>
                <a:srgbClr val="000000"/>
              </a:solidFill>
              <a:latin typeface="FS Lola"/>
            </a:endParaRPr>
          </a:p>
        </p:txBody>
      </p:sp>
      <p:sp>
        <p:nvSpPr>
          <p:cNvPr id="7" name="Shape 444">
            <a:extLst>
              <a:ext uri="{FF2B5EF4-FFF2-40B4-BE49-F238E27FC236}">
                <a16:creationId xmlns:a16="http://schemas.microsoft.com/office/drawing/2014/main" id="{1E012150-97B5-498C-B703-BB97771873A1}"/>
              </a:ext>
            </a:extLst>
          </p:cNvPr>
          <p:cNvSpPr/>
          <p:nvPr/>
        </p:nvSpPr>
        <p:spPr>
          <a:xfrm>
            <a:off x="635000" y="1016000"/>
            <a:ext cx="3146695"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Conclusions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Tree>
    <p:extLst>
      <p:ext uri="{BB962C8B-B14F-4D97-AF65-F5344CB8AC3E}">
        <p14:creationId xmlns:p14="http://schemas.microsoft.com/office/powerpoint/2010/main" val="422239755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pasted-image-filtered.jpeg"/>
          <p:cNvPicPr>
            <a:picLocks noChangeAspect="1"/>
          </p:cNvPicPr>
          <p:nvPr/>
        </p:nvPicPr>
        <p:blipFill>
          <a:blip r:embed="rId2"/>
          <a:stretch>
            <a:fillRect/>
          </a:stretch>
        </p:blipFill>
        <p:spPr>
          <a:xfrm>
            <a:off x="0" y="0"/>
            <a:ext cx="24384000" cy="13716000"/>
          </a:xfrm>
          <a:prstGeom prst="rect">
            <a:avLst/>
          </a:prstGeom>
          <a:ln w="12700">
            <a:miter lim="400000"/>
          </a:ln>
        </p:spPr>
      </p:pic>
      <p:pic>
        <p:nvPicPr>
          <p:cNvPr id="328" name="pasted-image.pdf"/>
          <p:cNvPicPr>
            <a:picLocks noChangeAspect="1"/>
          </p:cNvPicPr>
          <p:nvPr/>
        </p:nvPicPr>
        <p:blipFill>
          <a:blip r:embed="rId3">
            <a:alphaModFix amt="80000"/>
          </a:blip>
          <a:stretch>
            <a:fillRect/>
          </a:stretch>
        </p:blipFill>
        <p:spPr>
          <a:xfrm>
            <a:off x="0" y="0"/>
            <a:ext cx="12752832" cy="13716000"/>
          </a:xfrm>
          <a:prstGeom prst="rect">
            <a:avLst/>
          </a:prstGeom>
          <a:ln w="12700">
            <a:miter lim="400000"/>
          </a:ln>
        </p:spPr>
      </p:pic>
      <p:sp>
        <p:nvSpPr>
          <p:cNvPr id="329" name="Shape 329"/>
          <p:cNvSpPr/>
          <p:nvPr/>
        </p:nvSpPr>
        <p:spPr>
          <a:xfrm>
            <a:off x="2312588" y="6267449"/>
            <a:ext cx="8978420" cy="133369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8000" i="1">
                <a:latin typeface="FS Lola ExtraBold"/>
                <a:ea typeface="FS Lola ExtraBold"/>
                <a:cs typeface="FS Lola ExtraBold"/>
                <a:sym typeface="FS Lola ExtraBold"/>
              </a:defRPr>
            </a:lvl1pPr>
          </a:lstStyle>
          <a:p>
            <a:r>
              <a:rPr lang="en-US" dirty="0"/>
              <a:t>   What is Capital? </a:t>
            </a:r>
          </a:p>
        </p:txBody>
      </p:sp>
    </p:spTree>
    <p:extLst>
      <p:ext uri="{BB962C8B-B14F-4D97-AF65-F5344CB8AC3E}">
        <p14:creationId xmlns:p14="http://schemas.microsoft.com/office/powerpoint/2010/main" val="8076118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364" name="Shape 364"/>
          <p:cNvSpPr/>
          <p:nvPr/>
        </p:nvSpPr>
        <p:spPr>
          <a:xfrm>
            <a:off x="635239" y="2688134"/>
            <a:ext cx="16163733" cy="720197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457200" indent="-457200" algn="l">
              <a:buFont typeface="Arial" panose="020B0604020202020204" pitchFamily="34" charset="0"/>
              <a:buChar char="•"/>
            </a:pPr>
            <a:r>
              <a:rPr lang="en-US" sz="3200" dirty="0">
                <a:solidFill>
                  <a:schemeClr val="bg1"/>
                </a:solidFill>
                <a:latin typeface="FS Lola"/>
              </a:rPr>
              <a:t>Adam Smith defined capital as "that part of man's stock which he expects to afford him revenue”</a:t>
            </a:r>
          </a:p>
          <a:p>
            <a:pPr algn="l"/>
            <a:endParaRPr lang="en-US" sz="3200" dirty="0">
              <a:solidFill>
                <a:schemeClr val="bg1"/>
              </a:solidFill>
              <a:latin typeface="FS Lola"/>
            </a:endParaRPr>
          </a:p>
          <a:p>
            <a:pPr marL="457200" indent="-457200" algn="l">
              <a:buFont typeface="Arial" panose="020B0604020202020204" pitchFamily="34" charset="0"/>
              <a:buChar char="•"/>
            </a:pPr>
            <a:r>
              <a:rPr lang="en-US" sz="3200" dirty="0">
                <a:solidFill>
                  <a:schemeClr val="bg1"/>
                </a:solidFill>
                <a:latin typeface="FS Lola"/>
              </a:rPr>
              <a:t>Agricultural industry, the excess amount left over after providing for yourself, laborers, is “wages” or in common terms, the capital or equity</a:t>
            </a:r>
          </a:p>
          <a:p>
            <a:pPr algn="l"/>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latin typeface="FS Lola"/>
            </a:endParaRPr>
          </a:p>
          <a:p>
            <a:pPr marL="457200" indent="-457200" algn="l">
              <a:buFont typeface="Arial" panose="020B0604020202020204" pitchFamily="34" charset="0"/>
              <a:buChar char="•"/>
            </a:pPr>
            <a:r>
              <a:rPr lang="en-US" sz="3200" dirty="0">
                <a:solidFill>
                  <a:schemeClr val="bg1"/>
                </a:solidFill>
                <a:latin typeface="FS Lola"/>
              </a:rPr>
              <a:t>In Marxian economics capital is money used to buy something only in order to sell it again to realize a profit.</a:t>
            </a:r>
          </a:p>
          <a:p>
            <a:pPr algn="l">
              <a:spcAft>
                <a:spcPts val="750"/>
              </a:spcAft>
            </a:pPr>
            <a:endParaRPr lang="en-US" sz="3200" dirty="0">
              <a:solidFill>
                <a:schemeClr val="bg1"/>
              </a:solidFill>
              <a:latin typeface="FS Lola"/>
            </a:endParaRPr>
          </a:p>
          <a:p>
            <a:pPr marL="457200" indent="-457200" algn="l">
              <a:spcAft>
                <a:spcPts val="750"/>
              </a:spcAft>
              <a:buFont typeface="Arial" panose="020B0604020202020204" pitchFamily="34" charset="0"/>
              <a:buChar char="•"/>
            </a:pPr>
            <a:r>
              <a:rPr lang="en-US" sz="3200" dirty="0">
                <a:solidFill>
                  <a:schemeClr val="bg1"/>
                </a:solidFill>
                <a:latin typeface="FS Lola"/>
              </a:rPr>
              <a:t>Capital refers to the financial resources that businesses can use to fund their operations like cash, machinery, equipment and other resources. These are the assets that allow the business to produce a product or service to sell to customers</a:t>
            </a:r>
          </a:p>
          <a:p>
            <a:pPr algn="l"/>
            <a:endParaRPr lang="en-US" sz="3200" dirty="0">
              <a:solidFill>
                <a:schemeClr val="bg1"/>
              </a:solidFill>
              <a:latin typeface="FS Lola"/>
            </a:endParaRPr>
          </a:p>
        </p:txBody>
      </p:sp>
      <p:sp>
        <p:nvSpPr>
          <p:cNvPr id="7" name="Shape 444">
            <a:extLst>
              <a:ext uri="{FF2B5EF4-FFF2-40B4-BE49-F238E27FC236}">
                <a16:creationId xmlns:a16="http://schemas.microsoft.com/office/drawing/2014/main" id="{DEBE58D4-83F4-4CB1-BB81-D466D69A2A88}"/>
              </a:ext>
            </a:extLst>
          </p:cNvPr>
          <p:cNvSpPr/>
          <p:nvPr/>
        </p:nvSpPr>
        <p:spPr>
          <a:xfrm>
            <a:off x="635000" y="1016000"/>
            <a:ext cx="4366580"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What is Capital?</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8" name="Shape 445">
            <a:extLst>
              <a:ext uri="{FF2B5EF4-FFF2-40B4-BE49-F238E27FC236}">
                <a16:creationId xmlns:a16="http://schemas.microsoft.com/office/drawing/2014/main" id="{51816CCE-C13E-4816-9C91-1D3B2781CAC8}"/>
              </a:ext>
            </a:extLst>
          </p:cNvPr>
          <p:cNvSpPr/>
          <p:nvPr/>
        </p:nvSpPr>
        <p:spPr>
          <a:xfrm>
            <a:off x="635239" y="1816100"/>
            <a:ext cx="195566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Definition</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spTree>
    <p:extLst>
      <p:ext uri="{BB962C8B-B14F-4D97-AF65-F5344CB8AC3E}">
        <p14:creationId xmlns:p14="http://schemas.microsoft.com/office/powerpoint/2010/main" val="73070107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pic>
        <p:nvPicPr>
          <p:cNvPr id="362" name="pasted-image.png"/>
          <p:cNvPicPr>
            <a:picLocks noChangeAspect="1"/>
          </p:cNvPicPr>
          <p:nvPr/>
        </p:nvPicPr>
        <p:blipFill>
          <a:blip r:embed="rId3"/>
          <a:stretch>
            <a:fillRect/>
          </a:stretch>
        </p:blipFill>
        <p:spPr>
          <a:xfrm>
            <a:off x="15749919" y="2144395"/>
            <a:ext cx="7670801" cy="7696201"/>
          </a:xfrm>
          <a:prstGeom prst="rect">
            <a:avLst/>
          </a:prstGeom>
          <a:ln w="12700">
            <a:miter lim="400000"/>
          </a:ln>
        </p:spPr>
      </p:pic>
      <p:sp>
        <p:nvSpPr>
          <p:cNvPr id="364" name="Shape 364"/>
          <p:cNvSpPr/>
          <p:nvPr/>
        </p:nvSpPr>
        <p:spPr>
          <a:xfrm>
            <a:off x="635000" y="2688134"/>
            <a:ext cx="11430001" cy="48423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457200" indent="-457200" algn="l">
              <a:spcAft>
                <a:spcPts val="750"/>
              </a:spcAft>
              <a:buFont typeface="Arial" panose="020B0604020202020204" pitchFamily="34" charset="0"/>
              <a:buChar char="•"/>
            </a:pPr>
            <a:r>
              <a:rPr lang="en-US" sz="3200" dirty="0">
                <a:solidFill>
                  <a:schemeClr val="bg1"/>
                </a:solidFill>
                <a:latin typeface="FS Lola"/>
              </a:rPr>
              <a:t>Capital can include physical assets, such as a production plant, or financial assets, such as an investment portfolio.</a:t>
            </a:r>
          </a:p>
          <a:p>
            <a:pPr marL="457200" indent="-457200" algn="l">
              <a:spcAft>
                <a:spcPts val="750"/>
              </a:spcAft>
              <a:buFont typeface="Arial" panose="020B0604020202020204" pitchFamily="34" charset="0"/>
              <a:buChar char="•"/>
            </a:pPr>
            <a:endParaRPr lang="en-US" sz="3200" dirty="0">
              <a:solidFill>
                <a:schemeClr val="bg1"/>
              </a:solidFill>
              <a:latin typeface="FS Lola"/>
            </a:endParaRPr>
          </a:p>
          <a:p>
            <a:pPr marL="457200" indent="-457200" algn="l">
              <a:spcAft>
                <a:spcPts val="750"/>
              </a:spcAft>
              <a:buFont typeface="Arial" panose="020B0604020202020204" pitchFamily="34" charset="0"/>
              <a:buChar char="•"/>
            </a:pPr>
            <a:r>
              <a:rPr lang="en-US" sz="3200" dirty="0">
                <a:solidFill>
                  <a:schemeClr val="bg1"/>
                </a:solidFill>
                <a:latin typeface="FS Lola"/>
              </a:rPr>
              <a:t>The knowledge, skills, and abilities that employees contribute to the generation of income as human capital</a:t>
            </a:r>
          </a:p>
          <a:p>
            <a:pPr marL="457200" indent="-457200" algn="l">
              <a:buFont typeface="Arial" panose="020B0604020202020204" pitchFamily="34" charset="0"/>
              <a:buChar char="•"/>
            </a:pPr>
            <a:endParaRPr lang="en-US" sz="3200" dirty="0">
              <a:solidFill>
                <a:schemeClr val="bg1"/>
              </a:solidFill>
              <a:latin typeface="FS Lola"/>
            </a:endParaRPr>
          </a:p>
          <a:p>
            <a:pPr marL="457200" indent="-457200" algn="l">
              <a:buFont typeface="Arial" panose="020B0604020202020204" pitchFamily="34" charset="0"/>
              <a:buChar char="•"/>
            </a:pPr>
            <a:r>
              <a:rPr lang="en-US" sz="3200" dirty="0">
                <a:solidFill>
                  <a:schemeClr val="bg1"/>
                </a:solidFill>
                <a:latin typeface="FS Lola"/>
              </a:rPr>
              <a:t>Businesses can raise capital through either debt (borrowing) or equity(selling stock)</a:t>
            </a:r>
            <a:endParaRPr lang="en-US" sz="3200" dirty="0">
              <a:solidFill>
                <a:schemeClr val="bg1"/>
              </a:solidFill>
            </a:endParaRPr>
          </a:p>
          <a:p>
            <a:pPr algn="l"/>
            <a:endParaRPr lang="en-US" sz="3200" dirty="0">
              <a:solidFill>
                <a:schemeClr val="bg1"/>
              </a:solidFill>
            </a:endParaRPr>
          </a:p>
        </p:txBody>
      </p:sp>
      <p:sp>
        <p:nvSpPr>
          <p:cNvPr id="7" name="Shape 444">
            <a:extLst>
              <a:ext uri="{FF2B5EF4-FFF2-40B4-BE49-F238E27FC236}">
                <a16:creationId xmlns:a16="http://schemas.microsoft.com/office/drawing/2014/main" id="{B9373B6F-C15A-4E83-BA9A-E30C4B438C17}"/>
              </a:ext>
            </a:extLst>
          </p:cNvPr>
          <p:cNvSpPr/>
          <p:nvPr/>
        </p:nvSpPr>
        <p:spPr>
          <a:xfrm>
            <a:off x="635000" y="1016000"/>
            <a:ext cx="4366580"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What is Capital?</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8" name="Shape 445">
            <a:extLst>
              <a:ext uri="{FF2B5EF4-FFF2-40B4-BE49-F238E27FC236}">
                <a16:creationId xmlns:a16="http://schemas.microsoft.com/office/drawing/2014/main" id="{6CCB377C-FF38-4359-B6E1-0815798510F3}"/>
              </a:ext>
            </a:extLst>
          </p:cNvPr>
          <p:cNvSpPr/>
          <p:nvPr/>
        </p:nvSpPr>
        <p:spPr>
          <a:xfrm>
            <a:off x="635239" y="1816100"/>
            <a:ext cx="195566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Definition</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spTree>
    <p:extLst>
      <p:ext uri="{BB962C8B-B14F-4D97-AF65-F5344CB8AC3E}">
        <p14:creationId xmlns:p14="http://schemas.microsoft.com/office/powerpoint/2010/main" val="16595158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pasted-image-filtered.jpeg"/>
          <p:cNvPicPr>
            <a:picLocks noChangeAspect="1"/>
          </p:cNvPicPr>
          <p:nvPr/>
        </p:nvPicPr>
        <p:blipFill>
          <a:blip r:embed="rId2"/>
          <a:stretch>
            <a:fillRect/>
          </a:stretch>
        </p:blipFill>
        <p:spPr>
          <a:xfrm>
            <a:off x="0" y="0"/>
            <a:ext cx="24384000" cy="13716000"/>
          </a:xfrm>
          <a:prstGeom prst="rect">
            <a:avLst/>
          </a:prstGeom>
          <a:ln w="12700">
            <a:miter lim="400000"/>
          </a:ln>
        </p:spPr>
      </p:pic>
      <p:pic>
        <p:nvPicPr>
          <p:cNvPr id="328" name="pasted-image.pdf"/>
          <p:cNvPicPr>
            <a:picLocks noChangeAspect="1"/>
          </p:cNvPicPr>
          <p:nvPr/>
        </p:nvPicPr>
        <p:blipFill>
          <a:blip r:embed="rId3">
            <a:alphaModFix amt="80000"/>
          </a:blip>
          <a:stretch>
            <a:fillRect/>
          </a:stretch>
        </p:blipFill>
        <p:spPr>
          <a:xfrm>
            <a:off x="0" y="0"/>
            <a:ext cx="12752832" cy="13716000"/>
          </a:xfrm>
          <a:prstGeom prst="rect">
            <a:avLst/>
          </a:prstGeom>
          <a:ln w="12700">
            <a:miter lim="400000"/>
          </a:ln>
        </p:spPr>
      </p:pic>
      <p:sp>
        <p:nvSpPr>
          <p:cNvPr id="329" name="Shape 329"/>
          <p:cNvSpPr/>
          <p:nvPr/>
        </p:nvSpPr>
        <p:spPr>
          <a:xfrm>
            <a:off x="4859173" y="5575597"/>
            <a:ext cx="3034485" cy="25648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8000" i="1">
                <a:latin typeface="FS Lola ExtraBold"/>
                <a:ea typeface="FS Lola ExtraBold"/>
                <a:cs typeface="FS Lola ExtraBold"/>
                <a:sym typeface="FS Lola ExtraBold"/>
              </a:defRPr>
            </a:lvl1pPr>
          </a:lstStyle>
          <a:p>
            <a:r>
              <a:rPr lang="en-US" dirty="0"/>
              <a:t>	Bank</a:t>
            </a:r>
          </a:p>
          <a:p>
            <a:r>
              <a:rPr lang="en-US" dirty="0"/>
              <a:t>Capital</a:t>
            </a:r>
          </a:p>
        </p:txBody>
      </p:sp>
    </p:spTree>
    <p:extLst>
      <p:ext uri="{BB962C8B-B14F-4D97-AF65-F5344CB8AC3E}">
        <p14:creationId xmlns:p14="http://schemas.microsoft.com/office/powerpoint/2010/main" val="38063361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364" name="Shape 364"/>
          <p:cNvSpPr/>
          <p:nvPr/>
        </p:nvSpPr>
        <p:spPr>
          <a:xfrm>
            <a:off x="635000" y="2688134"/>
            <a:ext cx="19668412" cy="551946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457200" lvl="0" indent="-457200" algn="l">
              <a:buFont typeface="Arial" panose="020B0604020202020204" pitchFamily="34" charset="0"/>
              <a:buChar char="•"/>
            </a:pPr>
            <a:r>
              <a:rPr lang="en-US" sz="3200" dirty="0">
                <a:solidFill>
                  <a:schemeClr val="bg1"/>
                </a:solidFill>
                <a:latin typeface="FS Lola"/>
              </a:rPr>
              <a:t>For most companies, capital is an asset, but for banks, capital is held on the liability side because this ‘equity’ funds assets in the same way that debt or deposits fund assets. It is available for loans and other investments, therefore, is on the liability side of the balance sheet.</a:t>
            </a:r>
          </a:p>
          <a:p>
            <a:pPr marL="457200" lvl="0" indent="-457200" algn="l">
              <a:buFont typeface="Arial" panose="020B0604020202020204" pitchFamily="34" charset="0"/>
              <a:buChar char="•"/>
            </a:pPr>
            <a:endParaRPr lang="en-US" sz="3200" dirty="0">
              <a:solidFill>
                <a:schemeClr val="bg1"/>
              </a:solidFill>
              <a:latin typeface="FS Lola"/>
            </a:endParaRPr>
          </a:p>
          <a:p>
            <a:pPr marL="457200" lvl="0" indent="-457200" algn="l">
              <a:buFont typeface="Arial" panose="020B0604020202020204" pitchFamily="34" charset="0"/>
              <a:buChar char="•"/>
            </a:pPr>
            <a:r>
              <a:rPr lang="en-US" sz="3200" b="1" dirty="0">
                <a:solidFill>
                  <a:schemeClr val="bg1"/>
                </a:solidFill>
                <a:latin typeface="FS Lola"/>
              </a:rPr>
              <a:t>Bank Capital is referring specifically to equity on the liability side of the balance sheet.</a:t>
            </a:r>
          </a:p>
          <a:p>
            <a:pPr algn="l"/>
            <a:endParaRPr lang="en-US" sz="3200" dirty="0">
              <a:solidFill>
                <a:schemeClr val="bg1"/>
              </a:solidFill>
              <a:latin typeface="FS Lola"/>
            </a:endParaRPr>
          </a:p>
          <a:p>
            <a:pPr marL="457200" indent="-457200" algn="l">
              <a:buFont typeface="Arial" panose="020B0604020202020204" pitchFamily="34" charset="0"/>
              <a:buChar char="•"/>
            </a:pPr>
            <a:r>
              <a:rPr lang="en-US" sz="3200" b="1" dirty="0">
                <a:solidFill>
                  <a:schemeClr val="bg1"/>
                </a:solidFill>
                <a:latin typeface="FS Lola"/>
              </a:rPr>
              <a:t>Equity: </a:t>
            </a:r>
            <a:r>
              <a:rPr lang="en-US" sz="3200" dirty="0">
                <a:solidFill>
                  <a:schemeClr val="bg1"/>
                </a:solidFill>
                <a:latin typeface="FS Lola"/>
              </a:rPr>
              <a:t>The difference between a bank’s assets and liabilities. It is the portion of a bank that the shareholders own a claim to. Shareholder’s equity is mostly made up of the profits the bank has retained — and not paid out to shareholders as dividends — in addition to the proceeds the bank has received from selling its shares to investors.</a:t>
            </a:r>
          </a:p>
          <a:p>
            <a:pPr lvl="0" algn="l"/>
            <a:endParaRPr lang="en-US" sz="3200" dirty="0">
              <a:solidFill>
                <a:schemeClr val="bg1"/>
              </a:solidFill>
            </a:endParaRPr>
          </a:p>
          <a:p>
            <a:pPr algn="l"/>
            <a:endParaRPr lang="en-US" sz="3200" dirty="0">
              <a:solidFill>
                <a:schemeClr val="bg1"/>
              </a:solidFill>
            </a:endParaRPr>
          </a:p>
        </p:txBody>
      </p:sp>
      <p:sp>
        <p:nvSpPr>
          <p:cNvPr id="7" name="Shape 444">
            <a:extLst>
              <a:ext uri="{FF2B5EF4-FFF2-40B4-BE49-F238E27FC236}">
                <a16:creationId xmlns:a16="http://schemas.microsoft.com/office/drawing/2014/main" id="{007F7022-F3E0-4332-927A-0947491A1D8D}"/>
              </a:ext>
            </a:extLst>
          </p:cNvPr>
          <p:cNvSpPr/>
          <p:nvPr/>
        </p:nvSpPr>
        <p:spPr>
          <a:xfrm>
            <a:off x="635000" y="1016000"/>
            <a:ext cx="3383940"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Bank Capital</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8" name="Shape 445">
            <a:extLst>
              <a:ext uri="{FF2B5EF4-FFF2-40B4-BE49-F238E27FC236}">
                <a16:creationId xmlns:a16="http://schemas.microsoft.com/office/drawing/2014/main" id="{9502AD0D-2AF2-4E9F-9261-140403FC6E5B}"/>
              </a:ext>
            </a:extLst>
          </p:cNvPr>
          <p:cNvSpPr/>
          <p:nvPr/>
        </p:nvSpPr>
        <p:spPr>
          <a:xfrm>
            <a:off x="635239" y="1816100"/>
            <a:ext cx="195566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Definition</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spTree>
    <p:extLst>
      <p:ext uri="{BB962C8B-B14F-4D97-AF65-F5344CB8AC3E}">
        <p14:creationId xmlns:p14="http://schemas.microsoft.com/office/powerpoint/2010/main" val="104566632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5" name="Shape 445"/>
          <p:cNvSpPr/>
          <p:nvPr/>
        </p:nvSpPr>
        <p:spPr>
          <a:xfrm>
            <a:off x="635239" y="1816100"/>
            <a:ext cx="187711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Examples</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sp>
        <p:nvSpPr>
          <p:cNvPr id="12" name="Shape 443">
            <a:extLst>
              <a:ext uri="{FF2B5EF4-FFF2-40B4-BE49-F238E27FC236}">
                <a16:creationId xmlns:a16="http://schemas.microsoft.com/office/drawing/2014/main" id="{E81B7CCE-B42A-C34D-8C8B-D4C8CD8DA2D3}"/>
              </a:ext>
            </a:extLst>
          </p:cNvPr>
          <p:cNvSpPr/>
          <p:nvPr/>
        </p:nvSpPr>
        <p:spPr>
          <a:xfrm>
            <a:off x="4740030" y="11388297"/>
            <a:ext cx="15992590" cy="108747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200" b="0" i="0" u="none" strike="noStrike" kern="0" cap="none" spc="0" normalizeH="0" baseline="0" noProof="0" dirty="0">
                <a:ln>
                  <a:noFill/>
                </a:ln>
                <a:solidFill>
                  <a:srgbClr val="493A39"/>
                </a:solidFill>
                <a:effectLst/>
                <a:uLnTx/>
                <a:uFillTx/>
                <a:latin typeface="FS Lola"/>
                <a:sym typeface="FS Lola"/>
              </a:rPr>
              <a:t>This is a simplified version of a bank’s balance sheet, which is a financial report that summarizes the company’s assets, liabilities, and equity.</a:t>
            </a:r>
          </a:p>
        </p:txBody>
      </p:sp>
      <p:grpSp>
        <p:nvGrpSpPr>
          <p:cNvPr id="2" name="Group 1">
            <a:extLst>
              <a:ext uri="{FF2B5EF4-FFF2-40B4-BE49-F238E27FC236}">
                <a16:creationId xmlns:a16="http://schemas.microsoft.com/office/drawing/2014/main" id="{6DC52304-025D-9544-8598-E3545EFE261F}"/>
              </a:ext>
            </a:extLst>
          </p:cNvPr>
          <p:cNvGrpSpPr/>
          <p:nvPr/>
        </p:nvGrpSpPr>
        <p:grpSpPr>
          <a:xfrm>
            <a:off x="4083148" y="2472690"/>
            <a:ext cx="16649472" cy="8444126"/>
            <a:chOff x="3624384" y="2900117"/>
            <a:chExt cx="16217705" cy="7997840"/>
          </a:xfrm>
        </p:grpSpPr>
        <p:sp>
          <p:nvSpPr>
            <p:cNvPr id="443" name="Shape 443"/>
            <p:cNvSpPr/>
            <p:nvPr/>
          </p:nvSpPr>
          <p:spPr>
            <a:xfrm>
              <a:off x="3624384" y="3800680"/>
              <a:ext cx="7032675" cy="6011902"/>
            </a:xfrm>
            <a:prstGeom prst="rect">
              <a:avLst/>
            </a:prstGeom>
            <a:solidFill>
              <a:srgbClr val="E3F7F3"/>
            </a:solidFill>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Cash (Reserves)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$50,000</a:t>
              </a: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600" b="0" i="0" u="none" strike="noStrike" kern="0" cap="none" spc="0" normalizeH="0" baseline="0" noProof="0" dirty="0">
                <a:ln>
                  <a:noFill/>
                </a:ln>
                <a:solidFill>
                  <a:srgbClr val="3A8484"/>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Loans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$112,500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Lines of Credit</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$112,500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sp>
          <p:nvSpPr>
            <p:cNvPr id="8" name="Shape 429">
              <a:extLst>
                <a:ext uri="{FF2B5EF4-FFF2-40B4-BE49-F238E27FC236}">
                  <a16:creationId xmlns:a16="http://schemas.microsoft.com/office/drawing/2014/main" id="{25EA446D-F366-0E4F-98B0-040442E42BAA}"/>
                </a:ext>
              </a:extLst>
            </p:cNvPr>
            <p:cNvSpPr/>
            <p:nvPr/>
          </p:nvSpPr>
          <p:spPr>
            <a:xfrm>
              <a:off x="3624384" y="2900117"/>
              <a:ext cx="7032675" cy="67807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marL="0" marR="0" lvl="0" indent="0" algn="ctr" defTabSz="4572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63C1A0"/>
                  </a:solidFill>
                  <a:effectLst/>
                  <a:uLnTx/>
                  <a:uFillTx/>
                  <a:latin typeface="FS Lola" charset="0"/>
                  <a:ea typeface="FS Lola" charset="0"/>
                  <a:cs typeface="FS Lola" charset="0"/>
                  <a:sym typeface="FS Lola"/>
                </a:rPr>
                <a:t>Assets</a:t>
              </a:r>
            </a:p>
          </p:txBody>
        </p:sp>
        <p:sp>
          <p:nvSpPr>
            <p:cNvPr id="14" name="Shape 443">
              <a:extLst>
                <a:ext uri="{FF2B5EF4-FFF2-40B4-BE49-F238E27FC236}">
                  <a16:creationId xmlns:a16="http://schemas.microsoft.com/office/drawing/2014/main" id="{F685425C-9021-294F-87CB-FF25FB9BAC1C}"/>
                </a:ext>
              </a:extLst>
            </p:cNvPr>
            <p:cNvSpPr/>
            <p:nvPr/>
          </p:nvSpPr>
          <p:spPr>
            <a:xfrm>
              <a:off x="12809414" y="3800679"/>
              <a:ext cx="7032675" cy="4534575"/>
            </a:xfrm>
            <a:prstGeom prst="rect">
              <a:avLst/>
            </a:prstGeom>
            <a:solidFill>
              <a:srgbClr val="E3F7F3"/>
            </a:solidFill>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Demand Deposits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$10,000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Certificate of Deposits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$40,000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Savings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$200,000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sp>
          <p:nvSpPr>
            <p:cNvPr id="15" name="Shape 429">
              <a:extLst>
                <a:ext uri="{FF2B5EF4-FFF2-40B4-BE49-F238E27FC236}">
                  <a16:creationId xmlns:a16="http://schemas.microsoft.com/office/drawing/2014/main" id="{CC774CDD-9333-3940-A08B-574AEB8D0D90}"/>
                </a:ext>
              </a:extLst>
            </p:cNvPr>
            <p:cNvSpPr/>
            <p:nvPr/>
          </p:nvSpPr>
          <p:spPr>
            <a:xfrm>
              <a:off x="12809414" y="2900117"/>
              <a:ext cx="7032675" cy="67807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marL="0" marR="0" lvl="0" indent="0" algn="ctr" defTabSz="4572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63C1A0"/>
                  </a:solidFill>
                  <a:effectLst/>
                  <a:uLnTx/>
                  <a:uFillTx/>
                  <a:latin typeface="FS Lola" charset="0"/>
                  <a:ea typeface="FS Lola" charset="0"/>
                  <a:cs typeface="FS Lola" charset="0"/>
                  <a:sym typeface="FS Lola"/>
                </a:rPr>
                <a:t>Liabilities + Equity</a:t>
              </a:r>
            </a:p>
          </p:txBody>
        </p:sp>
        <p:sp>
          <p:nvSpPr>
            <p:cNvPr id="19" name="Shape 443">
              <a:extLst>
                <a:ext uri="{FF2B5EF4-FFF2-40B4-BE49-F238E27FC236}">
                  <a16:creationId xmlns:a16="http://schemas.microsoft.com/office/drawing/2014/main" id="{06A84D11-330E-6A4D-9038-78551208FCB6}"/>
                </a:ext>
              </a:extLst>
            </p:cNvPr>
            <p:cNvSpPr/>
            <p:nvPr/>
          </p:nvSpPr>
          <p:spPr>
            <a:xfrm>
              <a:off x="12809413" y="8694327"/>
              <a:ext cx="7032675" cy="1118255"/>
            </a:xfrm>
            <a:prstGeom prst="rect">
              <a:avLst/>
            </a:prstGeom>
            <a:solidFill>
              <a:srgbClr val="E3F7F3"/>
            </a:solidFill>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Capital</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$25,000</a:t>
              </a:r>
            </a:p>
          </p:txBody>
        </p:sp>
        <p:sp>
          <p:nvSpPr>
            <p:cNvPr id="13" name="Shape 443">
              <a:extLst>
                <a:ext uri="{FF2B5EF4-FFF2-40B4-BE49-F238E27FC236}">
                  <a16:creationId xmlns:a16="http://schemas.microsoft.com/office/drawing/2014/main" id="{E035AEA6-35DA-F844-BA4A-FDC647C9A7D9}"/>
                </a:ext>
              </a:extLst>
            </p:cNvPr>
            <p:cNvSpPr/>
            <p:nvPr/>
          </p:nvSpPr>
          <p:spPr>
            <a:xfrm>
              <a:off x="12809412" y="10302922"/>
              <a:ext cx="7032676" cy="59503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200" b="0" i="0" u="none" strike="noStrike" kern="0" cap="none" spc="0" normalizeH="0" baseline="0" noProof="0" dirty="0">
                  <a:ln>
                    <a:noFill/>
                  </a:ln>
                  <a:solidFill>
                    <a:srgbClr val="493A39"/>
                  </a:solidFill>
                  <a:effectLst/>
                  <a:uLnTx/>
                  <a:uFillTx/>
                  <a:latin typeface="FS Lola"/>
                  <a:sym typeface="FS Lola"/>
                </a:rPr>
                <a:t>Liabilities + Equity Total: $275,000</a:t>
              </a:r>
            </a:p>
          </p:txBody>
        </p:sp>
        <p:sp>
          <p:nvSpPr>
            <p:cNvPr id="16" name="Shape 443">
              <a:extLst>
                <a:ext uri="{FF2B5EF4-FFF2-40B4-BE49-F238E27FC236}">
                  <a16:creationId xmlns:a16="http://schemas.microsoft.com/office/drawing/2014/main" id="{EFDB1B77-E4B8-D447-9FC2-5EC9248BB92D}"/>
                </a:ext>
              </a:extLst>
            </p:cNvPr>
            <p:cNvSpPr/>
            <p:nvPr/>
          </p:nvSpPr>
          <p:spPr>
            <a:xfrm>
              <a:off x="3624384" y="10302922"/>
              <a:ext cx="7032676" cy="59503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200" b="0" i="0" u="none" strike="noStrike" kern="0" cap="none" spc="0" normalizeH="0" baseline="0" noProof="0" dirty="0">
                  <a:ln>
                    <a:noFill/>
                  </a:ln>
                  <a:solidFill>
                    <a:srgbClr val="493A39"/>
                  </a:solidFill>
                  <a:effectLst/>
                  <a:uLnTx/>
                  <a:uFillTx/>
                  <a:latin typeface="FS Lola"/>
                  <a:sym typeface="FS Lola"/>
                </a:rPr>
                <a:t>Assets Total: $275,000</a:t>
              </a:r>
            </a:p>
          </p:txBody>
        </p:sp>
      </p:grpSp>
      <p:sp>
        <p:nvSpPr>
          <p:cNvPr id="17" name="Shape 444">
            <a:extLst>
              <a:ext uri="{FF2B5EF4-FFF2-40B4-BE49-F238E27FC236}">
                <a16:creationId xmlns:a16="http://schemas.microsoft.com/office/drawing/2014/main" id="{F2CC99CF-A87F-4F75-BF3C-16C64E069115}"/>
              </a:ext>
            </a:extLst>
          </p:cNvPr>
          <p:cNvSpPr/>
          <p:nvPr/>
        </p:nvSpPr>
        <p:spPr>
          <a:xfrm>
            <a:off x="635000" y="1016000"/>
            <a:ext cx="3383940"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Bank Capital</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Tree>
    <p:extLst>
      <p:ext uri="{BB962C8B-B14F-4D97-AF65-F5344CB8AC3E}">
        <p14:creationId xmlns:p14="http://schemas.microsoft.com/office/powerpoint/2010/main" val="338637414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5" name="Shape 445"/>
          <p:cNvSpPr/>
          <p:nvPr/>
        </p:nvSpPr>
        <p:spPr>
          <a:xfrm>
            <a:off x="635239" y="1816100"/>
            <a:ext cx="187711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Examples</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sp>
        <p:nvSpPr>
          <p:cNvPr id="18" name="Shape 443">
            <a:extLst>
              <a:ext uri="{FF2B5EF4-FFF2-40B4-BE49-F238E27FC236}">
                <a16:creationId xmlns:a16="http://schemas.microsoft.com/office/drawing/2014/main" id="{6BB2340D-827E-EB4C-A9ED-0C5DCE14C78A}"/>
              </a:ext>
            </a:extLst>
          </p:cNvPr>
          <p:cNvSpPr/>
          <p:nvPr/>
        </p:nvSpPr>
        <p:spPr>
          <a:xfrm>
            <a:off x="3596543" y="11273790"/>
            <a:ext cx="17190910" cy="59503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200" b="0" i="0" u="none" strike="noStrike" kern="0" cap="none" spc="0" normalizeH="0" baseline="0" noProof="0" dirty="0">
                <a:ln>
                  <a:noFill/>
                </a:ln>
                <a:solidFill>
                  <a:srgbClr val="493A39"/>
                </a:solidFill>
                <a:effectLst/>
                <a:uLnTx/>
                <a:uFillTx/>
                <a:latin typeface="FS Lola"/>
                <a:sym typeface="FS Lola"/>
              </a:rPr>
              <a:t>A customer makes a loan payment of $5000, where $3,000 is interest and $2,000 is principal.</a:t>
            </a:r>
          </a:p>
        </p:txBody>
      </p:sp>
      <p:grpSp>
        <p:nvGrpSpPr>
          <p:cNvPr id="16" name="Group 15">
            <a:extLst>
              <a:ext uri="{FF2B5EF4-FFF2-40B4-BE49-F238E27FC236}">
                <a16:creationId xmlns:a16="http://schemas.microsoft.com/office/drawing/2014/main" id="{257C4B32-FEE7-584D-AFC1-D4A82BD270B8}"/>
              </a:ext>
            </a:extLst>
          </p:cNvPr>
          <p:cNvGrpSpPr/>
          <p:nvPr/>
        </p:nvGrpSpPr>
        <p:grpSpPr>
          <a:xfrm>
            <a:off x="3844209" y="2830005"/>
            <a:ext cx="17190910" cy="7974843"/>
            <a:chOff x="4360984" y="3552185"/>
            <a:chExt cx="16217705" cy="7224629"/>
          </a:xfrm>
        </p:grpSpPr>
        <p:sp>
          <p:nvSpPr>
            <p:cNvPr id="17" name="Shape 443">
              <a:extLst>
                <a:ext uri="{FF2B5EF4-FFF2-40B4-BE49-F238E27FC236}">
                  <a16:creationId xmlns:a16="http://schemas.microsoft.com/office/drawing/2014/main" id="{1E84A625-9769-3345-98FE-65B4AF4524C2}"/>
                </a:ext>
              </a:extLst>
            </p:cNvPr>
            <p:cNvSpPr/>
            <p:nvPr/>
          </p:nvSpPr>
          <p:spPr>
            <a:xfrm>
              <a:off x="4360984" y="4452748"/>
              <a:ext cx="7032675" cy="6324066"/>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Cash (Reserves)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$50,000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FF0000"/>
                  </a:solidFill>
                  <a:effectLst/>
                  <a:uLnTx/>
                  <a:uFillTx/>
                  <a:latin typeface="FS Lola"/>
                  <a:sym typeface="FS Lola"/>
                </a:rPr>
                <a:t>+$5,000</a:t>
              </a: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600" b="0" i="0" u="none" strike="noStrike" kern="0" cap="none" spc="0" normalizeH="0" baseline="0" noProof="0" dirty="0">
                <a:ln>
                  <a:noFill/>
                </a:ln>
                <a:solidFill>
                  <a:srgbClr val="3A8484"/>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Loans</a:t>
              </a:r>
              <a:endParaRPr kumimoji="0" sz="3600" b="0" i="0" u="none" strike="noStrike" kern="0" cap="none" spc="0" normalizeH="0" baseline="0" noProof="0" dirty="0">
                <a:ln>
                  <a:noFill/>
                </a:ln>
                <a:solidFill>
                  <a:srgbClr val="3A8484"/>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$112,500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FF0000"/>
                  </a:solidFill>
                  <a:effectLst/>
                  <a:uLnTx/>
                  <a:uFillTx/>
                  <a:latin typeface="FS Lola"/>
                  <a:sym typeface="FS Lola"/>
                </a:rPr>
                <a:t>-$2,000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Lines of Credit</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$112,500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sp>
          <p:nvSpPr>
            <p:cNvPr id="19" name="Shape 429">
              <a:extLst>
                <a:ext uri="{FF2B5EF4-FFF2-40B4-BE49-F238E27FC236}">
                  <a16:creationId xmlns:a16="http://schemas.microsoft.com/office/drawing/2014/main" id="{2CED396A-7031-674E-B2F5-180C321AD25A}"/>
                </a:ext>
              </a:extLst>
            </p:cNvPr>
            <p:cNvSpPr/>
            <p:nvPr/>
          </p:nvSpPr>
          <p:spPr>
            <a:xfrm>
              <a:off x="436098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marL="0" marR="0" lvl="0" indent="0" algn="ctr" defTabSz="4572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63C1A0"/>
                  </a:solidFill>
                  <a:effectLst/>
                  <a:uLnTx/>
                  <a:uFillTx/>
                  <a:latin typeface="FS Lola" charset="0"/>
                  <a:ea typeface="FS Lola" charset="0"/>
                  <a:cs typeface="FS Lola" charset="0"/>
                  <a:sym typeface="FS Lola"/>
                </a:rPr>
                <a:t>Assets</a:t>
              </a:r>
            </a:p>
          </p:txBody>
        </p:sp>
        <p:sp>
          <p:nvSpPr>
            <p:cNvPr id="20" name="Shape 443">
              <a:extLst>
                <a:ext uri="{FF2B5EF4-FFF2-40B4-BE49-F238E27FC236}">
                  <a16:creationId xmlns:a16="http://schemas.microsoft.com/office/drawing/2014/main" id="{55B74270-939E-4E4B-AE1C-7DA56D7A103F}"/>
                </a:ext>
              </a:extLst>
            </p:cNvPr>
            <p:cNvSpPr/>
            <p:nvPr/>
          </p:nvSpPr>
          <p:spPr>
            <a:xfrm>
              <a:off x="13546014" y="4452747"/>
              <a:ext cx="7032675" cy="4666301"/>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Demand Deposits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$10,000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Certificate of Deposits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$40,000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Savings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$200,000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FF0000"/>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FF0000"/>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FF0000"/>
                </a:solidFill>
                <a:effectLst/>
                <a:uLnTx/>
                <a:uFillTx/>
                <a:latin typeface="FS Lola"/>
                <a:sym typeface="FS Lola"/>
              </a:endParaRPr>
            </a:p>
          </p:txBody>
        </p:sp>
        <p:sp>
          <p:nvSpPr>
            <p:cNvPr id="21" name="Shape 429">
              <a:extLst>
                <a:ext uri="{FF2B5EF4-FFF2-40B4-BE49-F238E27FC236}">
                  <a16:creationId xmlns:a16="http://schemas.microsoft.com/office/drawing/2014/main" id="{B22211D0-DEE5-5A4B-9BE9-67AD10F8250D}"/>
                </a:ext>
              </a:extLst>
            </p:cNvPr>
            <p:cNvSpPr/>
            <p:nvPr/>
          </p:nvSpPr>
          <p:spPr>
            <a:xfrm>
              <a:off x="1354601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marL="0" marR="0" lvl="0" indent="0" algn="ctr" defTabSz="4572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63C1A0"/>
                  </a:solidFill>
                  <a:effectLst/>
                  <a:uLnTx/>
                  <a:uFillTx/>
                  <a:latin typeface="FS Lola" charset="0"/>
                  <a:ea typeface="FS Lola" charset="0"/>
                  <a:cs typeface="FS Lola" charset="0"/>
                  <a:sym typeface="FS Lola"/>
                </a:rPr>
                <a:t>Liabilities + Equity</a:t>
              </a:r>
            </a:p>
          </p:txBody>
        </p:sp>
        <p:sp>
          <p:nvSpPr>
            <p:cNvPr id="22" name="Shape 443">
              <a:extLst>
                <a:ext uri="{FF2B5EF4-FFF2-40B4-BE49-F238E27FC236}">
                  <a16:creationId xmlns:a16="http://schemas.microsoft.com/office/drawing/2014/main" id="{11D0B191-3EA2-0046-882A-005BC5DCF785}"/>
                </a:ext>
              </a:extLst>
            </p:cNvPr>
            <p:cNvSpPr/>
            <p:nvPr/>
          </p:nvSpPr>
          <p:spPr>
            <a:xfrm>
              <a:off x="13546013" y="9346395"/>
              <a:ext cx="7032675" cy="1350772"/>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Capital</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$25,000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FF0000"/>
                  </a:solidFill>
                  <a:effectLst/>
                  <a:uLnTx/>
                  <a:uFillTx/>
                  <a:latin typeface="FS Lola"/>
                  <a:sym typeface="FS Lola"/>
                </a:rPr>
                <a:t>+$3,000</a:t>
              </a:r>
            </a:p>
          </p:txBody>
        </p:sp>
      </p:grpSp>
      <p:sp>
        <p:nvSpPr>
          <p:cNvPr id="13" name="Shape 444">
            <a:extLst>
              <a:ext uri="{FF2B5EF4-FFF2-40B4-BE49-F238E27FC236}">
                <a16:creationId xmlns:a16="http://schemas.microsoft.com/office/drawing/2014/main" id="{667DEF67-1369-4A77-9FB0-F9ED26C6B34C}"/>
              </a:ext>
            </a:extLst>
          </p:cNvPr>
          <p:cNvSpPr/>
          <p:nvPr/>
        </p:nvSpPr>
        <p:spPr>
          <a:xfrm>
            <a:off x="635000" y="1016000"/>
            <a:ext cx="3383940" cy="8720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Bank Capital</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Tree>
    <p:extLst>
      <p:ext uri="{BB962C8B-B14F-4D97-AF65-F5344CB8AC3E}">
        <p14:creationId xmlns:p14="http://schemas.microsoft.com/office/powerpoint/2010/main" val="238696037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21642</TotalTime>
  <Words>1571</Words>
  <Application>Microsoft Office PowerPoint</Application>
  <PresentationFormat>Custom</PresentationFormat>
  <Paragraphs>267</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Cambria Math</vt:lpstr>
      <vt:lpstr>FS Lola</vt:lpstr>
      <vt:lpstr>FS Lola ExtraBold</vt:lpstr>
      <vt:lpstr>FS Lola Light</vt:lpstr>
      <vt:lpstr>FS Lola Medium</vt:lpstr>
      <vt:lpstr>Helvetica Light</vt:lpstr>
      <vt:lpstr>Helvetica Neue</vt:lpstr>
      <vt:lpstr>Slack-Lato</vt:lpstr>
      <vt:lpstr>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Olmo Vazquez Rodriguez</dc:creator>
  <cp:lastModifiedBy>Bodian Li</cp:lastModifiedBy>
  <cp:revision>245</cp:revision>
  <dcterms:modified xsi:type="dcterms:W3CDTF">2020-05-08T05:10:28Z</dcterms:modified>
</cp:coreProperties>
</file>