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20" r:id="rId3"/>
    <p:sldId id="465" r:id="rId4"/>
    <p:sldId id="449" r:id="rId5"/>
    <p:sldId id="491" r:id="rId6"/>
    <p:sldId id="492" r:id="rId7"/>
    <p:sldId id="493" r:id="rId8"/>
    <p:sldId id="494" r:id="rId9"/>
    <p:sldId id="495" r:id="rId10"/>
    <p:sldId id="500" r:id="rId11"/>
    <p:sldId id="496" r:id="rId12"/>
    <p:sldId id="497" r:id="rId13"/>
    <p:sldId id="498" r:id="rId14"/>
    <p:sldId id="499" r:id="rId15"/>
    <p:sldId id="466" r:id="rId16"/>
    <p:sldId id="482" r:id="rId17"/>
    <p:sldId id="457" r:id="rId18"/>
    <p:sldId id="484" r:id="rId19"/>
    <p:sldId id="443" r:id="rId20"/>
    <p:sldId id="486" r:id="rId21"/>
    <p:sldId id="487" r:id="rId22"/>
    <p:sldId id="454" r:id="rId23"/>
    <p:sldId id="488" r:id="rId24"/>
    <p:sldId id="489" r:id="rId25"/>
    <p:sldId id="490" r:id="rId26"/>
    <p:sldId id="469" r:id="rId27"/>
    <p:sldId id="479" r:id="rId28"/>
    <p:sldId id="34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7" pos="11513" userDrawn="1">
          <p15:clr>
            <a:srgbClr val="A4A3A4"/>
          </p15:clr>
        </p15:guide>
        <p15:guide id="8" orient="horz" pos="8221" userDrawn="1">
          <p15:clr>
            <a:srgbClr val="A4A3A4"/>
          </p15:clr>
        </p15:guide>
        <p15:guide id="9" pos="7680" userDrawn="1">
          <p15:clr>
            <a:srgbClr val="A4A3A4"/>
          </p15:clr>
        </p15:guide>
        <p15:guide id="10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A9A"/>
    <a:srgbClr val="6BBE9C"/>
    <a:srgbClr val="99CBA2"/>
    <a:srgbClr val="63C1A0"/>
    <a:srgbClr val="F29170"/>
    <a:srgbClr val="E3F7F3"/>
    <a:srgbClr val="C3F0E6"/>
    <a:srgbClr val="43ABC3"/>
    <a:srgbClr val="493A3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802" y="38"/>
      </p:cViewPr>
      <p:guideLst>
        <p:guide orient="horz" pos="2370"/>
        <p:guide pos="11513"/>
        <p:guide orient="horz" pos="8221"/>
        <p:guide pos="768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5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117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0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6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 dirty="0"/>
          </a:p>
        </p:txBody>
      </p:sp>
      <p:pic>
        <p:nvPicPr>
          <p:cNvPr id="120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283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2968432" y="5693481"/>
            <a:ext cx="6815968" cy="2329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60000"/>
              </a:lnSpc>
              <a:defRPr sz="15000" i="1">
                <a:solidFill>
                  <a:srgbClr val="3A8484"/>
                </a:solidFill>
                <a:latin typeface="FS Lola Light"/>
                <a:ea typeface="FS Lola Light"/>
                <a:cs typeface="FS Lola Light"/>
                <a:sym typeface="FS Lola Light"/>
              </a:defRPr>
            </a:pPr>
            <a:r>
              <a:rPr lang="en-US" sz="12500" dirty="0"/>
              <a:t>  </a:t>
            </a:r>
            <a:r>
              <a:rPr lang="en-US" sz="10400" dirty="0"/>
              <a:t>Credit Risk </a:t>
            </a:r>
          </a:p>
          <a:p>
            <a:pPr algn="l">
              <a:lnSpc>
                <a:spcPct val="60000"/>
              </a:lnSpc>
              <a:defRPr sz="15000" i="1">
                <a:solidFill>
                  <a:srgbClr val="3A8484"/>
                </a:solidFill>
                <a:latin typeface="FS Lola Light"/>
                <a:ea typeface="FS Lola Light"/>
                <a:cs typeface="FS Lola Light"/>
                <a:sym typeface="FS Lola Light"/>
              </a:defRPr>
            </a:pPr>
            <a:r>
              <a:rPr lang="en-US" sz="10400" dirty="0"/>
              <a:t>      Basics</a:t>
            </a:r>
            <a:endParaRPr sz="10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B4A06-E9CE-42BA-811B-DECEBE2DCF30}"/>
              </a:ext>
            </a:extLst>
          </p:cNvPr>
          <p:cNvSpPr txBox="1"/>
          <p:nvPr/>
        </p:nvSpPr>
        <p:spPr>
          <a:xfrm>
            <a:off x="13967460" y="9016121"/>
            <a:ext cx="715518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Javier Azores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BODIAN LI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850083" y="5575597"/>
            <a:ext cx="5052665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Commercial</a:t>
            </a:r>
            <a:b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</a:b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</a:t>
            </a:r>
            <a:endParaRPr kumimoji="0" sz="8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72793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683199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Commercial Credit Risk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20" name="Shape 443">
            <a:extLst>
              <a:ext uri="{FF2B5EF4-FFF2-40B4-BE49-F238E27FC236}">
                <a16:creationId xmlns:a16="http://schemas.microsoft.com/office/drawing/2014/main" id="{7FF8CEE6-7EA2-4D42-9C50-9B4AE5B4EAED}"/>
              </a:ext>
            </a:extLst>
          </p:cNvPr>
          <p:cNvSpPr/>
          <p:nvPr/>
        </p:nvSpPr>
        <p:spPr>
          <a:xfrm>
            <a:off x="635000" y="2472690"/>
            <a:ext cx="21844001" cy="702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Type of products: Business loans or Lines of Credit, Commercial mortgage, Letters of Credit, Bonds, inverse REPOs, Derivative contracts, etc.</a:t>
            </a: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Large exposure to single names</a:t>
            </a: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Higher concentration and correlation risk</a:t>
            </a: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Credit Rating: external credit assessment by independent Agencies (S&amp;P, Moody’s, Fitch, etc.). Credit risk evaluation process asks about four main points:</a:t>
            </a:r>
            <a:b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</a:b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High impact of migration risk in trading book products</a:t>
            </a:r>
          </a:p>
        </p:txBody>
      </p:sp>
      <p:sp>
        <p:nvSpPr>
          <p:cNvPr id="9" name="CuadroTexto 2">
            <a:extLst>
              <a:ext uri="{FF2B5EF4-FFF2-40B4-BE49-F238E27FC236}">
                <a16:creationId xmlns:a16="http://schemas.microsoft.com/office/drawing/2014/main" id="{3A0BE13B-AF09-7F48-BB59-51C80445F326}"/>
              </a:ext>
            </a:extLst>
          </p:cNvPr>
          <p:cNvSpPr txBox="1"/>
          <p:nvPr/>
        </p:nvSpPr>
        <p:spPr>
          <a:xfrm>
            <a:off x="1329572" y="6858000"/>
            <a:ext cx="1578277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Obligor’s capacity and willingness to repay (liquidity, free cash flow generation, asset quality)</a:t>
            </a:r>
          </a:p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External environment (systemic risk, country risk)</a:t>
            </a:r>
          </a:p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Attributes of obligation</a:t>
            </a:r>
          </a:p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Quality of any credit mitigants (collaterals or guarantors)</a:t>
            </a:r>
          </a:p>
        </p:txBody>
      </p:sp>
      <p:sp>
        <p:nvSpPr>
          <p:cNvPr id="7" name="Shape 187">
            <a:extLst>
              <a:ext uri="{FF2B5EF4-FFF2-40B4-BE49-F238E27FC236}">
                <a16:creationId xmlns:a16="http://schemas.microsoft.com/office/drawing/2014/main" id="{AAA5CA28-A0BB-4A93-9B97-A07DE45CCE52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19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972802" y="5575597"/>
            <a:ext cx="5118389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Variables</a:t>
            </a:r>
            <a:endParaRPr kumimoji="0" sz="8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572381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608499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Variables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8" name="Shape 443">
            <a:extLst>
              <a:ext uri="{FF2B5EF4-FFF2-40B4-BE49-F238E27FC236}">
                <a16:creationId xmlns:a16="http://schemas.microsoft.com/office/drawing/2014/main" id="{7FF8CEE6-7EA2-4D42-9C50-9B4AE5B4EAED}"/>
              </a:ext>
            </a:extLst>
          </p:cNvPr>
          <p:cNvSpPr/>
          <p:nvPr/>
        </p:nvSpPr>
        <p:spPr>
          <a:xfrm>
            <a:off x="635000" y="2472690"/>
            <a:ext cx="21844001" cy="693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EAD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Exposure at Default is the maximum loss from a default by a counterparty. For debt exposures, it is just the unpaid principal.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PD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Probability of default of a counterparty during a given time horizon. It doesn’t give any info about the severity of the default.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LGD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Loss Given Default (inverse of Recovery Rate) informs about the expected severity of the default once it happens. It can be expressed as an amount or as a percentage of the EAD.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It is worth noting that all these variables are time dependent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6" name="Shape 187">
            <a:extLst>
              <a:ext uri="{FF2B5EF4-FFF2-40B4-BE49-F238E27FC236}">
                <a16:creationId xmlns:a16="http://schemas.microsoft.com/office/drawing/2014/main" id="{83E2C85D-E737-4619-9E08-A22E806B54B8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855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608499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Variables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8" name="Shape 443">
            <a:extLst>
              <a:ext uri="{FF2B5EF4-FFF2-40B4-BE49-F238E27FC236}">
                <a16:creationId xmlns:a16="http://schemas.microsoft.com/office/drawing/2014/main" id="{7FF8CEE6-7EA2-4D42-9C50-9B4AE5B4EAED}"/>
              </a:ext>
            </a:extLst>
          </p:cNvPr>
          <p:cNvSpPr/>
          <p:nvPr/>
        </p:nvSpPr>
        <p:spPr>
          <a:xfrm>
            <a:off x="635000" y="2472690"/>
            <a:ext cx="21844001" cy="4934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EL: EL = EAD x PD x LGD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ea typeface="FS Lola"/>
                <a:cs typeface="FS Lola"/>
                <a:sym typeface="FS Lola"/>
              </a:rPr>
              <a:t>Expected Loss is part of the cost of doing business and it is already included in fees and rates charged by banks.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UL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ea typeface="FS Lola"/>
                <a:cs typeface="FS Lola"/>
                <a:sym typeface="FS Lola"/>
              </a:rPr>
              <a:t>Unexpected Loss captures the volatility of losses that can go beyond the expected value. It is the maximum loss expected to happen during a certain time horizon and confidence level (Basel II requests a 99.9%). Economic Capital is the cushion that have to absorb that risk.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Assuming a specific model, the value can be calculated such as: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505" y="6192252"/>
            <a:ext cx="8638673" cy="6565391"/>
          </a:xfrm>
          <a:prstGeom prst="rect">
            <a:avLst/>
          </a:prstGeom>
        </p:spPr>
      </p:pic>
      <p:sp>
        <p:nvSpPr>
          <p:cNvPr id="7" name="Shape 187">
            <a:extLst>
              <a:ext uri="{FF2B5EF4-FFF2-40B4-BE49-F238E27FC236}">
                <a16:creationId xmlns:a16="http://schemas.microsoft.com/office/drawing/2014/main" id="{249488C4-0AA6-4B7A-B408-3A4B7F42E814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5724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407654" y="5575597"/>
            <a:ext cx="593752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   Credit Risk</a:t>
            </a:r>
          </a:p>
          <a:p>
            <a:r>
              <a:rPr lang="en-US" dirty="0"/>
              <a:t>Measurement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9507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535" y="3003202"/>
            <a:ext cx="7670801" cy="7696201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Shape 364"/>
          <p:cNvSpPr/>
          <p:nvPr/>
        </p:nvSpPr>
        <p:spPr>
          <a:xfrm>
            <a:off x="1269999" y="4626114"/>
            <a:ext cx="11430001" cy="4420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914400" marR="0" lvl="0" indent="-914400" algn="l" defTabSz="457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Probability of Default (%)</a:t>
            </a:r>
          </a:p>
          <a:p>
            <a:pPr marL="914400" marR="0" lvl="0" indent="-914400" algn="l" defTabSz="457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>
                <a:solidFill>
                  <a:srgbClr val="493A39"/>
                </a:solidFill>
                <a:latin typeface="FS Lola"/>
                <a:sym typeface="FS Lola"/>
              </a:rPr>
              <a:t>Loss Given Default (%)</a:t>
            </a:r>
          </a:p>
          <a:p>
            <a:pPr marL="914400" marR="0" lvl="0" indent="-914400" algn="l" defTabSz="457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Credit Exposures ($)</a:t>
            </a:r>
          </a:p>
          <a:p>
            <a:pPr marL="914400" marR="0" lvl="0" indent="-914400" algn="l" defTabSz="4572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Counterparty Risk</a:t>
            </a:r>
          </a:p>
        </p:txBody>
      </p:sp>
      <p:sp>
        <p:nvSpPr>
          <p:cNvPr id="7" name="Shape 380">
            <a:extLst>
              <a:ext uri="{FF2B5EF4-FFF2-40B4-BE49-F238E27FC236}">
                <a16:creationId xmlns:a16="http://schemas.microsoft.com/office/drawing/2014/main" id="{C0091110-E1B3-473F-8FC6-7D605CB74610}"/>
              </a:ext>
            </a:extLst>
          </p:cNvPr>
          <p:cNvSpPr/>
          <p:nvPr/>
        </p:nvSpPr>
        <p:spPr>
          <a:xfrm>
            <a:off x="1269999" y="3692525"/>
            <a:ext cx="847115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6000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sz="5400" dirty="0"/>
              <a:t>Credit Risk Measurement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133474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Credit Risk Measurement</a:t>
            </a:r>
            <a:endParaRPr dirty="0"/>
          </a:p>
        </p:txBody>
      </p:sp>
      <p:sp>
        <p:nvSpPr>
          <p:cNvPr id="445" name="Shape 445"/>
          <p:cNvSpPr/>
          <p:nvPr/>
        </p:nvSpPr>
        <p:spPr>
          <a:xfrm>
            <a:off x="635239" y="1816100"/>
            <a:ext cx="41004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r>
              <a:rPr lang="en-US" dirty="0"/>
              <a:t>Probability of Default</a:t>
            </a:r>
            <a:endParaRPr dirty="0"/>
          </a:p>
        </p:txBody>
      </p:sp>
      <p:sp>
        <p:nvSpPr>
          <p:cNvPr id="11" name="Shape 443">
            <a:extLst>
              <a:ext uri="{FF2B5EF4-FFF2-40B4-BE49-F238E27FC236}">
                <a16:creationId xmlns:a16="http://schemas.microsoft.com/office/drawing/2014/main" id="{8FCF7FE7-BAFE-455C-8710-47C773F52C20}"/>
              </a:ext>
            </a:extLst>
          </p:cNvPr>
          <p:cNvSpPr/>
          <p:nvPr/>
        </p:nvSpPr>
        <p:spPr>
          <a:xfrm>
            <a:off x="635240" y="2975761"/>
            <a:ext cx="8060892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Rating System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Moody: Only care about issuer rather than issues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S&amp;P: Only care about issues rather than issuer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FITCH: Care about the issues of specific issuer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93A7D-D668-4BCB-A3EA-F43C02C5F196}"/>
              </a:ext>
            </a:extLst>
          </p:cNvPr>
          <p:cNvGrpSpPr/>
          <p:nvPr/>
        </p:nvGrpSpPr>
        <p:grpSpPr>
          <a:xfrm>
            <a:off x="11557239" y="746760"/>
            <a:ext cx="9544050" cy="5609590"/>
            <a:chOff x="11557239" y="746760"/>
            <a:chExt cx="9544050" cy="5609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56CA2E-2D97-42F5-A6C0-2168BAB3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7239" y="1403350"/>
              <a:ext cx="9544050" cy="4953000"/>
            </a:xfrm>
            <a:prstGeom prst="rect">
              <a:avLst/>
            </a:prstGeom>
          </p:spPr>
        </p:pic>
        <p:sp>
          <p:nvSpPr>
            <p:cNvPr id="18" name="Shape 443">
              <a:extLst>
                <a:ext uri="{FF2B5EF4-FFF2-40B4-BE49-F238E27FC236}">
                  <a16:creationId xmlns:a16="http://schemas.microsoft.com/office/drawing/2014/main" id="{B124D901-7283-4192-B188-1C7835369944}"/>
                </a:ext>
              </a:extLst>
            </p:cNvPr>
            <p:cNvSpPr/>
            <p:nvPr/>
          </p:nvSpPr>
          <p:spPr>
            <a:xfrm>
              <a:off x="12827240" y="746760"/>
              <a:ext cx="7057458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algn="l" defTabSz="457200"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dirty="0"/>
                <a:t>Moody From Borrower Ratings to PD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6B06E-3608-4CEA-9A2D-78D9BA33F3A7}"/>
              </a:ext>
            </a:extLst>
          </p:cNvPr>
          <p:cNvGrpSpPr/>
          <p:nvPr/>
        </p:nvGrpSpPr>
        <p:grpSpPr>
          <a:xfrm>
            <a:off x="11557240" y="6858000"/>
            <a:ext cx="9544049" cy="4735342"/>
            <a:chOff x="11557240" y="7227777"/>
            <a:chExt cx="9544049" cy="47353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39B865-2A15-47E6-B359-A087918C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7240" y="7884367"/>
              <a:ext cx="9544049" cy="4078752"/>
            </a:xfrm>
            <a:prstGeom prst="rect">
              <a:avLst/>
            </a:prstGeom>
          </p:spPr>
        </p:pic>
        <p:sp>
          <p:nvSpPr>
            <p:cNvPr id="19" name="Shape 443">
              <a:extLst>
                <a:ext uri="{FF2B5EF4-FFF2-40B4-BE49-F238E27FC236}">
                  <a16:creationId xmlns:a16="http://schemas.microsoft.com/office/drawing/2014/main" id="{6DBF0BF9-0AB9-49FB-AA95-6A0D63AD895D}"/>
                </a:ext>
              </a:extLst>
            </p:cNvPr>
            <p:cNvSpPr/>
            <p:nvPr/>
          </p:nvSpPr>
          <p:spPr>
            <a:xfrm>
              <a:off x="13915480" y="7227777"/>
              <a:ext cx="4880977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algn="l" defTabSz="457200"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dirty="0"/>
                <a:t>Moddy Transition Matrix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EB4E7-8FDB-460D-B681-8FA68DD32CFF}"/>
              </a:ext>
            </a:extLst>
          </p:cNvPr>
          <p:cNvSpPr/>
          <p:nvPr/>
        </p:nvSpPr>
        <p:spPr>
          <a:xfrm>
            <a:off x="635240" y="6903039"/>
            <a:ext cx="1219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How the ratings comes out? 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From perspective of Rating Agency, three major indicators: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14350" lvl="0" indent="-514350" algn="l" defTabSz="457200"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Marginal Probability of Default</a:t>
            </a:r>
          </a:p>
          <a:p>
            <a:pPr marL="514350" lvl="0" indent="-514350" algn="l" defTabSz="457200"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Cumulative Probability of Default</a:t>
            </a:r>
          </a:p>
          <a:p>
            <a:pPr marL="514350" lvl="0" indent="-514350" algn="l" defTabSz="457200"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Cumulative Survival Rate</a:t>
            </a:r>
          </a:p>
        </p:txBody>
      </p:sp>
      <p:sp>
        <p:nvSpPr>
          <p:cNvPr id="15" name="Shape 187">
            <a:extLst>
              <a:ext uri="{FF2B5EF4-FFF2-40B4-BE49-F238E27FC236}">
                <a16:creationId xmlns:a16="http://schemas.microsoft.com/office/drawing/2014/main" id="{9495F191-6350-4226-B6F3-A981ED7D16BE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625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Measurement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35239" y="1816100"/>
            <a:ext cx="634789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Probability of Default (Historical)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1" name="Shape 443">
            <a:extLst>
              <a:ext uri="{FF2B5EF4-FFF2-40B4-BE49-F238E27FC236}">
                <a16:creationId xmlns:a16="http://schemas.microsoft.com/office/drawing/2014/main" id="{8FCF7FE7-BAFE-455C-8710-47C773F52C20}"/>
              </a:ext>
            </a:extLst>
          </p:cNvPr>
          <p:cNvSpPr/>
          <p:nvPr/>
        </p:nvSpPr>
        <p:spPr>
          <a:xfrm>
            <a:off x="635239" y="2824598"/>
            <a:ext cx="1328603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Bond price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Using Probability of Default and bond price, we can derivative Risk-Neutral PD.</a:t>
            </a:r>
          </a:p>
        </p:txBody>
      </p:sp>
      <p:sp>
        <p:nvSpPr>
          <p:cNvPr id="15" name="Shape 443">
            <a:extLst>
              <a:ext uri="{FF2B5EF4-FFF2-40B4-BE49-F238E27FC236}">
                <a16:creationId xmlns:a16="http://schemas.microsoft.com/office/drawing/2014/main" id="{9D737FC2-FC62-4D8B-8F6A-047E8A0C560A}"/>
              </a:ext>
            </a:extLst>
          </p:cNvPr>
          <p:cNvSpPr/>
          <p:nvPr/>
        </p:nvSpPr>
        <p:spPr>
          <a:xfrm>
            <a:off x="634999" y="6105073"/>
            <a:ext cx="1252116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Stock Price (Merton Model)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Using Stock price of corporate and make connection between Balance Sheet with Option Valuation(BSM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94BA2-BBF1-4E73-B646-C162A461DA60}"/>
              </a:ext>
            </a:extLst>
          </p:cNvPr>
          <p:cNvSpPr txBox="1"/>
          <p:nvPr/>
        </p:nvSpPr>
        <p:spPr>
          <a:xfrm>
            <a:off x="8362275" y="5022694"/>
            <a:ext cx="654345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rPr>
              <a:t>Maturity – Risk-free rate</a:t>
            </a:r>
            <a:endParaRPr kumimoji="0" lang="en-US" sz="5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7B1D5-5AFC-475E-8E54-63642324D700}"/>
                  </a:ext>
                </a:extLst>
              </p:cNvPr>
              <p:cNvSpPr txBox="1"/>
              <p:nvPr/>
            </p:nvSpPr>
            <p:spPr>
              <a:xfrm>
                <a:off x="6697621" y="4393787"/>
                <a:ext cx="9872766" cy="553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𝑌𝑒𝑖𝑙𝑑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𝑡𝑜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𝑀𝑎𝑡𝑢𝑟𝑖𝑡𝑦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−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𝑅𝑖𝑠𝑘𝑓𝑟𝑒𝑒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𝑟𝑎𝑡𝑒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en-US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𝑷𝑫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∗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𝐿𝐺𝐷</m:t>
                      </m:r>
                    </m:oMath>
                  </m:oMathPara>
                </a14:m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7B1D5-5AFC-475E-8E54-63642324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1" y="4393787"/>
                <a:ext cx="98727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C244E-E93E-4ECC-B70D-AB3EB389F82C}"/>
              </a:ext>
            </a:extLst>
          </p:cNvPr>
          <p:cNvGrpSpPr/>
          <p:nvPr/>
        </p:nvGrpSpPr>
        <p:grpSpPr>
          <a:xfrm>
            <a:off x="2024144" y="7803192"/>
            <a:ext cx="8766878" cy="4240095"/>
            <a:chOff x="11400448" y="7964605"/>
            <a:chExt cx="8766878" cy="4240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070AF0-6CB4-40C1-9AF7-FBAD6C841496}"/>
                </a:ext>
              </a:extLst>
            </p:cNvPr>
            <p:cNvSpPr>
              <a:spLocks/>
            </p:cNvSpPr>
            <p:nvPr/>
          </p:nvSpPr>
          <p:spPr>
            <a:xfrm>
              <a:off x="11400448" y="7964606"/>
              <a:ext cx="4293679" cy="4240094"/>
            </a:xfrm>
            <a:prstGeom prst="rect">
              <a:avLst/>
            </a:prstGeom>
            <a:solidFill>
              <a:srgbClr val="63C1A0"/>
            </a:solidFill>
            <a:ln w="12700" cap="flat">
              <a:solidFill>
                <a:srgbClr val="63C1A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rPr>
                <a:t>Asset</a:t>
              </a:r>
            </a:p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($100)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B67AEB-5AD1-4B25-9A0E-D41542BE2DE9}"/>
                </a:ext>
              </a:extLst>
            </p:cNvPr>
            <p:cNvSpPr/>
            <p:nvPr/>
          </p:nvSpPr>
          <p:spPr>
            <a:xfrm>
              <a:off x="15843379" y="7964605"/>
              <a:ext cx="4323947" cy="3115503"/>
            </a:xfrm>
            <a:prstGeom prst="rect">
              <a:avLst/>
            </a:prstGeom>
            <a:solidFill>
              <a:srgbClr val="9A9A9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rPr>
                <a:t>Liability</a:t>
              </a:r>
            </a:p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($80)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15A037-8182-4FA0-A3EC-B36A2D779A6E}"/>
                </a:ext>
              </a:extLst>
            </p:cNvPr>
            <p:cNvSpPr/>
            <p:nvPr/>
          </p:nvSpPr>
          <p:spPr>
            <a:xfrm>
              <a:off x="15843379" y="11080108"/>
              <a:ext cx="4323947" cy="1124592"/>
            </a:xfrm>
            <a:prstGeom prst="rect">
              <a:avLst/>
            </a:prstGeom>
            <a:solidFill>
              <a:srgbClr val="99CBA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rPr>
                <a:t>Equity</a:t>
              </a:r>
            </a:p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($20)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E10B157-E04A-42ED-849E-841500D0211D}"/>
              </a:ext>
            </a:extLst>
          </p:cNvPr>
          <p:cNvSpPr/>
          <p:nvPr/>
        </p:nvSpPr>
        <p:spPr>
          <a:xfrm>
            <a:off x="11188803" y="8036901"/>
            <a:ext cx="62998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Liability: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IF Asset &gt;= 80 THEN Liability = 80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ELSE Liability = Asset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Equity: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IF Asset &gt;= 80 THEN Equity = Asset – 80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ELSE Equity =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372138-A9AA-4F34-92AC-93167C9CFC90}"/>
              </a:ext>
            </a:extLst>
          </p:cNvPr>
          <p:cNvSpPr/>
          <p:nvPr/>
        </p:nvSpPr>
        <p:spPr>
          <a:xfrm>
            <a:off x="17641061" y="8463816"/>
            <a:ext cx="29998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Corporate: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Max(A – 80, 0)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Option: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Max(S – K)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DB082-F93D-44F0-8913-92C55FF31F0C}"/>
              </a:ext>
            </a:extLst>
          </p:cNvPr>
          <p:cNvSpPr/>
          <p:nvPr/>
        </p:nvSpPr>
        <p:spPr>
          <a:xfrm>
            <a:off x="19392063" y="11360888"/>
            <a:ext cx="5323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Value of Liability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Value of Equity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PD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 of (Asset &lt; Liability)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52CD6B-B83C-4EC6-B995-BF47DC9BE29D}"/>
              </a:ext>
            </a:extLst>
          </p:cNvPr>
          <p:cNvSpPr/>
          <p:nvPr/>
        </p:nvSpPr>
        <p:spPr>
          <a:xfrm rot="4402704">
            <a:off x="19439124" y="10481536"/>
            <a:ext cx="769818" cy="671804"/>
          </a:xfrm>
          <a:prstGeom prst="rightArrow">
            <a:avLst/>
          </a:prstGeom>
          <a:solidFill>
            <a:srgbClr val="9A9A9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  <a:sym typeface="Helvetica Light"/>
            </a:endParaRPr>
          </a:p>
        </p:txBody>
      </p:sp>
      <p:sp>
        <p:nvSpPr>
          <p:cNvPr id="18" name="Shape 187">
            <a:extLst>
              <a:ext uri="{FF2B5EF4-FFF2-40B4-BE49-F238E27FC236}">
                <a16:creationId xmlns:a16="http://schemas.microsoft.com/office/drawing/2014/main" id="{BFE7F859-9C84-48CB-BC3F-47F52750D159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170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444">
            <a:extLst>
              <a:ext uri="{FF2B5EF4-FFF2-40B4-BE49-F238E27FC236}">
                <a16:creationId xmlns:a16="http://schemas.microsoft.com/office/drawing/2014/main" id="{D00C33FC-12CB-42AA-AA39-90C494570420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Credit Risk Measurement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AAAE6-D464-4C0D-B55F-C41DFA1A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9" y="4975603"/>
            <a:ext cx="8897031" cy="6924297"/>
          </a:xfrm>
          <a:prstGeom prst="rect">
            <a:avLst/>
          </a:prstGeom>
        </p:spPr>
      </p:pic>
      <p:sp>
        <p:nvSpPr>
          <p:cNvPr id="13" name="Shape 443">
            <a:extLst>
              <a:ext uri="{FF2B5EF4-FFF2-40B4-BE49-F238E27FC236}">
                <a16:creationId xmlns:a16="http://schemas.microsoft.com/office/drawing/2014/main" id="{314D347F-3FD8-42EB-9B4F-15239CB43D1C}"/>
              </a:ext>
            </a:extLst>
          </p:cNvPr>
          <p:cNvSpPr/>
          <p:nvPr/>
        </p:nvSpPr>
        <p:spPr>
          <a:xfrm>
            <a:off x="635239" y="2891334"/>
            <a:ext cx="12521163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Stock Price (Moody’s KMV Model)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Using Distance to default and calculate standard deviation of Asset and Liability.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noProof="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Case: </a:t>
            </a:r>
            <a:r>
              <a:rPr lang="en-US" sz="3000" noProof="0" dirty="0">
                <a:solidFill>
                  <a:srgbClr val="493A39"/>
                </a:solidFill>
                <a:latin typeface="FS Lola"/>
                <a:sym typeface="FS Lola"/>
              </a:rPr>
              <a:t>Enron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 </a:t>
            </a:r>
          </a:p>
        </p:txBody>
      </p:sp>
      <p:sp>
        <p:nvSpPr>
          <p:cNvPr id="14" name="Shape 445">
            <a:extLst>
              <a:ext uri="{FF2B5EF4-FFF2-40B4-BE49-F238E27FC236}">
                <a16:creationId xmlns:a16="http://schemas.microsoft.com/office/drawing/2014/main" id="{F664374C-82E4-428D-BF54-28BB35CED703}"/>
              </a:ext>
            </a:extLst>
          </p:cNvPr>
          <p:cNvSpPr/>
          <p:nvPr/>
        </p:nvSpPr>
        <p:spPr>
          <a:xfrm>
            <a:off x="635239" y="1816100"/>
            <a:ext cx="624369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Probability of Default (Historical)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7429A0-6B65-4DA4-9B76-C57E2491CC32}"/>
                  </a:ext>
                </a:extLst>
              </p:cNvPr>
              <p:cNvSpPr txBox="1"/>
              <p:nvPr/>
            </p:nvSpPr>
            <p:spPr>
              <a:xfrm>
                <a:off x="13100877" y="6761678"/>
                <a:ext cx="6322244" cy="16848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𝐷𝑖𝑠𝑡𝑎𝑛𝑐𝑒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𝑡𝑜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𝐷𝑒𝑓𝑎𝑢𝑙𝑡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𝑉</m:t>
                          </m:r>
                          <m:r>
                            <a:rPr kumimoji="0" lang="en-US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 −</m:t>
                          </m:r>
                          <m:r>
                            <a:rPr kumimoji="0" lang="en-US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600">
                                  <a:solidFill>
                                    <a:srgbClr val="222222"/>
                                  </a:solidFill>
                                  <a:latin typeface="Roboto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endParaRPr>
              </a:p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7429A0-6B65-4DA4-9B76-C57E2491C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877" y="6761678"/>
                <a:ext cx="6322244" cy="16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DB40C62-905B-4F77-B528-33CE23F2BD83}"/>
              </a:ext>
            </a:extLst>
          </p:cNvPr>
          <p:cNvSpPr/>
          <p:nvPr/>
        </p:nvSpPr>
        <p:spPr>
          <a:xfrm>
            <a:off x="13156402" y="8036016"/>
            <a:ext cx="53239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V: Firm value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K: Default threshold</a:t>
            </a:r>
          </a:p>
          <a:p>
            <a:pPr lvl="0"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l-GR" sz="3000" dirty="0">
                <a:solidFill>
                  <a:srgbClr val="493A39"/>
                </a:solidFill>
                <a:sym typeface="FS Lola"/>
              </a:rPr>
              <a:t>σ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: Volatility of firm value</a:t>
            </a:r>
          </a:p>
        </p:txBody>
      </p:sp>
      <p:sp>
        <p:nvSpPr>
          <p:cNvPr id="10" name="Shape 187">
            <a:extLst>
              <a:ext uri="{FF2B5EF4-FFF2-40B4-BE49-F238E27FC236}">
                <a16:creationId xmlns:a16="http://schemas.microsoft.com/office/drawing/2014/main" id="{FFBC9F08-AC4C-42A6-9C63-BD7549C989F7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074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656" y="0"/>
            <a:ext cx="13039344" cy="13716000"/>
          </a:xfrm>
          <a:prstGeom prst="rect">
            <a:avLst/>
          </a:prstGeom>
        </p:spPr>
      </p:pic>
      <p:sp>
        <p:nvSpPr>
          <p:cNvPr id="380" name="Shape 380"/>
          <p:cNvSpPr/>
          <p:nvPr/>
        </p:nvSpPr>
        <p:spPr>
          <a:xfrm>
            <a:off x="1270000" y="3692525"/>
            <a:ext cx="713498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6000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sz="5400" dirty="0"/>
              <a:t>Guideline</a:t>
            </a:r>
            <a:endParaRPr sz="5400" dirty="0"/>
          </a:p>
        </p:txBody>
      </p:sp>
      <p:pic>
        <p:nvPicPr>
          <p:cNvPr id="381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82"/>
          <p:cNvSpPr/>
          <p:nvPr/>
        </p:nvSpPr>
        <p:spPr>
          <a:xfrm>
            <a:off x="1270000" y="4626114"/>
            <a:ext cx="11430000" cy="331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/>
              <a:t>Introduction of Credit Risk</a:t>
            </a:r>
          </a:p>
          <a:p>
            <a:pPr marL="91440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/>
              <a:t>Credit Risk Measurement</a:t>
            </a:r>
          </a:p>
          <a:p>
            <a:pPr marL="91440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/>
              <a:t>Credit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00537152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444">
            <a:extLst>
              <a:ext uri="{FF2B5EF4-FFF2-40B4-BE49-F238E27FC236}">
                <a16:creationId xmlns:a16="http://schemas.microsoft.com/office/drawing/2014/main" id="{D00C33FC-12CB-42AA-AA39-90C494570420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Measurement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3" name="Shape 443">
            <a:extLst>
              <a:ext uri="{FF2B5EF4-FFF2-40B4-BE49-F238E27FC236}">
                <a16:creationId xmlns:a16="http://schemas.microsoft.com/office/drawing/2014/main" id="{314D347F-3FD8-42EB-9B4F-15239CB43D1C}"/>
              </a:ext>
            </a:extLst>
          </p:cNvPr>
          <p:cNvSpPr/>
          <p:nvPr/>
        </p:nvSpPr>
        <p:spPr>
          <a:xfrm>
            <a:off x="635240" y="2891334"/>
            <a:ext cx="10760030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Exponential Distribution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Given condition that we la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ck information of company, we will use Poisson Distribution and Exponential Distribution to estimate probability of Default.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9" name="Shape 445">
            <a:extLst>
              <a:ext uri="{FF2B5EF4-FFF2-40B4-BE49-F238E27FC236}">
                <a16:creationId xmlns:a16="http://schemas.microsoft.com/office/drawing/2014/main" id="{EBA24377-49E8-4073-9AE5-00BB911CBF48}"/>
              </a:ext>
            </a:extLst>
          </p:cNvPr>
          <p:cNvSpPr/>
          <p:nvPr/>
        </p:nvSpPr>
        <p:spPr>
          <a:xfrm>
            <a:off x="635239" y="1816100"/>
            <a:ext cx="629339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Probability of Default (Statistical)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A84EA-9A21-482B-9ADC-97C5113B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89" y="1310154"/>
            <a:ext cx="6553424" cy="53124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43A372-0E99-4C44-B32A-91EC48ADE46C}"/>
              </a:ext>
            </a:extLst>
          </p:cNvPr>
          <p:cNvSpPr/>
          <p:nvPr/>
        </p:nvSpPr>
        <p:spPr>
          <a:xfrm>
            <a:off x="18609095" y="3955632"/>
            <a:ext cx="5323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Λ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: the rate at which it will taken an event to occur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4A9716-6DF1-4450-9BAC-6E57754ED7AA}"/>
                  </a:ext>
                </a:extLst>
              </p:cNvPr>
              <p:cNvSpPr txBox="1"/>
              <p:nvPr/>
            </p:nvSpPr>
            <p:spPr>
              <a:xfrm>
                <a:off x="19021142" y="3261499"/>
                <a:ext cx="3450304" cy="6506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Λ</m:t>
                          </m:r>
                          <m: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∗</m:t>
                          </m:r>
                          <m: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FS Lola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4A9716-6DF1-4450-9BAC-6E57754ED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1142" y="3261499"/>
                <a:ext cx="3450304" cy="650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443">
            <a:extLst>
              <a:ext uri="{FF2B5EF4-FFF2-40B4-BE49-F238E27FC236}">
                <a16:creationId xmlns:a16="http://schemas.microsoft.com/office/drawing/2014/main" id="{4FBFEFA6-F29D-4EEA-B85B-2B58AE2B2AA5}"/>
              </a:ext>
            </a:extLst>
          </p:cNvPr>
          <p:cNvSpPr/>
          <p:nvPr/>
        </p:nvSpPr>
        <p:spPr>
          <a:xfrm>
            <a:off x="467289" y="6858000"/>
            <a:ext cx="9124580" cy="388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Single Factor Model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1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When Default happened? 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Economic is poor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Wingdings" panose="05000000000000000000" pitchFamily="2" charset="2"/>
              </a:rPr>
              <a:t> Macro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Wingdings" panose="05000000000000000000" pitchFamily="2" charset="2"/>
              </a:rPr>
              <a:t>Firm performance is poor  Micro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Wingdings" panose="05000000000000000000" pitchFamily="2" charset="2"/>
            </a:endParaRPr>
          </a:p>
          <a:p>
            <a:pPr marR="0" lvl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Wingdings" panose="05000000000000000000" pitchFamily="2" charset="2"/>
              </a:rPr>
              <a:t>Calculate a probability of profit smaller than threshold </a:t>
            </a:r>
          </a:p>
          <a:p>
            <a:pPr marR="0" lvl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u="sng" dirty="0">
                <a:solidFill>
                  <a:srgbClr val="493A39"/>
                </a:solidFill>
                <a:latin typeface="FS Lola"/>
                <a:sym typeface="Wingdings" panose="05000000000000000000" pitchFamily="2" charset="2"/>
              </a:rPr>
              <a:t>(PD = P(Profit &lt;= threshold)</a:t>
            </a:r>
            <a:endParaRPr kumimoji="0" lang="en-US" sz="3000" b="0" i="0" u="sng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6699F-EEC4-4F59-B130-03411CEA577E}"/>
              </a:ext>
            </a:extLst>
          </p:cNvPr>
          <p:cNvGrpSpPr/>
          <p:nvPr/>
        </p:nvGrpSpPr>
        <p:grpSpPr>
          <a:xfrm>
            <a:off x="10935378" y="8290079"/>
            <a:ext cx="5602795" cy="3013559"/>
            <a:chOff x="11892525" y="8577192"/>
            <a:chExt cx="5602795" cy="30135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F3F9A1-C812-42E9-A33E-12EAD2E0FA0D}"/>
                </a:ext>
              </a:extLst>
            </p:cNvPr>
            <p:cNvSpPr/>
            <p:nvPr/>
          </p:nvSpPr>
          <p:spPr>
            <a:xfrm>
              <a:off x="11892525" y="8577192"/>
              <a:ext cx="532395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493A39"/>
                  </a:solidFill>
                  <a:effectLst/>
                  <a:uLnTx/>
                  <a:uFillTx/>
                  <a:latin typeface="FS Lola"/>
                  <a:sym typeface="FS Lola"/>
                </a:rPr>
                <a:t>Economic ~ N(0,1)</a:t>
              </a:r>
            </a:p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3000" dirty="0">
                  <a:solidFill>
                    <a:srgbClr val="493A39"/>
                  </a:solidFill>
                  <a:latin typeface="FS Lola"/>
                  <a:sym typeface="FS Lola"/>
                </a:rPr>
                <a:t>Firm ~ N(0,1)</a:t>
              </a:r>
            </a:p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endParaRPr lang="en-US" sz="3000" dirty="0">
                <a:solidFill>
                  <a:srgbClr val="493A39"/>
                </a:solidFill>
                <a:latin typeface="FS Lola"/>
                <a:sym typeface="FS Lola"/>
              </a:endParaRPr>
            </a:p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endParaRPr lang="en-US" sz="3000" dirty="0">
                <a:solidFill>
                  <a:srgbClr val="493A39"/>
                </a:solidFill>
                <a:latin typeface="FS Lola"/>
                <a:sym typeface="FS Lola"/>
              </a:endParaRPr>
            </a:p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3000" dirty="0">
                  <a:solidFill>
                    <a:srgbClr val="493A39"/>
                  </a:solidFill>
                  <a:latin typeface="FS Lola"/>
                  <a:sym typeface="FS Lola"/>
                </a:rPr>
                <a:t>Return of Company ~ N(0,1)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B6233F8-5F03-42AD-A2DA-1423BAE0470A}"/>
                </a:ext>
              </a:extLst>
            </p:cNvPr>
            <p:cNvSpPr/>
            <p:nvPr/>
          </p:nvSpPr>
          <p:spPr>
            <a:xfrm rot="1127014">
              <a:off x="16725502" y="10918947"/>
              <a:ext cx="769818" cy="671804"/>
            </a:xfrm>
            <a:prstGeom prst="rightArrow">
              <a:avLst/>
            </a:prstGeom>
            <a:solidFill>
              <a:srgbClr val="9A9A9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43A363F8-679D-44DC-8EDE-5D998B22E13F}"/>
                </a:ext>
              </a:extLst>
            </p:cNvPr>
            <p:cNvSpPr/>
            <p:nvPr/>
          </p:nvSpPr>
          <p:spPr>
            <a:xfrm rot="5400000">
              <a:off x="13247346" y="9682444"/>
              <a:ext cx="769818" cy="671804"/>
            </a:xfrm>
            <a:prstGeom prst="rightArrow">
              <a:avLst/>
            </a:prstGeom>
            <a:solidFill>
              <a:srgbClr val="9A9A9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F6F2A2-EB45-4F60-93B3-6BA2C3ADD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112" y="9346324"/>
            <a:ext cx="7118934" cy="3200996"/>
          </a:xfrm>
          <a:prstGeom prst="rect">
            <a:avLst/>
          </a:prstGeom>
        </p:spPr>
      </p:pic>
      <p:sp>
        <p:nvSpPr>
          <p:cNvPr id="17" name="Shape 187">
            <a:extLst>
              <a:ext uri="{FF2B5EF4-FFF2-40B4-BE49-F238E27FC236}">
                <a16:creationId xmlns:a16="http://schemas.microsoft.com/office/drawing/2014/main" id="{7E2023EC-FBC9-4379-84C3-C50E04F38618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4409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444">
            <a:extLst>
              <a:ext uri="{FF2B5EF4-FFF2-40B4-BE49-F238E27FC236}">
                <a16:creationId xmlns:a16="http://schemas.microsoft.com/office/drawing/2014/main" id="{D00C33FC-12CB-42AA-AA39-90C494570420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Measurement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3" name="Shape 443">
            <a:extLst>
              <a:ext uri="{FF2B5EF4-FFF2-40B4-BE49-F238E27FC236}">
                <a16:creationId xmlns:a16="http://schemas.microsoft.com/office/drawing/2014/main" id="{314D347F-3FD8-42EB-9B4F-15239CB43D1C}"/>
              </a:ext>
            </a:extLst>
          </p:cNvPr>
          <p:cNvSpPr/>
          <p:nvPr/>
        </p:nvSpPr>
        <p:spPr>
          <a:xfrm>
            <a:off x="635241" y="2891334"/>
            <a:ext cx="8266164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Machine Learning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Logistic Regression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Random Forest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Gradient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 Boosting Tree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Cluster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ing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Principal Component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…….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9" name="Shape 445">
            <a:extLst>
              <a:ext uri="{FF2B5EF4-FFF2-40B4-BE49-F238E27FC236}">
                <a16:creationId xmlns:a16="http://schemas.microsoft.com/office/drawing/2014/main" id="{EBA24377-49E8-4073-9AE5-00BB911CBF48}"/>
              </a:ext>
            </a:extLst>
          </p:cNvPr>
          <p:cNvSpPr/>
          <p:nvPr/>
        </p:nvSpPr>
        <p:spPr>
          <a:xfrm>
            <a:off x="635239" y="1816100"/>
            <a:ext cx="633186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Probability of Default (Advanced)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6" name="Shape 443">
            <a:extLst>
              <a:ext uri="{FF2B5EF4-FFF2-40B4-BE49-F238E27FC236}">
                <a16:creationId xmlns:a16="http://schemas.microsoft.com/office/drawing/2014/main" id="{4FBFEFA6-F29D-4EEA-B85B-2B58AE2B2AA5}"/>
              </a:ext>
            </a:extLst>
          </p:cNvPr>
          <p:cNvSpPr/>
          <p:nvPr/>
        </p:nvSpPr>
        <p:spPr>
          <a:xfrm>
            <a:off x="635240" y="6736557"/>
            <a:ext cx="9124580" cy="278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Cash Flow Simulation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Infer PD from Linear model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Infer PD from Artificial Intelligence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……. 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sng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CEACF-7EA0-461D-A67D-3020F48B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175" y="2481909"/>
            <a:ext cx="6082392" cy="3923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6A8C2-B981-4F0A-8B2E-40E52EF3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3957" y="8616029"/>
            <a:ext cx="5257798" cy="3895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4E958-E3A5-41F3-928D-DDB5DFEC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1337" y="3008289"/>
            <a:ext cx="6210300" cy="465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47505-2FFA-465F-8A32-48C09E2FF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277" y="8237683"/>
            <a:ext cx="7470603" cy="2623069"/>
          </a:xfrm>
          <a:prstGeom prst="rect">
            <a:avLst/>
          </a:prstGeom>
        </p:spPr>
      </p:pic>
      <p:sp>
        <p:nvSpPr>
          <p:cNvPr id="12" name="Shape 187">
            <a:extLst>
              <a:ext uri="{FF2B5EF4-FFF2-40B4-BE49-F238E27FC236}">
                <a16:creationId xmlns:a16="http://schemas.microsoft.com/office/drawing/2014/main" id="{1AAC37D1-502C-4AC4-B3BD-2AE3FB8993A2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781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35239" y="1816100"/>
            <a:ext cx="325089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r>
              <a:rPr lang="en-US" dirty="0"/>
              <a:t>Credit Exposures</a:t>
            </a:r>
            <a:endParaRPr dirty="0"/>
          </a:p>
        </p:txBody>
      </p:sp>
      <p:sp>
        <p:nvSpPr>
          <p:cNvPr id="16" name="Shape 444">
            <a:extLst>
              <a:ext uri="{FF2B5EF4-FFF2-40B4-BE49-F238E27FC236}">
                <a16:creationId xmlns:a16="http://schemas.microsoft.com/office/drawing/2014/main" id="{627F16B4-DE24-4C02-B50B-9EB59A8A742D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Credit Risk Measurement</a:t>
            </a:r>
            <a:endParaRPr dirty="0"/>
          </a:p>
        </p:txBody>
      </p:sp>
      <p:sp>
        <p:nvSpPr>
          <p:cNvPr id="17" name="Shape 443">
            <a:extLst>
              <a:ext uri="{FF2B5EF4-FFF2-40B4-BE49-F238E27FC236}">
                <a16:creationId xmlns:a16="http://schemas.microsoft.com/office/drawing/2014/main" id="{C58920E8-A0A4-4A27-9EB1-FA9EF01458BA}"/>
              </a:ext>
            </a:extLst>
          </p:cNvPr>
          <p:cNvSpPr/>
          <p:nvPr/>
        </p:nvSpPr>
        <p:spPr>
          <a:xfrm>
            <a:off x="635239" y="2975761"/>
            <a:ext cx="13118083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Exposure Matrix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b="1" dirty="0">
              <a:solidFill>
                <a:srgbClr val="493A39"/>
              </a:solidFill>
              <a:latin typeface="FS Lola"/>
              <a:sym typeface="FS Lola"/>
            </a:endParaRP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b="1" dirty="0">
                <a:solidFill>
                  <a:srgbClr val="493A39"/>
                </a:solidFill>
                <a:latin typeface="FS Lola"/>
                <a:sym typeface="FS Lola"/>
              </a:rPr>
              <a:t>Exposure: 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Large of 0 and market value of transaction with netting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b="1" dirty="0">
                <a:solidFill>
                  <a:srgbClr val="493A39"/>
                </a:solidFill>
                <a:latin typeface="FS Lola"/>
                <a:sym typeface="FS Lola"/>
              </a:rPr>
              <a:t>Expected Exposure: 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Average of distribution of exposures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b="1" dirty="0">
                <a:solidFill>
                  <a:srgbClr val="493A39"/>
                </a:solidFill>
                <a:latin typeface="FS Lola"/>
                <a:sym typeface="FS Lola"/>
              </a:rPr>
              <a:t>Peak Future Exposure: 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percentile of distribution of exposures at any particular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54CF1-D9F0-425B-B6A7-DF3495A4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5982081"/>
            <a:ext cx="11364167" cy="5278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D334C-F36F-452D-A496-ACDD204CE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620" y="6251028"/>
            <a:ext cx="9924553" cy="5278748"/>
          </a:xfrm>
          <a:prstGeom prst="rect">
            <a:avLst/>
          </a:prstGeom>
        </p:spPr>
      </p:pic>
      <p:sp>
        <p:nvSpPr>
          <p:cNvPr id="18" name="Shape 443">
            <a:extLst>
              <a:ext uri="{FF2B5EF4-FFF2-40B4-BE49-F238E27FC236}">
                <a16:creationId xmlns:a16="http://schemas.microsoft.com/office/drawing/2014/main" id="{3CEDD36D-A7AC-4FCC-A654-559F285687FB}"/>
              </a:ext>
            </a:extLst>
          </p:cNvPr>
          <p:cNvSpPr/>
          <p:nvPr/>
        </p:nvSpPr>
        <p:spPr>
          <a:xfrm>
            <a:off x="5784980" y="11529776"/>
            <a:ext cx="115849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dirty="0"/>
              <a:t>Static</a:t>
            </a:r>
          </a:p>
        </p:txBody>
      </p:sp>
      <p:sp>
        <p:nvSpPr>
          <p:cNvPr id="19" name="Shape 443">
            <a:extLst>
              <a:ext uri="{FF2B5EF4-FFF2-40B4-BE49-F238E27FC236}">
                <a16:creationId xmlns:a16="http://schemas.microsoft.com/office/drawing/2014/main" id="{7ADD58C9-8CBC-4C42-A643-E0D2ADECE8A7}"/>
              </a:ext>
            </a:extLst>
          </p:cNvPr>
          <p:cNvSpPr/>
          <p:nvPr/>
        </p:nvSpPr>
        <p:spPr>
          <a:xfrm>
            <a:off x="17114649" y="11858071"/>
            <a:ext cx="18451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dirty="0"/>
              <a:t>Dynamic</a:t>
            </a:r>
          </a:p>
        </p:txBody>
      </p:sp>
      <p:sp>
        <p:nvSpPr>
          <p:cNvPr id="11" name="Shape 187">
            <a:extLst>
              <a:ext uri="{FF2B5EF4-FFF2-40B4-BE49-F238E27FC236}">
                <a16:creationId xmlns:a16="http://schemas.microsoft.com/office/drawing/2014/main" id="{6FF6E4BF-40F3-4DBA-9805-E3B9404496DB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266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35239" y="1816100"/>
            <a:ext cx="345767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Counterparty Risk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6" name="Shape 444">
            <a:extLst>
              <a:ext uri="{FF2B5EF4-FFF2-40B4-BE49-F238E27FC236}">
                <a16:creationId xmlns:a16="http://schemas.microsoft.com/office/drawing/2014/main" id="{627F16B4-DE24-4C02-B50B-9EB59A8A742D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Measurement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1" name="Shape 443">
            <a:extLst>
              <a:ext uri="{FF2B5EF4-FFF2-40B4-BE49-F238E27FC236}">
                <a16:creationId xmlns:a16="http://schemas.microsoft.com/office/drawing/2014/main" id="{75409F3B-58DA-44BB-BD2C-EE8260158B6B}"/>
              </a:ext>
            </a:extLst>
          </p:cNvPr>
          <p:cNvSpPr/>
          <p:nvPr/>
        </p:nvSpPr>
        <p:spPr>
          <a:xfrm>
            <a:off x="635240" y="5406827"/>
            <a:ext cx="12129038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Counterparty Risk VS. Lending Risk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Lending Risk: Traditional because business between bank is one-way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Direction is determined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Amount is determined 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Date is determined 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Counterparty Risk: Contemporary because business between bank is two-way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Direction is not determined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Amount is not determined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Date is not determined</a:t>
            </a:r>
          </a:p>
        </p:txBody>
      </p:sp>
      <p:sp>
        <p:nvSpPr>
          <p:cNvPr id="12" name="Shape 443">
            <a:extLst>
              <a:ext uri="{FF2B5EF4-FFF2-40B4-BE49-F238E27FC236}">
                <a16:creationId xmlns:a16="http://schemas.microsoft.com/office/drawing/2014/main" id="{783967B2-B5AF-45F9-9634-7A45011506F5}"/>
              </a:ext>
            </a:extLst>
          </p:cNvPr>
          <p:cNvSpPr/>
          <p:nvPr/>
        </p:nvSpPr>
        <p:spPr>
          <a:xfrm>
            <a:off x="634999" y="2688134"/>
            <a:ext cx="13584853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Characteristics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Counterparty Risk is conditional risk that NPV of investment is positive, counterparty fails to perform its obligations and there fore no profit is realized from the trade.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OTC Derivatives </a:t>
            </a:r>
          </a:p>
          <a:p>
            <a:pPr marL="457200" marR="0" lvl="0" indent="-4572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8" name="Shape 187">
            <a:extLst>
              <a:ext uri="{FF2B5EF4-FFF2-40B4-BE49-F238E27FC236}">
                <a16:creationId xmlns:a16="http://schemas.microsoft.com/office/drawing/2014/main" id="{1A63AB14-A19D-4474-AF77-DA404B16C358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1266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35239" y="1816100"/>
            <a:ext cx="345767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Counterparty Risk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6" name="Shape 444">
            <a:extLst>
              <a:ext uri="{FF2B5EF4-FFF2-40B4-BE49-F238E27FC236}">
                <a16:creationId xmlns:a16="http://schemas.microsoft.com/office/drawing/2014/main" id="{627F16B4-DE24-4C02-B50B-9EB59A8A742D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Measurement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11" name="Shape 443">
            <a:extLst>
              <a:ext uri="{FF2B5EF4-FFF2-40B4-BE49-F238E27FC236}">
                <a16:creationId xmlns:a16="http://schemas.microsoft.com/office/drawing/2014/main" id="{75409F3B-58DA-44BB-BD2C-EE8260158B6B}"/>
              </a:ext>
            </a:extLst>
          </p:cNvPr>
          <p:cNvSpPr/>
          <p:nvPr/>
        </p:nvSpPr>
        <p:spPr>
          <a:xfrm>
            <a:off x="635239" y="2972365"/>
            <a:ext cx="1776472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No Default Value (NDV)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The value of assets is calculated by condition that both side will not default. This value called NDV. </a:t>
            </a:r>
          </a:p>
        </p:txBody>
      </p:sp>
      <p:sp>
        <p:nvSpPr>
          <p:cNvPr id="8" name="Shape 443">
            <a:extLst>
              <a:ext uri="{FF2B5EF4-FFF2-40B4-BE49-F238E27FC236}">
                <a16:creationId xmlns:a16="http://schemas.microsoft.com/office/drawing/2014/main" id="{BA50B3AE-0B5F-49CE-BF87-74B88636D0E4}"/>
              </a:ext>
            </a:extLst>
          </p:cNvPr>
          <p:cNvSpPr/>
          <p:nvPr/>
        </p:nvSpPr>
        <p:spPr>
          <a:xfrm>
            <a:off x="635240" y="4348252"/>
            <a:ext cx="11905104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Credit Value Adjustment (CVA)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From perspective of counterparty’s default. 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Difference between risk-free value(No Default Value) and realized value.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u="sng" dirty="0">
                <a:solidFill>
                  <a:srgbClr val="493A39"/>
                </a:solidFill>
                <a:latin typeface="FS Lola"/>
                <a:sym typeface="FS Lola"/>
              </a:rPr>
              <a:t>Marginal CVA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: Break down CVA according to proportion </a:t>
            </a:r>
          </a:p>
          <a:p>
            <a:pPr marL="457200" lvl="0" indent="-457200" algn="l" defTabSz="457200">
              <a:buFont typeface="Arial" panose="020B0604020202020204" pitchFamily="34" charset="0"/>
              <a:buChar char="•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u="sng" dirty="0">
                <a:solidFill>
                  <a:srgbClr val="493A39"/>
                </a:solidFill>
                <a:latin typeface="FS Lola"/>
                <a:sym typeface="FS Lola"/>
              </a:rPr>
              <a:t>Incremental CVA</a:t>
            </a: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: Change in CVA result from a new trade 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</p:txBody>
      </p:sp>
      <p:sp>
        <p:nvSpPr>
          <p:cNvPr id="13" name="Shape 443">
            <a:extLst>
              <a:ext uri="{FF2B5EF4-FFF2-40B4-BE49-F238E27FC236}">
                <a16:creationId xmlns:a16="http://schemas.microsoft.com/office/drawing/2014/main" id="{AA3F765B-E916-46AB-BB96-942875CEEE12}"/>
              </a:ext>
            </a:extLst>
          </p:cNvPr>
          <p:cNvSpPr/>
          <p:nvPr/>
        </p:nvSpPr>
        <p:spPr>
          <a:xfrm>
            <a:off x="635000" y="7774831"/>
            <a:ext cx="1020717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Debt Value Adjustment (DVA)</a:t>
            </a:r>
          </a:p>
          <a:p>
            <a:pPr lvl="0" algn="l" defTabSz="457200"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Counterparty risk from point of view of party’s own default.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373F3D-747D-4CF5-A84B-4A5144794BF2}"/>
              </a:ext>
            </a:extLst>
          </p:cNvPr>
          <p:cNvGrpSpPr/>
          <p:nvPr/>
        </p:nvGrpSpPr>
        <p:grpSpPr>
          <a:xfrm>
            <a:off x="13347426" y="5396332"/>
            <a:ext cx="11971201" cy="3574098"/>
            <a:chOff x="12913567" y="7446536"/>
            <a:chExt cx="11971201" cy="35740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C56CA-3160-4DC2-98D3-20E2D13D2FB1}"/>
                </a:ext>
              </a:extLst>
            </p:cNvPr>
            <p:cNvSpPr/>
            <p:nvPr/>
          </p:nvSpPr>
          <p:spPr>
            <a:xfrm>
              <a:off x="12913567" y="7446536"/>
              <a:ext cx="1623526" cy="656590"/>
            </a:xfrm>
            <a:prstGeom prst="rect">
              <a:avLst/>
            </a:prstGeom>
            <a:solidFill>
              <a:srgbClr val="99CBA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674582-DD29-43EE-BD2F-E23E597ED150}"/>
                </a:ext>
              </a:extLst>
            </p:cNvPr>
            <p:cNvSpPr/>
            <p:nvPr/>
          </p:nvSpPr>
          <p:spPr>
            <a:xfrm>
              <a:off x="12913567" y="8636605"/>
              <a:ext cx="1623526" cy="656590"/>
            </a:xfrm>
            <a:prstGeom prst="rect">
              <a:avLst/>
            </a:prstGeom>
            <a:solidFill>
              <a:srgbClr val="6BBE9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E344A8-F915-4FFF-8F2F-62FB2BEB26F1}"/>
                </a:ext>
              </a:extLst>
            </p:cNvPr>
            <p:cNvSpPr/>
            <p:nvPr/>
          </p:nvSpPr>
          <p:spPr>
            <a:xfrm>
              <a:off x="13044196" y="10004971"/>
              <a:ext cx="690465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493A39"/>
                  </a:solidFill>
                  <a:effectLst/>
                  <a:uLnTx/>
                  <a:uFillTx/>
                  <a:latin typeface="FS Lola"/>
                  <a:sym typeface="FS Lola"/>
                </a:rPr>
                <a:t>From view of A: CVA is $5 ; DVA is $3 </a:t>
              </a:r>
            </a:p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493A39"/>
                  </a:solidFill>
                  <a:effectLst/>
                  <a:uLnTx/>
                  <a:uFillTx/>
                  <a:latin typeface="FS Lola"/>
                  <a:sym typeface="FS Lola"/>
                </a:rPr>
                <a:t>F</a:t>
              </a:r>
              <a:r>
                <a:rPr lang="en-US" sz="3000" dirty="0">
                  <a:solidFill>
                    <a:srgbClr val="493A39"/>
                  </a:solidFill>
                  <a:latin typeface="FS Lola"/>
                  <a:sym typeface="FS Lola"/>
                </a:rPr>
                <a:t>rom view of B: CVA is $3 ; DVA is $5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B48C5F-8CEA-490A-A07F-C9BA811D8A29}"/>
                </a:ext>
              </a:extLst>
            </p:cNvPr>
            <p:cNvSpPr/>
            <p:nvPr/>
          </p:nvSpPr>
          <p:spPr>
            <a:xfrm>
              <a:off x="15706171" y="8634705"/>
              <a:ext cx="1623526" cy="656590"/>
            </a:xfrm>
            <a:prstGeom prst="rect">
              <a:avLst/>
            </a:prstGeom>
            <a:solidFill>
              <a:srgbClr val="99CBA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8CE9B1-8A45-47FB-9B6D-D40301A46479}"/>
                </a:ext>
              </a:extLst>
            </p:cNvPr>
            <p:cNvSpPr/>
            <p:nvPr/>
          </p:nvSpPr>
          <p:spPr>
            <a:xfrm>
              <a:off x="15706171" y="7446536"/>
              <a:ext cx="1623526" cy="656590"/>
            </a:xfrm>
            <a:prstGeom prst="rect">
              <a:avLst/>
            </a:prstGeom>
            <a:solidFill>
              <a:srgbClr val="6BBE9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F6D343-E46A-443B-B8D6-31D22380C065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4537093" y="7774831"/>
              <a:ext cx="914400" cy="91440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2EEDBC-25C7-40DE-88D5-76826E75D3C0}"/>
                </a:ext>
              </a:extLst>
            </p:cNvPr>
            <p:cNvCxnSpPr/>
            <p:nvPr/>
          </p:nvCxnSpPr>
          <p:spPr>
            <a:xfrm>
              <a:off x="14910316" y="7774831"/>
              <a:ext cx="541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D3A13B-25ED-4287-BB65-695370D5FDAC}"/>
                </a:ext>
              </a:extLst>
            </p:cNvPr>
            <p:cNvCxnSpPr/>
            <p:nvPr/>
          </p:nvCxnSpPr>
          <p:spPr>
            <a:xfrm>
              <a:off x="14910315" y="8963000"/>
              <a:ext cx="541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687749A-621F-42A2-9C74-68174B634216}"/>
                </a:ext>
              </a:extLst>
            </p:cNvPr>
            <p:cNvSpPr/>
            <p:nvPr/>
          </p:nvSpPr>
          <p:spPr>
            <a:xfrm>
              <a:off x="18176031" y="7592733"/>
              <a:ext cx="1156996" cy="328295"/>
            </a:xfrm>
            <a:prstGeom prst="rightArrow">
              <a:avLst/>
            </a:prstGeom>
            <a:solidFill>
              <a:srgbClr val="9A9A9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7F198E2-7EF4-4AF2-8E22-E6BBB153DECA}"/>
                </a:ext>
              </a:extLst>
            </p:cNvPr>
            <p:cNvSpPr/>
            <p:nvPr/>
          </p:nvSpPr>
          <p:spPr>
            <a:xfrm>
              <a:off x="18176031" y="8798852"/>
              <a:ext cx="1156996" cy="328295"/>
            </a:xfrm>
            <a:prstGeom prst="rightArrow">
              <a:avLst/>
            </a:prstGeom>
            <a:solidFill>
              <a:srgbClr val="9A9A9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4D2354-E26F-4FA8-A023-E942471F7E12}"/>
                </a:ext>
              </a:extLst>
            </p:cNvPr>
            <p:cNvSpPr/>
            <p:nvPr/>
          </p:nvSpPr>
          <p:spPr>
            <a:xfrm>
              <a:off x="19560817" y="7497832"/>
              <a:ext cx="532395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3000" dirty="0">
                  <a:solidFill>
                    <a:srgbClr val="493A39"/>
                  </a:solidFill>
                  <a:latin typeface="FS Lola"/>
                  <a:sym typeface="FS Lola"/>
                </a:rPr>
                <a:t>Loss = $3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587C46-7E60-4BB4-9FA1-5DF9141ABFA5}"/>
                </a:ext>
              </a:extLst>
            </p:cNvPr>
            <p:cNvSpPr/>
            <p:nvPr/>
          </p:nvSpPr>
          <p:spPr>
            <a:xfrm>
              <a:off x="19560816" y="8616087"/>
              <a:ext cx="532395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>
                  <a:solidFill>
                    <a:srgbClr val="3A8484"/>
                  </a:solidFill>
                  <a:latin typeface="FS Lola"/>
                  <a:ea typeface="FS Lola"/>
                  <a:cs typeface="FS Lola"/>
                  <a:sym typeface="FS Lola"/>
                </a:defRPr>
              </a:pPr>
              <a:r>
                <a:rPr lang="en-US" sz="3000" dirty="0">
                  <a:solidFill>
                    <a:srgbClr val="493A39"/>
                  </a:solidFill>
                  <a:latin typeface="FS Lola"/>
                  <a:sym typeface="FS Lola"/>
                </a:rPr>
                <a:t>Loss = $5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3542A-A68E-4EE5-AA0C-CD2F1D4CF78C}"/>
                  </a:ext>
                </a:extLst>
              </p:cNvPr>
              <p:cNvSpPr txBox="1"/>
              <p:nvPr/>
            </p:nvSpPr>
            <p:spPr>
              <a:xfrm>
                <a:off x="7368348" y="10348486"/>
                <a:ext cx="7161255" cy="5539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𝐹𝑎𝑖𝑟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𝑉𝑎𝑙𝑢𝑒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𝑁𝐷𝑉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−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𝐶𝑉𝐴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 + 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𝐷𝑉𝐴</m:t>
                      </m:r>
                    </m:oMath>
                  </m:oMathPara>
                </a14:m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3542A-A68E-4EE5-AA0C-CD2F1D4CF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48" y="10348486"/>
                <a:ext cx="71612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hape 187">
            <a:extLst>
              <a:ext uri="{FF2B5EF4-FFF2-40B4-BE49-F238E27FC236}">
                <a16:creationId xmlns:a16="http://schemas.microsoft.com/office/drawing/2014/main" id="{BB8AABF4-402C-470A-8A9D-5558A0109E4C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04035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635239" y="1816100"/>
            <a:ext cx="267861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Stress Testing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16" name="Shape 444">
            <a:extLst>
              <a:ext uri="{FF2B5EF4-FFF2-40B4-BE49-F238E27FC236}">
                <a16:creationId xmlns:a16="http://schemas.microsoft.com/office/drawing/2014/main" id="{627F16B4-DE24-4C02-B50B-9EB59A8A742D}"/>
              </a:ext>
            </a:extLst>
          </p:cNvPr>
          <p:cNvSpPr/>
          <p:nvPr/>
        </p:nvSpPr>
        <p:spPr>
          <a:xfrm>
            <a:off x="635000" y="1016000"/>
            <a:ext cx="663002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Measurement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6" name="Shape 187">
            <a:extLst>
              <a:ext uri="{FF2B5EF4-FFF2-40B4-BE49-F238E27FC236}">
                <a16:creationId xmlns:a16="http://schemas.microsoft.com/office/drawing/2014/main" id="{AD0DA7C0-709B-42C7-B4BC-D53996F4F555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363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500628" y="5575597"/>
            <a:ext cx="5751575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	Credit Risk</a:t>
            </a:r>
          </a:p>
          <a:p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2664454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635000" y="1016000"/>
            <a:ext cx="651460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Credit Risk Management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35239" y="1816100"/>
            <a:ext cx="28982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>
                <a:solidFill>
                  <a:srgbClr val="9A9A9A"/>
                </a:solidFill>
                <a:latin typeface="FS Lola Medium"/>
                <a:ea typeface="FS Lola Medium"/>
                <a:cs typeface="FS Lola Medium"/>
                <a:sym typeface="FS Lola Medium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FS Lola Medium"/>
                <a:sym typeface="FS Lola Medium"/>
              </a:rPr>
              <a:t>Risk Mitigation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A9A9A"/>
              </a:solidFill>
              <a:effectLst/>
              <a:uLnTx/>
              <a:uFillTx/>
              <a:latin typeface="FS Lola Medium"/>
              <a:sym typeface="FS Lola Medium"/>
            </a:endParaRPr>
          </a:p>
        </p:txBody>
      </p:sp>
      <p:sp>
        <p:nvSpPr>
          <p:cNvPr id="8" name="Shape 443">
            <a:extLst>
              <a:ext uri="{FF2B5EF4-FFF2-40B4-BE49-F238E27FC236}">
                <a16:creationId xmlns:a16="http://schemas.microsoft.com/office/drawing/2014/main" id="{F2E226CC-86E3-4267-B6B4-F9BEA5F5AC5D}"/>
              </a:ext>
            </a:extLst>
          </p:cNvPr>
          <p:cNvSpPr/>
          <p:nvPr/>
        </p:nvSpPr>
        <p:spPr>
          <a:xfrm>
            <a:off x="634999" y="2688134"/>
            <a:ext cx="1933251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Netting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Provides a gain to both parties as only the net amount of money needs to be paid, reducing counterparty risk</a:t>
            </a:r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F5F457EB-39CA-4CAA-95AD-830A7F427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13" y="4131225"/>
            <a:ext cx="9532217" cy="3404363"/>
          </a:xfrm>
          <a:prstGeom prst="rect">
            <a:avLst/>
          </a:prstGeom>
        </p:spPr>
      </p:pic>
      <p:sp>
        <p:nvSpPr>
          <p:cNvPr id="11" name="Shape 443">
            <a:extLst>
              <a:ext uri="{FF2B5EF4-FFF2-40B4-BE49-F238E27FC236}">
                <a16:creationId xmlns:a16="http://schemas.microsoft.com/office/drawing/2014/main" id="{CA53FA76-643B-46D5-BD80-7A296E9A17F8}"/>
              </a:ext>
            </a:extLst>
          </p:cNvPr>
          <p:cNvSpPr/>
          <p:nvPr/>
        </p:nvSpPr>
        <p:spPr>
          <a:xfrm>
            <a:off x="635239" y="7882593"/>
            <a:ext cx="1933251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600" dirty="0">
                <a:solidFill>
                  <a:srgbClr val="3A8484"/>
                </a:solidFill>
                <a:latin typeface="FS Lola"/>
                <a:sym typeface="FS Lola"/>
              </a:rPr>
              <a:t>Collateralization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Positive position will require Negative position to post collateral.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b="1" i="1" u="sng" dirty="0">
                <a:solidFill>
                  <a:srgbClr val="493A39"/>
                </a:solidFill>
                <a:latin typeface="FS Lola"/>
                <a:sym typeface="FS Lola"/>
              </a:rPr>
              <a:t>Note: Interest, coupon, dividends and any cash flows belong to the owner of collateral</a:t>
            </a:r>
          </a:p>
        </p:txBody>
      </p:sp>
      <p:sp>
        <p:nvSpPr>
          <p:cNvPr id="9" name="Shape 187">
            <a:extLst>
              <a:ext uri="{FF2B5EF4-FFF2-40B4-BE49-F238E27FC236}">
                <a16:creationId xmlns:a16="http://schemas.microsoft.com/office/drawing/2014/main" id="{E9F7B967-B0A1-425F-B52D-78C2C3885CE9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272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-1" y="-1"/>
            <a:ext cx="24384001" cy="13716001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9ACCA2"/>
                </a:solidFill>
              </a:defRPr>
            </a:pPr>
            <a:endParaRPr dirty="0"/>
          </a:p>
        </p:txBody>
      </p:sp>
      <p:pic>
        <p:nvPicPr>
          <p:cNvPr id="62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081" y="-17145"/>
            <a:ext cx="789456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pasted-image.pdf"/>
          <p:cNvPicPr>
            <a:picLocks noChangeAspect="1"/>
          </p:cNvPicPr>
          <p:nvPr/>
        </p:nvPicPr>
        <p:blipFill>
          <a:blip r:embed="rId3">
            <a:alphaModFix amt="89723"/>
          </a:blip>
          <a:stretch>
            <a:fillRect/>
          </a:stretch>
        </p:blipFill>
        <p:spPr>
          <a:xfrm>
            <a:off x="0" y="0"/>
            <a:ext cx="78945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Shape 632"/>
          <p:cNvSpPr/>
          <p:nvPr/>
        </p:nvSpPr>
        <p:spPr>
          <a:xfrm>
            <a:off x="5755709" y="6299200"/>
            <a:ext cx="1287258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8000" i="1">
                <a:latin typeface="FS Lola Light"/>
                <a:ea typeface="FS Lola Light"/>
                <a:cs typeface="FS Lola Light"/>
                <a:sym typeface="FS Lola Light"/>
              </a:defRPr>
            </a:lvl1pPr>
          </a:lstStyle>
          <a:p>
            <a:r>
              <a:rPr lang="en-US" dirty="0"/>
              <a:t>Be Aware of Risk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3301054" y="5575597"/>
            <a:ext cx="615072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   Introduction </a:t>
            </a:r>
          </a:p>
          <a:p>
            <a:r>
              <a:rPr lang="en-US" dirty="0"/>
              <a:t>Of Credit Risk</a:t>
            </a:r>
          </a:p>
        </p:txBody>
      </p:sp>
    </p:spTree>
    <p:extLst>
      <p:ext uri="{BB962C8B-B14F-4D97-AF65-F5344CB8AC3E}">
        <p14:creationId xmlns:p14="http://schemas.microsoft.com/office/powerpoint/2010/main" val="807611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535" y="3003202"/>
            <a:ext cx="7670801" cy="76962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80">
            <a:extLst>
              <a:ext uri="{FF2B5EF4-FFF2-40B4-BE49-F238E27FC236}">
                <a16:creationId xmlns:a16="http://schemas.microsoft.com/office/drawing/2014/main" id="{38C2311E-B8B3-4836-B71A-ADA4D9061EE2}"/>
              </a:ext>
            </a:extLst>
          </p:cNvPr>
          <p:cNvSpPr/>
          <p:nvPr/>
        </p:nvSpPr>
        <p:spPr>
          <a:xfrm>
            <a:off x="1270000" y="3692525"/>
            <a:ext cx="833446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6000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sz="5400" dirty="0"/>
              <a:t>Introduction of Credit Risk</a:t>
            </a:r>
          </a:p>
        </p:txBody>
      </p:sp>
      <p:sp>
        <p:nvSpPr>
          <p:cNvPr id="8" name="Shape 382">
            <a:extLst>
              <a:ext uri="{FF2B5EF4-FFF2-40B4-BE49-F238E27FC236}">
                <a16:creationId xmlns:a16="http://schemas.microsoft.com/office/drawing/2014/main" id="{AC30F0C8-ECB3-4FFA-B54E-8A120CF5AAAE}"/>
              </a:ext>
            </a:extLst>
          </p:cNvPr>
          <p:cNvSpPr/>
          <p:nvPr/>
        </p:nvSpPr>
        <p:spPr>
          <a:xfrm>
            <a:off x="1270000" y="4626114"/>
            <a:ext cx="11430000" cy="4420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>
                <a:solidFill>
                  <a:srgbClr val="493A39"/>
                </a:solidFill>
                <a:latin typeface="FS Lola"/>
                <a:sym typeface="FS Lola"/>
              </a:rPr>
              <a:t>Credit Risk Definition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>
                <a:solidFill>
                  <a:srgbClr val="493A39"/>
                </a:solidFill>
                <a:latin typeface="FS Lola"/>
                <a:sym typeface="FS Lola"/>
              </a:rPr>
              <a:t>Retail Credit Risk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>
                <a:solidFill>
                  <a:srgbClr val="493A39"/>
                </a:solidFill>
                <a:latin typeface="FS Lola"/>
                <a:sym typeface="FS Lola"/>
              </a:rPr>
              <a:t>Commercial Credit Risk</a:t>
            </a:r>
          </a:p>
          <a:p>
            <a:pPr marL="914400" lvl="0" indent="-914400" algn="l" defTabSz="457200">
              <a:lnSpc>
                <a:spcPct val="150000"/>
              </a:lnSpc>
              <a:buFont typeface="+mj-lt"/>
              <a:buAutoNum type="arabicPeriod"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4800" dirty="0">
                <a:solidFill>
                  <a:srgbClr val="493A39"/>
                </a:solidFill>
                <a:latin typeface="FS Lola"/>
                <a:sym typeface="FS Lola"/>
              </a:rPr>
              <a:t>Credit Risk Variables</a:t>
            </a:r>
          </a:p>
        </p:txBody>
      </p:sp>
    </p:spTree>
    <p:extLst>
      <p:ext uri="{BB962C8B-B14F-4D97-AF65-F5344CB8AC3E}">
        <p14:creationId xmlns:p14="http://schemas.microsoft.com/office/powerpoint/2010/main" val="7307010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329">
            <a:extLst>
              <a:ext uri="{FF2B5EF4-FFF2-40B4-BE49-F238E27FC236}">
                <a16:creationId xmlns:a16="http://schemas.microsoft.com/office/drawing/2014/main" id="{CF879A07-F23E-4B33-B871-00D5DC457F87}"/>
              </a:ext>
            </a:extLst>
          </p:cNvPr>
          <p:cNvSpPr/>
          <p:nvPr/>
        </p:nvSpPr>
        <p:spPr>
          <a:xfrm>
            <a:off x="4137822" y="5575597"/>
            <a:ext cx="447718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r>
              <a:rPr lang="en-US" dirty="0"/>
              <a:t>Credit Risk</a:t>
            </a:r>
          </a:p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6278416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443">
            <a:extLst>
              <a:ext uri="{FF2B5EF4-FFF2-40B4-BE49-F238E27FC236}">
                <a16:creationId xmlns:a16="http://schemas.microsoft.com/office/drawing/2014/main" id="{7FF8CEE6-7EA2-4D42-9C50-9B4AE5B4EAED}"/>
              </a:ext>
            </a:extLst>
          </p:cNvPr>
          <p:cNvSpPr/>
          <p:nvPr/>
        </p:nvSpPr>
        <p:spPr>
          <a:xfrm>
            <a:off x="635000" y="2472690"/>
            <a:ext cx="21844001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Risk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Variability of adverse outcomes that are unexpected: potential unexpected losses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A8484"/>
                </a:solidFill>
                <a:effectLst/>
                <a:uLnTx/>
                <a:uFillTx/>
                <a:latin typeface="FS Lola"/>
                <a:sym typeface="FS Lola"/>
              </a:rPr>
              <a:t>Risk vs Uncertainty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3A8484"/>
              </a:solidFill>
              <a:effectLst/>
              <a:uLnTx/>
              <a:uFillTx/>
              <a:latin typeface="FS Lola"/>
              <a:sym typeface="FS Lol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493A39"/>
                </a:solidFill>
                <a:effectLst/>
                <a:uLnTx/>
                <a:uFillTx/>
                <a:latin typeface="FS Lola"/>
                <a:sym typeface="FS Lola"/>
              </a:rPr>
              <a:t>Some authors and practitioner differentiate between risk and uncertainty. Risk is quantifiable, uncertainty is not.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sym typeface="FS Lola"/>
            </a:endParaRP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id="{68DE96F5-1621-D746-B81D-029339A998B8}"/>
              </a:ext>
            </a:extLst>
          </p:cNvPr>
          <p:cNvSpPr>
            <a:spLocks/>
          </p:cNvSpPr>
          <p:nvPr/>
        </p:nvSpPr>
        <p:spPr>
          <a:xfrm>
            <a:off x="1329572" y="6553856"/>
            <a:ext cx="7576457" cy="3795911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Risk</a:t>
            </a:r>
            <a:b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b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Quantifiable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Highly controlled environment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Known set of outcomes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Relevant past info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Possibility to calculate probabilities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Simple systems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FS Lola"/>
              <a:sym typeface="Helvetica Light"/>
            </a:endParaRP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A331775C-8995-4441-A346-654CE71717E8}"/>
              </a:ext>
            </a:extLst>
          </p:cNvPr>
          <p:cNvSpPr/>
          <p:nvPr/>
        </p:nvSpPr>
        <p:spPr>
          <a:xfrm>
            <a:off x="13945350" y="6553856"/>
            <a:ext cx="9455826" cy="3672800"/>
          </a:xfrm>
          <a:prstGeom prst="rect">
            <a:avLst/>
          </a:prstGeom>
          <a:solidFill>
            <a:srgbClr val="E3F7F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Uncertainty</a:t>
            </a:r>
            <a:b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Not quantifiable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Unknown event or unknown outcomes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Known outcomes with no relevant past info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 Events with heavy-tailed distributions (rare extreme outcomes)</a:t>
            </a:r>
            <a:b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</a:b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FS Lola"/>
                <a:sym typeface="Helvetica Light"/>
              </a:rPr>
              <a:t>Non-linear complex systems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FS Lola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56" y="7452043"/>
            <a:ext cx="2428875" cy="1876425"/>
          </a:xfrm>
          <a:prstGeom prst="rect">
            <a:avLst/>
          </a:prstGeom>
        </p:spPr>
      </p:pic>
      <p:sp>
        <p:nvSpPr>
          <p:cNvPr id="20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419826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Risk Definition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9" name="Shape 187">
            <a:extLst>
              <a:ext uri="{FF2B5EF4-FFF2-40B4-BE49-F238E27FC236}">
                <a16:creationId xmlns:a16="http://schemas.microsoft.com/office/drawing/2014/main" id="{59BA8997-C243-47DE-9FBF-875FD6BC6B2B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08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608499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 Definition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20" name="Shape 443">
            <a:extLst>
              <a:ext uri="{FF2B5EF4-FFF2-40B4-BE49-F238E27FC236}">
                <a16:creationId xmlns:a16="http://schemas.microsoft.com/office/drawing/2014/main" id="{7FF8CEE6-7EA2-4D42-9C50-9B4AE5B4EAED}"/>
              </a:ext>
            </a:extLst>
          </p:cNvPr>
          <p:cNvSpPr/>
          <p:nvPr/>
        </p:nvSpPr>
        <p:spPr>
          <a:xfrm>
            <a:off x="635000" y="2472690"/>
            <a:ext cx="21844001" cy="333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Oldest type of financial risk</a:t>
            </a:r>
          </a:p>
          <a:p>
            <a:pPr marL="685800" indent="-685800" algn="l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685800" indent="-685800" algn="l"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Economic loss from the failure of a counterparty to fulfill its contractual obligations or from the increased risk of the counterparty of doing so</a:t>
            </a:r>
          </a:p>
          <a:p>
            <a:pPr marL="685800" indent="-685800" algn="l">
              <a:buFont typeface="Arial" panose="020B0604020202020204" pitchFamily="34" charset="0"/>
              <a:buChar char="•"/>
              <a:defRPr/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685800" indent="-685800" algn="l"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Several ways to split in sub-risks: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493A39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493A39"/>
              </a:solidFill>
              <a:effectLst/>
              <a:uLnTx/>
              <a:uFillTx/>
              <a:latin typeface="FS Lola"/>
              <a:ea typeface="FS Lola"/>
              <a:cs typeface="FS Lola"/>
              <a:sym typeface="FS Lola"/>
            </a:endParaRPr>
          </a:p>
        </p:txBody>
      </p:sp>
      <p:sp>
        <p:nvSpPr>
          <p:cNvPr id="21" name="CuadroTexto 2">
            <a:extLst>
              <a:ext uri="{FF2B5EF4-FFF2-40B4-BE49-F238E27FC236}">
                <a16:creationId xmlns:a16="http://schemas.microsoft.com/office/drawing/2014/main" id="{3A0BE13B-AF09-7F48-BB59-51C80445F326}"/>
              </a:ext>
            </a:extLst>
          </p:cNvPr>
          <p:cNvSpPr txBox="1"/>
          <p:nvPr/>
        </p:nvSpPr>
        <p:spPr>
          <a:xfrm>
            <a:off x="1329572" y="5380039"/>
            <a:ext cx="13825929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Default (debt obligations)</a:t>
            </a:r>
          </a:p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Downgrade/migration in credit quality</a:t>
            </a:r>
          </a:p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Settlement risk</a:t>
            </a:r>
          </a:p>
        </p:txBody>
      </p:sp>
      <p:sp>
        <p:nvSpPr>
          <p:cNvPr id="8" name="Shape 187">
            <a:extLst>
              <a:ext uri="{FF2B5EF4-FFF2-40B4-BE49-F238E27FC236}">
                <a16:creationId xmlns:a16="http://schemas.microsoft.com/office/drawing/2014/main" id="{72530830-77AD-4F33-A6E4-910B6DA890DE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7510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asted-image-filter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df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1275283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4137822" y="5575597"/>
            <a:ext cx="447718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8000" i="1"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 	Retail</a:t>
            </a:r>
            <a:r>
              <a:rPr lang="en-US" noProof="0" dirty="0"/>
              <a:t> 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S Lola ExtraBold"/>
                <a:sym typeface="FS Lola ExtraBold"/>
              </a:rPr>
              <a:t>Credit Risk</a:t>
            </a:r>
            <a:endParaRPr kumimoji="0" sz="8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746753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204700"/>
            <a:ext cx="1389144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44">
            <a:extLst>
              <a:ext uri="{FF2B5EF4-FFF2-40B4-BE49-F238E27FC236}">
                <a16:creationId xmlns:a16="http://schemas.microsoft.com/office/drawing/2014/main" id="{78314EA3-5B70-46EC-8821-2DBB8659DEAE}"/>
              </a:ext>
            </a:extLst>
          </p:cNvPr>
          <p:cNvSpPr/>
          <p:nvPr/>
        </p:nvSpPr>
        <p:spPr>
          <a:xfrm>
            <a:off x="635000" y="1016000"/>
            <a:ext cx="505266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i="1">
                <a:solidFill>
                  <a:srgbClr val="6BBD9C"/>
                </a:solidFill>
                <a:latin typeface="FS Lola ExtraBold"/>
                <a:ea typeface="FS Lola ExtraBold"/>
                <a:cs typeface="FS Lola ExtraBold"/>
                <a:sym typeface="FS Lola ExtraBold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1" u="none" strike="noStrike" kern="0" cap="none" spc="0" normalizeH="0" baseline="0" noProof="0" dirty="0">
                <a:ln>
                  <a:noFill/>
                </a:ln>
                <a:solidFill>
                  <a:srgbClr val="6BBD9C"/>
                </a:solidFill>
                <a:effectLst/>
                <a:uLnTx/>
                <a:uFillTx/>
                <a:latin typeface="FS Lola ExtraBold"/>
                <a:sym typeface="FS Lola ExtraBold"/>
              </a:rPr>
              <a:t>Retail Credit Risk</a:t>
            </a:r>
            <a:endParaRPr kumimoji="0" sz="5000" b="0" i="1" u="none" strike="noStrike" kern="0" cap="none" spc="0" normalizeH="0" baseline="0" noProof="0" dirty="0">
              <a:ln>
                <a:noFill/>
              </a:ln>
              <a:solidFill>
                <a:srgbClr val="6BBD9C"/>
              </a:solidFill>
              <a:effectLst/>
              <a:uLnTx/>
              <a:uFillTx/>
              <a:latin typeface="FS Lola ExtraBold"/>
              <a:sym typeface="FS Lola ExtraBold"/>
            </a:endParaRPr>
          </a:p>
        </p:txBody>
      </p:sp>
      <p:sp>
        <p:nvSpPr>
          <p:cNvPr id="20" name="Shape 443">
            <a:extLst>
              <a:ext uri="{FF2B5EF4-FFF2-40B4-BE49-F238E27FC236}">
                <a16:creationId xmlns:a16="http://schemas.microsoft.com/office/drawing/2014/main" id="{7FF8CEE6-7EA2-4D42-9C50-9B4AE5B4EAED}"/>
              </a:ext>
            </a:extLst>
          </p:cNvPr>
          <p:cNvSpPr/>
          <p:nvPr/>
        </p:nvSpPr>
        <p:spPr>
          <a:xfrm>
            <a:off x="635000" y="2472690"/>
            <a:ext cx="21844001" cy="610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Types of products: Home mortgages, Credit Cards, Auto loans, Student loans, Home Equity loans, etc.</a:t>
            </a: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Large number of small, low-value loans</a:t>
            </a: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Less concentration and correlation risk</a:t>
            </a: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Credit Scoring models: statistical procedure to analyze (objective and subjective) borrower’s info to assess its capacity and willingness to repay debt:</a:t>
            </a:r>
            <a:b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</a:b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endParaRPr lang="en-US" sz="3000" dirty="0">
              <a:solidFill>
                <a:srgbClr val="493A39"/>
              </a:solidFill>
              <a:latin typeface="FS Lola"/>
              <a:sym typeface="FS Lola"/>
            </a:endParaRPr>
          </a:p>
          <a:p>
            <a:pPr marL="571500" marR="0" lvl="0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rgbClr val="3A8484"/>
                </a:solidFill>
                <a:latin typeface="FS Lola"/>
                <a:ea typeface="FS Lola"/>
                <a:cs typeface="FS Lola"/>
                <a:sym typeface="FS Lola"/>
              </a:defRPr>
            </a:pPr>
            <a:r>
              <a:rPr lang="en-US" sz="3000" dirty="0">
                <a:solidFill>
                  <a:srgbClr val="493A39"/>
                </a:solidFill>
                <a:latin typeface="FS Lola"/>
                <a:sym typeface="FS Lola"/>
              </a:rPr>
              <a:t>Basel accords require banks to segment their retail portfolio into sub-portfolios with similar behavior (loss and prepayment characteristics)</a:t>
            </a: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3A0BE13B-AF09-7F48-BB59-51C80445F326}"/>
              </a:ext>
            </a:extLst>
          </p:cNvPr>
          <p:cNvSpPr txBox="1"/>
          <p:nvPr/>
        </p:nvSpPr>
        <p:spPr>
          <a:xfrm>
            <a:off x="1329572" y="6345039"/>
            <a:ext cx="1382592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FICO used in USA and Canada</a:t>
            </a:r>
          </a:p>
          <a:p>
            <a:pPr marL="685800" marR="0" lvl="0" indent="-68580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000" dirty="0">
                <a:solidFill>
                  <a:srgbClr val="493A39"/>
                </a:solidFill>
                <a:latin typeface="FS Lola"/>
              </a:rPr>
              <a:t>Banks have their own internal model as well</a:t>
            </a:r>
          </a:p>
        </p:txBody>
      </p:sp>
      <p:sp>
        <p:nvSpPr>
          <p:cNvPr id="8" name="Shape 187">
            <a:extLst>
              <a:ext uri="{FF2B5EF4-FFF2-40B4-BE49-F238E27FC236}">
                <a16:creationId xmlns:a16="http://schemas.microsoft.com/office/drawing/2014/main" id="{9AD61180-AF4D-4850-B5B3-9E71DC7CFFC2}"/>
              </a:ext>
            </a:extLst>
          </p:cNvPr>
          <p:cNvSpPr/>
          <p:nvPr/>
        </p:nvSpPr>
        <p:spPr>
          <a:xfrm>
            <a:off x="-1" y="0"/>
            <a:ext cx="24384001" cy="508000"/>
          </a:xfrm>
          <a:prstGeom prst="rect">
            <a:avLst/>
          </a:prstGeom>
          <a:solidFill>
            <a:srgbClr val="6BBD9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4004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14563</TotalTime>
  <Words>1398</Words>
  <Application>Microsoft Office PowerPoint</Application>
  <PresentationFormat>Custom</PresentationFormat>
  <Paragraphs>238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Cambria Math</vt:lpstr>
      <vt:lpstr>FS Lola</vt:lpstr>
      <vt:lpstr>FS Lola ExtraBold</vt:lpstr>
      <vt:lpstr>FS Lola Light</vt:lpstr>
      <vt:lpstr>FS Lola Medium</vt:lpstr>
      <vt:lpstr>Helvetica Light</vt:lpstr>
      <vt:lpstr>Helvetica Neue</vt:lpstr>
      <vt:lpstr>Roboto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Olmo Vazquez Rodriguez</dc:creator>
  <cp:lastModifiedBy>Bodian</cp:lastModifiedBy>
  <cp:revision>216</cp:revision>
  <dcterms:modified xsi:type="dcterms:W3CDTF">2020-05-28T13:48:25Z</dcterms:modified>
</cp:coreProperties>
</file>