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420" r:id="rId3"/>
    <p:sldId id="465" r:id="rId4"/>
    <p:sldId id="449" r:id="rId5"/>
    <p:sldId id="501" r:id="rId6"/>
    <p:sldId id="502" r:id="rId7"/>
    <p:sldId id="513" r:id="rId8"/>
    <p:sldId id="503" r:id="rId9"/>
    <p:sldId id="515" r:id="rId10"/>
    <p:sldId id="508" r:id="rId11"/>
    <p:sldId id="507" r:id="rId12"/>
    <p:sldId id="504" r:id="rId13"/>
    <p:sldId id="505" r:id="rId14"/>
    <p:sldId id="530" r:id="rId15"/>
    <p:sldId id="494" r:id="rId16"/>
    <p:sldId id="495" r:id="rId17"/>
    <p:sldId id="517" r:id="rId18"/>
    <p:sldId id="519" r:id="rId19"/>
    <p:sldId id="520" r:id="rId20"/>
    <p:sldId id="521" r:id="rId21"/>
    <p:sldId id="523" r:id="rId22"/>
    <p:sldId id="522" r:id="rId23"/>
    <p:sldId id="524" r:id="rId24"/>
    <p:sldId id="525" r:id="rId25"/>
    <p:sldId id="526" r:id="rId26"/>
    <p:sldId id="528" r:id="rId27"/>
    <p:sldId id="529" r:id="rId28"/>
    <p:sldId id="343" r:id="rId29"/>
    <p:sldId id="514"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2370" userDrawn="1">
          <p15:clr>
            <a:srgbClr val="A4A3A4"/>
          </p15:clr>
        </p15:guide>
        <p15:guide id="7" pos="11513" userDrawn="1">
          <p15:clr>
            <a:srgbClr val="A4A3A4"/>
          </p15:clr>
        </p15:guide>
        <p15:guide id="8" orient="horz" pos="8221" userDrawn="1">
          <p15:clr>
            <a:srgbClr val="A4A3A4"/>
          </p15:clr>
        </p15:guide>
        <p15:guide id="9" pos="7680" userDrawn="1">
          <p15:clr>
            <a:srgbClr val="A4A3A4"/>
          </p15:clr>
        </p15:guide>
        <p15:guide id="10"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BBE9C"/>
    <a:srgbClr val="9A9A9A"/>
    <a:srgbClr val="99CBA2"/>
    <a:srgbClr val="63C1A0"/>
    <a:srgbClr val="F29170"/>
    <a:srgbClr val="E3F7F3"/>
    <a:srgbClr val="C3F0E6"/>
    <a:srgbClr val="43ABC3"/>
    <a:srgbClr val="493A3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44" autoAdjust="0"/>
    <p:restoredTop sz="94704"/>
  </p:normalViewPr>
  <p:slideViewPr>
    <p:cSldViewPr snapToGrid="0" snapToObjects="1">
      <p:cViewPr varScale="1">
        <p:scale>
          <a:sx n="41" d="100"/>
          <a:sy n="41" d="100"/>
        </p:scale>
        <p:origin x="802" y="38"/>
      </p:cViewPr>
      <p:guideLst>
        <p:guide orient="horz" pos="2370"/>
        <p:guide pos="11513"/>
        <p:guide orient="horz" pos="8221"/>
        <p:guide pos="7680"/>
        <p:guide pos="3847"/>
      </p:guideLst>
    </p:cSldViewPr>
  </p:slideViewPr>
  <p:notesTextViewPr>
    <p:cViewPr>
      <p:scale>
        <a:sx n="1" d="1"/>
        <a:sy n="1" d="1"/>
      </p:scale>
      <p:origin x="0" y="0"/>
    </p:cViewPr>
  </p:notesTextViewPr>
  <p:sorterViewPr>
    <p:cViewPr>
      <p:scale>
        <a:sx n="70" d="100"/>
        <a:sy n="70" d="100"/>
      </p:scale>
      <p:origin x="0" y="-52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6T03:56:15.132"/>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6T03:56:19.283"/>
    </inkml:context>
    <inkml:brush xml:id="br0">
      <inkml:brushProperty name="width" value="0.35" units="cm"/>
      <inkml:brushProperty name="height" value="0.35" units="cm"/>
      <inkml:brushProperty name="color" value="#FFFFFF"/>
      <inkml:brushProperty name="ignorePressure" value="1"/>
    </inkml:brush>
  </inkml:definitions>
  <inkml:trace contextRef="#ctx0" brushRef="#br0">301 0,'0'2,"1"-1,-1 1,0-1,1 1,-1-1,1 1,0-1,-1 0,1 1,0-1,0 0,0 1,0-1,0 0,0 0,0 0,1 0,-1 0,0 0,2 1,34 16,-29-15,125 61,44 18,-169-79,91 37,188 104,-263-129,0 1,41 37,-56-44,0 1,0 0,-1 0,-1 1,0 0,0 0,-1 1,9 22,-7-9,-1 0,6 40,-11-54,-1 1,0-1,-1 1,-1 0,1-1,-2 1,-5 22,7-31,-1-1,0 1,0-1,0 1,0-1,0 0,-1 1,1-1,-1 0,1 0,-1 0,0 0,0 0,0-1,0 1,0 0,0-1,0 1,-1-1,1 0,0 0,-1 0,1 0,-1 0,1-1,-1 1,1-1,-1 1,0-1,1 0,-1 0,0 0,1-1,-1 1,1 0,-1-1,0 0,1 0,0 1,-1-2,1 1,-1 0,1 0,0-1,0 1,0-1,0 0,0 1,0-1,0 0,1 0,-1 0,-2-5,-41-67,33 52,-24-34,24 40,0 2,-1 0,-1 0,0 1,0 0,-1 2,-1 0,0 0,-1 2,0 0,-25-10,-16 0,-89-16,141 33,-23-5,2-2,-47-21,-22-8,19 11,-76-39,75 30,75 35,-22-10,1 0,-38-25,61 35,0 1,0-1,0 1,0-1,0 0,1 1,-1-1,0 0,0 0,1 1,-1-1,0 0,1 0,-1 0,1 0,-1 0,1 0,0 0,-1 0,1 0,0-2,0 2,0 0,1 1,-1-1,1 0,-1 1,1-1,-1 0,1 1,-1-1,1 0,0 1,-1-1,1 1,0-1,-1 1,1 0,0-1,0 1,-1 0,3-1,7-2,0 1,0 0,14 0,-21 2,290-3,-177 6,-63-1,0 1,-1 4,0 1,67 20,-80-16,-2 2,1 1,-2 2,0 2,-2 1,44 33,-49-31,32 31,-52-43,0 0,-1 0,0 0,-1 1,0 0,11 24,28 76,-4 2,27 123,-56-172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6T03:56:27.143"/>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1 758,'28'-13,"2"2,60-15,-20 7,146-40,-162 48,0 2,62-3,-46 10,-13 1,101-15,-142 14,0-2,-1 0,0-1,0 0,0-1,0-1,-1 0,0-1,-1-1,0 0,14-12,-21 15,0-1,0 0,-1 0,0 0,0-1,-1 1,1-1,-2 0,5-13,-1-4,7-49,-10 49,12-44,-7 41,2 1,1 1,1 0,1 1,19-26,-31 48,0 1,0-1,0 1,1 0,-1 0,1 0,-1 0,1 0,-1 0,1 0,0 1,0 0,3-2,-4 3,-1 0,0 0,0 0,1 0,-1 0,0 0,0 1,1-1,-1 0,0 1,0-1,1 1,-1-1,0 1,0-1,0 1,0 0,0 0,0 0,0-1,0 1,0 0,-1 0,1 0,0 0,0 1,-1-1,1 0,-1 0,1 0,-1 0,0 1,1 0,1 4,0 0,-1 0,0 1,0-1,0 0,-1 0,1 1,-2-1,1 0,-1 1,0-1,0 0,0 0,-1 0,0 0,-1 0,1 0,-1 0,0-1,0 1,-1-1,0 0,-6 6,-8 10,-1-2,-1 0,-1-1,-25 15,-106 85,71-53,-144 88,126-98,-123 47,171-83,0-2,0-2,-1-2,-86 8,68-16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6T03:56:29.815"/>
    </inkml:context>
    <inkml:brush xml:id="br0">
      <inkml:brushProperty name="width" value="0.35" units="cm"/>
      <inkml:brushProperty name="height" value="0.35" units="cm"/>
      <inkml:brushProperty name="color" value="#FFFFFF"/>
      <inkml:brushProperty name="ignorePressure" value="1"/>
    </inkml:brush>
  </inkml:definitions>
  <inkml:trace contextRef="#ctx0" brushRef="#br0">578 0,'0'9,"0"29,-9 26,-21 20,-13-5,-9-16,-4-18,-2-17,1-14,0 1,2-3,-7-3,6 6,13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4T18:10:41.505"/>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4T18:10:41.505"/>
    </inkml:context>
    <inkml:brush xml:id="br0">
      <inkml:brushProperty name="width" value="0.05" units="cm"/>
      <inkml:brushProperty name="height" value="0.05" units="cm"/>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811175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833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Texto del título</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Nivel de texto 1</a:t>
            </a:r>
          </a:p>
          <a:p>
            <a:pPr lvl="1"/>
            <a:r>
              <a:t>Nivel de texto 2</a:t>
            </a:r>
          </a:p>
          <a:p>
            <a:pPr lvl="2"/>
            <a:r>
              <a:t>Nivel de texto 3</a:t>
            </a:r>
          </a:p>
          <a:p>
            <a:pPr lvl="3"/>
            <a:r>
              <a:t>Nivel de texto 4</a:t>
            </a:r>
          </a:p>
          <a:p>
            <a:pPr lvl="4"/>
            <a:r>
              <a:t>Nivel de texto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Texto del título</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Texto del título</a:t>
            </a:r>
          </a:p>
        </p:txBody>
      </p:sp>
      <p:sp>
        <p:nvSpPr>
          <p:cNvPr id="57" name="Shape 57"/>
          <p:cNvSpPr>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Shape 66"/>
          <p:cNvSpPr>
            <a:spLocks noGrp="1"/>
          </p:cNvSpPr>
          <p:nvPr>
            <p:ph type="title"/>
          </p:nvPr>
        </p:nvSpPr>
        <p:spPr>
          <a:prstGeom prst="rect">
            <a:avLst/>
          </a:prstGeom>
        </p:spPr>
        <p:txBody>
          <a:bodyPr/>
          <a:lstStyle/>
          <a:p>
            <a:r>
              <a:t>Texto del título</a:t>
            </a:r>
          </a:p>
        </p:txBody>
      </p:sp>
      <p:sp>
        <p:nvSpPr>
          <p:cNvPr id="67" name="Shape 67"/>
          <p:cNvSpPr>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Nivel de texto 1</a:t>
            </a:r>
          </a:p>
          <a:p>
            <a:pPr lvl="1"/>
            <a:r>
              <a:t>Nivel de texto 2</a:t>
            </a:r>
          </a:p>
          <a:p>
            <a:pPr lvl="2"/>
            <a:r>
              <a:t>Nivel de texto 3</a:t>
            </a:r>
          </a:p>
          <a:p>
            <a:pPr lvl="3"/>
            <a:r>
              <a:t>Nivel de texto 4</a:t>
            </a:r>
          </a:p>
          <a:p>
            <a:pPr lvl="4"/>
            <a:r>
              <a:t>Nivel de texto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7270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6870700"/>
            <a:ext cx="7404100" cy="5549900"/>
          </a:xfrm>
          <a:prstGeom prst="rect">
            <a:avLst/>
          </a:prstGeom>
        </p:spPr>
        <p:txBody>
          <a:bodyPr lIns="91439" tIns="45719" rIns="91439" bIns="45719" anchor="t">
            <a:noAutofit/>
          </a:bodyPr>
          <a:lstStyle/>
          <a:p>
            <a:endParaRPr dirty="0"/>
          </a:p>
        </p:txBody>
      </p:sp>
      <p:sp>
        <p:nvSpPr>
          <p:cNvPr id="84" name="Shape 84"/>
          <p:cNvSpPr>
            <a:spLocks noGrp="1"/>
          </p:cNvSpPr>
          <p:nvPr>
            <p:ph type="pic" sz="quarter" idx="14"/>
          </p:nvPr>
        </p:nvSpPr>
        <p:spPr>
          <a:xfrm>
            <a:off x="15760700" y="952500"/>
            <a:ext cx="7404100" cy="5549900"/>
          </a:xfrm>
          <a:prstGeom prst="rect">
            <a:avLst/>
          </a:prstGeom>
        </p:spPr>
        <p:txBody>
          <a:bodyPr lIns="91439" tIns="45719" rIns="91439" bIns="45719" anchor="t">
            <a:noAutofit/>
          </a:bodyPr>
          <a:lstStyle/>
          <a:p>
            <a:endParaRPr dirty="0"/>
          </a:p>
        </p:txBody>
      </p:sp>
      <p:sp>
        <p:nvSpPr>
          <p:cNvPr id="85" name="Shape 85"/>
          <p:cNvSpPr>
            <a:spLocks noGrp="1"/>
          </p:cNvSpPr>
          <p:nvPr>
            <p:ph type="pic" idx="15"/>
          </p:nvPr>
        </p:nvSpPr>
        <p:spPr>
          <a:xfrm>
            <a:off x="1206500" y="952500"/>
            <a:ext cx="14173200" cy="11468100"/>
          </a:xfrm>
          <a:prstGeom prst="rect">
            <a:avLst/>
          </a:prstGeom>
        </p:spPr>
        <p:txBody>
          <a:bodyPr lIns="91439" tIns="45719" rIns="91439" bIns="45719" anchor="t">
            <a:noAutofit/>
          </a:bodyPr>
          <a:lstStyle/>
          <a:p>
            <a:endParaRPr dirty="0"/>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i="1"/>
            </a:lvl1pPr>
          </a:lstStyle>
          <a:p>
            <a:r>
              <a:t>– Juan López</a:t>
            </a:r>
          </a:p>
        </p:txBody>
      </p:sp>
      <p:sp>
        <p:nvSpPr>
          <p:cNvPr id="94" name="Shape 94"/>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“Escribir una cita aquí”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Texto del título</a:t>
            </a:r>
          </a:p>
        </p:txBody>
      </p:sp>
      <p:sp>
        <p:nvSpPr>
          <p:cNvPr id="3" name="Shape 3"/>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dirty="0"/>
          </a:p>
        </p:txBody>
      </p:sp>
    </p:spTree>
  </p:cSld>
  <p:clrMap bg1="dk1" tx1="lt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customXml" Target="../ink/ink3.xml"/><Relationship Id="rId4" Type="http://schemas.openxmlformats.org/officeDocument/2006/relationships/image" Target="../media/image21.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customXml" Target="../ink/ink5.xml"/><Relationship Id="rId21" Type="http://schemas.openxmlformats.org/officeDocument/2006/relationships/image" Target="../media/image44.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4.png"/><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xml"/><Relationship Id="rId11" Type="http://schemas.openxmlformats.org/officeDocument/2006/relationships/image" Target="../media/image34.png"/><Relationship Id="rId15" Type="http://schemas.openxmlformats.org/officeDocument/2006/relationships/image" Target="../media/image38.png"/><Relationship Id="rId10" Type="http://schemas.openxmlformats.org/officeDocument/2006/relationships/image" Target="../media/image330.png"/><Relationship Id="rId19" Type="http://schemas.openxmlformats.org/officeDocument/2006/relationships/image" Target="../media/image42.png"/><Relationship Id="rId1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30.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www.bis.org/bcbs/publ/d457_inbrief.pdf" TargetMode="External"/><Relationship Id="rId5" Type="http://schemas.openxmlformats.org/officeDocument/2006/relationships/hyperlink" Target="https://www.treasury.gov/resource-center/data-chart-center/interest-rates/Pages/Historic-LongTerm-Rate-Data-Visualization.aspx" TargetMode="External"/><Relationship Id="rId4" Type="http://schemas.openxmlformats.org/officeDocument/2006/relationships/hyperlink" Target="https://www.federalreserve.gov/supervisionreg/topics/market_risk_mgmt.htm#:~:text=The%20ability%20of%20management%20to,exposure%20arising%20from%20nontrading%20posi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Shape 119"/>
          <p:cNvSpPr/>
          <p:nvPr/>
        </p:nvSpPr>
        <p:spPr>
          <a:xfrm>
            <a:off x="-1" y="-1"/>
            <a:ext cx="24384001" cy="13716001"/>
          </a:xfrm>
          <a:prstGeom prst="rect">
            <a:avLst/>
          </a:prstGeom>
          <a:solidFill>
            <a:srgbClr val="6BBD9C"/>
          </a:solidFill>
          <a:ln w="12700">
            <a:miter lim="400000"/>
          </a:ln>
        </p:spPr>
        <p:txBody>
          <a:bodyPr lIns="50800" tIns="50800" rIns="50800" bIns="50800" anchor="ctr"/>
          <a:lstStyle/>
          <a:p>
            <a:pPr>
              <a:defRPr sz="3600"/>
            </a:pPr>
            <a:endParaRPr dirty="0"/>
          </a:p>
        </p:txBody>
      </p:sp>
      <p:pic>
        <p:nvPicPr>
          <p:cNvPr id="120" name="pasted-image.pdf"/>
          <p:cNvPicPr>
            <a:picLocks noChangeAspect="1"/>
          </p:cNvPicPr>
          <p:nvPr/>
        </p:nvPicPr>
        <p:blipFill>
          <a:blip r:embed="rId2"/>
          <a:stretch>
            <a:fillRect/>
          </a:stretch>
        </p:blipFill>
        <p:spPr>
          <a:xfrm>
            <a:off x="460848" y="-1"/>
            <a:ext cx="12801881" cy="13768755"/>
          </a:xfrm>
          <a:prstGeom prst="rect">
            <a:avLst/>
          </a:prstGeom>
          <a:ln w="12700">
            <a:miter lim="400000"/>
          </a:ln>
        </p:spPr>
      </p:pic>
      <p:sp>
        <p:nvSpPr>
          <p:cNvPr id="121" name="Shape 121"/>
          <p:cNvSpPr/>
          <p:nvPr/>
        </p:nvSpPr>
        <p:spPr>
          <a:xfrm>
            <a:off x="2968432" y="5693480"/>
            <a:ext cx="7737667" cy="237706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l">
              <a:lnSpc>
                <a:spcPct val="60000"/>
              </a:lnSpc>
              <a:defRPr sz="15000" i="1">
                <a:solidFill>
                  <a:srgbClr val="3A8484"/>
                </a:solidFill>
                <a:latin typeface="FS Lola Light"/>
                <a:ea typeface="FS Lola Light"/>
                <a:cs typeface="FS Lola Light"/>
                <a:sym typeface="FS Lola Light"/>
              </a:defRPr>
            </a:pPr>
            <a:r>
              <a:rPr lang="en-US" sz="12500" dirty="0"/>
              <a:t>  </a:t>
            </a:r>
            <a:r>
              <a:rPr lang="en-US" sz="10400" dirty="0"/>
              <a:t>Market Risk </a:t>
            </a:r>
          </a:p>
          <a:p>
            <a:pPr algn="l">
              <a:lnSpc>
                <a:spcPct val="60000"/>
              </a:lnSpc>
              <a:defRPr sz="15000" i="1">
                <a:solidFill>
                  <a:srgbClr val="3A8484"/>
                </a:solidFill>
                <a:latin typeface="FS Lola Light"/>
                <a:ea typeface="FS Lola Light"/>
                <a:cs typeface="FS Lola Light"/>
                <a:sym typeface="FS Lola Light"/>
              </a:defRPr>
            </a:pPr>
            <a:r>
              <a:rPr lang="en-US" sz="10400" dirty="0"/>
              <a:t>      Basics</a:t>
            </a:r>
            <a:endParaRPr sz="10400" dirty="0"/>
          </a:p>
        </p:txBody>
      </p:sp>
      <p:sp>
        <p:nvSpPr>
          <p:cNvPr id="2" name="TextBox 1">
            <a:extLst>
              <a:ext uri="{FF2B5EF4-FFF2-40B4-BE49-F238E27FC236}">
                <a16:creationId xmlns:a16="http://schemas.microsoft.com/office/drawing/2014/main" id="{92AB4A06-E9CE-42BA-811B-DECEBE2DCF30}"/>
              </a:ext>
            </a:extLst>
          </p:cNvPr>
          <p:cNvSpPr txBox="1"/>
          <p:nvPr/>
        </p:nvSpPr>
        <p:spPr>
          <a:xfrm>
            <a:off x="13967460" y="9016121"/>
            <a:ext cx="715518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Eugene </a:t>
            </a:r>
            <a:r>
              <a:rPr lang="en-US" dirty="0" err="1"/>
              <a:t>Kirimov</a:t>
            </a:r>
            <a:endParaRPr lang="en-US" dirty="0"/>
          </a:p>
          <a:p>
            <a:pPr marL="0" marR="0" indent="0" algn="ctr" defTabSz="825500" rtl="0" fontAlgn="auto" latinLnBrk="0" hangingPunct="0">
              <a:lnSpc>
                <a:spcPct val="100000"/>
              </a:lnSpc>
              <a:spcBef>
                <a:spcPts val="0"/>
              </a:spcBef>
              <a:spcAft>
                <a:spcPts val="0"/>
              </a:spcAft>
              <a:buClrTx/>
              <a:buSzTx/>
              <a:buFontTx/>
              <a:buNone/>
              <a:tabLst/>
            </a:pPr>
            <a:r>
              <a:rPr lang="en-US" dirty="0"/>
              <a:t>BODIAN LI</a:t>
            </a:r>
            <a:endParaRPr kumimoji="0" lang="en-US" sz="50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20" name="Shape 444">
            <a:extLst>
              <a:ext uri="{FF2B5EF4-FFF2-40B4-BE49-F238E27FC236}">
                <a16:creationId xmlns:a16="http://schemas.microsoft.com/office/drawing/2014/main" id="{78314EA3-5B70-46EC-8821-2DBB8659DEAE}"/>
              </a:ext>
            </a:extLst>
          </p:cNvPr>
          <p:cNvSpPr/>
          <p:nvPr/>
        </p:nvSpPr>
        <p:spPr>
          <a:xfrm>
            <a:off x="635000" y="1016000"/>
            <a:ext cx="463107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Interest Rate Risk</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9" name="Shape 187">
            <a:extLst>
              <a:ext uri="{FF2B5EF4-FFF2-40B4-BE49-F238E27FC236}">
                <a16:creationId xmlns:a16="http://schemas.microsoft.com/office/drawing/2014/main" id="{59BA8997-C243-47DE-9FBF-875FD6BC6B2B}"/>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sp>
        <p:nvSpPr>
          <p:cNvPr id="13" name="Shape 443">
            <a:extLst>
              <a:ext uri="{FF2B5EF4-FFF2-40B4-BE49-F238E27FC236}">
                <a16:creationId xmlns:a16="http://schemas.microsoft.com/office/drawing/2014/main" id="{578BCEC3-3AAE-4038-87F6-AF5C762455D6}"/>
              </a:ext>
            </a:extLst>
          </p:cNvPr>
          <p:cNvSpPr/>
          <p:nvPr/>
        </p:nvSpPr>
        <p:spPr>
          <a:xfrm>
            <a:off x="635000" y="2396034"/>
            <a:ext cx="21844001" cy="6288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3600">
                <a:solidFill>
                  <a:srgbClr val="3A8484"/>
                </a:solidFill>
                <a:latin typeface="FS Lola"/>
                <a:ea typeface="FS Lola"/>
                <a:cs typeface="FS Lola"/>
                <a:sym typeface="FS Lola"/>
              </a:defRPr>
            </a:pPr>
            <a:r>
              <a:rPr lang="en-US" sz="3600" b="1" dirty="0">
                <a:solidFill>
                  <a:srgbClr val="3A8484"/>
                </a:solidFill>
                <a:latin typeface="FS Lola"/>
                <a:sym typeface="FS Lola"/>
              </a:rPr>
              <a:t>Forms of Interest Rate Risk</a:t>
            </a:r>
          </a:p>
          <a:p>
            <a:pPr lvl="0" algn="l" defTabSz="457200">
              <a:defRPr sz="3600">
                <a:solidFill>
                  <a:srgbClr val="3A8484"/>
                </a:solidFill>
                <a:latin typeface="FS Lola"/>
                <a:ea typeface="FS Lola"/>
                <a:cs typeface="FS Lola"/>
                <a:sym typeface="FS Lola"/>
              </a:defRPr>
            </a:pPr>
            <a:endParaRPr lang="en-US" sz="3600" b="1" dirty="0">
              <a:solidFill>
                <a:srgbClr val="3A8484"/>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Gap Risk </a:t>
            </a:r>
            <a:r>
              <a:rPr lang="en-US" sz="3000" dirty="0">
                <a:solidFill>
                  <a:srgbClr val="493A39"/>
                </a:solidFill>
                <a:latin typeface="FS Lola"/>
                <a:sym typeface="FS Lola"/>
              </a:rPr>
              <a:t>– assets (loans) don’t match with liabilities in terms of tenor (time), duration (sensitivity to changes in rates)</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Optionality Risk </a:t>
            </a:r>
            <a:r>
              <a:rPr lang="en-US" sz="3000" dirty="0">
                <a:solidFill>
                  <a:srgbClr val="493A39"/>
                </a:solidFill>
                <a:latin typeface="FS Lola"/>
                <a:sym typeface="FS Lola"/>
              </a:rPr>
              <a:t>– prepayment for mortgages for example can lead to potential mismatches and can affect profitability – account for this with prepayment models</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Basis Risk </a:t>
            </a:r>
            <a:r>
              <a:rPr lang="en-US" sz="3000" dirty="0">
                <a:solidFill>
                  <a:srgbClr val="493A39"/>
                </a:solidFill>
                <a:latin typeface="FS Lola"/>
                <a:sym typeface="FS Lola"/>
              </a:rPr>
              <a:t>– assets and liabilities can be linked to different rates for example T-bills on one side, and LIBOR or SOFR on the other. There are some inherent differences, such as reset date, that may create risk exposure.</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Yield Curve Risk </a:t>
            </a:r>
            <a:r>
              <a:rPr lang="en-US" sz="3000" dirty="0">
                <a:solidFill>
                  <a:srgbClr val="493A39"/>
                </a:solidFill>
                <a:latin typeface="FS Lola"/>
                <a:sym typeface="FS Lola"/>
              </a:rPr>
              <a:t>– One part of the yield curve may change without having a substantial impact on different parts of the curve.</a:t>
            </a:r>
          </a:p>
          <a:p>
            <a:pPr lvl="0"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lvl="0"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p:txBody>
      </p:sp>
    </p:spTree>
    <p:extLst>
      <p:ext uri="{BB962C8B-B14F-4D97-AF65-F5344CB8AC3E}">
        <p14:creationId xmlns:p14="http://schemas.microsoft.com/office/powerpoint/2010/main" val="3283265694"/>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20" name="Shape 444">
            <a:extLst>
              <a:ext uri="{FF2B5EF4-FFF2-40B4-BE49-F238E27FC236}">
                <a16:creationId xmlns:a16="http://schemas.microsoft.com/office/drawing/2014/main" id="{78314EA3-5B70-46EC-8821-2DBB8659DEAE}"/>
              </a:ext>
            </a:extLst>
          </p:cNvPr>
          <p:cNvSpPr/>
          <p:nvPr/>
        </p:nvSpPr>
        <p:spPr>
          <a:xfrm>
            <a:off x="635000" y="1016000"/>
            <a:ext cx="2906245"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a:defRPr/>
            </a:pPr>
            <a:r>
              <a:rPr lang="en-US" dirty="0"/>
              <a:t>Equity Risk</a:t>
            </a:r>
            <a:endParaRPr dirty="0"/>
          </a:p>
        </p:txBody>
      </p:sp>
      <p:sp>
        <p:nvSpPr>
          <p:cNvPr id="9" name="Shape 187">
            <a:extLst>
              <a:ext uri="{FF2B5EF4-FFF2-40B4-BE49-F238E27FC236}">
                <a16:creationId xmlns:a16="http://schemas.microsoft.com/office/drawing/2014/main" id="{59BA8997-C243-47DE-9FBF-875FD6BC6B2B}"/>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sp>
        <p:nvSpPr>
          <p:cNvPr id="13" name="Shape 443">
            <a:extLst>
              <a:ext uri="{FF2B5EF4-FFF2-40B4-BE49-F238E27FC236}">
                <a16:creationId xmlns:a16="http://schemas.microsoft.com/office/drawing/2014/main" id="{578BCEC3-3AAE-4038-87F6-AF5C762455D6}"/>
              </a:ext>
            </a:extLst>
          </p:cNvPr>
          <p:cNvSpPr/>
          <p:nvPr/>
        </p:nvSpPr>
        <p:spPr>
          <a:xfrm>
            <a:off x="635000" y="2472690"/>
            <a:ext cx="21844001"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eaLnBrk="1">
              <a:defRPr sz="3600">
                <a:solidFill>
                  <a:srgbClr val="3A8484"/>
                </a:solidFill>
                <a:latin typeface="FS Lola"/>
                <a:ea typeface="FS Lola"/>
                <a:cs typeface="FS Lola"/>
                <a:sym typeface="FS Lola"/>
              </a:defRPr>
            </a:pPr>
            <a:r>
              <a:rPr lang="en-US" sz="3600" dirty="0">
                <a:solidFill>
                  <a:srgbClr val="3A8484"/>
                </a:solidFill>
                <a:latin typeface="FS Lola"/>
                <a:sym typeface="FS Lola"/>
              </a:rPr>
              <a:t>Definition</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Refers to the volatility of stock prices</a:t>
            </a:r>
          </a:p>
        </p:txBody>
      </p:sp>
      <p:pic>
        <p:nvPicPr>
          <p:cNvPr id="10" name="Picture 9" descr="See the source image">
            <a:extLst>
              <a:ext uri="{FF2B5EF4-FFF2-40B4-BE49-F238E27FC236}">
                <a16:creationId xmlns:a16="http://schemas.microsoft.com/office/drawing/2014/main" id="{A80C4D5E-5266-440F-B50C-5D89407952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994442" y="9918952"/>
            <a:ext cx="5350854" cy="3162047"/>
          </a:xfrm>
          <a:prstGeom prst="rect">
            <a:avLst/>
          </a:prstGeom>
          <a:noFill/>
          <a:ln>
            <a:noFill/>
          </a:ln>
        </p:spPr>
      </p:pic>
      <p:sp>
        <p:nvSpPr>
          <p:cNvPr id="11" name="Shape 443">
            <a:extLst>
              <a:ext uri="{FF2B5EF4-FFF2-40B4-BE49-F238E27FC236}">
                <a16:creationId xmlns:a16="http://schemas.microsoft.com/office/drawing/2014/main" id="{E24295D1-264D-4E5B-8DAC-A015990E2108}"/>
              </a:ext>
            </a:extLst>
          </p:cNvPr>
          <p:cNvSpPr/>
          <p:nvPr/>
        </p:nvSpPr>
        <p:spPr>
          <a:xfrm>
            <a:off x="14345296" y="10321888"/>
            <a:ext cx="10243978" cy="10259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0"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Specific risk - of a stock due to unique factors </a:t>
            </a:r>
          </a:p>
          <a:p>
            <a:pPr lvl="0"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(line of business, strategic weaknesses, new competition..)</a:t>
            </a: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3" name="Rectangle 2">
            <a:extLst>
              <a:ext uri="{FF2B5EF4-FFF2-40B4-BE49-F238E27FC236}">
                <a16:creationId xmlns:a16="http://schemas.microsoft.com/office/drawing/2014/main" id="{166EAD1A-B646-47E5-B012-2775D5B3EBEE}"/>
              </a:ext>
            </a:extLst>
          </p:cNvPr>
          <p:cNvSpPr/>
          <p:nvPr/>
        </p:nvSpPr>
        <p:spPr>
          <a:xfrm>
            <a:off x="1588786" y="9648002"/>
            <a:ext cx="7271751" cy="954107"/>
          </a:xfrm>
          <a:prstGeom prst="rect">
            <a:avLst/>
          </a:prstGeom>
        </p:spPr>
        <p:txBody>
          <a:bodyPr wrap="square">
            <a:spAutoFit/>
          </a:bodyPr>
          <a:lstStyle/>
          <a:p>
            <a:pPr lvl="0" algn="l" defTabSz="457200">
              <a:defRPr sz="3600">
                <a:solidFill>
                  <a:srgbClr val="3A8484"/>
                </a:solidFill>
                <a:latin typeface="FS Lola"/>
                <a:ea typeface="FS Lola"/>
                <a:cs typeface="FS Lola"/>
                <a:sym typeface="FS Lola"/>
              </a:defRPr>
            </a:pPr>
            <a:r>
              <a:rPr lang="en-US" sz="2800" dirty="0">
                <a:solidFill>
                  <a:srgbClr val="493A39"/>
                </a:solidFill>
                <a:latin typeface="FS Lola"/>
                <a:sym typeface="FS Lola"/>
              </a:rPr>
              <a:t>General market risk – sensitivity of the price of a stock to changes in broad market indices </a:t>
            </a:r>
          </a:p>
        </p:txBody>
      </p:sp>
      <p:pic>
        <p:nvPicPr>
          <p:cNvPr id="4" name="Picture 3">
            <a:extLst>
              <a:ext uri="{FF2B5EF4-FFF2-40B4-BE49-F238E27FC236}">
                <a16:creationId xmlns:a16="http://schemas.microsoft.com/office/drawing/2014/main" id="{6A7A90EB-05B4-47BC-BC6C-AFD094BFBFF4}"/>
              </a:ext>
            </a:extLst>
          </p:cNvPr>
          <p:cNvPicPr>
            <a:picLocks noChangeAspect="1"/>
          </p:cNvPicPr>
          <p:nvPr/>
        </p:nvPicPr>
        <p:blipFill>
          <a:blip r:embed="rId4"/>
          <a:stretch>
            <a:fillRect/>
          </a:stretch>
        </p:blipFill>
        <p:spPr>
          <a:xfrm>
            <a:off x="11796665" y="3590945"/>
            <a:ext cx="11796667" cy="5543221"/>
          </a:xfrm>
          <a:prstGeom prst="rect">
            <a:avLst/>
          </a:prstGeom>
        </p:spPr>
      </p:pic>
      <p:pic>
        <p:nvPicPr>
          <p:cNvPr id="5" name="Picture 4">
            <a:extLst>
              <a:ext uri="{FF2B5EF4-FFF2-40B4-BE49-F238E27FC236}">
                <a16:creationId xmlns:a16="http://schemas.microsoft.com/office/drawing/2014/main" id="{060B048E-D062-4364-83E2-39A87B4CE544}"/>
              </a:ext>
            </a:extLst>
          </p:cNvPr>
          <p:cNvPicPr>
            <a:picLocks noChangeAspect="1"/>
          </p:cNvPicPr>
          <p:nvPr/>
        </p:nvPicPr>
        <p:blipFill>
          <a:blip r:embed="rId5"/>
          <a:stretch>
            <a:fillRect/>
          </a:stretch>
        </p:blipFill>
        <p:spPr>
          <a:xfrm>
            <a:off x="-2" y="3890765"/>
            <a:ext cx="11796667" cy="5230989"/>
          </a:xfrm>
          <a:prstGeom prst="rect">
            <a:avLst/>
          </a:prstGeom>
        </p:spPr>
      </p:pic>
    </p:spTree>
    <p:extLst>
      <p:ext uri="{BB962C8B-B14F-4D97-AF65-F5344CB8AC3E}">
        <p14:creationId xmlns:p14="http://schemas.microsoft.com/office/powerpoint/2010/main" val="3013684946"/>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6" name="Shape 443">
            <a:extLst>
              <a:ext uri="{FF2B5EF4-FFF2-40B4-BE49-F238E27FC236}">
                <a16:creationId xmlns:a16="http://schemas.microsoft.com/office/drawing/2014/main" id="{7FF8CEE6-7EA2-4D42-9C50-9B4AE5B4EAED}"/>
              </a:ext>
            </a:extLst>
          </p:cNvPr>
          <p:cNvSpPr/>
          <p:nvPr/>
        </p:nvSpPr>
        <p:spPr>
          <a:xfrm>
            <a:off x="635000" y="2472690"/>
            <a:ext cx="21844001" cy="250324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Definition</a:t>
            </a:r>
            <a:endParaRPr lang="en-US" sz="3600" dirty="0">
              <a:solidFill>
                <a:srgbClr val="3A8484"/>
              </a:solidFill>
              <a:latin typeface="FS Lola"/>
              <a:sym typeface="FS Lola"/>
            </a:endParaRP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Refers to the losses that an international financial transaction may incur due to currency fluctuations</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Foreign exchange risk arises from imperfect correlations in currency price movements as well as changes in int’l interest rates</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Inherently present when a company engages in financial transactions denominated in a currency other than the currency where that company is based (Imports and Exports, International Banking) </a:t>
            </a:r>
          </a:p>
        </p:txBody>
      </p:sp>
      <p:sp>
        <p:nvSpPr>
          <p:cNvPr id="20" name="Shape 444">
            <a:extLst>
              <a:ext uri="{FF2B5EF4-FFF2-40B4-BE49-F238E27FC236}">
                <a16:creationId xmlns:a16="http://schemas.microsoft.com/office/drawing/2014/main" id="{78314EA3-5B70-46EC-8821-2DBB8659DEAE}"/>
              </a:ext>
            </a:extLst>
          </p:cNvPr>
          <p:cNvSpPr/>
          <p:nvPr/>
        </p:nvSpPr>
        <p:spPr>
          <a:xfrm>
            <a:off x="635000" y="1016000"/>
            <a:ext cx="5868594"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lvl="0">
              <a:defRPr/>
            </a:pPr>
            <a:r>
              <a:rPr lang="en-US" dirty="0"/>
              <a:t>Foreign Exchange Risk</a:t>
            </a:r>
            <a:endParaRPr dirty="0"/>
          </a:p>
        </p:txBody>
      </p:sp>
      <p:sp>
        <p:nvSpPr>
          <p:cNvPr id="9" name="Shape 187">
            <a:extLst>
              <a:ext uri="{FF2B5EF4-FFF2-40B4-BE49-F238E27FC236}">
                <a16:creationId xmlns:a16="http://schemas.microsoft.com/office/drawing/2014/main" id="{59BA8997-C243-47DE-9FBF-875FD6BC6B2B}"/>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8" name="Picture 7">
            <a:extLst>
              <a:ext uri="{FF2B5EF4-FFF2-40B4-BE49-F238E27FC236}">
                <a16:creationId xmlns:a16="http://schemas.microsoft.com/office/drawing/2014/main" id="{99B3420A-59C3-491A-B008-1B8B2C879E48}"/>
              </a:ext>
            </a:extLst>
          </p:cNvPr>
          <p:cNvPicPr/>
          <p:nvPr/>
        </p:nvPicPr>
        <p:blipFill>
          <a:blip r:embed="rId3"/>
          <a:stretch>
            <a:fillRect/>
          </a:stretch>
        </p:blipFill>
        <p:spPr>
          <a:xfrm>
            <a:off x="1828800" y="5218797"/>
            <a:ext cx="11143771" cy="6281381"/>
          </a:xfrm>
          <a:prstGeom prst="rect">
            <a:avLst/>
          </a:prstGeom>
        </p:spPr>
      </p:pic>
    </p:spTree>
    <p:extLst>
      <p:ext uri="{BB962C8B-B14F-4D97-AF65-F5344CB8AC3E}">
        <p14:creationId xmlns:p14="http://schemas.microsoft.com/office/powerpoint/2010/main" val="3100845810"/>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6" name="Shape 443">
            <a:extLst>
              <a:ext uri="{FF2B5EF4-FFF2-40B4-BE49-F238E27FC236}">
                <a16:creationId xmlns:a16="http://schemas.microsoft.com/office/drawing/2014/main" id="{7FF8CEE6-7EA2-4D42-9C50-9B4AE5B4EAED}"/>
              </a:ext>
            </a:extLst>
          </p:cNvPr>
          <p:cNvSpPr/>
          <p:nvPr/>
        </p:nvSpPr>
        <p:spPr>
          <a:xfrm>
            <a:off x="635000" y="2472690"/>
            <a:ext cx="21844001" cy="1579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Definition</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Refers to price volatility of commodities (precious metals, base metals, agricultural products, energy) due to the concentration of specific commodities in the hands of relatively few market participants (oil OPEC cuts)</a:t>
            </a:r>
          </a:p>
        </p:txBody>
      </p:sp>
      <p:sp>
        <p:nvSpPr>
          <p:cNvPr id="20" name="Shape 444">
            <a:extLst>
              <a:ext uri="{FF2B5EF4-FFF2-40B4-BE49-F238E27FC236}">
                <a16:creationId xmlns:a16="http://schemas.microsoft.com/office/drawing/2014/main" id="{78314EA3-5B70-46EC-8821-2DBB8659DEAE}"/>
              </a:ext>
            </a:extLst>
          </p:cNvPr>
          <p:cNvSpPr/>
          <p:nvPr/>
        </p:nvSpPr>
        <p:spPr>
          <a:xfrm>
            <a:off x="635000" y="1016000"/>
            <a:ext cx="5684248"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a:defRPr/>
            </a:pPr>
            <a:r>
              <a:rPr lang="en-US" dirty="0"/>
              <a:t>Commodity Price Risk</a:t>
            </a:r>
            <a:endParaRPr dirty="0"/>
          </a:p>
        </p:txBody>
      </p:sp>
      <p:sp>
        <p:nvSpPr>
          <p:cNvPr id="9" name="Shape 187">
            <a:extLst>
              <a:ext uri="{FF2B5EF4-FFF2-40B4-BE49-F238E27FC236}">
                <a16:creationId xmlns:a16="http://schemas.microsoft.com/office/drawing/2014/main" id="{59BA8997-C243-47DE-9FBF-875FD6BC6B2B}"/>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8" name="Picture 7">
            <a:extLst>
              <a:ext uri="{FF2B5EF4-FFF2-40B4-BE49-F238E27FC236}">
                <a16:creationId xmlns:a16="http://schemas.microsoft.com/office/drawing/2014/main" id="{CAE2C4FF-B90F-48D7-B4AA-F419EFFF3613}"/>
              </a:ext>
            </a:extLst>
          </p:cNvPr>
          <p:cNvPicPr/>
          <p:nvPr/>
        </p:nvPicPr>
        <p:blipFill>
          <a:blip r:embed="rId3"/>
          <a:stretch>
            <a:fillRect/>
          </a:stretch>
        </p:blipFill>
        <p:spPr>
          <a:xfrm>
            <a:off x="2472317" y="4432252"/>
            <a:ext cx="7134024" cy="7772448"/>
          </a:xfrm>
          <a:prstGeom prst="rect">
            <a:avLst/>
          </a:prstGeom>
        </p:spPr>
      </p:pic>
      <p:pic>
        <p:nvPicPr>
          <p:cNvPr id="12" name="Picture 11">
            <a:extLst>
              <a:ext uri="{FF2B5EF4-FFF2-40B4-BE49-F238E27FC236}">
                <a16:creationId xmlns:a16="http://schemas.microsoft.com/office/drawing/2014/main" id="{8EC3D5E9-0571-4B12-84E2-C0895AFB415D}"/>
              </a:ext>
            </a:extLst>
          </p:cNvPr>
          <p:cNvPicPr/>
          <p:nvPr/>
        </p:nvPicPr>
        <p:blipFill>
          <a:blip r:embed="rId4"/>
          <a:stretch>
            <a:fillRect/>
          </a:stretch>
        </p:blipFill>
        <p:spPr>
          <a:xfrm>
            <a:off x="11283407" y="6169660"/>
            <a:ext cx="11008982" cy="5073650"/>
          </a:xfrm>
          <a:prstGeom prst="rect">
            <a:avLst/>
          </a:prstGeom>
        </p:spPr>
      </p:pic>
    </p:spTree>
    <p:extLst>
      <p:ext uri="{BB962C8B-B14F-4D97-AF65-F5344CB8AC3E}">
        <p14:creationId xmlns:p14="http://schemas.microsoft.com/office/powerpoint/2010/main" val="329831201"/>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6" name="Shape 443">
            <a:extLst>
              <a:ext uri="{FF2B5EF4-FFF2-40B4-BE49-F238E27FC236}">
                <a16:creationId xmlns:a16="http://schemas.microsoft.com/office/drawing/2014/main" id="{7FF8CEE6-7EA2-4D42-9C50-9B4AE5B4EAED}"/>
              </a:ext>
            </a:extLst>
          </p:cNvPr>
          <p:cNvSpPr/>
          <p:nvPr/>
        </p:nvSpPr>
        <p:spPr>
          <a:xfrm>
            <a:off x="635000" y="2472690"/>
            <a:ext cx="21844001" cy="859722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Tools used to control/hedge Market Risk:</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600" dirty="0">
              <a:solidFill>
                <a:srgbClr val="3A8484"/>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Options</a:t>
            </a:r>
            <a:r>
              <a:rPr lang="en-US" sz="3000" dirty="0">
                <a:solidFill>
                  <a:srgbClr val="493A39"/>
                </a:solidFill>
                <a:latin typeface="FS Lola"/>
                <a:sym typeface="FS Lola"/>
              </a:rPr>
              <a:t> – a premium paid for the right but not the obligation to buy/sell an asset at an exercise price determined today, before an expiration date in the future.  Can be used as insurance to limit losses, or hedge positions.</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Swaps </a:t>
            </a:r>
            <a:r>
              <a:rPr lang="en-US" sz="3000" dirty="0">
                <a:solidFill>
                  <a:srgbClr val="493A39"/>
                </a:solidFill>
                <a:latin typeface="FS Lola"/>
                <a:sym typeface="FS Lola"/>
              </a:rPr>
              <a:t>– an interest rate swap is an agreement between two parties to exchange interest payments based on a specified principal over a period of time. Ex. Fixed vs. floating is a plain vanilla swap. A currency swap exchanges interest rate payments in two different currencies.</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Futures Contracts </a:t>
            </a:r>
            <a:r>
              <a:rPr lang="en-US" sz="3000" dirty="0">
                <a:solidFill>
                  <a:srgbClr val="493A39"/>
                </a:solidFill>
                <a:latin typeface="FS Lola"/>
                <a:sym typeface="FS Lola"/>
              </a:rPr>
              <a:t>-  formalized, legally binding agreement to buy/sell a commodity/financial instrument in a pre designated month in the future, at a price agreed upon today by the buyer and seller. Producers of grains or any commodity, for example can use these to lock in prices for their crops. Futures contracts exist for a different markets, interest rates, indexes, as well as commodities.</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Forward Contracts </a:t>
            </a:r>
            <a:r>
              <a:rPr lang="en-US" sz="3000" dirty="0">
                <a:solidFill>
                  <a:srgbClr val="493A39"/>
                </a:solidFill>
                <a:latin typeface="FS Lola"/>
                <a:sym typeface="FS Lola"/>
              </a:rPr>
              <a:t>– contract that specifies the price and quantity of an asset to be delivered sometime in the future (Forex, commodities)</a:t>
            </a: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These are all more related to the Trading Book, as opposed to the Banking Book which we mostly deal with here. The trading book contains securities that are “marked to market” or repriced daily. The projects we do with Market Risk are more concerned with </a:t>
            </a:r>
            <a:r>
              <a:rPr lang="en-US" sz="3000" b="1" dirty="0">
                <a:solidFill>
                  <a:srgbClr val="493A39"/>
                </a:solidFill>
                <a:latin typeface="FS Lola"/>
                <a:sym typeface="FS Lola"/>
              </a:rPr>
              <a:t>IRRBB.</a:t>
            </a:r>
            <a:endParaRPr lang="en-US" sz="3000" dirty="0">
              <a:solidFill>
                <a:srgbClr val="493A39"/>
              </a:solidFill>
              <a:latin typeface="FS Lola"/>
              <a:sym typeface="FS Lola"/>
            </a:endParaRPr>
          </a:p>
        </p:txBody>
      </p:sp>
      <p:sp>
        <p:nvSpPr>
          <p:cNvPr id="20" name="Shape 444">
            <a:extLst>
              <a:ext uri="{FF2B5EF4-FFF2-40B4-BE49-F238E27FC236}">
                <a16:creationId xmlns:a16="http://schemas.microsoft.com/office/drawing/2014/main" id="{78314EA3-5B70-46EC-8821-2DBB8659DEAE}"/>
              </a:ext>
            </a:extLst>
          </p:cNvPr>
          <p:cNvSpPr/>
          <p:nvPr/>
        </p:nvSpPr>
        <p:spPr>
          <a:xfrm>
            <a:off x="635000" y="1016000"/>
            <a:ext cx="3701334"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a:defRPr/>
            </a:pPr>
            <a:r>
              <a:rPr lang="en-US" dirty="0"/>
              <a:t>Market Risk</a:t>
            </a:r>
            <a:endParaRPr dirty="0"/>
          </a:p>
        </p:txBody>
      </p:sp>
      <p:sp>
        <p:nvSpPr>
          <p:cNvPr id="9" name="Shape 187">
            <a:extLst>
              <a:ext uri="{FF2B5EF4-FFF2-40B4-BE49-F238E27FC236}">
                <a16:creationId xmlns:a16="http://schemas.microsoft.com/office/drawing/2014/main" id="{59BA8997-C243-47DE-9FBF-875FD6BC6B2B}"/>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spTree>
    <p:extLst>
      <p:ext uri="{BB962C8B-B14F-4D97-AF65-F5344CB8AC3E}">
        <p14:creationId xmlns:p14="http://schemas.microsoft.com/office/powerpoint/2010/main" val="2778619731"/>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3"/>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4">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2689509" y="5550494"/>
            <a:ext cx="7373813" cy="244169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defRPr sz="8000" i="1">
                <a:latin typeface="FS Lola ExtraBold"/>
                <a:ea typeface="FS Lola ExtraBold"/>
                <a:cs typeface="FS Lola ExtraBold"/>
                <a:sym typeface="FS Lola ExtraBold"/>
              </a:defRPr>
            </a:lvl1pPr>
          </a:lstStyle>
          <a:p>
            <a:pPr lvl="0">
              <a:defRPr/>
            </a:pPr>
            <a:r>
              <a:rPr lang="en-US" dirty="0"/>
              <a:t> 	</a:t>
            </a:r>
            <a:r>
              <a:rPr lang="en-US" sz="7200" dirty="0"/>
              <a:t>Monitoring </a:t>
            </a:r>
          </a:p>
          <a:p>
            <a:pPr lvl="0">
              <a:defRPr/>
            </a:pPr>
            <a:r>
              <a:rPr lang="en-US" sz="7200" dirty="0"/>
              <a:t>and Measuring </a:t>
            </a:r>
          </a:p>
        </p:txBody>
      </p:sp>
    </p:spTree>
    <p:extLst>
      <p:ext uri="{BB962C8B-B14F-4D97-AF65-F5344CB8AC3E}">
        <p14:creationId xmlns:p14="http://schemas.microsoft.com/office/powerpoint/2010/main" val="1774675359"/>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12" name="Shape 444">
            <a:extLst>
              <a:ext uri="{FF2B5EF4-FFF2-40B4-BE49-F238E27FC236}">
                <a16:creationId xmlns:a16="http://schemas.microsoft.com/office/drawing/2014/main" id="{78314EA3-5B70-46EC-8821-2DBB8659DEAE}"/>
              </a:ext>
            </a:extLst>
          </p:cNvPr>
          <p:cNvSpPr/>
          <p:nvPr/>
        </p:nvSpPr>
        <p:spPr>
          <a:xfrm>
            <a:off x="635000" y="1016000"/>
            <a:ext cx="8623300" cy="87203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Metrics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20" name="Shape 443">
            <a:extLst>
              <a:ext uri="{FF2B5EF4-FFF2-40B4-BE49-F238E27FC236}">
                <a16:creationId xmlns:a16="http://schemas.microsoft.com/office/drawing/2014/main" id="{7FF8CEE6-7EA2-4D42-9C50-9B4AE5B4EAED}"/>
              </a:ext>
            </a:extLst>
          </p:cNvPr>
          <p:cNvSpPr/>
          <p:nvPr/>
        </p:nvSpPr>
        <p:spPr>
          <a:xfrm>
            <a:off x="635000" y="2472690"/>
            <a:ext cx="21844001" cy="94282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Basel Accords give guidance on required disclosures which include metrics and measurements. Common disclosure requirements include change in Economic Value of Equity (∆EVE)  and change in Net Interest Income (∆NII) based on prescribed interest rate shock scenarios.</a:t>
            </a:r>
          </a:p>
          <a:p>
            <a:pPr lvl="0"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Gap </a:t>
            </a:r>
            <a:r>
              <a:rPr lang="en-US" sz="3000" dirty="0">
                <a:solidFill>
                  <a:srgbClr val="493A39"/>
                </a:solidFill>
                <a:latin typeface="FS Lola"/>
                <a:sym typeface="FS Lola"/>
              </a:rPr>
              <a:t>– Traditional measure of risk representing the outstanding risk position per time bucket</a:t>
            </a: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NII </a:t>
            </a:r>
            <a:r>
              <a:rPr lang="en-US" sz="3000" dirty="0">
                <a:solidFill>
                  <a:srgbClr val="493A39"/>
                </a:solidFill>
                <a:latin typeface="FS Lola"/>
                <a:sym typeface="FS Lola"/>
              </a:rPr>
              <a:t>–  The main part of total earnings (interest income)</a:t>
            </a: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EVE</a:t>
            </a:r>
            <a:r>
              <a:rPr lang="en-US" sz="3000" dirty="0">
                <a:solidFill>
                  <a:srgbClr val="493A39"/>
                </a:solidFill>
                <a:latin typeface="FS Lola"/>
                <a:sym typeface="FS Lola"/>
              </a:rPr>
              <a:t> – economic value ( calculates present value of all expected cash flows )</a:t>
            </a: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b="1" dirty="0">
                <a:solidFill>
                  <a:srgbClr val="493A39"/>
                </a:solidFill>
                <a:latin typeface="FS Lola"/>
                <a:sym typeface="FS Lola"/>
              </a:rPr>
              <a:t>Stress Tests </a:t>
            </a:r>
            <a:r>
              <a:rPr lang="en-US" sz="3000" dirty="0">
                <a:solidFill>
                  <a:srgbClr val="493A39"/>
                </a:solidFill>
                <a:latin typeface="FS Lola"/>
                <a:sym typeface="FS Lola"/>
              </a:rPr>
              <a:t>– Regulators use specific stressed scenarios every year to test a banks resiliency to economic downturns</a:t>
            </a: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“The Fed tested banks on their ability to weather two hypothetical scenarios — a baseline of typical economic conditions and a “severely adverse scenario” — and three coronavirus-specific situations: a V-shaped recession and recovery; a slower, U-shaped recession and recovery; and a W-shaped, double-dip recession.</a:t>
            </a:r>
            <a:r>
              <a:rPr lang="en-US" sz="3600" dirty="0">
                <a:sym typeface="FS Lola"/>
              </a:rPr>
              <a:t> </a:t>
            </a:r>
            <a:r>
              <a:rPr lang="en-US" sz="3000" dirty="0">
                <a:solidFill>
                  <a:srgbClr val="493A39"/>
                </a:solidFill>
                <a:latin typeface="FS Lola"/>
                <a:sym typeface="FS Lola"/>
              </a:rPr>
              <a:t>Fed said several banks came close to the minimum levels of cash reserves mandated by Dodd-Frank.”</a:t>
            </a: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571500" lvl="0" indent="-5715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lvl="0" algn="l" defTabSz="457200">
              <a:defRPr sz="3600">
                <a:solidFill>
                  <a:srgbClr val="3A8484"/>
                </a:solidFill>
                <a:latin typeface="FS Lola"/>
                <a:ea typeface="FS Lola"/>
                <a:cs typeface="FS Lola"/>
                <a:sym typeface="FS Lola"/>
              </a:defRPr>
            </a:pPr>
            <a:endParaRPr lang="en-US" sz="3000" i="1" dirty="0">
              <a:solidFill>
                <a:srgbClr val="493A39"/>
              </a:solidFill>
              <a:latin typeface="FS Lola"/>
              <a:sym typeface="FS Lola"/>
            </a:endParaRPr>
          </a:p>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p:txBody>
      </p:sp>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spTree>
    <p:extLst>
      <p:ext uri="{BB962C8B-B14F-4D97-AF65-F5344CB8AC3E}">
        <p14:creationId xmlns:p14="http://schemas.microsoft.com/office/powerpoint/2010/main" val="1952400441"/>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12" name="Shape 444">
            <a:extLst>
              <a:ext uri="{FF2B5EF4-FFF2-40B4-BE49-F238E27FC236}">
                <a16:creationId xmlns:a16="http://schemas.microsoft.com/office/drawing/2014/main" id="{78314EA3-5B70-46EC-8821-2DBB8659DEAE}"/>
              </a:ext>
            </a:extLst>
          </p:cNvPr>
          <p:cNvSpPr/>
          <p:nvPr/>
        </p:nvSpPr>
        <p:spPr>
          <a:xfrm>
            <a:off x="635000" y="1016000"/>
            <a:ext cx="8623300" cy="87203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Measurements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20" name="Shape 443">
            <a:extLst>
              <a:ext uri="{FF2B5EF4-FFF2-40B4-BE49-F238E27FC236}">
                <a16:creationId xmlns:a16="http://schemas.microsoft.com/office/drawing/2014/main" id="{7FF8CEE6-7EA2-4D42-9C50-9B4AE5B4EAED}"/>
              </a:ext>
            </a:extLst>
          </p:cNvPr>
          <p:cNvSpPr/>
          <p:nvPr/>
        </p:nvSpPr>
        <p:spPr>
          <a:xfrm>
            <a:off x="635000" y="2472690"/>
            <a:ext cx="21844001"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p:txBody>
      </p:sp>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6" name="Picture 5">
            <a:extLst>
              <a:ext uri="{FF2B5EF4-FFF2-40B4-BE49-F238E27FC236}">
                <a16:creationId xmlns:a16="http://schemas.microsoft.com/office/drawing/2014/main" id="{E5FC776F-45D4-478A-A0C4-38C7A978FC6E}"/>
              </a:ext>
            </a:extLst>
          </p:cNvPr>
          <p:cNvPicPr/>
          <p:nvPr/>
        </p:nvPicPr>
        <p:blipFill>
          <a:blip r:embed="rId3"/>
          <a:stretch>
            <a:fillRect/>
          </a:stretch>
        </p:blipFill>
        <p:spPr>
          <a:xfrm>
            <a:off x="1536455" y="2750765"/>
            <a:ext cx="8253577" cy="3585752"/>
          </a:xfrm>
          <a:prstGeom prst="rect">
            <a:avLst/>
          </a:prstGeom>
        </p:spPr>
      </p:pic>
      <p:sp>
        <p:nvSpPr>
          <p:cNvPr id="9" name="Text Placeholder 8">
            <a:extLst>
              <a:ext uri="{FF2B5EF4-FFF2-40B4-BE49-F238E27FC236}">
                <a16:creationId xmlns:a16="http://schemas.microsoft.com/office/drawing/2014/main" id="{4B8215A6-10B3-4362-A4D2-69A1432CE788}"/>
              </a:ext>
            </a:extLst>
          </p:cNvPr>
          <p:cNvSpPr>
            <a:spLocks noGrp="1"/>
          </p:cNvSpPr>
          <p:nvPr>
            <p:ph type="body" sz="half" idx="1"/>
          </p:nvPr>
        </p:nvSpPr>
        <p:spPr>
          <a:xfrm>
            <a:off x="11688315" y="4017108"/>
            <a:ext cx="10223500" cy="8771890"/>
          </a:xfrm>
        </p:spPr>
        <p:txBody>
          <a:bodyPr>
            <a:normAutofit/>
          </a:bodyPr>
          <a:lstStyle/>
          <a:p>
            <a:pPr marL="558800" lvl="2" defTabSz="457200" hangingPunct="0">
              <a:spcBef>
                <a:spcPts val="0"/>
              </a:spcBef>
              <a:buSzTx/>
              <a:defRPr sz="3600">
                <a:solidFill>
                  <a:srgbClr val="3A8484"/>
                </a:solidFill>
                <a:latin typeface="FS Lola"/>
                <a:ea typeface="FS Lola"/>
                <a:cs typeface="FS Lola"/>
                <a:sym typeface="FS Lola"/>
              </a:defRPr>
            </a:pPr>
            <a:r>
              <a:rPr lang="en-US" sz="2800" dirty="0">
                <a:solidFill>
                  <a:srgbClr val="493A39"/>
                </a:solidFill>
                <a:latin typeface="FS Lola"/>
              </a:rPr>
              <a:t>Value at risk (</a:t>
            </a:r>
            <a:r>
              <a:rPr lang="en-US" sz="2800" dirty="0" err="1">
                <a:solidFill>
                  <a:srgbClr val="493A39"/>
                </a:solidFill>
                <a:latin typeface="FS Lola"/>
              </a:rPr>
              <a:t>VaR</a:t>
            </a:r>
            <a:r>
              <a:rPr lang="en-US" sz="2800" dirty="0">
                <a:solidFill>
                  <a:srgbClr val="493A39"/>
                </a:solidFill>
                <a:latin typeface="FS Lola"/>
              </a:rPr>
              <a:t>) is a measure of the risk of loss for investments. It estimates how much a set of investments might lose (with a given probability), given normal market conditions, in a set time period such as a day or a year</a:t>
            </a:r>
          </a:p>
          <a:p>
            <a:pPr marL="558800" lvl="2" defTabSz="457200" hangingPunct="0">
              <a:spcBef>
                <a:spcPts val="0"/>
              </a:spcBef>
              <a:buSzTx/>
              <a:defRPr sz="3600">
                <a:solidFill>
                  <a:srgbClr val="3A8484"/>
                </a:solidFill>
                <a:latin typeface="FS Lola"/>
                <a:ea typeface="FS Lola"/>
                <a:cs typeface="FS Lola"/>
                <a:sym typeface="FS Lola"/>
              </a:defRPr>
            </a:pPr>
            <a:endParaRPr lang="en-US" sz="2800" dirty="0">
              <a:solidFill>
                <a:srgbClr val="493A39"/>
              </a:solidFill>
              <a:latin typeface="FS Lola"/>
            </a:endParaRPr>
          </a:p>
          <a:p>
            <a:pPr marL="558800" lvl="2" defTabSz="457200" hangingPunct="0">
              <a:spcBef>
                <a:spcPts val="0"/>
              </a:spcBef>
              <a:buSzTx/>
              <a:defRPr sz="3600">
                <a:solidFill>
                  <a:srgbClr val="3A8484"/>
                </a:solidFill>
                <a:latin typeface="FS Lola"/>
                <a:ea typeface="FS Lola"/>
                <a:cs typeface="FS Lola"/>
                <a:sym typeface="FS Lola"/>
              </a:defRPr>
            </a:pPr>
            <a:r>
              <a:rPr lang="en-US" sz="2800" dirty="0" err="1">
                <a:solidFill>
                  <a:srgbClr val="493A39"/>
                </a:solidFill>
                <a:latin typeface="FS Lola"/>
              </a:rPr>
              <a:t>VaR</a:t>
            </a:r>
            <a:r>
              <a:rPr lang="en-US" sz="2800" dirty="0">
                <a:solidFill>
                  <a:srgbClr val="493A39"/>
                </a:solidFill>
                <a:latin typeface="FS Lola"/>
              </a:rPr>
              <a:t> is typically used by firms and regulators in the financial industry to gauge the amount of assets needed to cover possible losses.</a:t>
            </a:r>
          </a:p>
          <a:p>
            <a:pPr marL="558800" lvl="2" defTabSz="457200" hangingPunct="0">
              <a:spcBef>
                <a:spcPts val="0"/>
              </a:spcBef>
              <a:buSzTx/>
              <a:defRPr sz="3600">
                <a:solidFill>
                  <a:srgbClr val="3A8484"/>
                </a:solidFill>
                <a:latin typeface="FS Lola"/>
                <a:ea typeface="FS Lola"/>
                <a:cs typeface="FS Lola"/>
                <a:sym typeface="FS Lola"/>
              </a:defRPr>
            </a:pPr>
            <a:endParaRPr lang="en-US" sz="2800" dirty="0">
              <a:solidFill>
                <a:srgbClr val="493A39"/>
              </a:solidFill>
              <a:latin typeface="FS Lola"/>
            </a:endParaRPr>
          </a:p>
          <a:p>
            <a:pPr defTabSz="457200" hangingPunct="0">
              <a:spcBef>
                <a:spcPts val="0"/>
              </a:spcBef>
              <a:buSzTx/>
              <a:defRPr sz="3600">
                <a:solidFill>
                  <a:srgbClr val="3A8484"/>
                </a:solidFill>
                <a:latin typeface="FS Lola"/>
                <a:ea typeface="FS Lola"/>
                <a:cs typeface="FS Lola"/>
                <a:sym typeface="FS Lola"/>
              </a:defRPr>
            </a:pPr>
            <a:r>
              <a:rPr lang="en-US" sz="2800" dirty="0">
                <a:solidFill>
                  <a:srgbClr val="493A39"/>
                </a:solidFill>
                <a:latin typeface="FS Lola"/>
              </a:rPr>
              <a:t>Expected Shortfall – takes the worst cases outside of the </a:t>
            </a:r>
            <a:r>
              <a:rPr lang="en-US" sz="2800" dirty="0" err="1">
                <a:solidFill>
                  <a:srgbClr val="493A39"/>
                </a:solidFill>
                <a:latin typeface="FS Lola"/>
              </a:rPr>
              <a:t>VaR</a:t>
            </a:r>
            <a:r>
              <a:rPr lang="en-US" sz="2800" dirty="0">
                <a:solidFill>
                  <a:srgbClr val="493A39"/>
                </a:solidFill>
                <a:latin typeface="FS Lola"/>
              </a:rPr>
              <a:t> at a given confidence level, so all those that are more than $25 million and find the average. </a:t>
            </a:r>
          </a:p>
          <a:p>
            <a:pPr defTabSz="457200" hangingPunct="0">
              <a:spcBef>
                <a:spcPts val="0"/>
              </a:spcBef>
              <a:buSzTx/>
              <a:defRPr sz="3600">
                <a:solidFill>
                  <a:srgbClr val="3A8484"/>
                </a:solidFill>
                <a:latin typeface="FS Lola"/>
                <a:ea typeface="FS Lola"/>
                <a:cs typeface="FS Lola"/>
                <a:sym typeface="FS Lola"/>
              </a:defRPr>
            </a:pPr>
            <a:endParaRPr lang="en-US" sz="2800" dirty="0">
              <a:solidFill>
                <a:srgbClr val="493A39"/>
              </a:solidFill>
              <a:latin typeface="FS Lola"/>
            </a:endParaRPr>
          </a:p>
          <a:p>
            <a:pPr defTabSz="457200" hangingPunct="0">
              <a:spcBef>
                <a:spcPts val="0"/>
              </a:spcBef>
              <a:buSzTx/>
              <a:defRPr sz="3600">
                <a:solidFill>
                  <a:srgbClr val="3A8484"/>
                </a:solidFill>
                <a:latin typeface="FS Lola"/>
                <a:ea typeface="FS Lola"/>
                <a:cs typeface="FS Lola"/>
                <a:sym typeface="FS Lola"/>
              </a:defRPr>
            </a:pPr>
            <a:r>
              <a:rPr lang="en-US" sz="2800" dirty="0">
                <a:solidFill>
                  <a:srgbClr val="493A39"/>
                </a:solidFill>
                <a:latin typeface="FS Lola"/>
              </a:rPr>
              <a:t>Important for the bank to know these what losses can be expected as well as unexpected in the more extreme tail scenarios</a:t>
            </a:r>
          </a:p>
          <a:p>
            <a:pPr defTabSz="457200" hangingPunct="0">
              <a:spcBef>
                <a:spcPts val="0"/>
              </a:spcBef>
              <a:buSzTx/>
              <a:defRPr sz="3600">
                <a:solidFill>
                  <a:srgbClr val="3A8484"/>
                </a:solidFill>
                <a:latin typeface="FS Lola"/>
                <a:ea typeface="FS Lola"/>
                <a:cs typeface="FS Lola"/>
                <a:sym typeface="FS Lola"/>
              </a:defRPr>
            </a:pPr>
            <a:endParaRPr lang="en-US" sz="2800" dirty="0">
              <a:solidFill>
                <a:srgbClr val="493A39"/>
              </a:solidFill>
              <a:latin typeface="FS Lola"/>
            </a:endParaRPr>
          </a:p>
          <a:p>
            <a:pPr defTabSz="457200" hangingPunct="0">
              <a:spcBef>
                <a:spcPts val="0"/>
              </a:spcBef>
              <a:buSzTx/>
              <a:defRPr sz="3600">
                <a:solidFill>
                  <a:srgbClr val="3A8484"/>
                </a:solidFill>
                <a:latin typeface="FS Lola"/>
                <a:ea typeface="FS Lola"/>
                <a:cs typeface="FS Lola"/>
                <a:sym typeface="FS Lola"/>
              </a:defRPr>
            </a:pPr>
            <a:endParaRPr lang="en-US" sz="2800" dirty="0">
              <a:solidFill>
                <a:srgbClr val="493A39"/>
              </a:solidFill>
              <a:latin typeface="FS Lola"/>
            </a:endParaRPr>
          </a:p>
          <a:p>
            <a:endParaRPr lang="en-US" sz="2800" dirty="0">
              <a:solidFill>
                <a:srgbClr val="493A39"/>
              </a:solidFill>
              <a:latin typeface="FS Lola"/>
            </a:endParaRPr>
          </a:p>
          <a:p>
            <a:endParaRPr lang="en-US" sz="2800" dirty="0"/>
          </a:p>
        </p:txBody>
      </p:sp>
    </p:spTree>
    <p:extLst>
      <p:ext uri="{BB962C8B-B14F-4D97-AF65-F5344CB8AC3E}">
        <p14:creationId xmlns:p14="http://schemas.microsoft.com/office/powerpoint/2010/main" val="2851899971"/>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12" name="Shape 444">
            <a:extLst>
              <a:ext uri="{FF2B5EF4-FFF2-40B4-BE49-F238E27FC236}">
                <a16:creationId xmlns:a16="http://schemas.microsoft.com/office/drawing/2014/main" id="{78314EA3-5B70-46EC-8821-2DBB8659DEAE}"/>
              </a:ext>
            </a:extLst>
          </p:cNvPr>
          <p:cNvSpPr/>
          <p:nvPr/>
        </p:nvSpPr>
        <p:spPr>
          <a:xfrm>
            <a:off x="635000" y="1016000"/>
            <a:ext cx="8218597"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What is a good measurement? </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mc:AlternateContent xmlns:mc="http://schemas.openxmlformats.org/markup-compatibility/2006">
        <mc:Choice xmlns:a14="http://schemas.microsoft.com/office/drawing/2010/main" Requires="a14">
          <p:sp>
            <p:nvSpPr>
              <p:cNvPr id="7" name="Shape 443">
                <a:extLst>
                  <a:ext uri="{FF2B5EF4-FFF2-40B4-BE49-F238E27FC236}">
                    <a16:creationId xmlns:a16="http://schemas.microsoft.com/office/drawing/2014/main" id="{928C2D7E-CBB6-4384-BD96-A9F898F3F097}"/>
                  </a:ext>
                </a:extLst>
              </p:cNvPr>
              <p:cNvSpPr/>
              <p:nvPr/>
            </p:nvSpPr>
            <p:spPr>
              <a:xfrm>
                <a:off x="635000" y="2396034"/>
                <a:ext cx="21844001" cy="739689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Monotonicity:</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A random cash flow or future value </a:t>
                </a:r>
                <a14:m>
                  <m:oMath xmlns:m="http://schemas.openxmlformats.org/officeDocument/2006/math">
                    <m:sSub>
                      <m:sSubPr>
                        <m:ctrlP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ctrlPr>
                      </m:sSubPr>
                      <m:e>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𝑅</m:t>
                        </m:r>
                      </m:e>
                      <m: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1</m:t>
                        </m:r>
                      </m:sub>
                    </m:sSub>
                  </m:oMath>
                </a14:m>
                <a:r>
                  <a:rPr kumimoji="0" lang="en-US" sz="3000" b="0" i="0" u="none" strike="noStrike" kern="0" cap="none" spc="0" normalizeH="0" baseline="0" noProof="0" dirty="0">
                    <a:ln>
                      <a:noFill/>
                    </a:ln>
                    <a:solidFill>
                      <a:srgbClr val="493A39"/>
                    </a:solidFill>
                    <a:effectLst/>
                    <a:uLnTx/>
                    <a:uFillTx/>
                    <a:latin typeface="FS Lola"/>
                    <a:sym typeface="FS Lola"/>
                  </a:rPr>
                  <a:t> that always greater than </a:t>
                </a:r>
                <a14:m>
                  <m:oMath xmlns:m="http://schemas.openxmlformats.org/officeDocument/2006/math">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𝑅</m:t>
                        </m:r>
                      </m:e>
                      <m: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2</m:t>
                        </m:r>
                      </m:sub>
                    </m:sSub>
                  </m:oMath>
                </a14:m>
                <a:r>
                  <a:rPr kumimoji="0" lang="en-US" sz="3000" b="0" i="0" u="none" strike="noStrike" kern="0" cap="none" spc="0" normalizeH="0" baseline="0" noProof="0" dirty="0">
                    <a:ln>
                      <a:noFill/>
                    </a:ln>
                    <a:solidFill>
                      <a:srgbClr val="493A39"/>
                    </a:solidFill>
                    <a:effectLst/>
                    <a:uLnTx/>
                    <a:uFillTx/>
                    <a:latin typeface="FS Lola"/>
                    <a:sym typeface="FS Lola"/>
                  </a:rPr>
                  <a:t> should have a lower risk. (</a:t>
                </a:r>
                <a:r>
                  <a:rPr kumimoji="0" lang="en-US" sz="3000" b="0" i="0" u="sng" strike="noStrike" kern="0" cap="none" spc="0" normalizeH="0" baseline="0" noProof="0" dirty="0">
                    <a:ln>
                      <a:noFill/>
                    </a:ln>
                    <a:solidFill>
                      <a:srgbClr val="493A39"/>
                    </a:solidFill>
                    <a:effectLst/>
                    <a:uLnTx/>
                    <a:uFillTx/>
                    <a:latin typeface="FS Lola"/>
                    <a:sym typeface="FS Lola"/>
                  </a:rPr>
                  <a:t>Treasury &amp; Corporate Bond</a:t>
                </a:r>
                <a:r>
                  <a:rPr kumimoji="0" lang="en-US" sz="3000" b="0" i="0" u="none" strike="noStrike" kern="0" cap="none" spc="0" normalizeH="0" baseline="0" noProof="0" dirty="0">
                    <a:ln>
                      <a:noFill/>
                    </a:ln>
                    <a:solidFill>
                      <a:srgbClr val="493A39"/>
                    </a:solidFill>
                    <a:effectLst/>
                    <a:uLnTx/>
                    <a:uFillTx/>
                    <a:latin typeface="FS Lola"/>
                    <a:sym typeface="FS Lola"/>
                  </a:rPr>
                  <a:t>)</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14:m>
                  <m:oMathPara xmlns:m="http://schemas.openxmlformats.org/officeDocument/2006/math">
                    <m:oMathParaPr>
                      <m:jc m:val="centerGroup"/>
                    </m:oMathParaPr>
                    <m:oMath xmlns:m="http://schemas.openxmlformats.org/officeDocument/2006/math">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𝑅</m:t>
                          </m:r>
                        </m:e>
                        <m: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1</m:t>
                          </m:r>
                        </m:sub>
                      </m:s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m:t>
                      </m:r>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𝑅</m:t>
                          </m:r>
                        </m:e>
                        <m: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2</m:t>
                          </m:r>
                        </m:sub>
                      </m:s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 </m:t>
                      </m:r>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𝑇h𝑒𝑛</m:t>
                      </m:r>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 </m:t>
                      </m:r>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𝜌</m:t>
                      </m:r>
                      <m:d>
                        <m:dPr>
                          <m:ctrlP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ctrlPr>
                        </m:dPr>
                        <m:e>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𝑅</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2</m:t>
                              </m:r>
                            </m:sub>
                          </m:sSub>
                        </m:e>
                      </m:d>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m:t>
                      </m:r>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𝜌</m:t>
                      </m:r>
                      <m:d>
                        <m:d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dPr>
                        <m:e>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𝑅</m:t>
                              </m:r>
                            </m:e>
                            <m: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1</m:t>
                              </m:r>
                            </m:sub>
                          </m:sSub>
                        </m:e>
                      </m:d>
                    </m:oMath>
                  </m:oMathPara>
                </a14:m>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Subadditivity:</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The portfolio’s risk should not be greater than the sum of its parts. (Diversification) </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14:m>
                  <m:oMathPara xmlns:m="http://schemas.openxmlformats.org/officeDocument/2006/math">
                    <m:oMathParaPr>
                      <m:jc m:val="centerGroup"/>
                    </m:oMathParaPr>
                    <m:oMath xmlns:m="http://schemas.openxmlformats.org/officeDocument/2006/math">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𝜌</m:t>
                      </m:r>
                      <m:d>
                        <m:d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dPr>
                        <m:e>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𝑅</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2</m:t>
                              </m:r>
                            </m:sub>
                          </m:s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m:t>
                          </m:r>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𝑅</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1</m:t>
                              </m:r>
                            </m:sub>
                          </m:sSub>
                        </m:e>
                      </m:d>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m:t>
                      </m:r>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𝜌</m:t>
                      </m:r>
                      <m:d>
                        <m:d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dPr>
                        <m:e>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𝑅</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2</m:t>
                              </m:r>
                            </m:sub>
                          </m:sSub>
                        </m:e>
                      </m:d>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m:t>
                      </m:r>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𝜌</m:t>
                      </m:r>
                      <m:d>
                        <m:d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dPr>
                        <m:e>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𝑅</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1</m:t>
                              </m:r>
                            </m:sub>
                          </m:sSub>
                        </m:e>
                      </m:d>
                    </m:oMath>
                  </m:oMathPara>
                </a14:m>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Positive Homogeneity:</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The risk of a position is proportional to its scale or size</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14:m>
                  <m:oMathPara xmlns:m="http://schemas.openxmlformats.org/officeDocument/2006/math">
                    <m:oMathParaPr>
                      <m:jc m:val="centerGroup"/>
                    </m:oMathParaPr>
                    <m:oMath xmlns:m="http://schemas.openxmlformats.org/officeDocument/2006/math">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𝛽</m:t>
                      </m:r>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&gt;0, </m:t>
                      </m:r>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𝜌</m:t>
                      </m:r>
                      <m:d>
                        <m:d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dPr>
                        <m:e>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𝛽</m:t>
                          </m:r>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𝑅</m:t>
                          </m:r>
                        </m:e>
                      </m:d>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sym typeface="FS Lola"/>
                        </a:rPr>
                        <m:t>=</m:t>
                      </m:r>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𝛽</m:t>
                      </m:r>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𝜌</m:t>
                      </m:r>
                      <m:d>
                        <m:d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dPr>
                        <m:e>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𝑅</m:t>
                          </m:r>
                        </m:e>
                      </m:d>
                    </m:oMath>
                  </m:oMathPara>
                </a14:m>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Translation Invariance:</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If adding cash to total asset, risk will decrease according to the cash amount</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14:m>
                  <m:oMathPara xmlns:m="http://schemas.openxmlformats.org/officeDocument/2006/math">
                    <m:oMathParaPr>
                      <m:jc m:val="centerGroup"/>
                    </m:oMathParaPr>
                    <m:oMath xmlns:m="http://schemas.openxmlformats.org/officeDocument/2006/math">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𝜌</m:t>
                      </m:r>
                      <m:d>
                        <m:d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d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𝑅</m:t>
                          </m:r>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m:t>
                          </m:r>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𝐶𝑎𝑠h</m:t>
                          </m:r>
                        </m:e>
                      </m:d>
                      <m:r>
                        <a:rPr kumimoji="0" lang="en-US" sz="3000" b="0" i="1" u="none" strike="noStrike" kern="0" cap="none" spc="0" normalizeH="0" baseline="0" noProof="0">
                          <a:ln>
                            <a:noFill/>
                          </a:ln>
                          <a:solidFill>
                            <a:srgbClr val="493A39"/>
                          </a:solidFill>
                          <a:effectLst/>
                          <a:uLnTx/>
                          <a:uFillTx/>
                          <a:latin typeface="Cambria Math" panose="02040503050406030204" pitchFamily="18" charset="0"/>
                          <a:sym typeface="FS Lola"/>
                        </a:rPr>
                        <m:t>=</m:t>
                      </m:r>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𝜌</m:t>
                      </m:r>
                      <m:d>
                        <m:d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d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𝑅</m:t>
                          </m:r>
                        </m:e>
                      </m:d>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m:t>
                      </m:r>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𝐶𝑎𝑠h</m:t>
                      </m:r>
                    </m:oMath>
                  </m:oMathPara>
                </a14:m>
                <a:endParaRPr kumimoji="0" lang="en-US" sz="3000" b="0" i="0" u="none" strike="noStrike" kern="0" cap="none" spc="0" normalizeH="0" baseline="0" noProof="0" dirty="0">
                  <a:ln>
                    <a:noFill/>
                  </a:ln>
                  <a:solidFill>
                    <a:srgbClr val="493A39"/>
                  </a:solidFill>
                  <a:effectLst/>
                  <a:uLnTx/>
                  <a:uFillTx/>
                  <a:latin typeface="FS Lola"/>
                  <a:sym typeface="FS Lola"/>
                </a:endParaRPr>
              </a:p>
            </p:txBody>
          </p:sp>
        </mc:Choice>
        <mc:Fallback>
          <p:sp>
            <p:nvSpPr>
              <p:cNvPr id="7" name="Shape 443">
                <a:extLst>
                  <a:ext uri="{FF2B5EF4-FFF2-40B4-BE49-F238E27FC236}">
                    <a16:creationId xmlns:a16="http://schemas.microsoft.com/office/drawing/2014/main" id="{928C2D7E-CBB6-4384-BD96-A9F898F3F097}"/>
                  </a:ext>
                </a:extLst>
              </p:cNvPr>
              <p:cNvSpPr>
                <a:spLocks noRot="1" noChangeAspect="1" noMove="1" noResize="1" noEditPoints="1" noAdjustHandles="1" noChangeArrowheads="1" noChangeShapeType="1" noTextEdit="1"/>
              </p:cNvSpPr>
              <p:nvPr/>
            </p:nvSpPr>
            <p:spPr>
              <a:xfrm>
                <a:off x="635000" y="2396034"/>
                <a:ext cx="21844001" cy="7396897"/>
              </a:xfrm>
              <a:prstGeom prst="rect">
                <a:avLst/>
              </a:prstGeom>
              <a:blipFill>
                <a:blip r:embed="rId3"/>
                <a:stretch>
                  <a:fillRect l="-1032" t="-1237"/>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4026583772"/>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12" name="Shape 444">
            <a:extLst>
              <a:ext uri="{FF2B5EF4-FFF2-40B4-BE49-F238E27FC236}">
                <a16:creationId xmlns:a16="http://schemas.microsoft.com/office/drawing/2014/main" id="{78314EA3-5B70-46EC-8821-2DBB8659DEAE}"/>
              </a:ext>
            </a:extLst>
          </p:cNvPr>
          <p:cNvSpPr/>
          <p:nvPr/>
        </p:nvSpPr>
        <p:spPr>
          <a:xfrm>
            <a:off x="635000" y="1016000"/>
            <a:ext cx="15658133"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Method 1: Mean-Variance Framework (Parametric Method)</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20" name="Shape 443">
            <a:extLst>
              <a:ext uri="{FF2B5EF4-FFF2-40B4-BE49-F238E27FC236}">
                <a16:creationId xmlns:a16="http://schemas.microsoft.com/office/drawing/2014/main" id="{7FF8CEE6-7EA2-4D42-9C50-9B4AE5B4EAED}"/>
              </a:ext>
            </a:extLst>
          </p:cNvPr>
          <p:cNvSpPr/>
          <p:nvPr/>
        </p:nvSpPr>
        <p:spPr>
          <a:xfrm>
            <a:off x="635000" y="2396034"/>
            <a:ext cx="21844001" cy="287258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We model financial risk in terms of the </a:t>
            </a:r>
            <a:r>
              <a:rPr kumimoji="0" lang="en-US" sz="3000" b="1" i="0" u="sng" strike="noStrike" kern="0" cap="none" spc="0" normalizeH="0" baseline="0" noProof="0" dirty="0">
                <a:ln>
                  <a:noFill/>
                </a:ln>
                <a:solidFill>
                  <a:srgbClr val="493A39"/>
                </a:solidFill>
                <a:effectLst/>
                <a:uLnTx/>
                <a:uFillTx/>
                <a:latin typeface="FS Lola"/>
                <a:sym typeface="FS Lola"/>
              </a:rPr>
              <a:t>mean and variance </a:t>
            </a:r>
            <a:r>
              <a:rPr kumimoji="0" lang="en-US" sz="3000" b="0" i="0" u="none" strike="noStrike" kern="0" cap="none" spc="0" normalizeH="0" baseline="0" noProof="0" dirty="0">
                <a:ln>
                  <a:noFill/>
                </a:ln>
                <a:solidFill>
                  <a:srgbClr val="493A39"/>
                </a:solidFill>
                <a:effectLst/>
                <a:uLnTx/>
                <a:uFillTx/>
                <a:latin typeface="FS Lola"/>
                <a:sym typeface="FS Lola"/>
              </a:rPr>
              <a:t>(or standard deviation) of P/L (or returns). We assume the daily P/L or returns obey a </a:t>
            </a:r>
            <a:r>
              <a:rPr kumimoji="0" lang="en-US" sz="3000" b="1" i="0" u="sng" strike="noStrike" kern="0" cap="none" spc="0" normalizeH="0" baseline="0" noProof="0" dirty="0">
                <a:ln>
                  <a:noFill/>
                </a:ln>
                <a:solidFill>
                  <a:srgbClr val="493A39"/>
                </a:solidFill>
                <a:effectLst/>
                <a:uLnTx/>
                <a:uFillTx/>
                <a:latin typeface="FS Lola"/>
                <a:sym typeface="FS Lola"/>
              </a:rPr>
              <a:t>normal distribution</a:t>
            </a:r>
            <a:r>
              <a:rPr kumimoji="0" lang="en-US" sz="3000" b="0" i="0" u="none" strike="noStrike" kern="0" cap="none" spc="0" normalizeH="0" baseline="0" noProof="0" dirty="0">
                <a:ln>
                  <a:noFill/>
                </a:ln>
                <a:solidFill>
                  <a:srgbClr val="493A39"/>
                </a:solidFill>
                <a:effectLst/>
                <a:uLnTx/>
                <a:uFillTx/>
                <a:latin typeface="FS Lola"/>
                <a:sym typeface="FS Lola"/>
              </a:rPr>
              <a:t>.</a:t>
            </a:r>
          </a:p>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Normally, distribution is </a:t>
            </a:r>
            <a:r>
              <a:rPr kumimoji="0" lang="en-US" sz="3000" b="1" i="0" u="sng" strike="noStrike" kern="0" cap="none" spc="0" normalizeH="0" baseline="0" noProof="0" dirty="0">
                <a:ln>
                  <a:noFill/>
                </a:ln>
                <a:solidFill>
                  <a:srgbClr val="493A39"/>
                </a:solidFill>
                <a:effectLst/>
                <a:uLnTx/>
                <a:uFillTx/>
                <a:latin typeface="FS Lola"/>
                <a:sym typeface="FS Lola"/>
              </a:rPr>
              <a:t>right skewed </a:t>
            </a:r>
            <a:r>
              <a:rPr kumimoji="0" lang="en-US" sz="3000" b="0" i="0" u="none" strike="noStrike" kern="0" cap="none" spc="0" normalizeH="0" baseline="0" noProof="0" dirty="0">
                <a:ln>
                  <a:noFill/>
                </a:ln>
                <a:solidFill>
                  <a:srgbClr val="493A39"/>
                </a:solidFill>
                <a:effectLst/>
                <a:uLnTx/>
                <a:uFillTx/>
                <a:latin typeface="FS Lola"/>
                <a:sym typeface="FS Lola"/>
              </a:rPr>
              <a:t>and has </a:t>
            </a:r>
            <a:r>
              <a:rPr kumimoji="0" lang="en-US" sz="3000" b="1" i="0" u="sng" strike="noStrike" kern="0" cap="none" spc="0" normalizeH="0" baseline="0" noProof="0" dirty="0">
                <a:ln>
                  <a:noFill/>
                </a:ln>
                <a:solidFill>
                  <a:srgbClr val="493A39"/>
                </a:solidFill>
                <a:effectLst/>
                <a:uLnTx/>
                <a:uFillTx/>
                <a:latin typeface="FS Lola"/>
                <a:sym typeface="FS Lola"/>
              </a:rPr>
              <a:t>heavier tails, </a:t>
            </a:r>
            <a:r>
              <a:rPr kumimoji="0" lang="en-US" sz="3000" b="0" i="0" u="none" strike="noStrike" kern="0" cap="none" spc="0" normalizeH="0" baseline="0" noProof="0" dirty="0">
                <a:ln>
                  <a:noFill/>
                </a:ln>
                <a:solidFill>
                  <a:srgbClr val="493A39"/>
                </a:solidFill>
                <a:effectLst/>
                <a:uLnTx/>
                <a:uFillTx/>
                <a:latin typeface="FS Lola"/>
                <a:sym typeface="FS Lola"/>
              </a:rPr>
              <a:t>so there is highly possible happen extreme loss. Therefore, normality assumption is inappropriate and mean-variance framework can produce misleading estimates of risk. </a:t>
            </a:r>
          </a:p>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5" name="Picture 4">
            <a:extLst>
              <a:ext uri="{FF2B5EF4-FFF2-40B4-BE49-F238E27FC236}">
                <a16:creationId xmlns:a16="http://schemas.microsoft.com/office/drawing/2014/main" id="{77BE3838-E4AB-4A2A-88B3-64AEE28371C3}"/>
              </a:ext>
            </a:extLst>
          </p:cNvPr>
          <p:cNvPicPr>
            <a:picLocks noChangeAspect="1"/>
          </p:cNvPicPr>
          <p:nvPr/>
        </p:nvPicPr>
        <p:blipFill>
          <a:blip r:embed="rId3"/>
          <a:stretch>
            <a:fillRect/>
          </a:stretch>
        </p:blipFill>
        <p:spPr>
          <a:xfrm>
            <a:off x="3030699" y="5356548"/>
            <a:ext cx="9882868" cy="7804497"/>
          </a:xfrm>
          <a:prstGeom prst="rect">
            <a:avLst/>
          </a:prstGeom>
        </p:spPr>
      </p:pic>
      <p:sp>
        <p:nvSpPr>
          <p:cNvPr id="2" name="TextBox 1">
            <a:extLst>
              <a:ext uri="{FF2B5EF4-FFF2-40B4-BE49-F238E27FC236}">
                <a16:creationId xmlns:a16="http://schemas.microsoft.com/office/drawing/2014/main" id="{7D378B07-494C-4808-9D14-D5FE1D68000A}"/>
              </a:ext>
            </a:extLst>
          </p:cNvPr>
          <p:cNvSpPr txBox="1"/>
          <p:nvPr/>
        </p:nvSpPr>
        <p:spPr>
          <a:xfrm rot="1091877">
            <a:off x="17186988" y="8316098"/>
            <a:ext cx="2967134"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5000" b="1" i="0" u="none" strike="noStrike" kern="0" cap="none" spc="0" normalizeH="0" baseline="0" noProof="0" dirty="0">
                <a:ln>
                  <a:noFill/>
                </a:ln>
                <a:solidFill>
                  <a:srgbClr val="000000">
                    <a:lumMod val="85000"/>
                    <a:lumOff val="15000"/>
                  </a:srgbClr>
                </a:solidFill>
                <a:effectLst/>
                <a:uLnTx/>
                <a:uFillTx/>
                <a:latin typeface="Helvetica Light"/>
                <a:ea typeface="+mn-ea"/>
                <a:cs typeface="+mn-cs"/>
                <a:sym typeface="Helvetica Light"/>
              </a:rPr>
              <a:t>Not Good</a:t>
            </a:r>
          </a:p>
        </p:txBody>
      </p:sp>
    </p:spTree>
    <p:extLst>
      <p:ext uri="{BB962C8B-B14F-4D97-AF65-F5344CB8AC3E}">
        <p14:creationId xmlns:p14="http://schemas.microsoft.com/office/powerpoint/2010/main" val="443474654"/>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4656" y="0"/>
            <a:ext cx="13039344" cy="13716000"/>
          </a:xfrm>
          <a:prstGeom prst="rect">
            <a:avLst/>
          </a:prstGeom>
        </p:spPr>
      </p:pic>
      <p:sp>
        <p:nvSpPr>
          <p:cNvPr id="380" name="Shape 380"/>
          <p:cNvSpPr/>
          <p:nvPr/>
        </p:nvSpPr>
        <p:spPr>
          <a:xfrm>
            <a:off x="1270000" y="3692525"/>
            <a:ext cx="7134984" cy="93358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l">
              <a:defRPr sz="6000">
                <a:solidFill>
                  <a:srgbClr val="6BBD9C"/>
                </a:solidFill>
                <a:latin typeface="FS Lola ExtraBold"/>
                <a:ea typeface="FS Lola ExtraBold"/>
                <a:cs typeface="FS Lola ExtraBold"/>
                <a:sym typeface="FS Lola ExtraBold"/>
              </a:defRPr>
            </a:lvl1pPr>
          </a:lstStyle>
          <a:p>
            <a:r>
              <a:rPr lang="en-US" sz="5400" dirty="0"/>
              <a:t>Market Risk</a:t>
            </a:r>
            <a:endParaRPr sz="5400" dirty="0"/>
          </a:p>
        </p:txBody>
      </p:sp>
      <p:pic>
        <p:nvPicPr>
          <p:cNvPr id="381" name="pasted-image.pdf"/>
          <p:cNvPicPr>
            <a:picLocks noChangeAspect="1"/>
          </p:cNvPicPr>
          <p:nvPr/>
        </p:nvPicPr>
        <p:blipFill>
          <a:blip r:embed="rId3"/>
          <a:stretch>
            <a:fillRect/>
          </a:stretch>
        </p:blipFill>
        <p:spPr>
          <a:xfrm>
            <a:off x="635000" y="12204700"/>
            <a:ext cx="1389144" cy="876300"/>
          </a:xfrm>
          <a:prstGeom prst="rect">
            <a:avLst/>
          </a:prstGeom>
          <a:ln w="12700">
            <a:miter lim="400000"/>
          </a:ln>
        </p:spPr>
      </p:pic>
      <p:sp>
        <p:nvSpPr>
          <p:cNvPr id="382" name="Shape 382"/>
          <p:cNvSpPr/>
          <p:nvPr/>
        </p:nvSpPr>
        <p:spPr>
          <a:xfrm>
            <a:off x="1270000" y="5169019"/>
            <a:ext cx="11430000" cy="2226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914400" indent="-914400" algn="l" defTabSz="457200">
              <a:lnSpc>
                <a:spcPct val="150000"/>
              </a:lnSpc>
              <a:buFont typeface="+mj-lt"/>
              <a:buAutoNum type="arabicPeriod"/>
              <a:defRPr sz="3000">
                <a:solidFill>
                  <a:srgbClr val="493A39"/>
                </a:solidFill>
                <a:latin typeface="FS Lola"/>
                <a:ea typeface="FS Lola"/>
                <a:cs typeface="FS Lola"/>
                <a:sym typeface="FS Lola"/>
              </a:defRPr>
            </a:pPr>
            <a:r>
              <a:rPr lang="en-US" sz="4800" dirty="0"/>
              <a:t>What is Market Risk?</a:t>
            </a:r>
          </a:p>
          <a:p>
            <a:pPr marL="914400" indent="-914400" algn="l" defTabSz="457200">
              <a:lnSpc>
                <a:spcPct val="150000"/>
              </a:lnSpc>
              <a:buFont typeface="+mj-lt"/>
              <a:buAutoNum type="arabicPeriod"/>
              <a:defRPr sz="3000">
                <a:solidFill>
                  <a:srgbClr val="493A39"/>
                </a:solidFill>
                <a:latin typeface="FS Lola"/>
                <a:ea typeface="FS Lola"/>
                <a:cs typeface="FS Lola"/>
                <a:sym typeface="FS Lola"/>
              </a:defRPr>
            </a:pPr>
            <a:r>
              <a:rPr lang="en-US" sz="4800" dirty="0"/>
              <a:t>Monitoring and Measuring Market Risk</a:t>
            </a:r>
          </a:p>
        </p:txBody>
      </p:sp>
    </p:spTree>
    <p:extLst>
      <p:ext uri="{BB962C8B-B14F-4D97-AF65-F5344CB8AC3E}">
        <p14:creationId xmlns:p14="http://schemas.microsoft.com/office/powerpoint/2010/main" val="2005371526"/>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12" name="Shape 444">
            <a:extLst>
              <a:ext uri="{FF2B5EF4-FFF2-40B4-BE49-F238E27FC236}">
                <a16:creationId xmlns:a16="http://schemas.microsoft.com/office/drawing/2014/main" id="{78314EA3-5B70-46EC-8821-2DBB8659DEAE}"/>
              </a:ext>
            </a:extLst>
          </p:cNvPr>
          <p:cNvSpPr/>
          <p:nvPr/>
        </p:nvSpPr>
        <p:spPr>
          <a:xfrm>
            <a:off x="635000" y="1016000"/>
            <a:ext cx="11902297"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Method 2: Value at Risk (Parametric Method)</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20" name="Shape 443">
            <a:extLst>
              <a:ext uri="{FF2B5EF4-FFF2-40B4-BE49-F238E27FC236}">
                <a16:creationId xmlns:a16="http://schemas.microsoft.com/office/drawing/2014/main" id="{7FF8CEE6-7EA2-4D42-9C50-9B4AE5B4EAED}"/>
              </a:ext>
            </a:extLst>
          </p:cNvPr>
          <p:cNvSpPr/>
          <p:nvPr/>
        </p:nvSpPr>
        <p:spPr>
          <a:xfrm>
            <a:off x="635000" y="2300499"/>
            <a:ext cx="21844001" cy="342657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defRPr sz="3600">
                <a:solidFill>
                  <a:srgbClr val="3A8484"/>
                </a:solidFill>
                <a:latin typeface="FS Lola"/>
                <a:ea typeface="FS Lola"/>
                <a:cs typeface="FS Lola"/>
                <a:sym typeface="FS Lola"/>
              </a:defRPr>
            </a:pPr>
            <a:r>
              <a:rPr lang="en-US" sz="3600" dirty="0">
                <a:solidFill>
                  <a:srgbClr val="3A8484"/>
                </a:solidFill>
                <a:latin typeface="FS Lola"/>
                <a:sym typeface="FS Lola"/>
              </a:rPr>
              <a:t>Definition:</a:t>
            </a:r>
          </a:p>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1" i="0" u="sng" strike="noStrike" kern="0" cap="none" spc="0" normalizeH="0" baseline="0" noProof="0" dirty="0">
                <a:ln>
                  <a:noFill/>
                </a:ln>
                <a:solidFill>
                  <a:srgbClr val="493A39"/>
                </a:solidFill>
                <a:effectLst/>
                <a:uLnTx/>
                <a:uFillTx/>
                <a:latin typeface="FS Lola"/>
                <a:sym typeface="FS Lola"/>
              </a:rPr>
              <a:t>Maximum Loss </a:t>
            </a:r>
            <a:r>
              <a:rPr kumimoji="0" lang="en-US" sz="3000" b="0" i="0" u="none" strike="noStrike" kern="0" cap="none" spc="0" normalizeH="0" baseline="0" noProof="0" dirty="0">
                <a:ln>
                  <a:noFill/>
                </a:ln>
                <a:solidFill>
                  <a:srgbClr val="493A39"/>
                </a:solidFill>
                <a:effectLst/>
                <a:uLnTx/>
                <a:uFillTx/>
                <a:latin typeface="FS Lola"/>
                <a:sym typeface="FS Lola"/>
              </a:rPr>
              <a:t>over a </a:t>
            </a:r>
            <a:r>
              <a:rPr kumimoji="0" lang="en-US" sz="3000" b="1" i="0" u="sng" strike="noStrike" kern="0" cap="none" spc="0" normalizeH="0" baseline="0" noProof="0" dirty="0">
                <a:ln>
                  <a:noFill/>
                </a:ln>
                <a:solidFill>
                  <a:srgbClr val="493A39"/>
                </a:solidFill>
                <a:effectLst/>
                <a:uLnTx/>
                <a:uFillTx/>
                <a:latin typeface="FS Lola"/>
                <a:sym typeface="FS Lola"/>
              </a:rPr>
              <a:t>Target Horizon </a:t>
            </a:r>
            <a:r>
              <a:rPr kumimoji="0" lang="en-US" sz="3000" b="0" i="0" u="none" strike="noStrike" kern="0" cap="none" spc="0" normalizeH="0" baseline="0" noProof="0" dirty="0">
                <a:ln>
                  <a:noFill/>
                </a:ln>
                <a:solidFill>
                  <a:srgbClr val="493A39"/>
                </a:solidFill>
                <a:effectLst/>
                <a:uLnTx/>
                <a:uFillTx/>
                <a:latin typeface="FS Lola"/>
                <a:sym typeface="FS Lola"/>
              </a:rPr>
              <a:t>and for a given</a:t>
            </a:r>
            <a:r>
              <a:rPr kumimoji="0" lang="en-US" sz="3000" b="1" i="0" u="sng" strike="noStrike" kern="0" cap="none" spc="0" normalizeH="0" baseline="0" noProof="0" dirty="0">
                <a:ln>
                  <a:noFill/>
                </a:ln>
                <a:solidFill>
                  <a:srgbClr val="493A39"/>
                </a:solidFill>
                <a:effectLst/>
                <a:uLnTx/>
                <a:uFillTx/>
                <a:latin typeface="FS Lola"/>
                <a:sym typeface="FS Lola"/>
              </a:rPr>
              <a:t> Confidence Level.</a:t>
            </a:r>
          </a:p>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endParaRPr kumimoji="0" lang="en-US" sz="3000" b="1" i="0" u="sng" strike="noStrike" kern="0" cap="none" spc="0" normalizeH="0" baseline="0" noProof="0" dirty="0">
              <a:ln>
                <a:noFill/>
              </a:ln>
              <a:solidFill>
                <a:srgbClr val="493A39"/>
              </a:solidFill>
              <a:effectLst/>
              <a:uLnTx/>
              <a:uFillTx/>
              <a:latin typeface="FS Lola"/>
              <a:sym typeface="FS Lola"/>
            </a:endParaRPr>
          </a:p>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Example: 	Confidence Level: </a:t>
            </a:r>
            <a:r>
              <a:rPr kumimoji="0" lang="en-US" sz="3000" b="0" i="0" u="sng" strike="noStrike" kern="0" cap="none" spc="0" normalizeH="0" baseline="0" noProof="0" dirty="0">
                <a:ln>
                  <a:noFill/>
                </a:ln>
                <a:solidFill>
                  <a:srgbClr val="493A39"/>
                </a:solidFill>
                <a:effectLst/>
                <a:uLnTx/>
                <a:uFillTx/>
                <a:latin typeface="FS Lola"/>
                <a:sym typeface="FS Lola"/>
              </a:rPr>
              <a:t>95%</a:t>
            </a:r>
            <a:r>
              <a:rPr kumimoji="0" lang="en-US" sz="3000" b="0" i="0" u="none" strike="noStrike" kern="0" cap="none" spc="0" normalizeH="0" baseline="0" noProof="0" dirty="0">
                <a:ln>
                  <a:noFill/>
                </a:ln>
                <a:solidFill>
                  <a:srgbClr val="493A39"/>
                </a:solidFill>
                <a:effectLst/>
                <a:uLnTx/>
                <a:uFillTx/>
                <a:latin typeface="FS Lola"/>
                <a:sym typeface="FS Lola"/>
              </a:rPr>
              <a:t> , </a:t>
            </a:r>
          </a:p>
          <a:p>
            <a:pPr marL="0" marR="0" lvl="4"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					Holding Horizon</a:t>
            </a:r>
            <a:r>
              <a:rPr kumimoji="0" lang="en-US" sz="3000" b="0" i="0" u="sng" strike="noStrike" kern="0" cap="none" spc="0" normalizeH="0" baseline="0" noProof="0" dirty="0">
                <a:ln>
                  <a:noFill/>
                </a:ln>
                <a:solidFill>
                  <a:srgbClr val="493A39"/>
                </a:solidFill>
                <a:effectLst/>
                <a:uLnTx/>
                <a:uFillTx/>
                <a:latin typeface="FS Lola"/>
                <a:sym typeface="FS Lola"/>
              </a:rPr>
              <a:t>: 1-Day</a:t>
            </a:r>
            <a:r>
              <a:rPr kumimoji="0" lang="en-US" sz="3000" b="0" i="0" u="none" strike="noStrike" kern="0" cap="none" spc="0" normalizeH="0" baseline="0" noProof="0" dirty="0">
                <a:ln>
                  <a:noFill/>
                </a:ln>
                <a:solidFill>
                  <a:srgbClr val="493A39"/>
                </a:solidFill>
                <a:effectLst/>
                <a:uLnTx/>
                <a:uFillTx/>
                <a:latin typeface="FS Lola"/>
                <a:sym typeface="FS Lola"/>
              </a:rPr>
              <a:t>, </a:t>
            </a:r>
          </a:p>
          <a:p>
            <a:pPr marL="0" marR="0" lvl="4"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					Maximum Loss: </a:t>
            </a:r>
            <a:r>
              <a:rPr kumimoji="0" lang="en-US" sz="3000" b="0" i="0" u="sng" strike="noStrike" kern="0" cap="none" spc="0" normalizeH="0" baseline="0" noProof="0" dirty="0">
                <a:ln>
                  <a:noFill/>
                </a:ln>
                <a:solidFill>
                  <a:srgbClr val="493A39"/>
                </a:solidFill>
                <a:effectLst/>
                <a:uLnTx/>
                <a:uFillTx/>
                <a:latin typeface="FS Lola"/>
                <a:sym typeface="FS Lola"/>
              </a:rPr>
              <a:t>$50</a:t>
            </a:r>
          </a:p>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sp>
        <p:nvSpPr>
          <p:cNvPr id="9" name="Shape 443">
            <a:extLst>
              <a:ext uri="{FF2B5EF4-FFF2-40B4-BE49-F238E27FC236}">
                <a16:creationId xmlns:a16="http://schemas.microsoft.com/office/drawing/2014/main" id="{3752856D-40BD-4207-BB48-100D7D21B436}"/>
              </a:ext>
            </a:extLst>
          </p:cNvPr>
          <p:cNvSpPr/>
          <p:nvPr/>
        </p:nvSpPr>
        <p:spPr>
          <a:xfrm>
            <a:off x="15448205" y="4981119"/>
            <a:ext cx="8116597" cy="56425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Interpretation:</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1. </a:t>
            </a:r>
            <a:r>
              <a:rPr lang="en-US" sz="3000" dirty="0">
                <a:solidFill>
                  <a:srgbClr val="493A39"/>
                </a:solidFill>
                <a:latin typeface="FS Lola"/>
                <a:sym typeface="FS Lola"/>
              </a:rPr>
              <a:t>One day 5% </a:t>
            </a:r>
            <a:r>
              <a:rPr lang="en-US" sz="3000" dirty="0" err="1">
                <a:solidFill>
                  <a:srgbClr val="493A39"/>
                </a:solidFill>
                <a:latin typeface="FS Lola"/>
                <a:sym typeface="FS Lola"/>
              </a:rPr>
              <a:t>VaR</a:t>
            </a:r>
            <a:r>
              <a:rPr lang="en-US" sz="3000" dirty="0">
                <a:solidFill>
                  <a:srgbClr val="493A39"/>
                </a:solidFill>
                <a:latin typeface="FS Lola"/>
                <a:sym typeface="FS Lola"/>
              </a:rPr>
              <a:t> is $50. There is an 5% chance that on any given day, the loss of my portfolio will be greater than $50. </a:t>
            </a:r>
            <a:endParaRPr kumimoji="0" lang="en-US" sz="3000" b="1" i="1"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highlight>
                <a:srgbClr val="FFFF00"/>
              </a:highligh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2. On a given day, there is a 95% change the loss of my portfolio is less than $50</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lang="en-US" sz="3000" i="1" dirty="0">
                <a:solidFill>
                  <a:srgbClr val="493A39"/>
                </a:solidFill>
                <a:latin typeface="FS Lola"/>
                <a:sym typeface="FS Lola"/>
              </a:rPr>
              <a:t>P(Loss &lt;= $50 | 1-day) = 95%</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lvl="0" algn="l" defTabSz="457200">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3. In 100 days, I can expect 5 days with losses of greater than $50 in </a:t>
            </a:r>
            <a:r>
              <a:rPr lang="en-US" sz="3000" dirty="0">
                <a:solidFill>
                  <a:srgbClr val="493A39"/>
                </a:solidFill>
                <a:latin typeface="FS Lola"/>
                <a:sym typeface="FS Lola"/>
              </a:rPr>
              <a:t>my portfolio </a:t>
            </a: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pic>
        <p:nvPicPr>
          <p:cNvPr id="3" name="Picture 2">
            <a:extLst>
              <a:ext uri="{FF2B5EF4-FFF2-40B4-BE49-F238E27FC236}">
                <a16:creationId xmlns:a16="http://schemas.microsoft.com/office/drawing/2014/main" id="{069BD76E-C947-4C6E-8CE5-E33D9A9D5E6A}"/>
              </a:ext>
            </a:extLst>
          </p:cNvPr>
          <p:cNvPicPr>
            <a:picLocks noChangeAspect="1"/>
          </p:cNvPicPr>
          <p:nvPr/>
        </p:nvPicPr>
        <p:blipFill>
          <a:blip r:embed="rId3"/>
          <a:stretch>
            <a:fillRect/>
          </a:stretch>
        </p:blipFill>
        <p:spPr>
          <a:xfrm>
            <a:off x="7646667" y="6139543"/>
            <a:ext cx="7136466" cy="4715918"/>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7ACDBB1-940E-492F-BA60-BADC3B43C3E5}"/>
                  </a:ext>
                </a:extLst>
              </p:cNvPr>
              <p:cNvSpPr txBox="1"/>
              <p:nvPr/>
            </p:nvSpPr>
            <p:spPr>
              <a:xfrm>
                <a:off x="16515877" y="3851561"/>
                <a:ext cx="4533549" cy="6072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ctrlPr>
                        </m:sSubPr>
                        <m:e>
                          <m:r>
                            <a:rPr kumimoji="0" lang="en-US" sz="3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𝑉𝑎𝑅</m:t>
                          </m:r>
                        </m:e>
                        <m:sub>
                          <m:r>
                            <a:rPr kumimoji="0" lang="en-US" sz="3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(1−</m:t>
                          </m:r>
                          <m:r>
                            <a:rPr kumimoji="0" lang="en-US" sz="3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𝐷𝑎𝑦</m:t>
                          </m:r>
                          <m:r>
                            <a:rPr kumimoji="0" lang="en-US" sz="3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   95%)</m:t>
                          </m:r>
                        </m:sub>
                      </m:sSub>
                      <m:r>
                        <a:rPr kumimoji="0" lang="en-US" sz="3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m:t>
                      </m:r>
                      <m:r>
                        <a:rPr kumimoji="0" lang="en-US" sz="3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50</m:t>
                      </m:r>
                    </m:oMath>
                  </m:oMathPara>
                </a14:m>
                <a:endParaRPr kumimoji="0" lang="en-US" sz="3600"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Choice>
        <mc:Fallback>
          <p:sp>
            <p:nvSpPr>
              <p:cNvPr id="6" name="TextBox 5">
                <a:extLst>
                  <a:ext uri="{FF2B5EF4-FFF2-40B4-BE49-F238E27FC236}">
                    <a16:creationId xmlns:a16="http://schemas.microsoft.com/office/drawing/2014/main" id="{77ACDBB1-940E-492F-BA60-BADC3B43C3E5}"/>
                  </a:ext>
                </a:extLst>
              </p:cNvPr>
              <p:cNvSpPr txBox="1">
                <a:spLocks noRot="1" noChangeAspect="1" noMove="1" noResize="1" noEditPoints="1" noAdjustHandles="1" noChangeArrowheads="1" noChangeShapeType="1" noTextEdit="1"/>
              </p:cNvSpPr>
              <p:nvPr/>
            </p:nvSpPr>
            <p:spPr>
              <a:xfrm>
                <a:off x="16515877" y="3851561"/>
                <a:ext cx="4533549" cy="607282"/>
              </a:xfrm>
              <a:prstGeom prst="rect">
                <a:avLst/>
              </a:prstGeom>
              <a:blipFill>
                <a:blip r:embed="rId4"/>
                <a:stretch>
                  <a:fillRect b="-1010"/>
                </a:stretch>
              </a:blipFill>
              <a:ln w="12700" cap="flat">
                <a:noFill/>
                <a:miter lim="400000"/>
              </a:ln>
              <a:effectLst/>
            </p:spPr>
            <p:txBody>
              <a:bodyPr/>
              <a:lstStyle/>
              <a:p>
                <a:r>
                  <a:rPr lang="en-US">
                    <a:noFill/>
                  </a:rPr>
                  <a:t> </a:t>
                </a:r>
              </a:p>
            </p:txBody>
          </p:sp>
        </mc:Fallback>
      </mc:AlternateContent>
      <p:pic>
        <p:nvPicPr>
          <p:cNvPr id="4" name="Picture 3">
            <a:extLst>
              <a:ext uri="{FF2B5EF4-FFF2-40B4-BE49-F238E27FC236}">
                <a16:creationId xmlns:a16="http://schemas.microsoft.com/office/drawing/2014/main" id="{F457330E-4E10-42DB-A04D-F0D23833858D}"/>
              </a:ext>
            </a:extLst>
          </p:cNvPr>
          <p:cNvPicPr>
            <a:picLocks noChangeAspect="1"/>
          </p:cNvPicPr>
          <p:nvPr/>
        </p:nvPicPr>
        <p:blipFill>
          <a:blip r:embed="rId5"/>
          <a:stretch>
            <a:fillRect/>
          </a:stretch>
        </p:blipFill>
        <p:spPr>
          <a:xfrm>
            <a:off x="409477" y="6000711"/>
            <a:ext cx="7016301" cy="4885117"/>
          </a:xfrm>
          <a:prstGeom prst="rect">
            <a:avLst/>
          </a:prstGeom>
        </p:spPr>
      </p:pic>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04042CE-2EB0-4152-8856-C2A43D895BDC}"/>
                  </a:ext>
                </a:extLst>
              </p14:cNvPr>
              <p14:cNvContentPartPr/>
              <p14:nvPr/>
            </p14:nvContentPartPr>
            <p14:xfrm>
              <a:off x="14518176" y="6176630"/>
              <a:ext cx="360" cy="360"/>
            </p14:xfrm>
          </p:contentPart>
        </mc:Choice>
        <mc:Fallback>
          <p:pic>
            <p:nvPicPr>
              <p:cNvPr id="5" name="Ink 4">
                <a:extLst>
                  <a:ext uri="{FF2B5EF4-FFF2-40B4-BE49-F238E27FC236}">
                    <a16:creationId xmlns:a16="http://schemas.microsoft.com/office/drawing/2014/main" id="{404042CE-2EB0-4152-8856-C2A43D895BDC}"/>
                  </a:ext>
                </a:extLst>
              </p:cNvPr>
              <p:cNvPicPr/>
              <p:nvPr/>
            </p:nvPicPr>
            <p:blipFill>
              <a:blip r:embed="rId7"/>
              <a:stretch>
                <a:fillRect/>
              </a:stretch>
            </p:blipFill>
            <p:spPr>
              <a:xfrm>
                <a:off x="14455536" y="611363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80D1265-8AF4-4C9C-9AE7-31AB1E1EECE1}"/>
                  </a:ext>
                </a:extLst>
              </p14:cNvPr>
              <p14:cNvContentPartPr/>
              <p14:nvPr/>
            </p14:nvContentPartPr>
            <p14:xfrm>
              <a:off x="14316576" y="6101750"/>
              <a:ext cx="516240" cy="378000"/>
            </p14:xfrm>
          </p:contentPart>
        </mc:Choice>
        <mc:Fallback>
          <p:pic>
            <p:nvPicPr>
              <p:cNvPr id="7" name="Ink 6">
                <a:extLst>
                  <a:ext uri="{FF2B5EF4-FFF2-40B4-BE49-F238E27FC236}">
                    <a16:creationId xmlns:a16="http://schemas.microsoft.com/office/drawing/2014/main" id="{C80D1265-8AF4-4C9C-9AE7-31AB1E1EECE1}"/>
                  </a:ext>
                </a:extLst>
              </p:cNvPr>
              <p:cNvPicPr/>
              <p:nvPr/>
            </p:nvPicPr>
            <p:blipFill>
              <a:blip r:embed="rId9"/>
              <a:stretch>
                <a:fillRect/>
              </a:stretch>
            </p:blipFill>
            <p:spPr>
              <a:xfrm>
                <a:off x="14253936" y="6038750"/>
                <a:ext cx="64188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6298AFA1-E85B-429B-BFF0-8A90067CA7A0}"/>
                  </a:ext>
                </a:extLst>
              </p14:cNvPr>
              <p14:cNvContentPartPr/>
              <p14:nvPr/>
            </p14:nvContentPartPr>
            <p14:xfrm>
              <a:off x="14331336" y="10625150"/>
              <a:ext cx="503280" cy="312120"/>
            </p14:xfrm>
          </p:contentPart>
        </mc:Choice>
        <mc:Fallback>
          <p:pic>
            <p:nvPicPr>
              <p:cNvPr id="11" name="Ink 10">
                <a:extLst>
                  <a:ext uri="{FF2B5EF4-FFF2-40B4-BE49-F238E27FC236}">
                    <a16:creationId xmlns:a16="http://schemas.microsoft.com/office/drawing/2014/main" id="{6298AFA1-E85B-429B-BFF0-8A90067CA7A0}"/>
                  </a:ext>
                </a:extLst>
              </p:cNvPr>
              <p:cNvPicPr/>
              <p:nvPr/>
            </p:nvPicPr>
            <p:blipFill>
              <a:blip r:embed="rId11"/>
              <a:stretch>
                <a:fillRect/>
              </a:stretch>
            </p:blipFill>
            <p:spPr>
              <a:xfrm>
                <a:off x="14268696" y="10562510"/>
                <a:ext cx="62892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FA6773A9-5611-431B-B505-B2BE0EBBC8CA}"/>
                  </a:ext>
                </a:extLst>
              </p14:cNvPr>
              <p14:cNvContentPartPr/>
              <p14:nvPr/>
            </p14:nvContentPartPr>
            <p14:xfrm>
              <a:off x="333096" y="5877830"/>
              <a:ext cx="208080" cy="176400"/>
            </p14:xfrm>
          </p:contentPart>
        </mc:Choice>
        <mc:Fallback>
          <p:pic>
            <p:nvPicPr>
              <p:cNvPr id="13" name="Ink 12">
                <a:extLst>
                  <a:ext uri="{FF2B5EF4-FFF2-40B4-BE49-F238E27FC236}">
                    <a16:creationId xmlns:a16="http://schemas.microsoft.com/office/drawing/2014/main" id="{FA6773A9-5611-431B-B505-B2BE0EBBC8CA}"/>
                  </a:ext>
                </a:extLst>
              </p:cNvPr>
              <p:cNvPicPr/>
              <p:nvPr/>
            </p:nvPicPr>
            <p:blipFill>
              <a:blip r:embed="rId13"/>
              <a:stretch>
                <a:fillRect/>
              </a:stretch>
            </p:blipFill>
            <p:spPr>
              <a:xfrm>
                <a:off x="270096" y="5814830"/>
                <a:ext cx="333720" cy="302040"/>
              </a:xfrm>
              <a:prstGeom prst="rect">
                <a:avLst/>
              </a:prstGeom>
            </p:spPr>
          </p:pic>
        </mc:Fallback>
      </mc:AlternateContent>
    </p:spTree>
    <p:extLst>
      <p:ext uri="{BB962C8B-B14F-4D97-AF65-F5344CB8AC3E}">
        <p14:creationId xmlns:p14="http://schemas.microsoft.com/office/powerpoint/2010/main" val="2545826467"/>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20" name="Shape 443">
            <a:extLst>
              <a:ext uri="{FF2B5EF4-FFF2-40B4-BE49-F238E27FC236}">
                <a16:creationId xmlns:a16="http://schemas.microsoft.com/office/drawing/2014/main" id="{7FF8CEE6-7EA2-4D42-9C50-9B4AE5B4EAED}"/>
              </a:ext>
            </a:extLst>
          </p:cNvPr>
          <p:cNvSpPr/>
          <p:nvPr/>
        </p:nvSpPr>
        <p:spPr>
          <a:xfrm>
            <a:off x="635000" y="2396034"/>
            <a:ext cx="21844001" cy="19492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Using parameter to calculate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Mean(u), STDEV(</a:t>
            </a:r>
            <a:r>
              <a:rPr kumimoji="0" lang="en-US" sz="3000" b="0" i="0" u="none" strike="noStrike" kern="0" cap="none" spc="0" normalizeH="0" baseline="0" noProof="0" dirty="0">
                <a:ln>
                  <a:noFill/>
                </a:ln>
                <a:solidFill>
                  <a:srgbClr val="493A39"/>
                </a:solidFill>
                <a:effectLst/>
                <a:uLnTx/>
                <a:uFillTx/>
                <a:latin typeface="FS Lola"/>
                <a:ea typeface="Cambria Math" panose="02040503050406030204" pitchFamily="18" charset="0"/>
                <a:sym typeface="FS Lola"/>
              </a:rPr>
              <a:t>ơ)</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ea typeface="Cambria Math" panose="02040503050406030204" pitchFamily="18" charset="0"/>
                <a:sym typeface="FS Lola"/>
              </a:rPr>
              <a:t>We assume that returns obey </a:t>
            </a:r>
            <a:r>
              <a:rPr kumimoji="0" lang="en-US" sz="3000" b="1" i="0" u="sng" strike="noStrike" kern="0" cap="none" spc="0" normalizeH="0" baseline="0" noProof="0" dirty="0">
                <a:ln>
                  <a:noFill/>
                </a:ln>
                <a:solidFill>
                  <a:srgbClr val="493A39"/>
                </a:solidFill>
                <a:effectLst/>
                <a:uLnTx/>
                <a:uFillTx/>
                <a:latin typeface="FS Lola"/>
                <a:ea typeface="Cambria Math" panose="02040503050406030204" pitchFamily="18" charset="0"/>
                <a:sym typeface="FS Lola"/>
              </a:rPr>
              <a:t>Normal Distribution </a:t>
            </a:r>
            <a:r>
              <a:rPr kumimoji="0" lang="en-US" sz="3000" b="0" i="0" u="none" strike="noStrike" kern="0" cap="none" spc="0" normalizeH="0" baseline="0" noProof="0" dirty="0">
                <a:ln>
                  <a:noFill/>
                </a:ln>
                <a:solidFill>
                  <a:srgbClr val="493A39"/>
                </a:solidFill>
                <a:effectLst/>
                <a:uLnTx/>
                <a:uFillTx/>
                <a:latin typeface="FS Lola"/>
                <a:ea typeface="Cambria Math" panose="02040503050406030204" pitchFamily="18" charset="0"/>
                <a:sym typeface="FS Lola"/>
              </a:rPr>
              <a:t>with mean(u) and standard deviation(ơ)</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ea typeface="Cambria Math" panose="02040503050406030204" pitchFamily="18" charset="0"/>
                <a:sym typeface="FS Lola"/>
              </a:rPr>
              <a:t>Or, we assume that returns obey Lognormal Distribution </a:t>
            </a: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10" name="Picture 9">
            <a:extLst>
              <a:ext uri="{FF2B5EF4-FFF2-40B4-BE49-F238E27FC236}">
                <a16:creationId xmlns:a16="http://schemas.microsoft.com/office/drawing/2014/main" id="{701977BE-EAFE-4EA0-85D0-A27B3BCCA82E}"/>
              </a:ext>
            </a:extLst>
          </p:cNvPr>
          <p:cNvPicPr>
            <a:picLocks noChangeAspect="1"/>
          </p:cNvPicPr>
          <p:nvPr/>
        </p:nvPicPr>
        <p:blipFill>
          <a:blip r:embed="rId3"/>
          <a:stretch>
            <a:fillRect/>
          </a:stretch>
        </p:blipFill>
        <p:spPr>
          <a:xfrm>
            <a:off x="1329572" y="4601084"/>
            <a:ext cx="9730943" cy="7603616"/>
          </a:xfrm>
          <a:prstGeom prst="rect">
            <a:avLst/>
          </a:prstGeom>
        </p:spPr>
      </p:pic>
      <p:pic>
        <p:nvPicPr>
          <p:cNvPr id="4" name="Picture 3">
            <a:extLst>
              <a:ext uri="{FF2B5EF4-FFF2-40B4-BE49-F238E27FC236}">
                <a16:creationId xmlns:a16="http://schemas.microsoft.com/office/drawing/2014/main" id="{A517A1C7-B95D-4AED-A0BA-5444B37BE931}"/>
              </a:ext>
            </a:extLst>
          </p:cNvPr>
          <p:cNvPicPr>
            <a:picLocks noChangeAspect="1"/>
          </p:cNvPicPr>
          <p:nvPr/>
        </p:nvPicPr>
        <p:blipFill>
          <a:blip r:embed="rId4"/>
          <a:stretch>
            <a:fillRect/>
          </a:stretch>
        </p:blipFill>
        <p:spPr>
          <a:xfrm>
            <a:off x="12191999" y="4868762"/>
            <a:ext cx="10069820" cy="1487587"/>
          </a:xfrm>
          <a:prstGeom prst="rect">
            <a:avLst/>
          </a:prstGeom>
        </p:spPr>
      </p:pic>
      <p:pic>
        <p:nvPicPr>
          <p:cNvPr id="14" name="Picture 13">
            <a:extLst>
              <a:ext uri="{FF2B5EF4-FFF2-40B4-BE49-F238E27FC236}">
                <a16:creationId xmlns:a16="http://schemas.microsoft.com/office/drawing/2014/main" id="{40BCEE11-8209-4B26-9354-C6FF0B82AA4A}"/>
              </a:ext>
            </a:extLst>
          </p:cNvPr>
          <p:cNvPicPr>
            <a:picLocks noChangeAspect="1"/>
          </p:cNvPicPr>
          <p:nvPr/>
        </p:nvPicPr>
        <p:blipFill>
          <a:blip r:embed="rId5"/>
          <a:stretch>
            <a:fillRect/>
          </a:stretch>
        </p:blipFill>
        <p:spPr>
          <a:xfrm>
            <a:off x="13323487" y="6879825"/>
            <a:ext cx="8043076" cy="5824790"/>
          </a:xfrm>
          <a:prstGeom prst="rect">
            <a:avLst/>
          </a:prstGeom>
        </p:spPr>
      </p:pic>
      <p:sp>
        <p:nvSpPr>
          <p:cNvPr id="9" name="Shape 444">
            <a:extLst>
              <a:ext uri="{FF2B5EF4-FFF2-40B4-BE49-F238E27FC236}">
                <a16:creationId xmlns:a16="http://schemas.microsoft.com/office/drawing/2014/main" id="{B00D3CD0-1C26-4B99-AB7B-6C0B4053D4AC}"/>
              </a:ext>
            </a:extLst>
          </p:cNvPr>
          <p:cNvSpPr/>
          <p:nvPr/>
        </p:nvSpPr>
        <p:spPr>
          <a:xfrm>
            <a:off x="635000" y="1016000"/>
            <a:ext cx="11902297"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Method 2: Value at Risk (Parametric Method)</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Tree>
    <p:extLst>
      <p:ext uri="{BB962C8B-B14F-4D97-AF65-F5344CB8AC3E}">
        <p14:creationId xmlns:p14="http://schemas.microsoft.com/office/powerpoint/2010/main" val="1251900346"/>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12" name="Shape 444">
            <a:extLst>
              <a:ext uri="{FF2B5EF4-FFF2-40B4-BE49-F238E27FC236}">
                <a16:creationId xmlns:a16="http://schemas.microsoft.com/office/drawing/2014/main" id="{78314EA3-5B70-46EC-8821-2DBB8659DEAE}"/>
              </a:ext>
            </a:extLst>
          </p:cNvPr>
          <p:cNvSpPr/>
          <p:nvPr/>
        </p:nvSpPr>
        <p:spPr>
          <a:xfrm>
            <a:off x="635000" y="1016000"/>
            <a:ext cx="11902297"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Method 2: Value at Risk (Parametric Method)</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mc:AlternateContent xmlns:mc="http://schemas.openxmlformats.org/markup-compatibility/2006">
        <mc:Choice xmlns:a14="http://schemas.microsoft.com/office/drawing/2010/main" Requires="a14">
          <p:sp>
            <p:nvSpPr>
              <p:cNvPr id="10" name="Shape 443">
                <a:extLst>
                  <a:ext uri="{FF2B5EF4-FFF2-40B4-BE49-F238E27FC236}">
                    <a16:creationId xmlns:a16="http://schemas.microsoft.com/office/drawing/2014/main" id="{4B5EF4DC-4907-4B18-8CC8-EE6A637A983C}"/>
                  </a:ext>
                </a:extLst>
              </p:cNvPr>
              <p:cNvSpPr/>
              <p:nvPr/>
            </p:nvSpPr>
            <p:spPr>
              <a:xfrm>
                <a:off x="635000" y="2396034"/>
                <a:ext cx="21844001" cy="90470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Limitation:</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If tail event occurs, we can expect to lose more than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but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can’t tell us “how much that might be”</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a:t>
                </a:r>
                <a:r>
                  <a:rPr kumimoji="0" lang="en-US" sz="3000" b="1" i="0" u="sng" strike="noStrike" kern="0" cap="none" spc="0" normalizeH="0" baseline="0" noProof="0" dirty="0">
                    <a:ln>
                      <a:noFill/>
                    </a:ln>
                    <a:solidFill>
                      <a:srgbClr val="493A39"/>
                    </a:solidFill>
                    <a:effectLst/>
                    <a:uLnTx/>
                    <a:uFillTx/>
                    <a:latin typeface="FS Lola"/>
                    <a:sym typeface="FS Lola"/>
                  </a:rPr>
                  <a:t>may</a:t>
                </a:r>
                <a:r>
                  <a:rPr kumimoji="0" lang="en-US" sz="3000" b="0" i="0" u="none" strike="noStrike" kern="0" cap="none" spc="0" normalizeH="0" baseline="0" noProof="0" dirty="0">
                    <a:ln>
                      <a:noFill/>
                    </a:ln>
                    <a:solidFill>
                      <a:srgbClr val="493A39"/>
                    </a:solidFill>
                    <a:effectLst/>
                    <a:uLnTx/>
                    <a:uFillTx/>
                    <a:latin typeface="FS Lola"/>
                    <a:sym typeface="FS Lola"/>
                  </a:rPr>
                  <a:t> not comply sub-additive. We have different way to estimate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Parametric and Non-Parametric. </a:t>
                </a:r>
              </a:p>
              <a:p>
                <a:pPr marL="0" marR="0" lvl="4"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				In Parametric method,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can follow subadditivity because we have assume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follow normal distribution. </a:t>
                </a:r>
              </a:p>
              <a:p>
                <a:pPr marL="0" marR="0" lvl="4"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				In Non-Parametric method,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violate subadditivity.</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14:m>
                  <m:oMathPara xmlns:m="http://schemas.openxmlformats.org/officeDocument/2006/math">
                    <m:oMathParaPr>
                      <m:jc m:val="centerGroup"/>
                    </m:oMathParaPr>
                    <m:oMath xmlns:m="http://schemas.openxmlformats.org/officeDocument/2006/math">
                      <m:sSup>
                        <m:sSupPr>
                          <m:ctrlP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ctrlPr>
                        </m:sSupPr>
                        <m:e>
                          <m:sSub>
                            <m:sSubPr>
                              <m:ctrlP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𝜎</m:t>
                              </m:r>
                            </m:e>
                            <m: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𝑝</m:t>
                              </m:r>
                            </m:sub>
                          </m:sSub>
                        </m:e>
                        <m:sup>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2</m:t>
                          </m:r>
                        </m:sup>
                      </m:sSup>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m:t>
                      </m:r>
                      <m:sSup>
                        <m:sSup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pPr>
                        <m:e>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m:t>
                              </m:r>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𝑤</m:t>
                                  </m:r>
                                </m:e>
                                <m: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2</m:t>
                                  </m:r>
                                </m:sub>
                              </m:s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𝜎</m:t>
                              </m:r>
                            </m:e>
                            <m: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2</m:t>
                              </m:r>
                            </m:sub>
                          </m:s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m:t>
                          </m:r>
                        </m:e>
                        <m:sup>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2</m:t>
                          </m:r>
                        </m:sup>
                      </m:sSup>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m:t>
                      </m:r>
                      <m:sSup>
                        <m:sSup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pPr>
                        <m:e>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m:t>
                              </m:r>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𝑤</m:t>
                                  </m:r>
                                </m:e>
                                <m: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1</m:t>
                                  </m:r>
                                </m:sub>
                              </m:s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𝜎</m:t>
                              </m:r>
                            </m:e>
                            <m: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1</m:t>
                              </m:r>
                            </m:sub>
                          </m:s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m:t>
                          </m:r>
                        </m:e>
                        <m:sup>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2</m:t>
                          </m:r>
                        </m:sup>
                      </m:sSup>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m:t>
                      </m:r>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2</m:t>
                          </m:r>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𝜌</m:t>
                              </m:r>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𝑤</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1</m:t>
                              </m:r>
                            </m:sub>
                          </m:s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𝜎</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1</m:t>
                          </m:r>
                        </m:sub>
                      </m:sSub>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𝑤</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2</m:t>
                              </m:r>
                            </m:sub>
                          </m:s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𝜎</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2</m:t>
                          </m:r>
                        </m:sub>
                      </m:sSub>
                    </m:oMath>
                  </m:oMathPara>
                </a14:m>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14:m>
                  <m:oMathPara xmlns:m="http://schemas.openxmlformats.org/officeDocument/2006/math">
                    <m:oMathParaPr>
                      <m:jc m:val="centerGroup"/>
                    </m:oMathParaPr>
                    <m:oMath xmlns:m="http://schemas.openxmlformats.org/officeDocument/2006/math">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𝜎</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𝑝</m:t>
                          </m:r>
                        </m:sub>
                      </m:sSub>
                      <m:r>
                        <a:rPr kumimoji="0" lang="en-US" sz="3000" b="0" i="1" u="none" strike="noStrike" kern="0" cap="none" spc="0" normalizeH="0" baseline="0" noProof="0" smtClean="0">
                          <a:ln>
                            <a:noFill/>
                          </a:ln>
                          <a:solidFill>
                            <a:srgbClr val="493A39"/>
                          </a:solidFill>
                          <a:effectLst/>
                          <a:uLnTx/>
                          <a:uFillTx/>
                          <a:latin typeface="Cambria Math" panose="02040503050406030204" pitchFamily="18" charset="0"/>
                          <a:ea typeface="Cambria Math" panose="02040503050406030204" pitchFamily="18" charset="0"/>
                          <a:sym typeface="FS Lola"/>
                        </a:rPr>
                        <m:t>≤</m:t>
                      </m:r>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𝑤</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2</m:t>
                              </m:r>
                            </m:sub>
                          </m:s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𝜎</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2</m:t>
                          </m:r>
                        </m:sub>
                      </m:s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m:t>
                      </m:r>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sSub>
                            <m:sSubPr>
                              <m:ctrlP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ctrlPr>
                            </m:sSubPr>
                            <m:e>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𝑤</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1</m:t>
                              </m:r>
                            </m:sub>
                          </m:s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𝜎</m:t>
                          </m:r>
                        </m:e>
                        <m:sub>
                          <m:r>
                            <a:rPr kumimoji="0" lang="en-US" sz="3000" b="0" i="1" u="none" strike="noStrike" kern="0" cap="none" spc="0" normalizeH="0" baseline="0" noProof="0">
                              <a:ln>
                                <a:noFill/>
                              </a:ln>
                              <a:solidFill>
                                <a:srgbClr val="493A39"/>
                              </a:solidFill>
                              <a:effectLst/>
                              <a:uLnTx/>
                              <a:uFillTx/>
                              <a:latin typeface="Cambria Math" panose="02040503050406030204" pitchFamily="18" charset="0"/>
                              <a:ea typeface="Cambria Math" panose="02040503050406030204" pitchFamily="18" charset="0"/>
                              <a:sym typeface="FS Lola"/>
                            </a:rPr>
                            <m:t>1</m:t>
                          </m:r>
                        </m:sub>
                      </m:sSub>
                    </m:oMath>
                  </m:oMathPara>
                </a14:m>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mc:Choice>
        <mc:Fallback>
          <p:sp>
            <p:nvSpPr>
              <p:cNvPr id="10" name="Shape 443">
                <a:extLst>
                  <a:ext uri="{FF2B5EF4-FFF2-40B4-BE49-F238E27FC236}">
                    <a16:creationId xmlns:a16="http://schemas.microsoft.com/office/drawing/2014/main" id="{4B5EF4DC-4907-4B18-8CC8-EE6A637A983C}"/>
                  </a:ext>
                </a:extLst>
              </p:cNvPr>
              <p:cNvSpPr>
                <a:spLocks noRot="1" noChangeAspect="1" noMove="1" noResize="1" noEditPoints="1" noAdjustHandles="1" noChangeArrowheads="1" noChangeShapeType="1" noTextEdit="1"/>
              </p:cNvSpPr>
              <p:nvPr/>
            </p:nvSpPr>
            <p:spPr>
              <a:xfrm>
                <a:off x="635000" y="2396034"/>
                <a:ext cx="21844001" cy="9047028"/>
              </a:xfrm>
              <a:prstGeom prst="rect">
                <a:avLst/>
              </a:prstGeom>
              <a:blipFill>
                <a:blip r:embed="rId3"/>
                <a:stretch>
                  <a:fillRect l="-1032" t="-1011"/>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pic>
        <p:nvPicPr>
          <p:cNvPr id="2" name="Picture 1">
            <a:extLst>
              <a:ext uri="{FF2B5EF4-FFF2-40B4-BE49-F238E27FC236}">
                <a16:creationId xmlns:a16="http://schemas.microsoft.com/office/drawing/2014/main" id="{457D879A-0ECC-4A6C-B1B4-70741CFCCB68}"/>
              </a:ext>
            </a:extLst>
          </p:cNvPr>
          <p:cNvPicPr>
            <a:picLocks noChangeAspect="1"/>
          </p:cNvPicPr>
          <p:nvPr/>
        </p:nvPicPr>
        <p:blipFill>
          <a:blip r:embed="rId4"/>
          <a:stretch>
            <a:fillRect/>
          </a:stretch>
        </p:blipFill>
        <p:spPr>
          <a:xfrm>
            <a:off x="4161971" y="3905578"/>
            <a:ext cx="11650204" cy="3923028"/>
          </a:xfrm>
          <a:prstGeom prst="rect">
            <a:avLst/>
          </a:prstGeom>
        </p:spPr>
      </p:pic>
    </p:spTree>
    <p:extLst>
      <p:ext uri="{BB962C8B-B14F-4D97-AF65-F5344CB8AC3E}">
        <p14:creationId xmlns:p14="http://schemas.microsoft.com/office/powerpoint/2010/main" val="3022474332"/>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12" name="Shape 444">
            <a:extLst>
              <a:ext uri="{FF2B5EF4-FFF2-40B4-BE49-F238E27FC236}">
                <a16:creationId xmlns:a16="http://schemas.microsoft.com/office/drawing/2014/main" id="{78314EA3-5B70-46EC-8821-2DBB8659DEAE}"/>
              </a:ext>
            </a:extLst>
          </p:cNvPr>
          <p:cNvSpPr/>
          <p:nvPr/>
        </p:nvSpPr>
        <p:spPr>
          <a:xfrm>
            <a:off x="635000" y="1016000"/>
            <a:ext cx="13245614"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Method 3: Expected Shortfall (Parametric Method)</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20" name="Shape 443">
            <a:extLst>
              <a:ext uri="{FF2B5EF4-FFF2-40B4-BE49-F238E27FC236}">
                <a16:creationId xmlns:a16="http://schemas.microsoft.com/office/drawing/2014/main" id="{7FF8CEE6-7EA2-4D42-9C50-9B4AE5B4EAED}"/>
              </a:ext>
            </a:extLst>
          </p:cNvPr>
          <p:cNvSpPr/>
          <p:nvPr/>
        </p:nvSpPr>
        <p:spPr>
          <a:xfrm>
            <a:off x="635000" y="2396034"/>
            <a:ext cx="21844001" cy="24109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Definition:</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The </a:t>
            </a:r>
            <a:r>
              <a:rPr kumimoji="0" lang="en-US" sz="3000" b="1" i="0" u="sng" strike="noStrike" kern="0" cap="none" spc="0" normalizeH="0" baseline="0" noProof="0" dirty="0">
                <a:ln>
                  <a:noFill/>
                </a:ln>
                <a:solidFill>
                  <a:srgbClr val="493A39"/>
                </a:solidFill>
                <a:effectLst/>
                <a:uLnTx/>
                <a:uFillTx/>
                <a:latin typeface="FS Lola"/>
                <a:sym typeface="FS Lola"/>
              </a:rPr>
              <a:t>expected value </a:t>
            </a:r>
            <a:r>
              <a:rPr kumimoji="0" lang="en-US" sz="3000" b="0" i="0" u="none" strike="noStrike" kern="0" cap="none" spc="0" normalizeH="0" baseline="0" noProof="0" dirty="0">
                <a:ln>
                  <a:noFill/>
                </a:ln>
                <a:solidFill>
                  <a:srgbClr val="493A39"/>
                </a:solidFill>
                <a:effectLst/>
                <a:uLnTx/>
                <a:uFillTx/>
                <a:latin typeface="FS Lola"/>
                <a:sym typeface="FS Lola"/>
              </a:rPr>
              <a:t>of loss when it exceeds </a:t>
            </a:r>
            <a:r>
              <a:rPr kumimoji="0" lang="en-US" sz="3000" b="0" i="0" u="none" strike="noStrike" kern="0" cap="none" spc="0" normalizeH="0" baseline="0" noProof="0" dirty="0" err="1">
                <a:ln>
                  <a:noFill/>
                </a:ln>
                <a:solidFill>
                  <a:srgbClr val="493A39"/>
                </a:solidFill>
                <a:effectLst/>
                <a:uLnTx/>
                <a:uFillTx/>
                <a:latin typeface="FS Lola"/>
                <a:sym typeface="FS Lola"/>
              </a:rPr>
              <a:t>VaR</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Measures the average of loss conditional on the fact that it is greater than </a:t>
            </a:r>
            <a:r>
              <a:rPr kumimoji="0" lang="en-US" sz="3000" b="0" i="0" u="none" strike="noStrike" kern="0" cap="none" spc="0" normalizeH="0" baseline="0" noProof="0" dirty="0" err="1">
                <a:ln>
                  <a:noFill/>
                </a:ln>
                <a:solidFill>
                  <a:srgbClr val="493A39"/>
                </a:solidFill>
                <a:effectLst/>
                <a:uLnTx/>
                <a:uFillTx/>
                <a:latin typeface="FS Lola"/>
                <a:sym typeface="FS Lola"/>
              </a:rPr>
              <a:t>VaR</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ES indicates the potential loss if the portfolio is “hit” beyond </a:t>
            </a:r>
            <a:r>
              <a:rPr kumimoji="0" lang="en-US" sz="3000" b="0" i="0" u="none" strike="noStrike" kern="0" cap="none" spc="0" normalizeH="0" baseline="0" noProof="0" dirty="0" err="1">
                <a:ln>
                  <a:noFill/>
                </a:ln>
                <a:solidFill>
                  <a:srgbClr val="493A39"/>
                </a:solidFill>
                <a:effectLst/>
                <a:uLnTx/>
                <a:uFillTx/>
                <a:latin typeface="FS Lola"/>
                <a:sym typeface="FS Lola"/>
              </a:rPr>
              <a:t>VaR</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ES is an average of the tail loss</a:t>
            </a:r>
          </a:p>
        </p:txBody>
      </p:sp>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3" name="Picture 2">
            <a:extLst>
              <a:ext uri="{FF2B5EF4-FFF2-40B4-BE49-F238E27FC236}">
                <a16:creationId xmlns:a16="http://schemas.microsoft.com/office/drawing/2014/main" id="{EC269F5A-785E-4BBD-A81F-0B80D740F24E}"/>
              </a:ext>
            </a:extLst>
          </p:cNvPr>
          <p:cNvPicPr>
            <a:picLocks noChangeAspect="1"/>
          </p:cNvPicPr>
          <p:nvPr/>
        </p:nvPicPr>
        <p:blipFill>
          <a:blip r:embed="rId3"/>
          <a:stretch>
            <a:fillRect/>
          </a:stretch>
        </p:blipFill>
        <p:spPr>
          <a:xfrm>
            <a:off x="2383809" y="5044963"/>
            <a:ext cx="9086758" cy="7159738"/>
          </a:xfrm>
          <a:prstGeom prst="rect">
            <a:avLst/>
          </a:prstGeom>
        </p:spPr>
      </p:pic>
      <p:sp>
        <p:nvSpPr>
          <p:cNvPr id="9" name="Shape 443">
            <a:extLst>
              <a:ext uri="{FF2B5EF4-FFF2-40B4-BE49-F238E27FC236}">
                <a16:creationId xmlns:a16="http://schemas.microsoft.com/office/drawing/2014/main" id="{1E732D53-2863-4F41-B235-573A26F91A38}"/>
              </a:ext>
            </a:extLst>
          </p:cNvPr>
          <p:cNvSpPr/>
          <p:nvPr/>
        </p:nvSpPr>
        <p:spPr>
          <a:xfrm>
            <a:off x="12894160" y="6138115"/>
            <a:ext cx="10651367" cy="425757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Example:</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Given the following 30 ordered percentage returns of an asset:</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highlight>
                  <a:srgbClr val="FFFF00"/>
                </a:highlight>
                <a:uLnTx/>
                <a:uFillTx/>
                <a:latin typeface="FS Lola"/>
                <a:sym typeface="FS Lola"/>
              </a:rPr>
              <a:t>-16, -14</a:t>
            </a:r>
            <a:r>
              <a:rPr kumimoji="0" lang="en-US" sz="3000" b="0" i="0" u="none" strike="noStrike" kern="0" cap="none" spc="0" normalizeH="0" baseline="0" noProof="0" dirty="0">
                <a:ln>
                  <a:noFill/>
                </a:ln>
                <a:solidFill>
                  <a:srgbClr val="493A39"/>
                </a:solidFill>
                <a:effectLst/>
                <a:uLnTx/>
                <a:uFillTx/>
                <a:latin typeface="FS Lola"/>
                <a:sym typeface="FS Lola"/>
              </a:rPr>
              <a:t>, </a:t>
            </a:r>
            <a:r>
              <a:rPr kumimoji="0" lang="en-US" sz="3000" b="0" i="0" u="none" strike="noStrike" kern="0" cap="none" spc="0" normalizeH="0" baseline="0" noProof="0" dirty="0">
                <a:ln>
                  <a:noFill/>
                </a:ln>
                <a:solidFill>
                  <a:srgbClr val="FF0000"/>
                </a:solidFill>
                <a:effectLst/>
                <a:uLnTx/>
                <a:uFillTx/>
                <a:latin typeface="FS Lola"/>
                <a:sym typeface="FS Lola"/>
              </a:rPr>
              <a:t>-10</a:t>
            </a:r>
            <a:r>
              <a:rPr kumimoji="0" lang="en-US" sz="3000" b="0" i="0" u="none" strike="noStrike" kern="0" cap="none" spc="0" normalizeH="0" baseline="0" noProof="0" dirty="0">
                <a:ln>
                  <a:noFill/>
                </a:ln>
                <a:solidFill>
                  <a:srgbClr val="493A39"/>
                </a:solidFill>
                <a:effectLst/>
                <a:uLnTx/>
                <a:uFillTx/>
                <a:latin typeface="FS Lola"/>
                <a:sym typeface="FS Lola"/>
              </a:rPr>
              <a:t>, -7, -7, -5, -4, -4, -3, -1, -1, 0, 0, 1, 2, 2, 4, 6, 7, 8, 9, 11, 12, 12, 14, 18, 21, 23</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90% </a:t>
            </a:r>
            <a:r>
              <a:rPr lang="en-US" sz="3000" dirty="0" err="1">
                <a:solidFill>
                  <a:srgbClr val="493A39"/>
                </a:solidFill>
                <a:latin typeface="FS Lola"/>
                <a:sym typeface="FS Lola"/>
              </a:rPr>
              <a:t>VaR</a:t>
            </a:r>
            <a:r>
              <a:rPr lang="en-US" sz="3000" dirty="0">
                <a:solidFill>
                  <a:srgbClr val="493A39"/>
                </a:solidFill>
                <a:latin typeface="FS Lola"/>
                <a:sym typeface="FS Lola"/>
              </a:rPr>
              <a:t> is: $10</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90% ES is: $15</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11" name="TextBox 10">
            <a:extLst>
              <a:ext uri="{FF2B5EF4-FFF2-40B4-BE49-F238E27FC236}">
                <a16:creationId xmlns:a16="http://schemas.microsoft.com/office/drawing/2014/main" id="{A8DD8CA0-623E-49D1-86AE-EC94F772B51C}"/>
              </a:ext>
            </a:extLst>
          </p:cNvPr>
          <p:cNvSpPr txBox="1"/>
          <p:nvPr/>
        </p:nvSpPr>
        <p:spPr>
          <a:xfrm rot="1091877">
            <a:off x="15951912" y="3005891"/>
            <a:ext cx="6089203"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5000" b="1" i="0" u="none" strike="noStrike" kern="0" cap="none" spc="0" normalizeH="0" baseline="0" noProof="0" dirty="0">
                <a:ln>
                  <a:noFill/>
                </a:ln>
                <a:solidFill>
                  <a:srgbClr val="000000">
                    <a:lumMod val="85000"/>
                    <a:lumOff val="15000"/>
                  </a:srgbClr>
                </a:solidFill>
                <a:effectLst/>
                <a:uLnTx/>
                <a:uFillTx/>
                <a:latin typeface="Helvetica Light"/>
                <a:ea typeface="+mn-ea"/>
                <a:cs typeface="+mn-cs"/>
                <a:sym typeface="Helvetica Light"/>
              </a:rPr>
              <a:t>Can’t Replace </a:t>
            </a:r>
            <a:r>
              <a:rPr kumimoji="0" lang="en-US" sz="5000" b="1" i="0" u="none" strike="noStrike" kern="0" cap="none" spc="0" normalizeH="0" baseline="0" noProof="0" dirty="0" err="1">
                <a:ln>
                  <a:noFill/>
                </a:ln>
                <a:solidFill>
                  <a:srgbClr val="000000">
                    <a:lumMod val="85000"/>
                    <a:lumOff val="15000"/>
                  </a:srgbClr>
                </a:solidFill>
                <a:effectLst/>
                <a:uLnTx/>
                <a:uFillTx/>
                <a:latin typeface="Helvetica Light"/>
                <a:ea typeface="+mn-ea"/>
                <a:cs typeface="+mn-cs"/>
                <a:sym typeface="Helvetica Light"/>
              </a:rPr>
              <a:t>VaR</a:t>
            </a:r>
            <a:endParaRPr kumimoji="0" lang="en-US" sz="5000" b="1" i="0" u="none" strike="noStrike" kern="0" cap="none" spc="0" normalizeH="0" baseline="0" noProof="0" dirty="0">
              <a:ln>
                <a:noFill/>
              </a:ln>
              <a:solidFill>
                <a:srgbClr val="000000">
                  <a:lumMod val="85000"/>
                  <a:lumOff val="15000"/>
                </a:srgbClr>
              </a:solidFill>
              <a:effectLst/>
              <a:uLnTx/>
              <a:uFillTx/>
              <a:latin typeface="Helvetica Light"/>
              <a:ea typeface="+mn-ea"/>
              <a:cs typeface="+mn-cs"/>
              <a:sym typeface="Helvetica Light"/>
            </a:endParaRPr>
          </a:p>
        </p:txBody>
      </p:sp>
    </p:spTree>
    <p:extLst>
      <p:ext uri="{BB962C8B-B14F-4D97-AF65-F5344CB8AC3E}">
        <p14:creationId xmlns:p14="http://schemas.microsoft.com/office/powerpoint/2010/main" val="3543583559"/>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sp>
        <p:nvSpPr>
          <p:cNvPr id="2" name="AutoShape 2">
            <a:extLst>
              <a:ext uri="{FF2B5EF4-FFF2-40B4-BE49-F238E27FC236}">
                <a16:creationId xmlns:a16="http://schemas.microsoft.com/office/drawing/2014/main" id="{2BAE15C3-007F-4C16-90AB-96CDA00C35DC}"/>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000" b="0" i="0" u="none" strike="noStrike" kern="0" cap="none" spc="0" normalizeH="0" baseline="0" noProof="0">
              <a:ln>
                <a:noFill/>
              </a:ln>
              <a:solidFill>
                <a:srgbClr val="FFFFFF"/>
              </a:solidFill>
              <a:effectLst/>
              <a:uLnTx/>
              <a:uFillTx/>
              <a:latin typeface="Helvetica Light"/>
              <a:sym typeface="Helvetica Light"/>
            </a:endParaRPr>
          </a:p>
        </p:txBody>
      </p:sp>
      <p:sp>
        <p:nvSpPr>
          <p:cNvPr id="13" name="Shape 444">
            <a:extLst>
              <a:ext uri="{FF2B5EF4-FFF2-40B4-BE49-F238E27FC236}">
                <a16:creationId xmlns:a16="http://schemas.microsoft.com/office/drawing/2014/main" id="{52FD36D7-5D6B-47BD-B938-5B3D52181C75}"/>
              </a:ext>
            </a:extLst>
          </p:cNvPr>
          <p:cNvSpPr/>
          <p:nvPr/>
        </p:nvSpPr>
        <p:spPr>
          <a:xfrm>
            <a:off x="635000" y="1016000"/>
            <a:ext cx="1533432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Method 4: Historical Simulation (Non-Parametric Method) </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14" name="Shape 443">
            <a:extLst>
              <a:ext uri="{FF2B5EF4-FFF2-40B4-BE49-F238E27FC236}">
                <a16:creationId xmlns:a16="http://schemas.microsoft.com/office/drawing/2014/main" id="{CE59DBC9-ADE4-4037-B095-B51B6D937D1F}"/>
              </a:ext>
            </a:extLst>
          </p:cNvPr>
          <p:cNvSpPr/>
          <p:nvPr/>
        </p:nvSpPr>
        <p:spPr>
          <a:xfrm>
            <a:off x="635000" y="2396034"/>
            <a:ext cx="21844001" cy="41652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All non-parametric approaches are based on the underlying assumption that </a:t>
            </a:r>
            <a:r>
              <a:rPr kumimoji="0" lang="en-US" sz="3200" b="1" i="0" u="sng" strike="noStrike" kern="0" cap="none" spc="0" normalizeH="0" baseline="0" noProof="0" dirty="0">
                <a:ln>
                  <a:noFill/>
                </a:ln>
                <a:solidFill>
                  <a:srgbClr val="493A39"/>
                </a:solidFill>
                <a:effectLst/>
                <a:uLnTx/>
                <a:uFillTx/>
                <a:latin typeface="FS Lola"/>
                <a:sym typeface="FS Lola"/>
              </a:rPr>
              <a:t>The near future will be sufficiently like recent past</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200" b="0" i="0" u="none" strike="noStrike" kern="0" cap="none" spc="0" normalizeH="0" baseline="0" noProof="0" dirty="0">
                <a:ln>
                  <a:noFill/>
                </a:ln>
                <a:solidFill>
                  <a:srgbClr val="493A39"/>
                </a:solidFill>
                <a:effectLst/>
                <a:uLnTx/>
                <a:uFillTx/>
                <a:latin typeface="FS Lola"/>
                <a:sym typeface="FS Lola"/>
              </a:rPr>
              <a:t>Descending without taking consideration of time</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200" b="1" i="0" u="sng"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2800" b="0" i="0" u="none" strike="noStrike" kern="0" cap="none" spc="0" normalizeH="0" baseline="0" noProof="0" dirty="0">
                <a:ln>
                  <a:noFill/>
                </a:ln>
                <a:solidFill>
                  <a:srgbClr val="493A39"/>
                </a:solidFill>
                <a:effectLst/>
                <a:uLnTx/>
                <a:uFillTx/>
                <a:latin typeface="FS Lola"/>
                <a:sym typeface="FS Lola"/>
              </a:rPr>
              <a:t>Bootstrap:</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2800" b="0" i="0" u="none" strike="noStrike" kern="0" cap="none" spc="0" normalizeH="0" baseline="0" noProof="0" dirty="0">
                <a:ln>
                  <a:noFill/>
                </a:ln>
                <a:solidFill>
                  <a:srgbClr val="493A39"/>
                </a:solidFill>
                <a:effectLst/>
                <a:uLnTx/>
                <a:uFillTx/>
                <a:latin typeface="FS Lola"/>
                <a:sym typeface="FS Lola"/>
              </a:rPr>
              <a:t>Create a large number of new </a:t>
            </a:r>
            <a:r>
              <a:rPr lang="en-US" sz="2800" b="1" noProof="0" dirty="0">
                <a:solidFill>
                  <a:srgbClr val="493A39"/>
                </a:solidFill>
                <a:latin typeface="FS Lola"/>
                <a:sym typeface="FS Lola"/>
              </a:rPr>
              <a:t>s</a:t>
            </a:r>
            <a:r>
              <a:rPr kumimoji="0" lang="en-US" sz="2800" b="1" i="0" u="none" strike="noStrike" kern="0" cap="none" spc="0" normalizeH="0" baseline="0" noProof="0" dirty="0">
                <a:ln>
                  <a:noFill/>
                </a:ln>
                <a:solidFill>
                  <a:srgbClr val="493A39"/>
                </a:solidFill>
                <a:effectLst/>
                <a:uLnTx/>
                <a:uFillTx/>
                <a:latin typeface="FS Lola"/>
                <a:sym typeface="FS Lola"/>
              </a:rPr>
              <a:t>amples </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2800" b="0" i="0" u="none" strike="noStrike" kern="0" cap="none" spc="0" normalizeH="0" baseline="0" noProof="0" dirty="0">
                <a:ln>
                  <a:noFill/>
                </a:ln>
                <a:solidFill>
                  <a:srgbClr val="493A39"/>
                </a:solidFill>
                <a:effectLst/>
                <a:uLnTx/>
                <a:uFillTx/>
                <a:latin typeface="FS Lola"/>
                <a:sym typeface="FS Lola"/>
              </a:rPr>
              <a:t>Each observation was drawn at random from original sample</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2800" b="1" i="0" u="none" strike="noStrike" kern="0" cap="none" spc="0" normalizeH="0" baseline="0" noProof="0" dirty="0">
                <a:ln>
                  <a:noFill/>
                </a:ln>
                <a:solidFill>
                  <a:srgbClr val="493A39"/>
                </a:solidFill>
                <a:effectLst/>
                <a:uLnTx/>
                <a:uFillTx/>
                <a:latin typeface="FS Lola"/>
                <a:sym typeface="FS Lola"/>
              </a:rPr>
              <a:t>Replace</a:t>
            </a:r>
            <a:r>
              <a:rPr kumimoji="0" lang="en-US" sz="2800" b="0" i="0" u="none" strike="noStrike" kern="0" cap="none" spc="0" normalizeH="0" baseline="0" noProof="0" dirty="0">
                <a:ln>
                  <a:noFill/>
                </a:ln>
                <a:solidFill>
                  <a:srgbClr val="493A39"/>
                </a:solidFill>
                <a:effectLst/>
                <a:uLnTx/>
                <a:uFillTx/>
                <a:latin typeface="FS Lola"/>
                <a:sym typeface="FS Lola"/>
              </a:rPr>
              <a:t> the observation after it has been drawn</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2800" b="1" i="0" u="none" strike="noStrike" kern="0" cap="none" spc="0" normalizeH="0" baseline="0" noProof="0" dirty="0">
                <a:ln>
                  <a:noFill/>
                </a:ln>
                <a:solidFill>
                  <a:srgbClr val="493A39"/>
                </a:solidFill>
                <a:effectLst/>
                <a:uLnTx/>
                <a:uFillTx/>
                <a:latin typeface="FS Lola"/>
                <a:sym typeface="FS Lola"/>
              </a:rPr>
              <a:t>Repeat…. </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2800" b="0" i="0" u="none" strike="noStrike" kern="0" cap="none" spc="0" normalizeH="0" baseline="0" noProof="0" dirty="0">
                <a:ln>
                  <a:noFill/>
                </a:ln>
                <a:solidFill>
                  <a:srgbClr val="493A39"/>
                </a:solidFill>
                <a:effectLst/>
                <a:uLnTx/>
                <a:uFillTx/>
                <a:latin typeface="FS Lola"/>
                <a:sym typeface="FS Lola"/>
              </a:rPr>
              <a:t>Calculate Average </a:t>
            </a:r>
            <a:r>
              <a:rPr kumimoji="0" lang="en-US" sz="2800" b="0" i="0" u="none" strike="noStrike" kern="0" cap="none" spc="0" normalizeH="0" baseline="0" noProof="0" dirty="0" err="1">
                <a:ln>
                  <a:noFill/>
                </a:ln>
                <a:solidFill>
                  <a:srgbClr val="493A39"/>
                </a:solidFill>
                <a:effectLst/>
                <a:uLnTx/>
                <a:uFillTx/>
                <a:latin typeface="FS Lola"/>
                <a:sym typeface="FS Lola"/>
              </a:rPr>
              <a:t>VaR</a:t>
            </a:r>
            <a:r>
              <a:rPr kumimoji="0" lang="en-US" sz="2800" b="0" i="0" u="none" strike="noStrike" kern="0" cap="none" spc="0" normalizeH="0" baseline="0" noProof="0" dirty="0">
                <a:ln>
                  <a:noFill/>
                </a:ln>
                <a:solidFill>
                  <a:srgbClr val="493A39"/>
                </a:solidFill>
                <a:effectLst/>
                <a:uLnTx/>
                <a:uFillTx/>
                <a:latin typeface="FS Lola"/>
                <a:sym typeface="FS Lola"/>
              </a:rPr>
              <a:t> of different samples.</a:t>
            </a:r>
          </a:p>
        </p:txBody>
      </p:sp>
      <p:pic>
        <p:nvPicPr>
          <p:cNvPr id="10" name="Picture 9">
            <a:extLst>
              <a:ext uri="{FF2B5EF4-FFF2-40B4-BE49-F238E27FC236}">
                <a16:creationId xmlns:a16="http://schemas.microsoft.com/office/drawing/2014/main" id="{CE18BC77-EDDF-43DC-AE44-70D12CBFF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804" y="6708441"/>
            <a:ext cx="10047595" cy="6298744"/>
          </a:xfrm>
          <a:prstGeom prst="rect">
            <a:avLst/>
          </a:prstGeom>
        </p:spPr>
      </p:pic>
      <p:sp>
        <p:nvSpPr>
          <p:cNvPr id="9" name="Shape 443">
            <a:extLst>
              <a:ext uri="{FF2B5EF4-FFF2-40B4-BE49-F238E27FC236}">
                <a16:creationId xmlns:a16="http://schemas.microsoft.com/office/drawing/2014/main" id="{ACE0C35B-6764-44AA-A93B-610A1E10983E}"/>
              </a:ext>
            </a:extLst>
          </p:cNvPr>
          <p:cNvSpPr/>
          <p:nvPr/>
        </p:nvSpPr>
        <p:spPr>
          <a:xfrm>
            <a:off x="13970598" y="3803041"/>
            <a:ext cx="8116597" cy="567334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200" b="1" i="0" u="none" strike="noStrike" kern="0" cap="none" spc="0" normalizeH="0" baseline="0" noProof="0" dirty="0">
                <a:ln>
                  <a:noFill/>
                </a:ln>
                <a:solidFill>
                  <a:srgbClr val="493A39"/>
                </a:solidFill>
                <a:effectLst/>
                <a:uLnTx/>
                <a:uFillTx/>
                <a:latin typeface="FS Lola"/>
                <a:sym typeface="FS Lola"/>
              </a:rPr>
              <a:t>Example:</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I have 1,000 data and want to find 95% </a:t>
            </a:r>
            <a:r>
              <a:rPr kumimoji="0" lang="en-US" sz="3000" b="0" i="0" u="none" strike="noStrike" kern="0" cap="none" spc="0" normalizeH="0" baseline="0" noProof="0" dirty="0" err="1">
                <a:ln>
                  <a:noFill/>
                </a:ln>
                <a:solidFill>
                  <a:srgbClr val="493A39"/>
                </a:solidFill>
                <a:effectLst/>
                <a:uLnTx/>
                <a:uFillTx/>
                <a:latin typeface="FS Lola"/>
                <a:sym typeface="FS Lola"/>
              </a:rPr>
              <a:t>VaR</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Bootstrap: </a:t>
            </a:r>
          </a:p>
          <a:p>
            <a:pPr marL="514350" marR="0" lvl="0" indent="-514350" algn="l" defTabSz="457200" rtl="0" eaLnBrk="1" fontAlgn="auto" latinLnBrk="0" hangingPunct="0">
              <a:lnSpc>
                <a:spcPct val="100000"/>
              </a:lnSpc>
              <a:spcBef>
                <a:spcPts val="0"/>
              </a:spcBef>
              <a:spcAft>
                <a:spcPts val="0"/>
              </a:spcAft>
              <a:buClrTx/>
              <a:buSzTx/>
              <a:buFontTx/>
              <a:buAutoNum type="arabicPeriod"/>
              <a:tabLst/>
              <a:defRPr sz="3600">
                <a:solidFill>
                  <a:srgbClr val="3A8484"/>
                </a:solidFill>
                <a:latin typeface="FS Lola"/>
                <a:ea typeface="FS Lola"/>
                <a:cs typeface="FS Lola"/>
                <a:sym typeface="FS Lola"/>
              </a:defRPr>
            </a:pPr>
            <a:r>
              <a:rPr lang="en-US" sz="3000" dirty="0">
                <a:solidFill>
                  <a:srgbClr val="493A39"/>
                </a:solidFill>
                <a:latin typeface="FS Lola"/>
                <a:sym typeface="FS Lola"/>
              </a:rPr>
              <a:t>Randomly s</a:t>
            </a:r>
            <a:r>
              <a:rPr kumimoji="0" lang="en-US" sz="3000" b="0" i="0" u="none" strike="noStrike" kern="0" cap="none" spc="0" normalizeH="0" baseline="0" noProof="0" dirty="0">
                <a:ln>
                  <a:noFill/>
                </a:ln>
                <a:solidFill>
                  <a:srgbClr val="493A39"/>
                </a:solidFill>
                <a:effectLst/>
                <a:uLnTx/>
                <a:uFillTx/>
                <a:latin typeface="FS Lola"/>
                <a:sym typeface="FS Lola"/>
              </a:rPr>
              <a:t>elect 100 data as Sample_1 and calculate 95%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of this Sample_1 as VaR_1</a:t>
            </a:r>
          </a:p>
          <a:p>
            <a:pPr marL="514350" marR="0" lvl="0" indent="-514350" algn="l" defTabSz="457200" rtl="0" eaLnBrk="1" fontAlgn="auto" latinLnBrk="0" hangingPunct="0">
              <a:lnSpc>
                <a:spcPct val="100000"/>
              </a:lnSpc>
              <a:spcBef>
                <a:spcPts val="0"/>
              </a:spcBef>
              <a:spcAft>
                <a:spcPts val="0"/>
              </a:spcAft>
              <a:buClrTx/>
              <a:buSzTx/>
              <a:buFontTx/>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Replace and </a:t>
            </a:r>
            <a:r>
              <a:rPr kumimoji="0" lang="en-US" sz="3000" b="1" i="0" u="none" strike="noStrike" kern="0" cap="none" spc="0" normalizeH="0" baseline="0" noProof="0" dirty="0">
                <a:ln>
                  <a:noFill/>
                </a:ln>
                <a:solidFill>
                  <a:srgbClr val="493A39"/>
                </a:solidFill>
                <a:effectLst/>
                <a:uLnTx/>
                <a:uFillTx/>
                <a:latin typeface="FS Lola"/>
                <a:sym typeface="FS Lola"/>
              </a:rPr>
              <a:t>resample</a:t>
            </a:r>
            <a:r>
              <a:rPr kumimoji="0" lang="en-US" sz="3000" b="0" i="0" u="none" strike="noStrike" kern="0" cap="none" spc="0" normalizeH="0" baseline="0" noProof="0" dirty="0">
                <a:ln>
                  <a:noFill/>
                </a:ln>
                <a:solidFill>
                  <a:srgbClr val="493A39"/>
                </a:solidFill>
                <a:effectLst/>
                <a:uLnTx/>
                <a:uFillTx/>
                <a:latin typeface="FS Lola"/>
                <a:sym typeface="FS Lola"/>
              </a:rPr>
              <a:t> 100 data as Sample_2 and calculate 95%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of this Sample_2 as VaR_2</a:t>
            </a:r>
          </a:p>
          <a:p>
            <a:pPr marL="514350" marR="0" lvl="0" indent="-514350" algn="l" defTabSz="457200" rtl="0" eaLnBrk="1" fontAlgn="auto" latinLnBrk="0" hangingPunct="0">
              <a:lnSpc>
                <a:spcPct val="100000"/>
              </a:lnSpc>
              <a:spcBef>
                <a:spcPts val="0"/>
              </a:spcBef>
              <a:spcAft>
                <a:spcPts val="0"/>
              </a:spcAft>
              <a:buClrTx/>
              <a:buSzTx/>
              <a:buFontTx/>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a:t>
            </a:r>
          </a:p>
          <a:p>
            <a:pPr marL="514350" marR="0" lvl="0" indent="-514350" algn="l" defTabSz="457200" rtl="0" eaLnBrk="1" fontAlgn="auto" latinLnBrk="0" hangingPunct="0">
              <a:lnSpc>
                <a:spcPct val="100000"/>
              </a:lnSpc>
              <a:spcBef>
                <a:spcPts val="0"/>
              </a:spcBef>
              <a:spcAft>
                <a:spcPts val="0"/>
              </a:spcAft>
              <a:buClrTx/>
              <a:buSzTx/>
              <a:buFontTx/>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Calculate Average of (VaR_1, VaR_2, VaR_3……) as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a:t>
            </a:r>
          </a:p>
        </p:txBody>
      </p:sp>
      <p:sp>
        <p:nvSpPr>
          <p:cNvPr id="15" name="TextBox 14">
            <a:extLst>
              <a:ext uri="{FF2B5EF4-FFF2-40B4-BE49-F238E27FC236}">
                <a16:creationId xmlns:a16="http://schemas.microsoft.com/office/drawing/2014/main" id="{0F77D372-5F1E-44CD-9196-B91EC6EFCDA2}"/>
              </a:ext>
            </a:extLst>
          </p:cNvPr>
          <p:cNvSpPr txBox="1"/>
          <p:nvPr/>
        </p:nvSpPr>
        <p:spPr>
          <a:xfrm rot="729836">
            <a:off x="14207655" y="10531695"/>
            <a:ext cx="769552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5000" b="1" i="0" u="none" strike="noStrike" kern="0" cap="none" spc="0" normalizeH="0" baseline="0" noProof="0" dirty="0">
                <a:ln>
                  <a:noFill/>
                </a:ln>
                <a:solidFill>
                  <a:srgbClr val="000000">
                    <a:lumMod val="85000"/>
                    <a:lumOff val="15000"/>
                  </a:srgbClr>
                </a:solidFill>
                <a:effectLst/>
                <a:uLnTx/>
                <a:uFillTx/>
                <a:latin typeface="Helvetica Light"/>
                <a:ea typeface="+mn-ea"/>
                <a:cs typeface="+mn-cs"/>
                <a:sym typeface="Helvetica Light"/>
              </a:rPr>
              <a:t>More Accurate! </a:t>
            </a:r>
          </a:p>
        </p:txBody>
      </p:sp>
      <p:sp>
        <p:nvSpPr>
          <p:cNvPr id="16" name="TextBox 15">
            <a:extLst>
              <a:ext uri="{FF2B5EF4-FFF2-40B4-BE49-F238E27FC236}">
                <a16:creationId xmlns:a16="http://schemas.microsoft.com/office/drawing/2014/main" id="{93B1AC24-02F7-447C-B690-E1BC0A5A6B6F}"/>
              </a:ext>
            </a:extLst>
          </p:cNvPr>
          <p:cNvSpPr txBox="1"/>
          <p:nvPr/>
        </p:nvSpPr>
        <p:spPr>
          <a:xfrm rot="729836">
            <a:off x="13834431" y="11437921"/>
            <a:ext cx="7695527"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5000" b="1" i="0" u="none" strike="noStrike" kern="0" cap="none" spc="0" normalizeH="0" baseline="0" noProof="0" dirty="0">
                <a:ln>
                  <a:noFill/>
                </a:ln>
                <a:solidFill>
                  <a:srgbClr val="000000">
                    <a:lumMod val="85000"/>
                    <a:lumOff val="15000"/>
                  </a:srgbClr>
                </a:solidFill>
                <a:effectLst/>
                <a:uLnTx/>
                <a:uFillTx/>
                <a:latin typeface="Helvetica Light"/>
                <a:ea typeface="+mn-ea"/>
                <a:cs typeface="+mn-cs"/>
                <a:sym typeface="Helvetica Light"/>
              </a:rPr>
              <a:t>But… Time Series(X)</a:t>
            </a:r>
          </a:p>
        </p:txBody>
      </p:sp>
    </p:spTree>
    <p:extLst>
      <p:ext uri="{BB962C8B-B14F-4D97-AF65-F5344CB8AC3E}">
        <p14:creationId xmlns:p14="http://schemas.microsoft.com/office/powerpoint/2010/main" val="2718724021"/>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sp>
        <p:nvSpPr>
          <p:cNvPr id="13" name="Shape 444">
            <a:extLst>
              <a:ext uri="{FF2B5EF4-FFF2-40B4-BE49-F238E27FC236}">
                <a16:creationId xmlns:a16="http://schemas.microsoft.com/office/drawing/2014/main" id="{52FD36D7-5D6B-47BD-B938-5B3D52181C75}"/>
              </a:ext>
            </a:extLst>
          </p:cNvPr>
          <p:cNvSpPr/>
          <p:nvPr/>
        </p:nvSpPr>
        <p:spPr>
          <a:xfrm>
            <a:off x="635000" y="1016000"/>
            <a:ext cx="1533432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Method 4: Historical Simulation (Non-Parametric Method) </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15" name="Shape 443">
            <a:extLst>
              <a:ext uri="{FF2B5EF4-FFF2-40B4-BE49-F238E27FC236}">
                <a16:creationId xmlns:a16="http://schemas.microsoft.com/office/drawing/2014/main" id="{B977B5CC-CEB5-4F1F-94EE-76A3D5DBB69F}"/>
              </a:ext>
            </a:extLst>
          </p:cNvPr>
          <p:cNvSpPr/>
          <p:nvPr/>
        </p:nvSpPr>
        <p:spPr>
          <a:xfrm>
            <a:off x="622197" y="2182619"/>
            <a:ext cx="21844001" cy="527323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Drawbacks:</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Historical Simulation only allow us to estimate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at discrete confidence interval. (95%, 96%, 97%...) </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		For instance: the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at 95.1%, 95.2%.... There is no corresponding loss observation. </a:t>
            </a:r>
            <a:endParaRPr lang="en-US" sz="3000" dirty="0">
              <a:solidFill>
                <a:srgbClr val="493A39"/>
              </a:solidFill>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	Solve:</a:t>
            </a:r>
            <a:r>
              <a:rPr kumimoji="0" lang="en-US" sz="3000" b="0" i="0" u="none" strike="noStrike" kern="0" cap="none" spc="0" normalizeH="0" noProof="0" dirty="0">
                <a:ln>
                  <a:noFill/>
                </a:ln>
                <a:solidFill>
                  <a:srgbClr val="493A39"/>
                </a:solidFill>
                <a:effectLst/>
                <a:uLnTx/>
                <a:uFillTx/>
                <a:latin typeface="FS Lola"/>
                <a:sym typeface="FS Lola"/>
              </a:rPr>
              <a:t> Interpolation</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514350" indent="-514350" algn="l" defTabSz="457200">
              <a:buFontTx/>
              <a:buAutoNum type="arabicPeriod" startAt="2"/>
              <a:defRPr sz="3600">
                <a:solidFill>
                  <a:srgbClr val="3A8484"/>
                </a:solidFill>
                <a:latin typeface="FS Lola"/>
                <a:ea typeface="FS Lola"/>
                <a:cs typeface="FS Lola"/>
                <a:sym typeface="FS Lola"/>
              </a:defRPr>
            </a:pPr>
            <a:r>
              <a:rPr lang="en-US" sz="3000" dirty="0">
                <a:solidFill>
                  <a:srgbClr val="493A39"/>
                </a:solidFill>
                <a:latin typeface="FS Lola"/>
                <a:ea typeface="FS Lola"/>
                <a:cs typeface="FS Lola"/>
                <a:sym typeface="FS Lola"/>
              </a:rPr>
              <a:t>Ghost Effect</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Appearance:</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One return observation will affect each of the next n observations in P/L Series.</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But after n periods have passed, observation will fall out of the dataset</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Essence:</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1" i="0" u="sng" strike="noStrike" kern="0" cap="none" spc="0" normalizeH="0" baseline="0" noProof="0" dirty="0">
                <a:ln>
                  <a:noFill/>
                </a:ln>
                <a:solidFill>
                  <a:srgbClr val="493A39"/>
                </a:solidFill>
                <a:effectLst/>
                <a:uLnTx/>
                <a:uFillTx/>
                <a:latin typeface="FS Lola"/>
                <a:sym typeface="FS Lola"/>
              </a:rPr>
              <a:t>New Data should have heavier weighted in calculation</a:t>
            </a: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C912FA4A-B44B-4AC6-AC3D-EF7D1A62D560}"/>
                  </a:ext>
                </a:extLst>
              </p14:cNvPr>
              <p14:cNvContentPartPr/>
              <p14:nvPr/>
            </p14:nvContentPartPr>
            <p14:xfrm>
              <a:off x="17353881" y="10244329"/>
              <a:ext cx="360" cy="360"/>
            </p14:xfrm>
          </p:contentPart>
        </mc:Choice>
        <mc:Fallback xmlns="">
          <p:pic>
            <p:nvPicPr>
              <p:cNvPr id="28" name="Ink 27">
                <a:extLst>
                  <a:ext uri="{FF2B5EF4-FFF2-40B4-BE49-F238E27FC236}">
                    <a16:creationId xmlns:a16="http://schemas.microsoft.com/office/drawing/2014/main" id="{C912FA4A-B44B-4AC6-AC3D-EF7D1A62D560}"/>
                  </a:ext>
                </a:extLst>
              </p:cNvPr>
              <p:cNvPicPr/>
              <p:nvPr/>
            </p:nvPicPr>
            <p:blipFill>
              <a:blip r:embed="rId10"/>
              <a:stretch>
                <a:fillRect/>
              </a:stretch>
            </p:blipFill>
            <p:spPr>
              <a:xfrm>
                <a:off x="17345241" y="10235689"/>
                <a:ext cx="18000" cy="18000"/>
              </a:xfrm>
              <a:prstGeom prst="rect">
                <a:avLst/>
              </a:prstGeom>
            </p:spPr>
          </p:pic>
        </mc:Fallback>
      </mc:AlternateContent>
      <p:pic>
        <p:nvPicPr>
          <p:cNvPr id="5" name="Picture 4">
            <a:extLst>
              <a:ext uri="{FF2B5EF4-FFF2-40B4-BE49-F238E27FC236}">
                <a16:creationId xmlns:a16="http://schemas.microsoft.com/office/drawing/2014/main" id="{F38FEF5C-58BF-47E9-9BA7-1C48DF2EB47B}"/>
              </a:ext>
            </a:extLst>
          </p:cNvPr>
          <p:cNvPicPr>
            <a:picLocks noChangeAspect="1"/>
          </p:cNvPicPr>
          <p:nvPr/>
        </p:nvPicPr>
        <p:blipFill>
          <a:blip r:embed="rId11"/>
          <a:stretch>
            <a:fillRect/>
          </a:stretch>
        </p:blipFill>
        <p:spPr>
          <a:xfrm>
            <a:off x="16257621" y="3448050"/>
            <a:ext cx="6648450" cy="3409950"/>
          </a:xfrm>
          <a:prstGeom prst="rect">
            <a:avLst/>
          </a:prstGeom>
        </p:spPr>
      </p:pic>
      <p:sp>
        <p:nvSpPr>
          <p:cNvPr id="26" name="AutoShape 2">
            <a:extLst>
              <a:ext uri="{FF2B5EF4-FFF2-40B4-BE49-F238E27FC236}">
                <a16:creationId xmlns:a16="http://schemas.microsoft.com/office/drawing/2014/main" id="{4048FB9D-1388-497D-BD6A-945EECAA9E7C}"/>
              </a:ext>
            </a:extLst>
          </p:cNvPr>
          <p:cNvSpPr>
            <a:spLocks noChangeAspect="1" noChangeArrowheads="1"/>
          </p:cNvSpPr>
          <p:nvPr/>
        </p:nvSpPr>
        <p:spPr bwMode="auto">
          <a:xfrm>
            <a:off x="5122504" y="1054312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5000" b="0" i="0" u="none" strike="noStrike" kern="0" cap="none" spc="0" normalizeH="0" baseline="0" noProof="0">
              <a:ln>
                <a:noFill/>
              </a:ln>
              <a:solidFill>
                <a:srgbClr val="FFFFFF"/>
              </a:solidFill>
              <a:effectLst/>
              <a:uLnTx/>
              <a:uFillTx/>
              <a:latin typeface="Helvetica Light"/>
              <a:sym typeface="Helvetica Light"/>
            </a:endParaRPr>
          </a:p>
        </p:txBody>
      </p:sp>
      <p:grpSp>
        <p:nvGrpSpPr>
          <p:cNvPr id="10" name="Group 9">
            <a:extLst>
              <a:ext uri="{FF2B5EF4-FFF2-40B4-BE49-F238E27FC236}">
                <a16:creationId xmlns:a16="http://schemas.microsoft.com/office/drawing/2014/main" id="{B97C9444-91A5-49C9-96EF-4B5B692ADF3E}"/>
              </a:ext>
            </a:extLst>
          </p:cNvPr>
          <p:cNvGrpSpPr/>
          <p:nvPr/>
        </p:nvGrpSpPr>
        <p:grpSpPr>
          <a:xfrm>
            <a:off x="3177071" y="8990427"/>
            <a:ext cx="9014928" cy="1955870"/>
            <a:chOff x="3177071" y="8990427"/>
            <a:chExt cx="9014928" cy="1955870"/>
          </a:xfrm>
        </p:grpSpPr>
        <p:cxnSp>
          <p:nvCxnSpPr>
            <p:cNvPr id="27" name="Straight Connector 26">
              <a:extLst>
                <a:ext uri="{FF2B5EF4-FFF2-40B4-BE49-F238E27FC236}">
                  <a16:creationId xmlns:a16="http://schemas.microsoft.com/office/drawing/2014/main" id="{264A16CB-43F3-42AC-A376-BF03E736FE89}"/>
                </a:ext>
              </a:extLst>
            </p:cNvPr>
            <p:cNvCxnSpPr>
              <a:cxnSpLocks/>
            </p:cNvCxnSpPr>
            <p:nvPr/>
          </p:nvCxnSpPr>
          <p:spPr>
            <a:xfrm>
              <a:off x="3533191" y="9697151"/>
              <a:ext cx="8658808" cy="0"/>
            </a:xfrm>
            <a:prstGeom prst="line">
              <a:avLst/>
            </a:prstGeom>
            <a:ln/>
          </p:spPr>
          <p:style>
            <a:lnRef idx="1">
              <a:schemeClr val="accent2"/>
            </a:lnRef>
            <a:fillRef idx="0">
              <a:schemeClr val="accent2"/>
            </a:fillRef>
            <a:effectRef idx="0">
              <a:schemeClr val="accent2"/>
            </a:effectRef>
            <a:fontRef idx="minor">
              <a:schemeClr val="tx1"/>
            </a:fontRef>
          </p:style>
        </p:cxnSp>
        <p:sp>
          <p:nvSpPr>
            <p:cNvPr id="29" name="Left Brace 28">
              <a:extLst>
                <a:ext uri="{FF2B5EF4-FFF2-40B4-BE49-F238E27FC236}">
                  <a16:creationId xmlns:a16="http://schemas.microsoft.com/office/drawing/2014/main" id="{E9B965EC-AB41-48C0-B515-21C05291FE63}"/>
                </a:ext>
              </a:extLst>
            </p:cNvPr>
            <p:cNvSpPr/>
            <p:nvPr/>
          </p:nvSpPr>
          <p:spPr>
            <a:xfrm rot="16200000">
              <a:off x="5243017" y="8235490"/>
              <a:ext cx="368586" cy="3788229"/>
            </a:xfrm>
            <a:prstGeom prst="leftBrace">
              <a:avLst/>
            </a:prstGeom>
            <a:ln/>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Light"/>
                <a:sym typeface="Helvetica Light"/>
              </a:endParaRP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866E8F0-A01F-48D2-8646-E81675EF5CFC}"/>
                    </a:ext>
                  </a:extLst>
                </p:cNvPr>
                <p:cNvSpPr txBox="1"/>
                <p:nvPr/>
              </p:nvSpPr>
              <p:spPr>
                <a:xfrm>
                  <a:off x="3177071" y="8990427"/>
                  <a:ext cx="7651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ctrlPr>
                          </m:sSubPr>
                          <m:e>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𝑡</m:t>
                            </m:r>
                          </m:e>
                          <m:sub>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−100</m:t>
                            </m:r>
                          </m:sub>
                        </m:sSub>
                      </m:oMath>
                    </m:oMathPara>
                  </a14:m>
                  <a:endParaRPr kumimoji="0" lang="en-US" sz="2800"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Choice>
          <mc:Fallback>
            <p:sp>
              <p:nvSpPr>
                <p:cNvPr id="32" name="TextBox 31">
                  <a:extLst>
                    <a:ext uri="{FF2B5EF4-FFF2-40B4-BE49-F238E27FC236}">
                      <a16:creationId xmlns:a16="http://schemas.microsoft.com/office/drawing/2014/main" id="{5866E8F0-A01F-48D2-8646-E81675EF5CFC}"/>
                    </a:ext>
                  </a:extLst>
                </p:cNvPr>
                <p:cNvSpPr txBox="1">
                  <a:spLocks noRot="1" noChangeAspect="1" noMove="1" noResize="1" noEditPoints="1" noAdjustHandles="1" noChangeArrowheads="1" noChangeShapeType="1" noTextEdit="1"/>
                </p:cNvSpPr>
                <p:nvPr/>
              </p:nvSpPr>
              <p:spPr>
                <a:xfrm>
                  <a:off x="3177071" y="8990427"/>
                  <a:ext cx="765109" cy="533479"/>
                </a:xfrm>
                <a:prstGeom prst="rect">
                  <a:avLst/>
                </a:prstGeom>
                <a:blipFill>
                  <a:blip r:embed="rId12"/>
                  <a:stretch>
                    <a:fillRect l="-5556"/>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812CEEF8-3FAE-4937-9A37-4CA922341074}"/>
                    </a:ext>
                  </a:extLst>
                </p:cNvPr>
                <p:cNvSpPr txBox="1"/>
                <p:nvPr/>
              </p:nvSpPr>
              <p:spPr>
                <a:xfrm>
                  <a:off x="6990183" y="8995074"/>
                  <a:ext cx="7651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ctrlPr>
                          </m:sSubPr>
                          <m:e>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𝑡</m:t>
                            </m:r>
                          </m:e>
                          <m:sub>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0</m:t>
                            </m:r>
                          </m:sub>
                        </m:sSub>
                      </m:oMath>
                    </m:oMathPara>
                  </a14:m>
                  <a:endParaRPr kumimoji="0" lang="en-US" sz="2800"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Choice>
          <mc:Fallback>
            <p:sp>
              <p:nvSpPr>
                <p:cNvPr id="33" name="TextBox 32">
                  <a:extLst>
                    <a:ext uri="{FF2B5EF4-FFF2-40B4-BE49-F238E27FC236}">
                      <a16:creationId xmlns:a16="http://schemas.microsoft.com/office/drawing/2014/main" id="{812CEEF8-3FAE-4937-9A37-4CA922341074}"/>
                    </a:ext>
                  </a:extLst>
                </p:cNvPr>
                <p:cNvSpPr txBox="1">
                  <a:spLocks noRot="1" noChangeAspect="1" noMove="1" noResize="1" noEditPoints="1" noAdjustHandles="1" noChangeArrowheads="1" noChangeShapeType="1" noTextEdit="1"/>
                </p:cNvSpPr>
                <p:nvPr/>
              </p:nvSpPr>
              <p:spPr>
                <a:xfrm>
                  <a:off x="6990183" y="8995074"/>
                  <a:ext cx="765109" cy="533479"/>
                </a:xfrm>
                <a:prstGeom prst="rect">
                  <a:avLst/>
                </a:prstGeom>
                <a:blipFill>
                  <a:blip r:embed="rId1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82A0EC46-8C74-4F13-8CD6-BFF437CA945C}"/>
                    </a:ext>
                  </a:extLst>
                </p:cNvPr>
                <p:cNvSpPr txBox="1"/>
                <p:nvPr/>
              </p:nvSpPr>
              <p:spPr>
                <a:xfrm>
                  <a:off x="5044749" y="10412818"/>
                  <a:ext cx="7651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ctrlPr>
                          </m:sSubPr>
                          <m:e>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𝑉𝑎𝑅</m:t>
                            </m:r>
                          </m:e>
                          <m:sub>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0</m:t>
                            </m:r>
                          </m:sub>
                        </m:sSub>
                      </m:oMath>
                    </m:oMathPara>
                  </a14:m>
                  <a:endParaRPr kumimoji="0" lang="en-US" sz="2800"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Choice>
          <mc:Fallback>
            <p:sp>
              <p:nvSpPr>
                <p:cNvPr id="36" name="TextBox 35">
                  <a:extLst>
                    <a:ext uri="{FF2B5EF4-FFF2-40B4-BE49-F238E27FC236}">
                      <a16:creationId xmlns:a16="http://schemas.microsoft.com/office/drawing/2014/main" id="{82A0EC46-8C74-4F13-8CD6-BFF437CA945C}"/>
                    </a:ext>
                  </a:extLst>
                </p:cNvPr>
                <p:cNvSpPr txBox="1">
                  <a:spLocks noRot="1" noChangeAspect="1" noMove="1" noResize="1" noEditPoints="1" noAdjustHandles="1" noChangeArrowheads="1" noChangeShapeType="1" noTextEdit="1"/>
                </p:cNvSpPr>
                <p:nvPr/>
              </p:nvSpPr>
              <p:spPr>
                <a:xfrm>
                  <a:off x="5044749" y="10412818"/>
                  <a:ext cx="765109" cy="533479"/>
                </a:xfrm>
                <a:prstGeom prst="rect">
                  <a:avLst/>
                </a:prstGeom>
                <a:blipFill>
                  <a:blip r:embed="rId14"/>
                  <a:stretch>
                    <a:fillRect l="-7200"/>
                  </a:stretch>
                </a:blipFill>
                <a:ln w="12700" cap="flat">
                  <a:noFill/>
                  <a:miter lim="400000"/>
                </a:ln>
                <a:effectLst/>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6B171B2F-1E44-4487-BCC2-7D62276DBA39}"/>
              </a:ext>
            </a:extLst>
          </p:cNvPr>
          <p:cNvGrpSpPr/>
          <p:nvPr/>
        </p:nvGrpSpPr>
        <p:grpSpPr>
          <a:xfrm>
            <a:off x="4423884" y="8995073"/>
            <a:ext cx="4823788" cy="2853292"/>
            <a:chOff x="4423884" y="8995073"/>
            <a:chExt cx="4823788" cy="2853292"/>
          </a:xfrm>
        </p:grpSpPr>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5685150D-CE89-43EE-B39E-928EC7AC1510}"/>
                    </a:ext>
                  </a:extLst>
                </p:cNvPr>
                <p:cNvSpPr txBox="1"/>
                <p:nvPr/>
              </p:nvSpPr>
              <p:spPr>
                <a:xfrm>
                  <a:off x="8482563" y="8995074"/>
                  <a:ext cx="7651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ctrlPr>
                          </m:sSubPr>
                          <m:e>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𝑡</m:t>
                            </m:r>
                          </m:e>
                          <m:sub>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1</m:t>
                            </m:r>
                          </m:sub>
                        </m:sSub>
                      </m:oMath>
                    </m:oMathPara>
                  </a14:m>
                  <a:endParaRPr kumimoji="0" lang="en-US" sz="2800"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Choice>
          <mc:Fallback>
            <p:sp>
              <p:nvSpPr>
                <p:cNvPr id="34" name="TextBox 33">
                  <a:extLst>
                    <a:ext uri="{FF2B5EF4-FFF2-40B4-BE49-F238E27FC236}">
                      <a16:creationId xmlns:a16="http://schemas.microsoft.com/office/drawing/2014/main" id="{5685150D-CE89-43EE-B39E-928EC7AC1510}"/>
                    </a:ext>
                  </a:extLst>
                </p:cNvPr>
                <p:cNvSpPr txBox="1">
                  <a:spLocks noRot="1" noChangeAspect="1" noMove="1" noResize="1" noEditPoints="1" noAdjustHandles="1" noChangeArrowheads="1" noChangeShapeType="1" noTextEdit="1"/>
                </p:cNvSpPr>
                <p:nvPr/>
              </p:nvSpPr>
              <p:spPr>
                <a:xfrm>
                  <a:off x="8482563" y="8995074"/>
                  <a:ext cx="765109" cy="533479"/>
                </a:xfrm>
                <a:prstGeom prst="rect">
                  <a:avLst/>
                </a:prstGeom>
                <a:blipFill>
                  <a:blip r:embed="rId1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DF9E1A43-7B0F-4439-A9A2-21D661D547EA}"/>
                    </a:ext>
                  </a:extLst>
                </p:cNvPr>
                <p:cNvSpPr txBox="1"/>
                <p:nvPr/>
              </p:nvSpPr>
              <p:spPr>
                <a:xfrm>
                  <a:off x="4423884" y="8995073"/>
                  <a:ext cx="7651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ctrlPr>
                          </m:sSubPr>
                          <m:e>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𝑡</m:t>
                            </m:r>
                          </m:e>
                          <m:sub>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−99</m:t>
                            </m:r>
                          </m:sub>
                        </m:sSub>
                      </m:oMath>
                    </m:oMathPara>
                  </a14:m>
                  <a:endParaRPr kumimoji="0" lang="en-US" sz="2800"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Choice>
          <mc:Fallback>
            <p:sp>
              <p:nvSpPr>
                <p:cNvPr id="35" name="TextBox 34">
                  <a:extLst>
                    <a:ext uri="{FF2B5EF4-FFF2-40B4-BE49-F238E27FC236}">
                      <a16:creationId xmlns:a16="http://schemas.microsoft.com/office/drawing/2014/main" id="{DF9E1A43-7B0F-4439-A9A2-21D661D547EA}"/>
                    </a:ext>
                  </a:extLst>
                </p:cNvPr>
                <p:cNvSpPr txBox="1">
                  <a:spLocks noRot="1" noChangeAspect="1" noMove="1" noResize="1" noEditPoints="1" noAdjustHandles="1" noChangeArrowheads="1" noChangeShapeType="1" noTextEdit="1"/>
                </p:cNvSpPr>
                <p:nvPr/>
              </p:nvSpPr>
              <p:spPr>
                <a:xfrm>
                  <a:off x="4423884" y="8995073"/>
                  <a:ext cx="765109" cy="533479"/>
                </a:xfrm>
                <a:prstGeom prst="rect">
                  <a:avLst/>
                </a:prstGeom>
                <a:blipFill>
                  <a:blip r:embed="rId16"/>
                  <a:stretch>
                    <a:fillRect/>
                  </a:stretch>
                </a:blipFill>
                <a:ln w="12700" cap="flat">
                  <a:noFill/>
                  <a:miter lim="400000"/>
                </a:ln>
                <a:effectLst/>
              </p:spPr>
              <p:txBody>
                <a:bodyPr/>
                <a:lstStyle/>
                <a:p>
                  <a:r>
                    <a:rPr lang="en-US">
                      <a:noFill/>
                    </a:rPr>
                    <a:t> </a:t>
                  </a:r>
                </a:p>
              </p:txBody>
            </p:sp>
          </mc:Fallback>
        </mc:AlternateContent>
        <p:sp>
          <p:nvSpPr>
            <p:cNvPr id="31" name="Left Brace 30">
              <a:extLst>
                <a:ext uri="{FF2B5EF4-FFF2-40B4-BE49-F238E27FC236}">
                  <a16:creationId xmlns:a16="http://schemas.microsoft.com/office/drawing/2014/main" id="{9161A679-3A48-43BA-97CA-73588FCB71B4}"/>
                </a:ext>
              </a:extLst>
            </p:cNvPr>
            <p:cNvSpPr/>
            <p:nvPr/>
          </p:nvSpPr>
          <p:spPr>
            <a:xfrm rot="16200000">
              <a:off x="6554220" y="9017985"/>
              <a:ext cx="368588" cy="4225213"/>
            </a:xfrm>
            <a:prstGeom prst="leftBrace">
              <a:avLst/>
            </a:prstGeom>
            <a:ln/>
          </p:spPr>
          <p:style>
            <a:lnRef idx="1">
              <a:schemeClr val="accent4"/>
            </a:lnRef>
            <a:fillRef idx="0">
              <a:schemeClr val="accent4"/>
            </a:fillRef>
            <a:effectRef idx="0">
              <a:schemeClr val="accent4"/>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Light"/>
                <a:sym typeface="Helvetica Light"/>
              </a:endParaRP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29A14601-FF0E-4B05-B8C1-3C02802BCF83}"/>
                    </a:ext>
                  </a:extLst>
                </p:cNvPr>
                <p:cNvSpPr txBox="1"/>
                <p:nvPr/>
              </p:nvSpPr>
              <p:spPr>
                <a:xfrm>
                  <a:off x="6453933" y="11314886"/>
                  <a:ext cx="7651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ctrlPr>
                          </m:sSubPr>
                          <m:e>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𝑉𝑎𝑅</m:t>
                            </m:r>
                          </m:e>
                          <m:sub>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1</m:t>
                            </m:r>
                          </m:sub>
                        </m:sSub>
                      </m:oMath>
                    </m:oMathPara>
                  </a14:m>
                  <a:endParaRPr kumimoji="0" lang="en-US" sz="2800"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Choice>
          <mc:Fallback>
            <p:sp>
              <p:nvSpPr>
                <p:cNvPr id="37" name="TextBox 36">
                  <a:extLst>
                    <a:ext uri="{FF2B5EF4-FFF2-40B4-BE49-F238E27FC236}">
                      <a16:creationId xmlns:a16="http://schemas.microsoft.com/office/drawing/2014/main" id="{29A14601-FF0E-4B05-B8C1-3C02802BCF83}"/>
                    </a:ext>
                  </a:extLst>
                </p:cNvPr>
                <p:cNvSpPr txBox="1">
                  <a:spLocks noRot="1" noChangeAspect="1" noMove="1" noResize="1" noEditPoints="1" noAdjustHandles="1" noChangeArrowheads="1" noChangeShapeType="1" noTextEdit="1"/>
                </p:cNvSpPr>
                <p:nvPr/>
              </p:nvSpPr>
              <p:spPr>
                <a:xfrm>
                  <a:off x="6453933" y="11314886"/>
                  <a:ext cx="765109" cy="533479"/>
                </a:xfrm>
                <a:prstGeom prst="rect">
                  <a:avLst/>
                </a:prstGeom>
                <a:blipFill>
                  <a:blip r:embed="rId17"/>
                  <a:stretch>
                    <a:fillRect l="-7200"/>
                  </a:stretch>
                </a:blipFill>
                <a:ln w="12700" cap="flat">
                  <a:noFill/>
                  <a:miter lim="400000"/>
                </a:ln>
                <a:effectLst/>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F18F2E35-8996-48C2-8118-90F8642F97F7}"/>
              </a:ext>
            </a:extLst>
          </p:cNvPr>
          <p:cNvGrpSpPr/>
          <p:nvPr/>
        </p:nvGrpSpPr>
        <p:grpSpPr>
          <a:xfrm>
            <a:off x="5497803" y="8995074"/>
            <a:ext cx="5242249" cy="3953199"/>
            <a:chOff x="5497803" y="8995074"/>
            <a:chExt cx="5242249" cy="3953199"/>
          </a:xfrm>
        </p:grpSpPr>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507F8CCF-19A1-43E9-8823-E6D041F238A4}"/>
                    </a:ext>
                  </a:extLst>
                </p:cNvPr>
                <p:cNvSpPr txBox="1"/>
                <p:nvPr/>
              </p:nvSpPr>
              <p:spPr>
                <a:xfrm>
                  <a:off x="5497803" y="9000565"/>
                  <a:ext cx="7651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ctrlPr>
                          </m:sSubPr>
                          <m:e>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𝑡</m:t>
                            </m:r>
                          </m:e>
                          <m:sub>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−9</m:t>
                            </m:r>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8</m:t>
                            </m:r>
                          </m:sub>
                        </m:sSub>
                      </m:oMath>
                    </m:oMathPara>
                  </a14:m>
                  <a:endParaRPr kumimoji="0" lang="en-US" sz="2800"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Choice>
          <mc:Fallback>
            <p:sp>
              <p:nvSpPr>
                <p:cNvPr id="38" name="TextBox 37">
                  <a:extLst>
                    <a:ext uri="{FF2B5EF4-FFF2-40B4-BE49-F238E27FC236}">
                      <a16:creationId xmlns:a16="http://schemas.microsoft.com/office/drawing/2014/main" id="{507F8CCF-19A1-43E9-8823-E6D041F238A4}"/>
                    </a:ext>
                  </a:extLst>
                </p:cNvPr>
                <p:cNvSpPr txBox="1">
                  <a:spLocks noRot="1" noChangeAspect="1" noMove="1" noResize="1" noEditPoints="1" noAdjustHandles="1" noChangeArrowheads="1" noChangeShapeType="1" noTextEdit="1"/>
                </p:cNvSpPr>
                <p:nvPr/>
              </p:nvSpPr>
              <p:spPr>
                <a:xfrm>
                  <a:off x="5497803" y="9000565"/>
                  <a:ext cx="765109" cy="533479"/>
                </a:xfrm>
                <a:prstGeom prst="rect">
                  <a:avLst/>
                </a:prstGeom>
                <a:blipFill>
                  <a:blip r:embed="rId18"/>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039EEDC-E0BE-47A7-9D89-885DD67A42E1}"/>
                    </a:ext>
                  </a:extLst>
                </p:cNvPr>
                <p:cNvSpPr txBox="1"/>
                <p:nvPr/>
              </p:nvSpPr>
              <p:spPr>
                <a:xfrm>
                  <a:off x="9974943" y="8995074"/>
                  <a:ext cx="7651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ctrlPr>
                          </m:sSubPr>
                          <m:e>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𝑡</m:t>
                            </m:r>
                          </m:e>
                          <m:sub>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2</m:t>
                            </m:r>
                          </m:sub>
                        </m:sSub>
                      </m:oMath>
                    </m:oMathPara>
                  </a14:m>
                  <a:endParaRPr kumimoji="0" lang="en-US" sz="2800"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Choice>
          <mc:Fallback>
            <p:sp>
              <p:nvSpPr>
                <p:cNvPr id="39" name="TextBox 38">
                  <a:extLst>
                    <a:ext uri="{FF2B5EF4-FFF2-40B4-BE49-F238E27FC236}">
                      <a16:creationId xmlns:a16="http://schemas.microsoft.com/office/drawing/2014/main" id="{8039EEDC-E0BE-47A7-9D89-885DD67A42E1}"/>
                    </a:ext>
                  </a:extLst>
                </p:cNvPr>
                <p:cNvSpPr txBox="1">
                  <a:spLocks noRot="1" noChangeAspect="1" noMove="1" noResize="1" noEditPoints="1" noAdjustHandles="1" noChangeArrowheads="1" noChangeShapeType="1" noTextEdit="1"/>
                </p:cNvSpPr>
                <p:nvPr/>
              </p:nvSpPr>
              <p:spPr>
                <a:xfrm>
                  <a:off x="9974943" y="8995074"/>
                  <a:ext cx="765109" cy="533479"/>
                </a:xfrm>
                <a:prstGeom prst="rect">
                  <a:avLst/>
                </a:prstGeom>
                <a:blipFill>
                  <a:blip r:embed="rId19"/>
                  <a:stretch>
                    <a:fillRect/>
                  </a:stretch>
                </a:blipFill>
                <a:ln w="12700" cap="flat">
                  <a:noFill/>
                  <a:miter lim="400000"/>
                </a:ln>
                <a:effectLst/>
              </p:spPr>
              <p:txBody>
                <a:bodyPr/>
                <a:lstStyle/>
                <a:p>
                  <a:r>
                    <a:rPr lang="en-US">
                      <a:noFill/>
                    </a:rPr>
                    <a:t> </a:t>
                  </a:r>
                </a:p>
              </p:txBody>
            </p:sp>
          </mc:Fallback>
        </mc:AlternateContent>
        <p:sp>
          <p:nvSpPr>
            <p:cNvPr id="40" name="Left Brace 39">
              <a:extLst>
                <a:ext uri="{FF2B5EF4-FFF2-40B4-BE49-F238E27FC236}">
                  <a16:creationId xmlns:a16="http://schemas.microsoft.com/office/drawing/2014/main" id="{C854FD38-0F3B-4BCC-B5BF-85867E1354BC}"/>
                </a:ext>
              </a:extLst>
            </p:cNvPr>
            <p:cNvSpPr/>
            <p:nvPr/>
          </p:nvSpPr>
          <p:spPr>
            <a:xfrm rot="16200000">
              <a:off x="7524081" y="10018973"/>
              <a:ext cx="368588" cy="4225213"/>
            </a:xfrm>
            <a:prstGeom prst="leftBrace">
              <a:avLst/>
            </a:prstGeom>
            <a:ln/>
          </p:spPr>
          <p:style>
            <a:lnRef idx="1">
              <a:schemeClr val="accent4"/>
            </a:lnRef>
            <a:fillRef idx="0">
              <a:schemeClr val="accent4"/>
            </a:fillRef>
            <a:effectRef idx="0">
              <a:schemeClr val="accent4"/>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Light"/>
                <a:sym typeface="Helvetica Light"/>
              </a:endParaRP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39160AD-1D62-403F-9410-5ECC1D043F2E}"/>
                    </a:ext>
                  </a:extLst>
                </p:cNvPr>
                <p:cNvSpPr txBox="1"/>
                <p:nvPr/>
              </p:nvSpPr>
              <p:spPr>
                <a:xfrm>
                  <a:off x="7371442" y="12414794"/>
                  <a:ext cx="7651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ctrlPr>
                          </m:sSubPr>
                          <m:e>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𝑉𝑎𝑅</m:t>
                            </m:r>
                          </m:e>
                          <m:sub>
                            <m:r>
                              <a:rPr kumimoji="0" lang="en-US"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sym typeface="Helvetica Light"/>
                              </a:rPr>
                              <m:t>2</m:t>
                            </m:r>
                          </m:sub>
                        </m:sSub>
                      </m:oMath>
                    </m:oMathPara>
                  </a14:m>
                  <a:endParaRPr kumimoji="0" lang="en-US" sz="2800"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Choice>
          <mc:Fallback>
            <p:sp>
              <p:nvSpPr>
                <p:cNvPr id="41" name="TextBox 40">
                  <a:extLst>
                    <a:ext uri="{FF2B5EF4-FFF2-40B4-BE49-F238E27FC236}">
                      <a16:creationId xmlns:a16="http://schemas.microsoft.com/office/drawing/2014/main" id="{B39160AD-1D62-403F-9410-5ECC1D043F2E}"/>
                    </a:ext>
                  </a:extLst>
                </p:cNvPr>
                <p:cNvSpPr txBox="1">
                  <a:spLocks noRot="1" noChangeAspect="1" noMove="1" noResize="1" noEditPoints="1" noAdjustHandles="1" noChangeArrowheads="1" noChangeShapeType="1" noTextEdit="1"/>
                </p:cNvSpPr>
                <p:nvPr/>
              </p:nvSpPr>
              <p:spPr>
                <a:xfrm>
                  <a:off x="7371442" y="12414794"/>
                  <a:ext cx="765109" cy="533479"/>
                </a:xfrm>
                <a:prstGeom prst="rect">
                  <a:avLst/>
                </a:prstGeom>
                <a:blipFill>
                  <a:blip r:embed="rId20"/>
                  <a:stretch>
                    <a:fillRect l="-7143"/>
                  </a:stretch>
                </a:blipFill>
                <a:ln w="12700" cap="flat">
                  <a:noFill/>
                  <a:miter lim="400000"/>
                </a:ln>
                <a:effectLst/>
              </p:spPr>
              <p:txBody>
                <a:bodyPr/>
                <a:lstStyle/>
                <a:p>
                  <a:r>
                    <a:rPr lang="en-US">
                      <a:noFill/>
                    </a:rPr>
                    <a:t> </a:t>
                  </a:r>
                </a:p>
              </p:txBody>
            </p:sp>
          </mc:Fallback>
        </mc:AlternateContent>
      </p:grpSp>
      <p:pic>
        <p:nvPicPr>
          <p:cNvPr id="42" name="Picture 41">
            <a:extLst>
              <a:ext uri="{FF2B5EF4-FFF2-40B4-BE49-F238E27FC236}">
                <a16:creationId xmlns:a16="http://schemas.microsoft.com/office/drawing/2014/main" id="{6D0B448C-D2DA-41B6-9714-EE79460105F6}"/>
              </a:ext>
            </a:extLst>
          </p:cNvPr>
          <p:cNvPicPr>
            <a:picLocks noChangeAspect="1"/>
          </p:cNvPicPr>
          <p:nvPr/>
        </p:nvPicPr>
        <p:blipFill>
          <a:blip r:embed="rId21"/>
          <a:stretch>
            <a:fillRect/>
          </a:stretch>
        </p:blipFill>
        <p:spPr>
          <a:xfrm>
            <a:off x="11984910" y="10152908"/>
            <a:ext cx="11487539" cy="2410965"/>
          </a:xfrm>
          <a:prstGeom prst="rect">
            <a:avLst/>
          </a:prstGeom>
        </p:spPr>
      </p:pic>
    </p:spTree>
    <p:extLst>
      <p:ext uri="{BB962C8B-B14F-4D97-AF65-F5344CB8AC3E}">
        <p14:creationId xmlns:p14="http://schemas.microsoft.com/office/powerpoint/2010/main" val="3596813196"/>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sp>
        <p:nvSpPr>
          <p:cNvPr id="13" name="Shape 444">
            <a:extLst>
              <a:ext uri="{FF2B5EF4-FFF2-40B4-BE49-F238E27FC236}">
                <a16:creationId xmlns:a16="http://schemas.microsoft.com/office/drawing/2014/main" id="{52FD36D7-5D6B-47BD-B938-5B3D52181C75}"/>
              </a:ext>
            </a:extLst>
          </p:cNvPr>
          <p:cNvSpPr/>
          <p:nvPr/>
        </p:nvSpPr>
        <p:spPr>
          <a:xfrm>
            <a:off x="635000" y="1016000"/>
            <a:ext cx="8519961"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A/D of Non-parametric Methods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15" name="Shape 443">
            <a:extLst>
              <a:ext uri="{FF2B5EF4-FFF2-40B4-BE49-F238E27FC236}">
                <a16:creationId xmlns:a16="http://schemas.microsoft.com/office/drawing/2014/main" id="{B977B5CC-CEB5-4F1F-94EE-76A3D5DBB69F}"/>
              </a:ext>
            </a:extLst>
          </p:cNvPr>
          <p:cNvSpPr/>
          <p:nvPr/>
        </p:nvSpPr>
        <p:spPr>
          <a:xfrm>
            <a:off x="835877" y="2347056"/>
            <a:ext cx="21844001"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C912FA4A-B44B-4AC6-AC3D-EF7D1A62D560}"/>
                  </a:ext>
                </a:extLst>
              </p14:cNvPr>
              <p14:cNvContentPartPr/>
              <p14:nvPr/>
            </p14:nvContentPartPr>
            <p14:xfrm>
              <a:off x="17353881" y="10244329"/>
              <a:ext cx="360" cy="360"/>
            </p14:xfrm>
          </p:contentPart>
        </mc:Choice>
        <mc:Fallback xmlns="">
          <p:pic>
            <p:nvPicPr>
              <p:cNvPr id="28" name="Ink 27">
                <a:extLst>
                  <a:ext uri="{FF2B5EF4-FFF2-40B4-BE49-F238E27FC236}">
                    <a16:creationId xmlns:a16="http://schemas.microsoft.com/office/drawing/2014/main" id="{C912FA4A-B44B-4AC6-AC3D-EF7D1A62D560}"/>
                  </a:ext>
                </a:extLst>
              </p:cNvPr>
              <p:cNvPicPr/>
              <p:nvPr/>
            </p:nvPicPr>
            <p:blipFill>
              <a:blip r:embed="rId4"/>
              <a:stretch>
                <a:fillRect/>
              </a:stretch>
            </p:blipFill>
            <p:spPr>
              <a:xfrm>
                <a:off x="17345241" y="10235689"/>
                <a:ext cx="18000" cy="18000"/>
              </a:xfrm>
              <a:prstGeom prst="rect">
                <a:avLst/>
              </a:prstGeom>
            </p:spPr>
          </p:pic>
        </mc:Fallback>
      </mc:AlternateContent>
      <p:sp>
        <p:nvSpPr>
          <p:cNvPr id="26" name="Shape 443">
            <a:extLst>
              <a:ext uri="{FF2B5EF4-FFF2-40B4-BE49-F238E27FC236}">
                <a16:creationId xmlns:a16="http://schemas.microsoft.com/office/drawing/2014/main" id="{C2BA4491-2BDC-4E23-ADD6-4F0EE7F8F741}"/>
              </a:ext>
            </a:extLst>
          </p:cNvPr>
          <p:cNvSpPr/>
          <p:nvPr/>
        </p:nvSpPr>
        <p:spPr>
          <a:xfrm>
            <a:off x="635000" y="2472690"/>
            <a:ext cx="21844001" cy="72122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Advantage</a:t>
            </a:r>
          </a:p>
          <a:p>
            <a:pPr marL="571500" marR="0" lvl="0" indent="-57150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Intuitive and simple</a:t>
            </a:r>
          </a:p>
          <a:p>
            <a:pPr marL="571500" marR="0" lvl="0" indent="-57150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Do not depend on parametric assumptions</a:t>
            </a:r>
          </a:p>
          <a:p>
            <a:pPr marL="571500" marR="0" lvl="0" indent="-57150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Accommodate any type of position: Stock, Future, Option</a:t>
            </a:r>
          </a:p>
          <a:p>
            <a:pPr marL="571500" marR="0" lvl="0" indent="-57150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Use data directly</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Disadvantage</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Very Dependent on historical data</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Subject to ghost effect</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If data was usually quiet without huge volatility, </a:t>
            </a:r>
            <a:r>
              <a:rPr kumimoji="0" lang="en-US" sz="3000" b="0" i="0" u="none" strike="noStrike" kern="0" cap="none" spc="0" normalizeH="0" baseline="0" noProof="0" dirty="0" err="1">
                <a:ln>
                  <a:noFill/>
                </a:ln>
                <a:solidFill>
                  <a:srgbClr val="493A39"/>
                </a:solidFill>
                <a:effectLst/>
                <a:uLnTx/>
                <a:uFillTx/>
                <a:latin typeface="FS Lola"/>
                <a:sym typeface="FS Lola"/>
              </a:rPr>
              <a:t>VaR</a:t>
            </a:r>
            <a:r>
              <a:rPr kumimoji="0" lang="en-US" sz="3000" b="0" i="0" u="none" strike="noStrike" kern="0" cap="none" spc="0" normalizeH="0" baseline="0" noProof="0" dirty="0">
                <a:ln>
                  <a:noFill/>
                </a:ln>
                <a:solidFill>
                  <a:srgbClr val="493A39"/>
                </a:solidFill>
                <a:effectLst/>
                <a:uLnTx/>
                <a:uFillTx/>
                <a:latin typeface="FS Lola"/>
                <a:sym typeface="FS Lola"/>
              </a:rPr>
              <a:t> and ES will be smooth</a:t>
            </a:r>
          </a:p>
          <a:p>
            <a:pPr marL="514350" marR="0" lvl="0" indent="-514350" algn="l" defTabSz="457200" rtl="0" eaLnBrk="1" fontAlgn="auto" latinLnBrk="0" hangingPunct="0">
              <a:lnSpc>
                <a:spcPct val="100000"/>
              </a:lnSpc>
              <a:spcBef>
                <a:spcPts val="0"/>
              </a:spcBef>
              <a:spcAft>
                <a:spcPts val="0"/>
              </a:spcAft>
              <a:buClrTx/>
              <a:buSzTx/>
              <a:buFont typeface="+mj-lt"/>
              <a:buAutoNum type="arabicPeriod"/>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Have difficulty to handle extreme value: </a:t>
            </a:r>
          </a:p>
          <a:p>
            <a:pPr marL="0" marR="0" lvl="2"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	Underestimate risk: extreme event didn’t happen in window doesn’t mean it will not happen in future</a:t>
            </a:r>
          </a:p>
          <a:p>
            <a:pPr marL="0" marR="0" lvl="2"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	Overestimate risk: most of extreme event are unlikely to recur</a:t>
            </a:r>
          </a:p>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Tree>
    <p:extLst>
      <p:ext uri="{BB962C8B-B14F-4D97-AF65-F5344CB8AC3E}">
        <p14:creationId xmlns:p14="http://schemas.microsoft.com/office/powerpoint/2010/main" val="1289208033"/>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12" name="Shape 444">
            <a:extLst>
              <a:ext uri="{FF2B5EF4-FFF2-40B4-BE49-F238E27FC236}">
                <a16:creationId xmlns:a16="http://schemas.microsoft.com/office/drawing/2014/main" id="{78314EA3-5B70-46EC-8821-2DBB8659DEAE}"/>
              </a:ext>
            </a:extLst>
          </p:cNvPr>
          <p:cNvSpPr/>
          <p:nvPr/>
        </p:nvSpPr>
        <p:spPr>
          <a:xfrm>
            <a:off x="635000" y="1016000"/>
            <a:ext cx="8623300" cy="87203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Measurements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20" name="Shape 443">
            <a:extLst>
              <a:ext uri="{FF2B5EF4-FFF2-40B4-BE49-F238E27FC236}">
                <a16:creationId xmlns:a16="http://schemas.microsoft.com/office/drawing/2014/main" id="{7FF8CEE6-7EA2-4D42-9C50-9B4AE5B4EAED}"/>
              </a:ext>
            </a:extLst>
          </p:cNvPr>
          <p:cNvSpPr/>
          <p:nvPr/>
        </p:nvSpPr>
        <p:spPr>
          <a:xfrm>
            <a:off x="635000" y="2472690"/>
            <a:ext cx="21844001"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571500" marR="0" lvl="0" indent="-5715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p:txBody>
      </p:sp>
      <p:sp>
        <p:nvSpPr>
          <p:cNvPr id="8" name="Shape 187">
            <a:extLst>
              <a:ext uri="{FF2B5EF4-FFF2-40B4-BE49-F238E27FC236}">
                <a16:creationId xmlns:a16="http://schemas.microsoft.com/office/drawing/2014/main" id="{9AD61180-AF4D-4850-B5B3-9E71DC7CFFC2}"/>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6" name="Picture 5">
            <a:extLst>
              <a:ext uri="{FF2B5EF4-FFF2-40B4-BE49-F238E27FC236}">
                <a16:creationId xmlns:a16="http://schemas.microsoft.com/office/drawing/2014/main" id="{E5FC776F-45D4-478A-A0C4-38C7A978FC6E}"/>
              </a:ext>
            </a:extLst>
          </p:cNvPr>
          <p:cNvPicPr/>
          <p:nvPr/>
        </p:nvPicPr>
        <p:blipFill>
          <a:blip r:embed="rId3"/>
          <a:stretch>
            <a:fillRect/>
          </a:stretch>
        </p:blipFill>
        <p:spPr>
          <a:xfrm>
            <a:off x="1536455" y="2750765"/>
            <a:ext cx="8253577" cy="3585752"/>
          </a:xfrm>
          <a:prstGeom prst="rect">
            <a:avLst/>
          </a:prstGeom>
        </p:spPr>
      </p:pic>
      <p:sp>
        <p:nvSpPr>
          <p:cNvPr id="9" name="Text Placeholder 8">
            <a:extLst>
              <a:ext uri="{FF2B5EF4-FFF2-40B4-BE49-F238E27FC236}">
                <a16:creationId xmlns:a16="http://schemas.microsoft.com/office/drawing/2014/main" id="{4B8215A6-10B3-4362-A4D2-69A1432CE788}"/>
              </a:ext>
            </a:extLst>
          </p:cNvPr>
          <p:cNvSpPr>
            <a:spLocks noGrp="1"/>
          </p:cNvSpPr>
          <p:nvPr>
            <p:ph type="body" sz="half" idx="1"/>
          </p:nvPr>
        </p:nvSpPr>
        <p:spPr>
          <a:xfrm>
            <a:off x="11406961" y="1452017"/>
            <a:ext cx="10223500" cy="8771890"/>
          </a:xfrm>
        </p:spPr>
        <p:txBody>
          <a:bodyPr>
            <a:normAutofit/>
          </a:bodyPr>
          <a:lstStyle/>
          <a:p>
            <a:pPr marL="0" indent="0" defTabSz="457200" hangingPunct="0">
              <a:spcBef>
                <a:spcPts val="0"/>
              </a:spcBef>
              <a:buSzTx/>
              <a:buNone/>
              <a:defRPr sz="3600">
                <a:solidFill>
                  <a:srgbClr val="3A8484"/>
                </a:solidFill>
                <a:latin typeface="FS Lola"/>
                <a:ea typeface="FS Lola"/>
                <a:cs typeface="FS Lola"/>
                <a:sym typeface="FS Lola"/>
              </a:defRPr>
            </a:pPr>
            <a:r>
              <a:rPr lang="en-US" sz="2800" dirty="0">
                <a:solidFill>
                  <a:srgbClr val="493A39"/>
                </a:solidFill>
                <a:latin typeface="FS Lola"/>
              </a:rPr>
              <a:t>The </a:t>
            </a:r>
            <a:r>
              <a:rPr lang="en-US" sz="2800" dirty="0" err="1">
                <a:solidFill>
                  <a:srgbClr val="493A39"/>
                </a:solidFill>
                <a:latin typeface="FS Lola"/>
              </a:rPr>
              <a:t>PnL</a:t>
            </a:r>
            <a:r>
              <a:rPr lang="en-US" sz="2800" dirty="0">
                <a:solidFill>
                  <a:srgbClr val="493A39"/>
                </a:solidFill>
                <a:latin typeface="FS Lola"/>
              </a:rPr>
              <a:t> project shows the profit and loss, or the changes in NII and MVE (market value of equity) due to the effect of 520 historical rate shock scenarios. We used NII and MVE sensitivities ( how much the value changes in relation to a small change in rates ) to calculate the total effect on interest income (NII) and economic value (MVE) for each scenario, and broke the metric down by reporting entity, business line, and accounting classification.</a:t>
            </a:r>
          </a:p>
          <a:p>
            <a:pPr defTabSz="457200" hangingPunct="0">
              <a:spcBef>
                <a:spcPts val="0"/>
              </a:spcBef>
              <a:buSzTx/>
              <a:defRPr sz="3600">
                <a:solidFill>
                  <a:srgbClr val="3A8484"/>
                </a:solidFill>
                <a:latin typeface="FS Lola"/>
                <a:ea typeface="FS Lola"/>
                <a:cs typeface="FS Lola"/>
                <a:sym typeface="FS Lola"/>
              </a:defRPr>
            </a:pPr>
            <a:endParaRPr lang="en-US" sz="2800" dirty="0">
              <a:solidFill>
                <a:srgbClr val="493A39"/>
              </a:solidFill>
              <a:latin typeface="FS Lola"/>
            </a:endParaRPr>
          </a:p>
          <a:p>
            <a:endParaRPr lang="en-US" sz="2800" dirty="0">
              <a:solidFill>
                <a:srgbClr val="493A39"/>
              </a:solidFill>
              <a:latin typeface="FS Lola"/>
            </a:endParaRPr>
          </a:p>
          <a:p>
            <a:endParaRPr lang="en-US" sz="2800" dirty="0"/>
          </a:p>
        </p:txBody>
      </p:sp>
    </p:spTree>
    <p:extLst>
      <p:ext uri="{BB962C8B-B14F-4D97-AF65-F5344CB8AC3E}">
        <p14:creationId xmlns:p14="http://schemas.microsoft.com/office/powerpoint/2010/main" val="1074854668"/>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8" name="Shape 628"/>
          <p:cNvSpPr/>
          <p:nvPr/>
        </p:nvSpPr>
        <p:spPr>
          <a:xfrm>
            <a:off x="-1" y="-1"/>
            <a:ext cx="24384001" cy="13716001"/>
          </a:xfrm>
          <a:prstGeom prst="rect">
            <a:avLst/>
          </a:prstGeom>
          <a:solidFill>
            <a:srgbClr val="6BBD9C"/>
          </a:solidFill>
          <a:ln w="12700">
            <a:miter lim="400000"/>
          </a:ln>
        </p:spPr>
        <p:txBody>
          <a:bodyPr lIns="50800" tIns="50800" rIns="50800" bIns="50800" anchor="ctr"/>
          <a:lstStyle/>
          <a:p>
            <a:pPr>
              <a:defRPr sz="3600">
                <a:solidFill>
                  <a:srgbClr val="9ACCA2"/>
                </a:solidFill>
              </a:defRPr>
            </a:pPr>
            <a:endParaRPr dirty="0"/>
          </a:p>
        </p:txBody>
      </p:sp>
      <p:pic>
        <p:nvPicPr>
          <p:cNvPr id="629" name="pasted-image.pdf"/>
          <p:cNvPicPr>
            <a:picLocks noChangeAspect="1"/>
          </p:cNvPicPr>
          <p:nvPr/>
        </p:nvPicPr>
        <p:blipFill>
          <a:blip r:embed="rId2"/>
          <a:stretch>
            <a:fillRect/>
          </a:stretch>
        </p:blipFill>
        <p:spPr>
          <a:xfrm>
            <a:off x="-315081" y="-17145"/>
            <a:ext cx="7894562" cy="13716001"/>
          </a:xfrm>
          <a:prstGeom prst="rect">
            <a:avLst/>
          </a:prstGeom>
          <a:ln w="12700">
            <a:miter lim="400000"/>
          </a:ln>
        </p:spPr>
      </p:pic>
      <p:pic>
        <p:nvPicPr>
          <p:cNvPr id="630" name="pasted-image.pdf"/>
          <p:cNvPicPr>
            <a:picLocks noChangeAspect="1"/>
          </p:cNvPicPr>
          <p:nvPr/>
        </p:nvPicPr>
        <p:blipFill>
          <a:blip r:embed="rId3">
            <a:alphaModFix amt="89723"/>
          </a:blip>
          <a:stretch>
            <a:fillRect/>
          </a:stretch>
        </p:blipFill>
        <p:spPr>
          <a:xfrm>
            <a:off x="0" y="0"/>
            <a:ext cx="7894562" cy="13716000"/>
          </a:xfrm>
          <a:prstGeom prst="rect">
            <a:avLst/>
          </a:prstGeom>
          <a:ln w="12700">
            <a:miter lim="400000"/>
          </a:ln>
        </p:spPr>
      </p:pic>
      <p:sp>
        <p:nvSpPr>
          <p:cNvPr id="632" name="Shape 632"/>
          <p:cNvSpPr/>
          <p:nvPr/>
        </p:nvSpPr>
        <p:spPr>
          <a:xfrm>
            <a:off x="5755709" y="6299200"/>
            <a:ext cx="12872582" cy="133369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defRPr sz="8000" i="1">
                <a:latin typeface="FS Lola Light"/>
                <a:ea typeface="FS Lola Light"/>
                <a:cs typeface="FS Lola Light"/>
                <a:sym typeface="FS Lola Light"/>
              </a:defRPr>
            </a:lvl1pPr>
          </a:lstStyle>
          <a:p>
            <a:r>
              <a:rPr lang="en-US" dirty="0"/>
              <a:t>Be Aware of Risk</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pic>
        <p:nvPicPr>
          <p:cNvPr id="362" name="pasted-image.png"/>
          <p:cNvPicPr>
            <a:picLocks noChangeAspect="1"/>
          </p:cNvPicPr>
          <p:nvPr/>
        </p:nvPicPr>
        <p:blipFill>
          <a:blip r:embed="rId3"/>
          <a:stretch>
            <a:fillRect/>
          </a:stretch>
        </p:blipFill>
        <p:spPr>
          <a:xfrm>
            <a:off x="14779535" y="3003202"/>
            <a:ext cx="7670801" cy="7696201"/>
          </a:xfrm>
          <a:prstGeom prst="rect">
            <a:avLst/>
          </a:prstGeom>
          <a:ln w="12700">
            <a:miter lim="400000"/>
          </a:ln>
        </p:spPr>
      </p:pic>
      <p:sp>
        <p:nvSpPr>
          <p:cNvPr id="7" name="Shape 380">
            <a:extLst>
              <a:ext uri="{FF2B5EF4-FFF2-40B4-BE49-F238E27FC236}">
                <a16:creationId xmlns:a16="http://schemas.microsoft.com/office/drawing/2014/main" id="{38C2311E-B8B3-4836-B71A-ADA4D9061EE2}"/>
              </a:ext>
            </a:extLst>
          </p:cNvPr>
          <p:cNvSpPr/>
          <p:nvPr/>
        </p:nvSpPr>
        <p:spPr>
          <a:xfrm>
            <a:off x="1270000" y="3692525"/>
            <a:ext cx="8334466" cy="93358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l">
              <a:defRPr sz="6000">
                <a:solidFill>
                  <a:srgbClr val="6BBD9C"/>
                </a:solidFill>
                <a:latin typeface="FS Lola ExtraBold"/>
                <a:ea typeface="FS Lola ExtraBold"/>
                <a:cs typeface="FS Lola ExtraBold"/>
                <a:sym typeface="FS Lola ExtraBold"/>
              </a:defRPr>
            </a:lvl1pPr>
          </a:lstStyle>
          <a:p>
            <a:r>
              <a:rPr lang="en-US" sz="5400" dirty="0"/>
              <a:t>References</a:t>
            </a:r>
          </a:p>
        </p:txBody>
      </p:sp>
      <p:sp>
        <p:nvSpPr>
          <p:cNvPr id="8" name="Shape 382">
            <a:extLst>
              <a:ext uri="{FF2B5EF4-FFF2-40B4-BE49-F238E27FC236}">
                <a16:creationId xmlns:a16="http://schemas.microsoft.com/office/drawing/2014/main" id="{AC30F0C8-ECB3-4FFA-B54E-8A120CF5AAAE}"/>
              </a:ext>
            </a:extLst>
          </p:cNvPr>
          <p:cNvSpPr/>
          <p:nvPr/>
        </p:nvSpPr>
        <p:spPr>
          <a:xfrm>
            <a:off x="1269999" y="3062134"/>
            <a:ext cx="12358077" cy="735073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685800" lvl="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endParaRPr lang="en-US" sz="1600" i="1" u="sng" dirty="0">
              <a:solidFill>
                <a:srgbClr val="493A39"/>
              </a:solidFill>
              <a:latin typeface="FS Lola"/>
              <a:sym typeface="FS Lola"/>
              <a:hlinkClick r:id="rId4">
                <a:extLst>
                  <a:ext uri="{A12FA001-AC4F-418D-AE19-62706E023703}">
                    <ahyp:hlinkClr xmlns:ahyp="http://schemas.microsoft.com/office/drawing/2018/hyperlinkcolor" val="tx"/>
                  </a:ext>
                </a:extLst>
              </a:hlinkClick>
            </a:endParaRPr>
          </a:p>
          <a:p>
            <a:pPr marL="685800" lvl="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endParaRPr lang="en-US" sz="1600" i="1" u="sng" dirty="0">
              <a:solidFill>
                <a:srgbClr val="493A39"/>
              </a:solidFill>
              <a:latin typeface="FS Lola"/>
              <a:sym typeface="FS Lola"/>
              <a:hlinkClick r:id="rId4">
                <a:extLst>
                  <a:ext uri="{A12FA001-AC4F-418D-AE19-62706E023703}">
                    <ahyp:hlinkClr xmlns:ahyp="http://schemas.microsoft.com/office/drawing/2018/hyperlinkcolor" val="tx"/>
                  </a:ext>
                </a:extLst>
              </a:hlinkClick>
            </a:endParaRPr>
          </a:p>
          <a:p>
            <a:pPr marL="685800" lvl="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endParaRPr lang="en-US" sz="1600" i="1" u="sng" dirty="0">
              <a:solidFill>
                <a:srgbClr val="493A39"/>
              </a:solidFill>
              <a:latin typeface="FS Lola"/>
              <a:sym typeface="FS Lola"/>
              <a:hlinkClick r:id="rId4">
                <a:extLst>
                  <a:ext uri="{A12FA001-AC4F-418D-AE19-62706E023703}">
                    <ahyp:hlinkClr xmlns:ahyp="http://schemas.microsoft.com/office/drawing/2018/hyperlinkcolor" val="tx"/>
                  </a:ext>
                </a:extLst>
              </a:hlinkClick>
            </a:endParaRPr>
          </a:p>
          <a:p>
            <a:pPr marL="685800" lvl="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endParaRPr lang="en-US" sz="1600" i="1" u="sng" dirty="0">
              <a:solidFill>
                <a:srgbClr val="493A39"/>
              </a:solidFill>
              <a:latin typeface="FS Lola"/>
              <a:sym typeface="FS Lola"/>
              <a:hlinkClick r:id="rId4">
                <a:extLst>
                  <a:ext uri="{A12FA001-AC4F-418D-AE19-62706E023703}">
                    <ahyp:hlinkClr xmlns:ahyp="http://schemas.microsoft.com/office/drawing/2018/hyperlinkcolor" val="tx"/>
                  </a:ext>
                </a:extLst>
              </a:hlinkClick>
            </a:endParaRPr>
          </a:p>
          <a:p>
            <a:pPr marL="685800" lvl="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endParaRPr lang="en-US" sz="1600" i="1" u="sng" dirty="0">
              <a:solidFill>
                <a:srgbClr val="493A39"/>
              </a:solidFill>
              <a:latin typeface="FS Lola"/>
              <a:sym typeface="FS Lola"/>
              <a:hlinkClick r:id="rId4">
                <a:extLst>
                  <a:ext uri="{A12FA001-AC4F-418D-AE19-62706E023703}">
                    <ahyp:hlinkClr xmlns:ahyp="http://schemas.microsoft.com/office/drawing/2018/hyperlinkcolor" val="tx"/>
                  </a:ext>
                </a:extLst>
              </a:hlinkClick>
            </a:endParaRPr>
          </a:p>
          <a:p>
            <a:pPr lvl="0" algn="l" defTabSz="457200">
              <a:lnSpc>
                <a:spcPct val="150000"/>
              </a:lnSpc>
              <a:defRPr sz="3000">
                <a:solidFill>
                  <a:srgbClr val="493A39"/>
                </a:solidFill>
                <a:latin typeface="FS Lola"/>
                <a:ea typeface="FS Lola"/>
                <a:cs typeface="FS Lola"/>
                <a:sym typeface="FS Lola"/>
              </a:defRPr>
            </a:pPr>
            <a:endParaRPr lang="en-US" sz="1600" i="1" u="sng" dirty="0">
              <a:solidFill>
                <a:srgbClr val="493A39"/>
              </a:solidFill>
              <a:latin typeface="FS Lola"/>
              <a:sym typeface="FS Lola"/>
              <a:hlinkClick r:id="rId4">
                <a:extLst>
                  <a:ext uri="{A12FA001-AC4F-418D-AE19-62706E023703}">
                    <ahyp:hlinkClr xmlns:ahyp="http://schemas.microsoft.com/office/drawing/2018/hyperlinkcolor" val="tx"/>
                  </a:ext>
                </a:extLst>
              </a:hlinkClick>
            </a:endParaRPr>
          </a:p>
          <a:p>
            <a:pPr marL="685800" lvl="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endParaRPr lang="en-US" sz="1600" i="1" u="sng" dirty="0">
              <a:solidFill>
                <a:srgbClr val="493A39"/>
              </a:solidFill>
              <a:latin typeface="FS Lola"/>
              <a:sym typeface="FS Lola"/>
              <a:hlinkClick r:id="rId4">
                <a:extLst>
                  <a:ext uri="{A12FA001-AC4F-418D-AE19-62706E023703}">
                    <ahyp:hlinkClr xmlns:ahyp="http://schemas.microsoft.com/office/drawing/2018/hyperlinkcolor" val="tx"/>
                  </a:ext>
                </a:extLst>
              </a:hlinkClick>
            </a:endParaRPr>
          </a:p>
          <a:p>
            <a:pPr marL="685800" lvl="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1600" i="1" u="sng" dirty="0">
                <a:solidFill>
                  <a:srgbClr val="493A39"/>
                </a:solidFill>
                <a:latin typeface="FS Lola"/>
                <a:sym typeface="FS Lola"/>
                <a:hlinkClick r:id="rId4">
                  <a:extLst>
                    <a:ext uri="{A12FA001-AC4F-418D-AE19-62706E023703}">
                      <ahyp:hlinkClr xmlns:ahyp="http://schemas.microsoft.com/office/drawing/2018/hyperlinkcolor" val="tx"/>
                    </a:ext>
                  </a:extLst>
                </a:hlinkClick>
              </a:rPr>
              <a:t>Basel Framework</a:t>
            </a:r>
          </a:p>
          <a:p>
            <a:pPr marL="685800" lvl="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1600" dirty="0">
                <a:solidFill>
                  <a:schemeClr val="bg1"/>
                </a:solidFill>
                <a:sym typeface="FS Lola"/>
                <a:hlinkClick r:id="rId4">
                  <a:extLst>
                    <a:ext uri="{A12FA001-AC4F-418D-AE19-62706E023703}">
                      <ahyp:hlinkClr xmlns:ahyp="http://schemas.microsoft.com/office/drawing/2018/hyperlinkcolor" val="tx"/>
                    </a:ext>
                  </a:extLst>
                </a:hlinkClick>
              </a:rPr>
              <a:t>https://www.federalreserve.gov/supervisionreg/topics/market_risk_mgmt.htm#:~:text=The%20ability%20of%20management%20to,exposure%20arising%20from%20nontrading%20positions.</a:t>
            </a:r>
            <a:endParaRPr lang="en-US" sz="1600" dirty="0">
              <a:solidFill>
                <a:schemeClr val="bg1"/>
              </a:solidFill>
              <a:sym typeface="FS Lola"/>
            </a:endParaRPr>
          </a:p>
          <a:p>
            <a:pPr marL="685800" lvl="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1600" u="sng" dirty="0">
                <a:solidFill>
                  <a:schemeClr val="bg1"/>
                </a:solidFill>
                <a:sym typeface="FS Lola"/>
                <a:hlinkClick r:id="rId5">
                  <a:extLst>
                    <a:ext uri="{A12FA001-AC4F-418D-AE19-62706E023703}">
                      <ahyp:hlinkClr xmlns:ahyp="http://schemas.microsoft.com/office/drawing/2018/hyperlinkcolor" val="tx"/>
                    </a:ext>
                  </a:extLst>
                </a:hlinkClick>
              </a:rPr>
              <a:t>https://www.treasury.gov/resource-center/data-chart-center/interest-rates/Pages/Historic-LongTerm-Rate-Data-Visualization.aspx</a:t>
            </a:r>
            <a:endParaRPr lang="en-US" sz="1600" u="sng" dirty="0">
              <a:solidFill>
                <a:schemeClr val="bg1"/>
              </a:solidFill>
              <a:sym typeface="FS Lola"/>
            </a:endParaRPr>
          </a:p>
          <a:p>
            <a:pPr marL="68580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1600" u="sng" dirty="0">
                <a:solidFill>
                  <a:schemeClr val="bg1"/>
                </a:solidFill>
                <a:sym typeface="FS Lola"/>
                <a:hlinkClick r:id="rId6">
                  <a:extLst>
                    <a:ext uri="{A12FA001-AC4F-418D-AE19-62706E023703}">
                      <ahyp:hlinkClr xmlns:ahyp="http://schemas.microsoft.com/office/drawing/2018/hyperlinkcolor" val="tx"/>
                    </a:ext>
                  </a:extLst>
                </a:hlinkClick>
              </a:rPr>
              <a:t>https://www.bis.org/bcbs/publ/d457_inbrief.pdf</a:t>
            </a:r>
            <a:endParaRPr lang="en-US" sz="1600" dirty="0">
              <a:solidFill>
                <a:schemeClr val="bg1"/>
              </a:solidFill>
              <a:sym typeface="FS Lola"/>
            </a:endParaRPr>
          </a:p>
          <a:p>
            <a:pPr marL="68580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1600" i="1" dirty="0">
                <a:sym typeface="FS Lola"/>
              </a:rPr>
              <a:t>Risk Management and Financial Institutions</a:t>
            </a:r>
            <a:r>
              <a:rPr lang="en-US" sz="1600" dirty="0">
                <a:sym typeface="FS Lola"/>
              </a:rPr>
              <a:t>, by John Hull, John Wiley &amp; Sons, Inc., 2018, pp. 175–299.</a:t>
            </a:r>
          </a:p>
          <a:p>
            <a:pPr marL="68580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1600" dirty="0">
                <a:sym typeface="FS Lola"/>
              </a:rPr>
              <a:t>“Chapter 13: Market Risk and Non-Traded Market Risk.” </a:t>
            </a:r>
            <a:r>
              <a:rPr lang="en-US" sz="1600" i="1" dirty="0">
                <a:sym typeface="FS Lola"/>
              </a:rPr>
              <a:t>The </a:t>
            </a:r>
            <a:r>
              <a:rPr lang="en-US" sz="1600" i="1" dirty="0" err="1">
                <a:sym typeface="FS Lola"/>
              </a:rPr>
              <a:t>Moorad</a:t>
            </a:r>
            <a:r>
              <a:rPr lang="en-US" sz="1600" i="1" dirty="0">
                <a:sym typeface="FS Lola"/>
              </a:rPr>
              <a:t> Choudhry Anthology: Past, Present and Future Principles of Banking and Finance</a:t>
            </a:r>
            <a:r>
              <a:rPr lang="en-US" sz="1600" dirty="0">
                <a:sym typeface="FS Lola"/>
              </a:rPr>
              <a:t>, by </a:t>
            </a:r>
            <a:r>
              <a:rPr lang="en-US" sz="1600" dirty="0" err="1">
                <a:sym typeface="FS Lola"/>
              </a:rPr>
              <a:t>Moorad</a:t>
            </a:r>
            <a:r>
              <a:rPr lang="en-US" sz="1600" dirty="0">
                <a:sym typeface="FS Lola"/>
              </a:rPr>
              <a:t> Choudhry, Wiley, 2018.</a:t>
            </a:r>
          </a:p>
          <a:p>
            <a:pPr marL="68580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endParaRPr lang="en-US" sz="3000" dirty="0">
              <a:sym typeface="FS Lola"/>
            </a:endParaRPr>
          </a:p>
          <a:p>
            <a:pPr marL="685800" lvl="0" indent="-6858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endParaRPr lang="en-US" sz="4800" dirty="0">
              <a:solidFill>
                <a:srgbClr val="493A39"/>
              </a:solidFill>
              <a:latin typeface="FS Lola"/>
              <a:sym typeface="FS Lola"/>
            </a:endParaRPr>
          </a:p>
        </p:txBody>
      </p:sp>
    </p:spTree>
    <p:extLst>
      <p:ext uri="{BB962C8B-B14F-4D97-AF65-F5344CB8AC3E}">
        <p14:creationId xmlns:p14="http://schemas.microsoft.com/office/powerpoint/2010/main" val="4269504454"/>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3301054" y="5575597"/>
            <a:ext cx="6880438" cy="256480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Market Risk</a:t>
            </a:r>
          </a:p>
          <a:p>
            <a:r>
              <a:rPr lang="en-US" dirty="0"/>
              <a:t>Definitions</a:t>
            </a:r>
          </a:p>
        </p:txBody>
      </p:sp>
    </p:spTree>
    <p:extLst>
      <p:ext uri="{BB962C8B-B14F-4D97-AF65-F5344CB8AC3E}">
        <p14:creationId xmlns:p14="http://schemas.microsoft.com/office/powerpoint/2010/main" val="80761184"/>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8" name="Shape 382">
            <a:extLst>
              <a:ext uri="{FF2B5EF4-FFF2-40B4-BE49-F238E27FC236}">
                <a16:creationId xmlns:a16="http://schemas.microsoft.com/office/drawing/2014/main" id="{AC30F0C8-ECB3-4FFA-B54E-8A120CF5AAAE}"/>
              </a:ext>
            </a:extLst>
          </p:cNvPr>
          <p:cNvSpPr/>
          <p:nvPr/>
        </p:nvSpPr>
        <p:spPr>
          <a:xfrm>
            <a:off x="1270000" y="6277014"/>
            <a:ext cx="11430000"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914400" lvl="0" indent="-914400" algn="l" defTabSz="457200">
              <a:lnSpc>
                <a:spcPct val="150000"/>
              </a:lnSpc>
              <a:buFont typeface="+mj-lt"/>
              <a:buAutoNum type="arabicPeriod"/>
              <a:defRPr sz="3000">
                <a:solidFill>
                  <a:srgbClr val="493A39"/>
                </a:solidFill>
                <a:latin typeface="FS Lola"/>
                <a:ea typeface="FS Lola"/>
                <a:cs typeface="FS Lola"/>
                <a:sym typeface="FS Lola"/>
              </a:defRPr>
            </a:pPr>
            <a:endParaRPr lang="en-US" sz="4800" dirty="0">
              <a:solidFill>
                <a:srgbClr val="493A39"/>
              </a:solidFill>
              <a:latin typeface="FS Lola"/>
              <a:sym typeface="FS Lola"/>
            </a:endParaRPr>
          </a:p>
        </p:txBody>
      </p:sp>
      <p:sp>
        <p:nvSpPr>
          <p:cNvPr id="2" name="Title 1">
            <a:extLst>
              <a:ext uri="{FF2B5EF4-FFF2-40B4-BE49-F238E27FC236}">
                <a16:creationId xmlns:a16="http://schemas.microsoft.com/office/drawing/2014/main" id="{9704F833-1688-4D76-848E-A7E396344E52}"/>
              </a:ext>
            </a:extLst>
          </p:cNvPr>
          <p:cNvSpPr>
            <a:spLocks noGrp="1"/>
          </p:cNvSpPr>
          <p:nvPr>
            <p:ph type="title"/>
          </p:nvPr>
        </p:nvSpPr>
        <p:spPr/>
        <p:txBody>
          <a:bodyPr/>
          <a:lstStyle/>
          <a:p>
            <a:pPr lvl="0" algn="l" hangingPunct="0">
              <a:defRPr/>
            </a:pPr>
            <a:r>
              <a:rPr lang="en-US" sz="5000" i="1" dirty="0">
                <a:solidFill>
                  <a:srgbClr val="6BBD9C"/>
                </a:solidFill>
                <a:latin typeface="FS Lola ExtraBold"/>
                <a:sym typeface="FS Lola ExtraBold"/>
              </a:rPr>
              <a:t>What is Market Risk?</a:t>
            </a:r>
          </a:p>
        </p:txBody>
      </p:sp>
      <p:pic>
        <p:nvPicPr>
          <p:cNvPr id="5" name="Picture 4">
            <a:extLst>
              <a:ext uri="{FF2B5EF4-FFF2-40B4-BE49-F238E27FC236}">
                <a16:creationId xmlns:a16="http://schemas.microsoft.com/office/drawing/2014/main" id="{0544BB56-2F33-4C0B-8372-65BE2B542194}"/>
              </a:ext>
            </a:extLst>
          </p:cNvPr>
          <p:cNvPicPr>
            <a:picLocks noChangeAspect="1"/>
          </p:cNvPicPr>
          <p:nvPr/>
        </p:nvPicPr>
        <p:blipFill>
          <a:blip r:embed="rId3"/>
          <a:stretch>
            <a:fillRect/>
          </a:stretch>
        </p:blipFill>
        <p:spPr>
          <a:xfrm>
            <a:off x="3037114" y="2822517"/>
            <a:ext cx="17376839" cy="8015716"/>
          </a:xfrm>
          <a:prstGeom prst="rect">
            <a:avLst/>
          </a:prstGeom>
        </p:spPr>
      </p:pic>
    </p:spTree>
    <p:extLst>
      <p:ext uri="{BB962C8B-B14F-4D97-AF65-F5344CB8AC3E}">
        <p14:creationId xmlns:p14="http://schemas.microsoft.com/office/powerpoint/2010/main" val="730701073"/>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20" name="Shape 444">
            <a:extLst>
              <a:ext uri="{FF2B5EF4-FFF2-40B4-BE49-F238E27FC236}">
                <a16:creationId xmlns:a16="http://schemas.microsoft.com/office/drawing/2014/main" id="{78314EA3-5B70-46EC-8821-2DBB8659DEAE}"/>
              </a:ext>
            </a:extLst>
          </p:cNvPr>
          <p:cNvSpPr/>
          <p:nvPr/>
        </p:nvSpPr>
        <p:spPr>
          <a:xfrm>
            <a:off x="635000" y="1016000"/>
            <a:ext cx="5623334"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What is Market Risk?</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9" name="Shape 187">
            <a:extLst>
              <a:ext uri="{FF2B5EF4-FFF2-40B4-BE49-F238E27FC236}">
                <a16:creationId xmlns:a16="http://schemas.microsoft.com/office/drawing/2014/main" id="{59BA8997-C243-47DE-9FBF-875FD6BC6B2B}"/>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2" name="Picture 1">
            <a:extLst>
              <a:ext uri="{FF2B5EF4-FFF2-40B4-BE49-F238E27FC236}">
                <a16:creationId xmlns:a16="http://schemas.microsoft.com/office/drawing/2014/main" id="{6B1236F0-64F2-4201-A477-7F50DBC43E1C}"/>
              </a:ext>
            </a:extLst>
          </p:cNvPr>
          <p:cNvPicPr>
            <a:picLocks noChangeAspect="1"/>
          </p:cNvPicPr>
          <p:nvPr/>
        </p:nvPicPr>
        <p:blipFill>
          <a:blip r:embed="rId3"/>
          <a:stretch>
            <a:fillRect/>
          </a:stretch>
        </p:blipFill>
        <p:spPr>
          <a:xfrm>
            <a:off x="1329572" y="2962703"/>
            <a:ext cx="9567862" cy="8167328"/>
          </a:xfrm>
          <a:prstGeom prst="rect">
            <a:avLst/>
          </a:prstGeom>
        </p:spPr>
      </p:pic>
      <p:sp>
        <p:nvSpPr>
          <p:cNvPr id="11" name="Rectangle 10">
            <a:extLst>
              <a:ext uri="{FF2B5EF4-FFF2-40B4-BE49-F238E27FC236}">
                <a16:creationId xmlns:a16="http://schemas.microsoft.com/office/drawing/2014/main" id="{DDCFDC33-7FD3-4B40-B5DA-0E06A2282367}"/>
              </a:ext>
            </a:extLst>
          </p:cNvPr>
          <p:cNvSpPr/>
          <p:nvPr/>
        </p:nvSpPr>
        <p:spPr>
          <a:xfrm>
            <a:off x="4553338" y="2668558"/>
            <a:ext cx="6718041" cy="3295164"/>
          </a:xfrm>
          <a:custGeom>
            <a:avLst/>
            <a:gdLst>
              <a:gd name="connsiteX0" fmla="*/ 0 w 6699380"/>
              <a:gd name="connsiteY0" fmla="*/ 0 h 3172408"/>
              <a:gd name="connsiteX1" fmla="*/ 6699380 w 6699380"/>
              <a:gd name="connsiteY1" fmla="*/ 0 h 3172408"/>
              <a:gd name="connsiteX2" fmla="*/ 6699380 w 6699380"/>
              <a:gd name="connsiteY2" fmla="*/ 3172408 h 3172408"/>
              <a:gd name="connsiteX3" fmla="*/ 0 w 6699380"/>
              <a:gd name="connsiteY3" fmla="*/ 3172408 h 3172408"/>
              <a:gd name="connsiteX4" fmla="*/ 0 w 6699380"/>
              <a:gd name="connsiteY4" fmla="*/ 0 h 3172408"/>
              <a:gd name="connsiteX0" fmla="*/ 18661 w 6718041"/>
              <a:gd name="connsiteY0" fmla="*/ 0 h 3172408"/>
              <a:gd name="connsiteX1" fmla="*/ 6718041 w 6718041"/>
              <a:gd name="connsiteY1" fmla="*/ 0 h 3172408"/>
              <a:gd name="connsiteX2" fmla="*/ 6718041 w 6718041"/>
              <a:gd name="connsiteY2" fmla="*/ 3172408 h 3172408"/>
              <a:gd name="connsiteX3" fmla="*/ 0 w 6718041"/>
              <a:gd name="connsiteY3" fmla="*/ 1791477 h 3172408"/>
              <a:gd name="connsiteX4" fmla="*/ 18661 w 6718041"/>
              <a:gd name="connsiteY4" fmla="*/ 0 h 3172408"/>
              <a:gd name="connsiteX0" fmla="*/ 18661 w 6718041"/>
              <a:gd name="connsiteY0" fmla="*/ 0 h 3172408"/>
              <a:gd name="connsiteX1" fmla="*/ 6718041 w 6718041"/>
              <a:gd name="connsiteY1" fmla="*/ 0 h 3172408"/>
              <a:gd name="connsiteX2" fmla="*/ 6718041 w 6718041"/>
              <a:gd name="connsiteY2" fmla="*/ 3172408 h 3172408"/>
              <a:gd name="connsiteX3" fmla="*/ 0 w 6718041"/>
              <a:gd name="connsiteY3" fmla="*/ 1791477 h 3172408"/>
              <a:gd name="connsiteX4" fmla="*/ 18661 w 6718041"/>
              <a:gd name="connsiteY4" fmla="*/ 0 h 3172408"/>
              <a:gd name="connsiteX0" fmla="*/ 18661 w 6718041"/>
              <a:gd name="connsiteY0" fmla="*/ 0 h 3288066"/>
              <a:gd name="connsiteX1" fmla="*/ 6718041 w 6718041"/>
              <a:gd name="connsiteY1" fmla="*/ 0 h 3288066"/>
              <a:gd name="connsiteX2" fmla="*/ 6718041 w 6718041"/>
              <a:gd name="connsiteY2" fmla="*/ 3172408 h 3288066"/>
              <a:gd name="connsiteX3" fmla="*/ 3303038 w 6718041"/>
              <a:gd name="connsiteY3" fmla="*/ 2705877 h 3288066"/>
              <a:gd name="connsiteX4" fmla="*/ 0 w 6718041"/>
              <a:gd name="connsiteY4" fmla="*/ 1791477 h 3288066"/>
              <a:gd name="connsiteX5" fmla="*/ 18661 w 6718041"/>
              <a:gd name="connsiteY5" fmla="*/ 0 h 3288066"/>
              <a:gd name="connsiteX0" fmla="*/ 18661 w 6718041"/>
              <a:gd name="connsiteY0" fmla="*/ 0 h 3288066"/>
              <a:gd name="connsiteX1" fmla="*/ 6718041 w 6718041"/>
              <a:gd name="connsiteY1" fmla="*/ 0 h 3288066"/>
              <a:gd name="connsiteX2" fmla="*/ 6718041 w 6718041"/>
              <a:gd name="connsiteY2" fmla="*/ 3172408 h 3288066"/>
              <a:gd name="connsiteX3" fmla="*/ 3303038 w 6718041"/>
              <a:gd name="connsiteY3" fmla="*/ 2705877 h 3288066"/>
              <a:gd name="connsiteX4" fmla="*/ 0 w 6718041"/>
              <a:gd name="connsiteY4" fmla="*/ 1791477 h 3288066"/>
              <a:gd name="connsiteX5" fmla="*/ 18661 w 6718041"/>
              <a:gd name="connsiteY5" fmla="*/ 0 h 3288066"/>
              <a:gd name="connsiteX0" fmla="*/ 18661 w 6718041"/>
              <a:gd name="connsiteY0" fmla="*/ 0 h 3292559"/>
              <a:gd name="connsiteX1" fmla="*/ 6718041 w 6718041"/>
              <a:gd name="connsiteY1" fmla="*/ 0 h 3292559"/>
              <a:gd name="connsiteX2" fmla="*/ 6718041 w 6718041"/>
              <a:gd name="connsiteY2" fmla="*/ 3172408 h 3292559"/>
              <a:gd name="connsiteX3" fmla="*/ 3303038 w 6718041"/>
              <a:gd name="connsiteY3" fmla="*/ 2705877 h 3292559"/>
              <a:gd name="connsiteX4" fmla="*/ 0 w 6718041"/>
              <a:gd name="connsiteY4" fmla="*/ 1791477 h 3292559"/>
              <a:gd name="connsiteX5" fmla="*/ 18661 w 6718041"/>
              <a:gd name="connsiteY5" fmla="*/ 0 h 3292559"/>
              <a:gd name="connsiteX0" fmla="*/ 18661 w 6718041"/>
              <a:gd name="connsiteY0" fmla="*/ 0 h 3292559"/>
              <a:gd name="connsiteX1" fmla="*/ 6718041 w 6718041"/>
              <a:gd name="connsiteY1" fmla="*/ 0 h 3292559"/>
              <a:gd name="connsiteX2" fmla="*/ 6718041 w 6718041"/>
              <a:gd name="connsiteY2" fmla="*/ 3172408 h 3292559"/>
              <a:gd name="connsiteX3" fmla="*/ 3079103 w 6718041"/>
              <a:gd name="connsiteY3" fmla="*/ 2705877 h 3292559"/>
              <a:gd name="connsiteX4" fmla="*/ 0 w 6718041"/>
              <a:gd name="connsiteY4" fmla="*/ 1791477 h 3292559"/>
              <a:gd name="connsiteX5" fmla="*/ 18661 w 6718041"/>
              <a:gd name="connsiteY5" fmla="*/ 0 h 3292559"/>
              <a:gd name="connsiteX0" fmla="*/ 18661 w 6718041"/>
              <a:gd name="connsiteY0" fmla="*/ 0 h 3295164"/>
              <a:gd name="connsiteX1" fmla="*/ 6718041 w 6718041"/>
              <a:gd name="connsiteY1" fmla="*/ 0 h 3295164"/>
              <a:gd name="connsiteX2" fmla="*/ 6718041 w 6718041"/>
              <a:gd name="connsiteY2" fmla="*/ 3172408 h 3295164"/>
              <a:gd name="connsiteX3" fmla="*/ 3041781 w 6718041"/>
              <a:gd name="connsiteY3" fmla="*/ 2724538 h 3295164"/>
              <a:gd name="connsiteX4" fmla="*/ 0 w 6718041"/>
              <a:gd name="connsiteY4" fmla="*/ 1791477 h 3295164"/>
              <a:gd name="connsiteX5" fmla="*/ 18661 w 6718041"/>
              <a:gd name="connsiteY5" fmla="*/ 0 h 329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8041" h="3295164">
                <a:moveTo>
                  <a:pt x="18661" y="0"/>
                </a:moveTo>
                <a:lnTo>
                  <a:pt x="6718041" y="0"/>
                </a:lnTo>
                <a:lnTo>
                  <a:pt x="6718041" y="3172408"/>
                </a:lnTo>
                <a:cubicBezTo>
                  <a:pt x="6161315" y="3539412"/>
                  <a:pt x="3023120" y="2992016"/>
                  <a:pt x="3041781" y="2724538"/>
                </a:cubicBezTo>
                <a:cubicBezTo>
                  <a:pt x="3060443" y="1300064"/>
                  <a:pt x="559837" y="2158481"/>
                  <a:pt x="0" y="1791477"/>
                </a:cubicBezTo>
                <a:lnTo>
                  <a:pt x="18661" y="0"/>
                </a:lnTo>
                <a:close/>
              </a:path>
            </a:pathLst>
          </a:custGeom>
          <a:noFill/>
          <a:ln w="76200" cap="flat">
            <a:solidFill>
              <a:schemeClr val="accent3">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14" name="Shape 443">
            <a:extLst>
              <a:ext uri="{FF2B5EF4-FFF2-40B4-BE49-F238E27FC236}">
                <a16:creationId xmlns:a16="http://schemas.microsoft.com/office/drawing/2014/main" id="{CE1F233C-65F1-45FA-9517-E34355E8D8E2}"/>
              </a:ext>
            </a:extLst>
          </p:cNvPr>
          <p:cNvSpPr/>
          <p:nvPr/>
        </p:nvSpPr>
        <p:spPr>
          <a:xfrm>
            <a:off x="13112623" y="2680772"/>
            <a:ext cx="9567862" cy="379591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We split Market Risk into these four categories :</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Interest Rate Risk</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Equity Price Risk</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Foreign Exchange Risk</a:t>
            </a:r>
          </a:p>
          <a:p>
            <a:pPr marL="457200" marR="0" lvl="0" indent="-457200" algn="l" defTabSz="457200" rtl="0" eaLnBrk="1" fontAlgn="auto" latinLnBrk="0" hangingPunct="0">
              <a:lnSpc>
                <a:spcPct val="100000"/>
              </a:lnSpc>
              <a:spcBef>
                <a:spcPts val="0"/>
              </a:spcBef>
              <a:spcAft>
                <a:spcPts val="0"/>
              </a:spcAft>
              <a:buClrTx/>
              <a:buSzTx/>
              <a:buFont typeface="Arial" panose="020B0604020202020204" pitchFamily="34" charset="0"/>
              <a:buChar char="•"/>
              <a:tabLst/>
              <a:defRPr sz="3600">
                <a:solidFill>
                  <a:srgbClr val="3A8484"/>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Commodity Price Risk </a:t>
            </a: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12" name="Arrow: Right 11">
            <a:extLst>
              <a:ext uri="{FF2B5EF4-FFF2-40B4-BE49-F238E27FC236}">
                <a16:creationId xmlns:a16="http://schemas.microsoft.com/office/drawing/2014/main" id="{416306C8-1A48-44B6-8D5A-25ED8700F809}"/>
              </a:ext>
            </a:extLst>
          </p:cNvPr>
          <p:cNvSpPr/>
          <p:nvPr/>
        </p:nvSpPr>
        <p:spPr>
          <a:xfrm>
            <a:off x="11898922" y="3603293"/>
            <a:ext cx="839756" cy="797036"/>
          </a:xfrm>
          <a:prstGeom prst="rightArrow">
            <a:avLst/>
          </a:prstGeom>
          <a:solidFill>
            <a:srgbClr val="6BBE9C"/>
          </a:solidFill>
          <a:ln w="12700" cap="flat">
            <a:solidFill>
              <a:srgbClr val="6BBE9C"/>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Tree>
    <p:extLst>
      <p:ext uri="{BB962C8B-B14F-4D97-AF65-F5344CB8AC3E}">
        <p14:creationId xmlns:p14="http://schemas.microsoft.com/office/powerpoint/2010/main" val="3863524547"/>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6" name="Shape 443">
            <a:extLst>
              <a:ext uri="{FF2B5EF4-FFF2-40B4-BE49-F238E27FC236}">
                <a16:creationId xmlns:a16="http://schemas.microsoft.com/office/drawing/2014/main" id="{7FF8CEE6-7EA2-4D42-9C50-9B4AE5B4EAED}"/>
              </a:ext>
            </a:extLst>
          </p:cNvPr>
          <p:cNvSpPr/>
          <p:nvPr/>
        </p:nvSpPr>
        <p:spPr>
          <a:xfrm>
            <a:off x="635000" y="2472689"/>
            <a:ext cx="15279077" cy="619656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0" algn="l" defTabSz="457200">
              <a:defRPr sz="3600">
                <a:solidFill>
                  <a:srgbClr val="3A8484"/>
                </a:solidFill>
                <a:latin typeface="FS Lola"/>
                <a:ea typeface="FS Lola"/>
                <a:cs typeface="FS Lola"/>
                <a:sym typeface="FS Lola"/>
              </a:defRPr>
            </a:pPr>
            <a:r>
              <a:rPr lang="en-US" sz="3600" u="sng" dirty="0">
                <a:solidFill>
                  <a:srgbClr val="3A8484"/>
                </a:solidFill>
                <a:latin typeface="FS Lola"/>
                <a:sym typeface="FS Lola"/>
              </a:rPr>
              <a:t>Federal Reserve Board - Market risk is rated based upon these factors:</a:t>
            </a:r>
          </a:p>
          <a:p>
            <a:pPr lvl="0"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The sensitivity of the financial institution's </a:t>
            </a:r>
            <a:r>
              <a:rPr lang="en-US" sz="3000" b="1" dirty="0">
                <a:solidFill>
                  <a:srgbClr val="493A39"/>
                </a:solidFill>
                <a:latin typeface="FS Lola"/>
                <a:sym typeface="FS Lola"/>
              </a:rPr>
              <a:t>earnings </a:t>
            </a:r>
            <a:r>
              <a:rPr lang="en-US" sz="3000" dirty="0">
                <a:solidFill>
                  <a:srgbClr val="493A39"/>
                </a:solidFill>
                <a:latin typeface="FS Lola"/>
                <a:sym typeface="FS Lola"/>
              </a:rPr>
              <a:t>or the </a:t>
            </a:r>
            <a:r>
              <a:rPr lang="en-US" sz="3000" b="1" dirty="0">
                <a:solidFill>
                  <a:srgbClr val="493A39"/>
                </a:solidFill>
                <a:latin typeface="FS Lola"/>
                <a:sym typeface="FS Lola"/>
              </a:rPr>
              <a:t>economic value of its capital </a:t>
            </a:r>
            <a:r>
              <a:rPr lang="en-US" sz="3000" dirty="0">
                <a:solidFill>
                  <a:srgbClr val="493A39"/>
                </a:solidFill>
                <a:latin typeface="FS Lola"/>
                <a:sym typeface="FS Lola"/>
              </a:rPr>
              <a:t>to adverse </a:t>
            </a:r>
            <a:r>
              <a:rPr lang="en-US" sz="3000" b="1" dirty="0">
                <a:solidFill>
                  <a:srgbClr val="493A39"/>
                </a:solidFill>
                <a:latin typeface="FS Lola"/>
                <a:sym typeface="FS Lola"/>
              </a:rPr>
              <a:t>changes in interest rates, foreign exchanges rates, commodity prices, or equity prices.</a:t>
            </a:r>
            <a:endParaRPr lang="en-US" sz="3000" dirty="0">
              <a:solidFill>
                <a:srgbClr val="493A39"/>
              </a:solidFill>
              <a:latin typeface="FS Lola"/>
              <a:sym typeface="FS Lola"/>
            </a:endParaRPr>
          </a:p>
          <a:p>
            <a:pPr lvl="0"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The ability of management to identify, measure, monitor, and control exposure to market risk given the institution's size, complexity, and risk profile.</a:t>
            </a:r>
          </a:p>
          <a:p>
            <a:pPr lvl="0"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The nature and complexity of interest rate risk exposure arising from nontrading positions.</a:t>
            </a:r>
          </a:p>
          <a:p>
            <a:pPr lvl="0"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3000" dirty="0">
                <a:solidFill>
                  <a:srgbClr val="493A39"/>
                </a:solidFill>
                <a:latin typeface="FS Lola"/>
                <a:sym typeface="FS Lola"/>
              </a:rPr>
              <a:t>Where appropriate, the nature and complexity of market risk exposure arising from trading and foreign operations.</a:t>
            </a:r>
          </a:p>
        </p:txBody>
      </p:sp>
      <p:sp>
        <p:nvSpPr>
          <p:cNvPr id="20" name="Shape 444">
            <a:extLst>
              <a:ext uri="{FF2B5EF4-FFF2-40B4-BE49-F238E27FC236}">
                <a16:creationId xmlns:a16="http://schemas.microsoft.com/office/drawing/2014/main" id="{78314EA3-5B70-46EC-8821-2DBB8659DEAE}"/>
              </a:ext>
            </a:extLst>
          </p:cNvPr>
          <p:cNvSpPr/>
          <p:nvPr/>
        </p:nvSpPr>
        <p:spPr>
          <a:xfrm>
            <a:off x="635000" y="1016000"/>
            <a:ext cx="6442469"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lvl="0">
              <a:defRPr/>
            </a:pPr>
            <a:r>
              <a:rPr lang="en-US" dirty="0"/>
              <a:t>What is Market Risk?</a:t>
            </a:r>
          </a:p>
        </p:txBody>
      </p:sp>
      <p:sp>
        <p:nvSpPr>
          <p:cNvPr id="9" name="Shape 187">
            <a:extLst>
              <a:ext uri="{FF2B5EF4-FFF2-40B4-BE49-F238E27FC236}">
                <a16:creationId xmlns:a16="http://schemas.microsoft.com/office/drawing/2014/main" id="{59BA8997-C243-47DE-9FBF-875FD6BC6B2B}"/>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sp>
        <p:nvSpPr>
          <p:cNvPr id="7" name="Shape 443">
            <a:extLst>
              <a:ext uri="{FF2B5EF4-FFF2-40B4-BE49-F238E27FC236}">
                <a16:creationId xmlns:a16="http://schemas.microsoft.com/office/drawing/2014/main" id="{D2161F6A-37C1-4782-BF49-9428EB90B81E}"/>
              </a:ext>
            </a:extLst>
          </p:cNvPr>
          <p:cNvSpPr/>
          <p:nvPr/>
        </p:nvSpPr>
        <p:spPr>
          <a:xfrm>
            <a:off x="14630400" y="12516743"/>
            <a:ext cx="8360230" cy="56425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0"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p:txBody>
      </p:sp>
    </p:spTree>
    <p:extLst>
      <p:ext uri="{BB962C8B-B14F-4D97-AF65-F5344CB8AC3E}">
        <p14:creationId xmlns:p14="http://schemas.microsoft.com/office/powerpoint/2010/main" val="274827255"/>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pic>
        <p:nvPicPr>
          <p:cNvPr id="362" name="pasted-image.png"/>
          <p:cNvPicPr>
            <a:picLocks noChangeAspect="1"/>
          </p:cNvPicPr>
          <p:nvPr/>
        </p:nvPicPr>
        <p:blipFill>
          <a:blip r:embed="rId3"/>
          <a:stretch>
            <a:fillRect/>
          </a:stretch>
        </p:blipFill>
        <p:spPr>
          <a:xfrm>
            <a:off x="14779535" y="3003202"/>
            <a:ext cx="7670801" cy="7696201"/>
          </a:xfrm>
          <a:prstGeom prst="rect">
            <a:avLst/>
          </a:prstGeom>
          <a:ln w="12700">
            <a:miter lim="400000"/>
          </a:ln>
        </p:spPr>
      </p:pic>
      <p:sp>
        <p:nvSpPr>
          <p:cNvPr id="7" name="Shape 380">
            <a:extLst>
              <a:ext uri="{FF2B5EF4-FFF2-40B4-BE49-F238E27FC236}">
                <a16:creationId xmlns:a16="http://schemas.microsoft.com/office/drawing/2014/main" id="{38C2311E-B8B3-4836-B71A-ADA4D9061EE2}"/>
              </a:ext>
            </a:extLst>
          </p:cNvPr>
          <p:cNvSpPr/>
          <p:nvPr/>
        </p:nvSpPr>
        <p:spPr>
          <a:xfrm>
            <a:off x="1270000" y="3692525"/>
            <a:ext cx="8334466" cy="93358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lvl1pPr algn="l">
              <a:defRPr sz="6000">
                <a:solidFill>
                  <a:srgbClr val="6BBD9C"/>
                </a:solidFill>
                <a:latin typeface="FS Lola ExtraBold"/>
                <a:ea typeface="FS Lola ExtraBold"/>
                <a:cs typeface="FS Lola ExtraBold"/>
                <a:sym typeface="FS Lola ExtraBold"/>
              </a:defRPr>
            </a:lvl1pPr>
          </a:lstStyle>
          <a:p>
            <a:r>
              <a:rPr lang="en-US" sz="5400" dirty="0"/>
              <a:t>Market Risk :</a:t>
            </a:r>
          </a:p>
        </p:txBody>
      </p:sp>
      <p:sp>
        <p:nvSpPr>
          <p:cNvPr id="8" name="Shape 382">
            <a:extLst>
              <a:ext uri="{FF2B5EF4-FFF2-40B4-BE49-F238E27FC236}">
                <a16:creationId xmlns:a16="http://schemas.microsoft.com/office/drawing/2014/main" id="{AC30F0C8-ECB3-4FFA-B54E-8A120CF5AAAE}"/>
              </a:ext>
            </a:extLst>
          </p:cNvPr>
          <p:cNvSpPr/>
          <p:nvPr/>
        </p:nvSpPr>
        <p:spPr>
          <a:xfrm>
            <a:off x="1270000" y="4626114"/>
            <a:ext cx="11430000" cy="442005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914400" lvl="0" indent="-914400" algn="l" defTabSz="457200">
              <a:lnSpc>
                <a:spcPct val="150000"/>
              </a:lnSpc>
              <a:buFont typeface="+mj-lt"/>
              <a:buAutoNum type="arabicPeriod"/>
              <a:defRPr sz="3000">
                <a:solidFill>
                  <a:srgbClr val="493A39"/>
                </a:solidFill>
                <a:latin typeface="FS Lola"/>
                <a:ea typeface="FS Lola"/>
                <a:cs typeface="FS Lola"/>
                <a:sym typeface="FS Lola"/>
              </a:defRPr>
            </a:pPr>
            <a:r>
              <a:rPr lang="en-US" sz="4800" dirty="0">
                <a:solidFill>
                  <a:srgbClr val="493A39"/>
                </a:solidFill>
                <a:latin typeface="FS Lola"/>
                <a:sym typeface="FS Lola"/>
              </a:rPr>
              <a:t>Interest Rate Risk</a:t>
            </a:r>
          </a:p>
          <a:p>
            <a:pPr marL="914400" lvl="0" indent="-914400" algn="l" defTabSz="457200">
              <a:lnSpc>
                <a:spcPct val="150000"/>
              </a:lnSpc>
              <a:buFont typeface="+mj-lt"/>
              <a:buAutoNum type="arabicPeriod"/>
              <a:defRPr sz="3000">
                <a:solidFill>
                  <a:srgbClr val="493A39"/>
                </a:solidFill>
                <a:latin typeface="FS Lola"/>
                <a:ea typeface="FS Lola"/>
                <a:cs typeface="FS Lola"/>
                <a:sym typeface="FS Lola"/>
              </a:defRPr>
            </a:pPr>
            <a:r>
              <a:rPr lang="en-US" sz="4800" dirty="0">
                <a:solidFill>
                  <a:srgbClr val="493A39"/>
                </a:solidFill>
                <a:latin typeface="FS Lola"/>
                <a:sym typeface="FS Lola"/>
              </a:rPr>
              <a:t>Equity Price Risk</a:t>
            </a:r>
          </a:p>
          <a:p>
            <a:pPr marL="914400" lvl="0" indent="-914400" algn="l" defTabSz="457200">
              <a:lnSpc>
                <a:spcPct val="150000"/>
              </a:lnSpc>
              <a:buFont typeface="+mj-lt"/>
              <a:buAutoNum type="arabicPeriod"/>
              <a:defRPr sz="3000">
                <a:solidFill>
                  <a:srgbClr val="493A39"/>
                </a:solidFill>
                <a:latin typeface="FS Lola"/>
                <a:ea typeface="FS Lola"/>
                <a:cs typeface="FS Lola"/>
                <a:sym typeface="FS Lola"/>
              </a:defRPr>
            </a:pPr>
            <a:r>
              <a:rPr lang="en-US" sz="4800" dirty="0">
                <a:solidFill>
                  <a:srgbClr val="493A39"/>
                </a:solidFill>
                <a:latin typeface="FS Lola"/>
                <a:sym typeface="FS Lola"/>
              </a:rPr>
              <a:t>Foreign Exchange Risk</a:t>
            </a:r>
          </a:p>
          <a:p>
            <a:pPr marL="914400" lvl="0" indent="-914400" algn="l" defTabSz="457200">
              <a:lnSpc>
                <a:spcPct val="150000"/>
              </a:lnSpc>
              <a:buFont typeface="+mj-lt"/>
              <a:buAutoNum type="arabicPeriod"/>
              <a:defRPr sz="3000">
                <a:solidFill>
                  <a:srgbClr val="493A39"/>
                </a:solidFill>
                <a:latin typeface="FS Lola"/>
                <a:ea typeface="FS Lola"/>
                <a:cs typeface="FS Lola"/>
                <a:sym typeface="FS Lola"/>
              </a:defRPr>
            </a:pPr>
            <a:r>
              <a:rPr lang="en-US" sz="4800" dirty="0">
                <a:solidFill>
                  <a:srgbClr val="493A39"/>
                </a:solidFill>
                <a:latin typeface="FS Lola"/>
                <a:sym typeface="FS Lola"/>
              </a:rPr>
              <a:t>Commodity Price Risk </a:t>
            </a:r>
          </a:p>
        </p:txBody>
      </p:sp>
    </p:spTree>
    <p:extLst>
      <p:ext uri="{BB962C8B-B14F-4D97-AF65-F5344CB8AC3E}">
        <p14:creationId xmlns:p14="http://schemas.microsoft.com/office/powerpoint/2010/main" val="908104172"/>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20" name="Shape 444">
            <a:extLst>
              <a:ext uri="{FF2B5EF4-FFF2-40B4-BE49-F238E27FC236}">
                <a16:creationId xmlns:a16="http://schemas.microsoft.com/office/drawing/2014/main" id="{78314EA3-5B70-46EC-8821-2DBB8659DEAE}"/>
              </a:ext>
            </a:extLst>
          </p:cNvPr>
          <p:cNvSpPr/>
          <p:nvPr/>
        </p:nvSpPr>
        <p:spPr>
          <a:xfrm>
            <a:off x="635000" y="1016000"/>
            <a:ext cx="463107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Interest Rate Risk</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9" name="Shape 187">
            <a:extLst>
              <a:ext uri="{FF2B5EF4-FFF2-40B4-BE49-F238E27FC236}">
                <a16:creationId xmlns:a16="http://schemas.microsoft.com/office/drawing/2014/main" id="{59BA8997-C243-47DE-9FBF-875FD6BC6B2B}"/>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sp>
        <p:nvSpPr>
          <p:cNvPr id="13" name="Shape 443">
            <a:extLst>
              <a:ext uri="{FF2B5EF4-FFF2-40B4-BE49-F238E27FC236}">
                <a16:creationId xmlns:a16="http://schemas.microsoft.com/office/drawing/2014/main" id="{578BCEC3-3AAE-4038-87F6-AF5C762455D6}"/>
              </a:ext>
            </a:extLst>
          </p:cNvPr>
          <p:cNvSpPr/>
          <p:nvPr/>
        </p:nvSpPr>
        <p:spPr>
          <a:xfrm>
            <a:off x="1269997" y="2541620"/>
            <a:ext cx="9175265" cy="832022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2800" b="1" dirty="0">
                <a:solidFill>
                  <a:srgbClr val="493A39"/>
                </a:solidFill>
                <a:latin typeface="FS Lola"/>
                <a:sym typeface="FS Lola"/>
              </a:rPr>
              <a:t>Banks </a:t>
            </a:r>
            <a:r>
              <a:rPr lang="en-US" sz="2800" dirty="0">
                <a:solidFill>
                  <a:srgbClr val="493A39"/>
                </a:solidFill>
                <a:latin typeface="FS Lola"/>
                <a:sym typeface="FS Lola"/>
              </a:rPr>
              <a:t>provide loans to customers, funding these loans with deposits, interbank borrowing, debt issuance, and capital. </a:t>
            </a: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2800" dirty="0">
              <a:solidFill>
                <a:srgbClr val="493A39"/>
              </a:solidFill>
              <a:latin typeface="FS Lola"/>
              <a:sym typeface="FS Lola"/>
            </a:endParaRP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2800" dirty="0">
                <a:solidFill>
                  <a:srgbClr val="493A39"/>
                </a:solidFill>
                <a:latin typeface="FS Lola"/>
                <a:sym typeface="FS Lola"/>
              </a:rPr>
              <a:t>The market risk that most banks run is the nontraded kind, also called </a:t>
            </a:r>
            <a:r>
              <a:rPr lang="en-US" sz="2800" b="1" dirty="0">
                <a:solidFill>
                  <a:srgbClr val="493A39"/>
                </a:solidFill>
                <a:latin typeface="FS Lola"/>
                <a:sym typeface="FS Lola"/>
              </a:rPr>
              <a:t>interest-rate risk in the banking book </a:t>
            </a:r>
            <a:r>
              <a:rPr lang="en-US" sz="2800" dirty="0">
                <a:solidFill>
                  <a:srgbClr val="493A39"/>
                </a:solidFill>
                <a:latin typeface="FS Lola"/>
                <a:sym typeface="FS Lola"/>
              </a:rPr>
              <a:t>(</a:t>
            </a:r>
            <a:r>
              <a:rPr lang="en-US" sz="2800" b="1" dirty="0">
                <a:solidFill>
                  <a:srgbClr val="493A39"/>
                </a:solidFill>
                <a:latin typeface="FS Lola"/>
                <a:sym typeface="FS Lola"/>
              </a:rPr>
              <a:t>IRRBB</a:t>
            </a:r>
            <a:r>
              <a:rPr lang="en-US" sz="2800" dirty="0">
                <a:solidFill>
                  <a:srgbClr val="493A39"/>
                </a:solidFill>
                <a:latin typeface="FS Lola"/>
                <a:sym typeface="FS Lola"/>
              </a:rPr>
              <a:t>), as opposed to the trading book. </a:t>
            </a:r>
          </a:p>
          <a:p>
            <a:pPr algn="l" defTabSz="457200">
              <a:defRPr sz="3600">
                <a:solidFill>
                  <a:srgbClr val="3A8484"/>
                </a:solidFill>
                <a:latin typeface="FS Lola"/>
                <a:ea typeface="FS Lola"/>
                <a:cs typeface="FS Lola"/>
                <a:sym typeface="FS Lola"/>
              </a:defRPr>
            </a:pPr>
            <a:endParaRPr lang="en-US" sz="2800" dirty="0">
              <a:solidFill>
                <a:srgbClr val="493A39"/>
              </a:solidFill>
              <a:latin typeface="FS Lola"/>
              <a:sym typeface="FS Lola"/>
            </a:endParaRPr>
          </a:p>
          <a:p>
            <a:pPr marL="457200" lvl="1"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2800" dirty="0">
                <a:solidFill>
                  <a:srgbClr val="493A39"/>
                </a:solidFill>
                <a:latin typeface="FS Lola"/>
                <a:sym typeface="FS Lola"/>
              </a:rPr>
              <a:t>“Principle 1: IRRBB is an important risk for all banks that </a:t>
            </a:r>
            <a:r>
              <a:rPr lang="en-US" sz="2800" b="1" dirty="0">
                <a:solidFill>
                  <a:srgbClr val="493A39"/>
                </a:solidFill>
                <a:latin typeface="FS Lola"/>
                <a:sym typeface="FS Lola"/>
              </a:rPr>
              <a:t>must be specifically identified, measured, monitored and controlled</a:t>
            </a:r>
            <a:r>
              <a:rPr lang="en-US" sz="2800" dirty="0">
                <a:solidFill>
                  <a:srgbClr val="493A39"/>
                </a:solidFill>
                <a:latin typeface="FS Lola"/>
                <a:sym typeface="FS Lola"/>
              </a:rPr>
              <a:t>. Banks also have market risk from </a:t>
            </a:r>
            <a:r>
              <a:rPr lang="en-US" sz="2800" b="1" dirty="0">
                <a:solidFill>
                  <a:srgbClr val="493A39"/>
                </a:solidFill>
                <a:latin typeface="FS Lola"/>
                <a:sym typeface="FS Lola"/>
              </a:rPr>
              <a:t>foreign exchange, commodities, and equities</a:t>
            </a:r>
            <a:r>
              <a:rPr lang="en-US" sz="2800" dirty="0">
                <a:solidFill>
                  <a:srgbClr val="493A39"/>
                </a:solidFill>
                <a:latin typeface="FS Lola"/>
                <a:sym typeface="FS Lola"/>
              </a:rPr>
              <a:t>, depending on the scale of their global operations and trading businesses.”</a:t>
            </a:r>
          </a:p>
          <a:p>
            <a:pPr marL="457200" lvl="1"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2800" dirty="0">
              <a:solidFill>
                <a:srgbClr val="493A39"/>
              </a:solidFill>
              <a:latin typeface="FS Lola"/>
              <a:sym typeface="FS Lola"/>
            </a:endParaRPr>
          </a:p>
          <a:p>
            <a:pPr algn="l" defTabSz="457200">
              <a:defRPr sz="3600">
                <a:solidFill>
                  <a:srgbClr val="3A8484"/>
                </a:solidFill>
                <a:latin typeface="FS Lola"/>
                <a:ea typeface="FS Lola"/>
                <a:cs typeface="FS Lola"/>
                <a:sym typeface="FS Lola"/>
              </a:defRPr>
            </a:pPr>
            <a:r>
              <a:rPr lang="en-US" sz="2800" dirty="0">
                <a:sym typeface="FS Lola"/>
              </a:rPr>
              <a:t>Principles for banks and supervisors on interest rate risk</a:t>
            </a:r>
          </a:p>
          <a:p>
            <a:pPr lvl="1" indent="0" algn="l" defTabSz="457200">
              <a:defRPr sz="3600">
                <a:solidFill>
                  <a:srgbClr val="3A8484"/>
                </a:solidFill>
                <a:latin typeface="FS Lola"/>
                <a:ea typeface="FS Lola"/>
                <a:cs typeface="FS Lola"/>
                <a:sym typeface="FS Lola"/>
              </a:defRPr>
            </a:pPr>
            <a:r>
              <a:rPr lang="en-US" sz="2800" dirty="0">
                <a:solidFill>
                  <a:srgbClr val="493A39"/>
                </a:solidFill>
                <a:latin typeface="FS Lola"/>
                <a:sym typeface="FS Lola"/>
              </a:rPr>
              <a:t>-</a:t>
            </a:r>
            <a:r>
              <a:rPr lang="en-US" sz="2800" dirty="0">
                <a:sym typeface="FS Lola"/>
              </a:rPr>
              <a:t>Basel Framework</a:t>
            </a:r>
          </a:p>
          <a:p>
            <a:pPr lvl="1" indent="0" algn="l" defTabSz="457200">
              <a:defRPr sz="3600">
                <a:solidFill>
                  <a:srgbClr val="3A8484"/>
                </a:solidFill>
                <a:latin typeface="FS Lola"/>
                <a:ea typeface="FS Lola"/>
                <a:cs typeface="FS Lola"/>
                <a:sym typeface="FS Lola"/>
              </a:defRPr>
            </a:pPr>
            <a:endParaRPr lang="en-US" sz="2800" dirty="0">
              <a:solidFill>
                <a:srgbClr val="493A39"/>
              </a:solidFill>
              <a:latin typeface="FS Lola"/>
              <a:sym typeface="FS Lola"/>
            </a:endParaRP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2800" dirty="0">
              <a:solidFill>
                <a:srgbClr val="493A39"/>
              </a:solidFill>
              <a:latin typeface="FS Lola"/>
              <a:sym typeface="FS Lola"/>
            </a:endParaRPr>
          </a:p>
          <a:p>
            <a:pPr marL="457200" lvl="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p:txBody>
      </p:sp>
      <p:sp>
        <p:nvSpPr>
          <p:cNvPr id="2" name="Rectangle 1">
            <a:extLst>
              <a:ext uri="{FF2B5EF4-FFF2-40B4-BE49-F238E27FC236}">
                <a16:creationId xmlns:a16="http://schemas.microsoft.com/office/drawing/2014/main" id="{54674820-1F79-415E-8502-A0A6E0E18B0B}"/>
              </a:ext>
            </a:extLst>
          </p:cNvPr>
          <p:cNvSpPr/>
          <p:nvPr/>
        </p:nvSpPr>
        <p:spPr>
          <a:xfrm>
            <a:off x="11196515" y="8920065"/>
            <a:ext cx="12192000" cy="3970318"/>
          </a:xfrm>
          <a:prstGeom prst="rect">
            <a:avLst/>
          </a:prstGeom>
        </p:spPr>
        <p:txBody>
          <a:bodyPr>
            <a:spAutoFit/>
          </a:bodyPr>
          <a:lstStyle/>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2800" dirty="0">
              <a:solidFill>
                <a:srgbClr val="493A39"/>
              </a:solidFill>
              <a:latin typeface="FS Lola"/>
              <a:sym typeface="FS Lola"/>
            </a:endParaRP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2800" dirty="0">
                <a:solidFill>
                  <a:srgbClr val="493A39"/>
                </a:solidFill>
                <a:latin typeface="FS Lola"/>
                <a:sym typeface="FS Lola"/>
              </a:rPr>
              <a:t>Interest Rate Risk is more </a:t>
            </a:r>
            <a:r>
              <a:rPr lang="en-US" sz="2800" b="1" dirty="0">
                <a:solidFill>
                  <a:srgbClr val="493A39"/>
                </a:solidFill>
                <a:latin typeface="FS Lola"/>
                <a:sym typeface="FS Lola"/>
              </a:rPr>
              <a:t>difficult to manage </a:t>
            </a:r>
            <a:r>
              <a:rPr lang="en-US" sz="2800" dirty="0">
                <a:solidFill>
                  <a:srgbClr val="493A39"/>
                </a:solidFill>
                <a:latin typeface="FS Lola"/>
                <a:sym typeface="FS Lola"/>
              </a:rPr>
              <a:t>than the risks arising from market variables such as equity prices, exchange rates, and commodity prices.</a:t>
            </a: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2800" dirty="0">
              <a:solidFill>
                <a:srgbClr val="493A39"/>
              </a:solidFill>
              <a:latin typeface="FS Lola"/>
              <a:sym typeface="FS Lola"/>
            </a:endParaRP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2800" dirty="0">
                <a:solidFill>
                  <a:srgbClr val="493A39"/>
                </a:solidFill>
                <a:latin typeface="FS Lola"/>
                <a:sym typeface="FS Lola"/>
              </a:rPr>
              <a:t>Reasons are many rates ( SOFR, LIBOR, Treasury) as well as many maturities, ranging from overnight to 30 years. Different accounts/financial instruments will behave differently to movements in different curves as well as different parts of the curve.</a:t>
            </a:r>
          </a:p>
        </p:txBody>
      </p:sp>
      <p:pic>
        <p:nvPicPr>
          <p:cNvPr id="3" name="Picture 2">
            <a:extLst>
              <a:ext uri="{FF2B5EF4-FFF2-40B4-BE49-F238E27FC236}">
                <a16:creationId xmlns:a16="http://schemas.microsoft.com/office/drawing/2014/main" id="{E07CCC1D-CF3C-466C-BCFD-A69CC7C0F477}"/>
              </a:ext>
            </a:extLst>
          </p:cNvPr>
          <p:cNvPicPr>
            <a:picLocks noChangeAspect="1"/>
          </p:cNvPicPr>
          <p:nvPr/>
        </p:nvPicPr>
        <p:blipFill>
          <a:blip r:embed="rId3"/>
          <a:stretch>
            <a:fillRect/>
          </a:stretch>
        </p:blipFill>
        <p:spPr>
          <a:xfrm>
            <a:off x="11379005" y="2541620"/>
            <a:ext cx="12247871" cy="6082835"/>
          </a:xfrm>
          <a:prstGeom prst="rect">
            <a:avLst/>
          </a:prstGeom>
        </p:spPr>
      </p:pic>
    </p:spTree>
    <p:extLst>
      <p:ext uri="{BB962C8B-B14F-4D97-AF65-F5344CB8AC3E}">
        <p14:creationId xmlns:p14="http://schemas.microsoft.com/office/powerpoint/2010/main" val="2090961089"/>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20" name="Shape 444">
            <a:extLst>
              <a:ext uri="{FF2B5EF4-FFF2-40B4-BE49-F238E27FC236}">
                <a16:creationId xmlns:a16="http://schemas.microsoft.com/office/drawing/2014/main" id="{78314EA3-5B70-46EC-8821-2DBB8659DEAE}"/>
              </a:ext>
            </a:extLst>
          </p:cNvPr>
          <p:cNvSpPr/>
          <p:nvPr/>
        </p:nvSpPr>
        <p:spPr>
          <a:xfrm>
            <a:off x="635000" y="1016000"/>
            <a:ext cx="463107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Interest Rate Risk</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9" name="Shape 187">
            <a:extLst>
              <a:ext uri="{FF2B5EF4-FFF2-40B4-BE49-F238E27FC236}">
                <a16:creationId xmlns:a16="http://schemas.microsoft.com/office/drawing/2014/main" id="{59BA8997-C243-47DE-9FBF-875FD6BC6B2B}"/>
              </a:ext>
            </a:extLst>
          </p:cNvPr>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sp>
        <p:nvSpPr>
          <p:cNvPr id="13" name="Shape 443">
            <a:extLst>
              <a:ext uri="{FF2B5EF4-FFF2-40B4-BE49-F238E27FC236}">
                <a16:creationId xmlns:a16="http://schemas.microsoft.com/office/drawing/2014/main" id="{578BCEC3-3AAE-4038-87F6-AF5C762455D6}"/>
              </a:ext>
            </a:extLst>
          </p:cNvPr>
          <p:cNvSpPr/>
          <p:nvPr/>
        </p:nvSpPr>
        <p:spPr>
          <a:xfrm>
            <a:off x="1269997" y="2541620"/>
            <a:ext cx="9175265"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0" algn="l" defTabSz="457200">
              <a:defRPr sz="3600">
                <a:solidFill>
                  <a:srgbClr val="3A8484"/>
                </a:solidFill>
                <a:latin typeface="FS Lola"/>
                <a:ea typeface="FS Lola"/>
                <a:cs typeface="FS Lola"/>
                <a:sym typeface="FS Lola"/>
              </a:defRPr>
            </a:pPr>
            <a:r>
              <a:rPr lang="en-US" sz="3600" b="1" dirty="0">
                <a:solidFill>
                  <a:srgbClr val="3A8484"/>
                </a:solidFill>
                <a:latin typeface="FS Lola"/>
                <a:sym typeface="FS Lola"/>
              </a:rPr>
              <a:t>Interest Rate Risk in the Banking Book</a:t>
            </a:r>
          </a:p>
        </p:txBody>
      </p:sp>
      <p:sp>
        <p:nvSpPr>
          <p:cNvPr id="2" name="Rectangle 1">
            <a:extLst>
              <a:ext uri="{FF2B5EF4-FFF2-40B4-BE49-F238E27FC236}">
                <a16:creationId xmlns:a16="http://schemas.microsoft.com/office/drawing/2014/main" id="{54674820-1F79-415E-8502-A0A6E0E18B0B}"/>
              </a:ext>
            </a:extLst>
          </p:cNvPr>
          <p:cNvSpPr/>
          <p:nvPr/>
        </p:nvSpPr>
        <p:spPr>
          <a:xfrm>
            <a:off x="1269997" y="3709003"/>
            <a:ext cx="12192000" cy="8710077"/>
          </a:xfrm>
          <a:prstGeom prst="rect">
            <a:avLst/>
          </a:prstGeom>
        </p:spPr>
        <p:txBody>
          <a:bodyPr>
            <a:spAutoFit/>
          </a:bodyPr>
          <a:lstStyle/>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2800" b="1" dirty="0">
                <a:solidFill>
                  <a:schemeClr val="bg1"/>
                </a:solidFill>
                <a:sym typeface="FS Lola"/>
              </a:rPr>
              <a:t>Interest rate risk </a:t>
            </a:r>
            <a:r>
              <a:rPr lang="en-US" sz="2800" dirty="0">
                <a:solidFill>
                  <a:schemeClr val="bg1"/>
                </a:solidFill>
                <a:sym typeface="FS Lola"/>
              </a:rPr>
              <a:t>is a bank’s exposure to adverse </a:t>
            </a:r>
            <a:r>
              <a:rPr lang="en-US" sz="2800" b="1" dirty="0">
                <a:solidFill>
                  <a:schemeClr val="bg1"/>
                </a:solidFill>
                <a:sym typeface="FS Lola"/>
              </a:rPr>
              <a:t>movements in interest rates</a:t>
            </a:r>
            <a:r>
              <a:rPr lang="en-US" sz="2800" dirty="0">
                <a:solidFill>
                  <a:schemeClr val="bg1"/>
                </a:solidFill>
                <a:sym typeface="FS Lola"/>
              </a:rPr>
              <a:t>. Interest rate risk in the banking book (IRRBB) more specifically refers to the current or prospective </a:t>
            </a:r>
            <a:r>
              <a:rPr lang="en-US" sz="2800" b="1" dirty="0">
                <a:solidFill>
                  <a:schemeClr val="bg1"/>
                </a:solidFill>
                <a:sym typeface="FS Lola"/>
              </a:rPr>
              <a:t>risk to the bank’s capital and earnings </a:t>
            </a:r>
            <a:r>
              <a:rPr lang="en-US" sz="2800" dirty="0">
                <a:solidFill>
                  <a:schemeClr val="bg1"/>
                </a:solidFill>
                <a:sym typeface="FS Lola"/>
              </a:rPr>
              <a:t>arising from adverse movements in interest rates that affect the institution’s banking book positions. </a:t>
            </a: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2800" dirty="0">
              <a:solidFill>
                <a:schemeClr val="bg1"/>
              </a:solidFill>
              <a:sym typeface="FS Lola"/>
            </a:endParaRP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2800" dirty="0">
                <a:solidFill>
                  <a:schemeClr val="bg1"/>
                </a:solidFill>
                <a:sym typeface="FS Lola"/>
              </a:rPr>
              <a:t>When interest rates change, the present value and timing of future cash flows change. This in turn </a:t>
            </a:r>
            <a:r>
              <a:rPr lang="en-US" sz="2800" b="1" dirty="0">
                <a:solidFill>
                  <a:schemeClr val="bg1"/>
                </a:solidFill>
                <a:sym typeface="FS Lola"/>
              </a:rPr>
              <a:t>changes the underlying value of a bank’s assets</a:t>
            </a:r>
            <a:r>
              <a:rPr lang="en-US" sz="2800" dirty="0">
                <a:solidFill>
                  <a:schemeClr val="bg1"/>
                </a:solidFill>
                <a:sym typeface="FS Lola"/>
              </a:rPr>
              <a:t>, liabilities and off-balance sheet instruments and hence its </a:t>
            </a:r>
            <a:r>
              <a:rPr lang="en-US" sz="2800" b="1" dirty="0">
                <a:solidFill>
                  <a:schemeClr val="bg1"/>
                </a:solidFill>
                <a:sym typeface="FS Lola"/>
              </a:rPr>
              <a:t>economic value (EV)</a:t>
            </a:r>
            <a:r>
              <a:rPr lang="en-US" sz="2800" dirty="0">
                <a:solidFill>
                  <a:schemeClr val="bg1"/>
                </a:solidFill>
                <a:sym typeface="FS Lola"/>
              </a:rPr>
              <a:t>.</a:t>
            </a: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endParaRPr lang="en-US" sz="2800" dirty="0">
              <a:solidFill>
                <a:schemeClr val="bg1"/>
              </a:solidFill>
              <a:sym typeface="FS Lola"/>
            </a:endParaRPr>
          </a:p>
          <a:p>
            <a:pPr marL="457200" indent="-457200" algn="l" defTabSz="457200">
              <a:buFont typeface="Arial" panose="020B0604020202020204" pitchFamily="34" charset="0"/>
              <a:buChar char="•"/>
              <a:defRPr sz="3600">
                <a:solidFill>
                  <a:srgbClr val="3A8484"/>
                </a:solidFill>
                <a:latin typeface="FS Lola"/>
                <a:ea typeface="FS Lola"/>
                <a:cs typeface="FS Lola"/>
                <a:sym typeface="FS Lola"/>
              </a:defRPr>
            </a:pPr>
            <a:r>
              <a:rPr lang="en-US" sz="2800" dirty="0">
                <a:solidFill>
                  <a:schemeClr val="bg1"/>
                </a:solidFill>
                <a:sym typeface="FS Lola"/>
              </a:rPr>
              <a:t> Changes in interest rates also affect a bank’s earnings by altering interest sensitive income and expenses, affecting its </a:t>
            </a:r>
            <a:r>
              <a:rPr lang="en-US" sz="2800" b="1" dirty="0">
                <a:solidFill>
                  <a:schemeClr val="bg1"/>
                </a:solidFill>
                <a:sym typeface="FS Lola"/>
              </a:rPr>
              <a:t>net interest income (NII). </a:t>
            </a:r>
            <a:r>
              <a:rPr lang="en-US" sz="2800" dirty="0">
                <a:solidFill>
                  <a:schemeClr val="bg1"/>
                </a:solidFill>
                <a:sym typeface="FS Lola"/>
              </a:rPr>
              <a:t>This risk is inherent to the banking business and its successful management can have an important impact on profitability and shareholder value. Indeed, excessive interest rate risk can pose a </a:t>
            </a:r>
            <a:r>
              <a:rPr lang="en-US" sz="2800" b="1" dirty="0">
                <a:solidFill>
                  <a:schemeClr val="bg1"/>
                </a:solidFill>
                <a:sym typeface="FS Lola"/>
              </a:rPr>
              <a:t>significant threat </a:t>
            </a:r>
            <a:r>
              <a:rPr lang="en-US" sz="2800" dirty="0">
                <a:solidFill>
                  <a:schemeClr val="bg1"/>
                </a:solidFill>
                <a:sym typeface="FS Lola"/>
              </a:rPr>
              <a:t>to a bank’s current capital base and/or future earnings if not managed appropriately</a:t>
            </a:r>
          </a:p>
          <a:p>
            <a:pPr algn="l" defTabSz="457200">
              <a:defRPr sz="3600">
                <a:solidFill>
                  <a:srgbClr val="3A8484"/>
                </a:solidFill>
                <a:latin typeface="FS Lola"/>
                <a:ea typeface="FS Lola"/>
                <a:cs typeface="FS Lola"/>
                <a:sym typeface="FS Lola"/>
              </a:defRPr>
            </a:pPr>
            <a:r>
              <a:rPr lang="en-US" sz="2800" dirty="0">
                <a:solidFill>
                  <a:srgbClr val="493A39"/>
                </a:solidFill>
                <a:latin typeface="FS Lola"/>
                <a:sym typeface="FS Lola"/>
              </a:rPr>
              <a:t>-</a:t>
            </a:r>
            <a:r>
              <a:rPr lang="en-US" sz="2800" dirty="0">
                <a:sym typeface="FS Lola"/>
              </a:rPr>
              <a:t>Basel Framework</a:t>
            </a:r>
          </a:p>
          <a:p>
            <a:pPr algn="l" defTabSz="457200">
              <a:defRPr sz="3600">
                <a:solidFill>
                  <a:srgbClr val="3A8484"/>
                </a:solidFill>
                <a:latin typeface="FS Lola"/>
                <a:ea typeface="FS Lola"/>
                <a:cs typeface="FS Lola"/>
                <a:sym typeface="FS Lola"/>
              </a:defRPr>
            </a:pPr>
            <a:endParaRPr lang="en-US" sz="2800" dirty="0">
              <a:solidFill>
                <a:schemeClr val="bg1"/>
              </a:solidFill>
              <a:sym typeface="FS Lola"/>
            </a:endParaRPr>
          </a:p>
          <a:p>
            <a:pPr lvl="1" indent="0" algn="l" defTabSz="457200">
              <a:defRPr sz="3600">
                <a:solidFill>
                  <a:srgbClr val="3A8484"/>
                </a:solidFill>
                <a:latin typeface="FS Lola"/>
                <a:ea typeface="FS Lola"/>
                <a:cs typeface="FS Lola"/>
                <a:sym typeface="FS Lola"/>
              </a:defRPr>
            </a:pPr>
            <a:endParaRPr lang="en-US" sz="2800" dirty="0">
              <a:solidFill>
                <a:schemeClr val="bg1"/>
              </a:solidFill>
              <a:latin typeface="FS Lola"/>
              <a:sym typeface="FS Lola"/>
            </a:endParaRPr>
          </a:p>
        </p:txBody>
      </p:sp>
    </p:spTree>
    <p:extLst>
      <p:ext uri="{BB962C8B-B14F-4D97-AF65-F5344CB8AC3E}">
        <p14:creationId xmlns:p14="http://schemas.microsoft.com/office/powerpoint/2010/main" val="658886291"/>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17469</TotalTime>
  <Words>2662</Words>
  <Application>Microsoft Office PowerPoint</Application>
  <PresentationFormat>Custom</PresentationFormat>
  <Paragraphs>265</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Cambria Math</vt:lpstr>
      <vt:lpstr>FS Lola</vt:lpstr>
      <vt:lpstr>FS Lola ExtraBold</vt:lpstr>
      <vt:lpstr>FS Lola Light</vt:lpstr>
      <vt:lpstr>Helvetica Light</vt:lpstr>
      <vt:lpstr>Helvetica Neue</vt:lpstr>
      <vt:lpstr>Black</vt:lpstr>
      <vt:lpstr>PowerPoint Presentation</vt:lpstr>
      <vt:lpstr>PowerPoint Presentation</vt:lpstr>
      <vt:lpstr>PowerPoint Presentation</vt:lpstr>
      <vt:lpstr>What is Market Risk?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Olmo Vazquez Rodriguez</dc:creator>
  <cp:lastModifiedBy>Bodian</cp:lastModifiedBy>
  <cp:revision>300</cp:revision>
  <dcterms:modified xsi:type="dcterms:W3CDTF">2020-06-26T10:36:32Z</dcterms:modified>
</cp:coreProperties>
</file>