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43.xml" Type="http://schemas.openxmlformats.org/officeDocument/2006/relationships/slide" Id="rId48"/><Relationship Target="slides/slide42.xml" Type="http://schemas.openxmlformats.org/officeDocument/2006/relationships/slide" Id="rId47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slides/slide35.xml" Type="http://schemas.openxmlformats.org/officeDocument/2006/relationships/slide" Id="rId40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s/slide36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slides/slide37.xml" Type="http://schemas.openxmlformats.org/officeDocument/2006/relationships/slide" Id="rId42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41.xml" Type="http://schemas.openxmlformats.org/officeDocument/2006/relationships/slide" Id="rId46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9" name="Shape 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5" name="Shape 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2" name="Shape 2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9" name="Shape 2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6" name="Shape 2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4" name="Shape 2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2" name="Shape 2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9" name="Shape 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7" name="Shape 2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5" name="Shape 2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2" name="Shape 3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0" name="Shape 3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7" name="Shape 3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4" name="Shape 3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2" name="Shape 3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3.png" Type="http://schemas.openxmlformats.org/officeDocument/2006/relationships/image" Id="rId4"/><Relationship Target="../media/image00.gif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4"/><Relationship Target="../media/image06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png" Type="http://schemas.openxmlformats.org/officeDocument/2006/relationships/image" Id="rId4"/><Relationship Target="../media/image10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png" Type="http://schemas.openxmlformats.org/officeDocument/2006/relationships/image" Id="rId4"/><Relationship Target="../media/image21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4"/><Relationship Target="../media/image14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9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3.pn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4.png" Type="http://schemas.openxmlformats.org/officeDocument/2006/relationships/image" Id="rId4"/><Relationship Target="../media/image17.png" Type="http://schemas.openxmlformats.org/officeDocument/2006/relationships/image" Id="rId3"/><Relationship Target="../media/image16.png" Type="http://schemas.openxmlformats.org/officeDocument/2006/relationships/image" Id="rId5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8.pn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5.png" Type="http://schemas.openxmlformats.org/officeDocument/2006/relationships/image" Id="rId4"/><Relationship Target="../media/image20.pn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2.pn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2.png" Type="http://schemas.openxmlformats.org/officeDocument/2006/relationships/image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7.png" Type="http://schemas.openxmlformats.org/officeDocument/2006/relationships/image" Id="rId4"/><Relationship Target="../media/image28.png" Type="http://schemas.openxmlformats.org/officeDocument/2006/relationships/image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3.jpg" Type="http://schemas.openxmlformats.org/officeDocument/2006/relationships/image" Id="rId4"/><Relationship Target="../media/image26.jpg" Type="http://schemas.openxmlformats.org/officeDocument/2006/relationships/image" Id="rId3"/><Relationship Target="../media/image35.png" Type="http://schemas.openxmlformats.org/officeDocument/2006/relationships/image" Id="rId9"/><Relationship Target="../media/image25.png" Type="http://schemas.openxmlformats.org/officeDocument/2006/relationships/image" Id="rId6"/><Relationship Target="../media/image24.jpg" Type="http://schemas.openxmlformats.org/officeDocument/2006/relationships/image" Id="rId5"/><Relationship Target="../media/image30.jpg" Type="http://schemas.openxmlformats.org/officeDocument/2006/relationships/image" Id="rId8"/><Relationship Target="../media/image29.png" Type="http://schemas.openxmlformats.org/officeDocument/2006/relationships/image" Id="rId7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1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8.png" Type="http://schemas.openxmlformats.org/officeDocument/2006/relationships/image" Id="rId3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9.png" Type="http://schemas.openxmlformats.org/officeDocument/2006/relationships/image" Id="rId4"/><Relationship Target="../media/image36.png" Type="http://schemas.openxmlformats.org/officeDocument/2006/relationships/image" Id="rId3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46.png" Type="http://schemas.openxmlformats.org/officeDocument/2006/relationships/image" Id="rId3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41.png" Type="http://schemas.openxmlformats.org/officeDocument/2006/relationships/image" Id="rId3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49.png" Type="http://schemas.openxmlformats.org/officeDocument/2006/relationships/image" Id="rId3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40.png" Type="http://schemas.openxmlformats.org/officeDocument/2006/relationships/image" Id="rId4"/><Relationship Target="../media/image37.png" Type="http://schemas.openxmlformats.org/officeDocument/2006/relationships/image" Id="rId3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42.png" Type="http://schemas.openxmlformats.org/officeDocument/2006/relationships/image" Id="rId3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45.png" Type="http://schemas.openxmlformats.org/officeDocument/2006/relationships/image" Id="rId4"/><Relationship Target="../media/image44.png" Type="http://schemas.openxmlformats.org/officeDocument/2006/relationships/image" Id="rId3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43.png" Type="http://schemas.openxmlformats.org/officeDocument/2006/relationships/image" Id="rId4"/><Relationship Target="../media/image48.png" Type="http://schemas.openxmlformats.org/officeDocument/2006/relationships/image" Id="rId3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47.jpg" Type="http://schemas.openxmlformats.org/officeDocument/2006/relationships/image" Id="rId4"/><Relationship Target="../media/image50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53.png" Type="http://schemas.openxmlformats.org/officeDocument/2006/relationships/image" Id="rId4"/><Relationship Target="../media/image51.png" Type="http://schemas.openxmlformats.org/officeDocument/2006/relationships/image" Id="rId3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54.png" Type="http://schemas.openxmlformats.org/officeDocument/2006/relationships/image" Id="rId3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52.jpg" Type="http://schemas.openxmlformats.org/officeDocument/2006/relationships/image" Id="rId3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gif" Type="http://schemas.openxmlformats.org/officeDocument/2006/relationships/image" Id="rId4"/><Relationship Target="https://github.com/bodik/rsyslog2" Type="http://schemas.openxmlformats.org/officeDocument/2006/relationships/hyperlink" TargetMode="External" Id="rId3"/><Relationship Target="../media/image03.png" Type="http://schemas.openxmlformats.org/officeDocument/2006/relationships/image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9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50" x="175450"/>
            <a:ext cy="1159799" cx="86619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IaaC </a:t>
            </a:r>
            <a:r>
              <a:rPr sz="1100" lang="en"/>
              <a:t>(Netflow)</a:t>
            </a:r>
            <a:r>
              <a:rPr lang="en"/>
              <a:t> klaudi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bodik@cesnet.cz, bodik@civ.zcu.cz</a:t>
            </a:r>
          </a:p>
        </p:txBody>
      </p:sp>
      <p:pic>
        <p:nvPicPr>
          <p:cNvPr id="25" name="Shape 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46300" x="438675"/>
            <a:ext cy="1027650" cx="23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46300" x="4718725"/>
            <a:ext cy="743849" cx="400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0" x="7267375"/>
            <a:ext cy="932700" cx="1876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/>
              <a:t>Masterless Puppet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2879900" x="79375"/>
            <a:ext cy="2108100" cx="3707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instalace nody je tedy podobná běžnému instaluj.sh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en"/>
              <a:t>během svého života se uzel nebo předpis může změnit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en"/>
              <a:t>puppet dokáže ukázat rozdíly</a:t>
            </a:r>
          </a:p>
          <a:p>
            <a:pPr rtl="0" lvl="0" indent="0" marL="914400">
              <a:spcBef>
                <a:spcPts val="0"/>
              </a:spcBef>
              <a:buClr>
                <a:srgbClr val="000000"/>
              </a:buClr>
              <a:buSzPct val="78571"/>
              <a:buNone/>
            </a:pPr>
            <a:r>
              <a:rPr sz="1400" lang="en"/>
              <a:t>--noop --show_diff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0"/>
            <a:ext cy="2627125" cx="7259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574100" x="3915350"/>
            <a:ext cy="2569400" cx="52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3" x="87825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check_stddev.sh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2031300" x="41650"/>
            <a:ext cy="30290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pro každou komponentu cloudu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en"/>
              <a:t>class XYZ { ... }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en"/>
              <a:t>XYZ.install.sh (</a:t>
            </a: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puppet apply -e ‘include XYZ’</a:t>
            </a:r>
            <a:r>
              <a:rPr sz="1400" lang="en"/>
              <a:t>)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en"/>
              <a:t>XYZ.check.sh</a:t>
            </a:r>
          </a:p>
          <a:p>
            <a:pPr rtl="0" lvl="2" indent="-3175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400" lang="en"/>
              <a:t>detekce zda je trida pritomna</a:t>
            </a:r>
          </a:p>
          <a:p>
            <a:pPr rtl="0" lvl="2" indent="-3175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puppet apply -e ‘include XYZ’ --noop --show_diff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en"/>
              <a:t>tests/XYZ.sh</a:t>
            </a:r>
          </a:p>
          <a:p>
            <a:pPr rtl="0" lvl="2" indent="-3175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400" lang="en"/>
              <a:t>test který </a:t>
            </a:r>
            <a:r>
              <a:rPr sz="1400" lang="en" i="1"/>
              <a:t>pohledem zvenčí </a:t>
            </a:r>
            <a:r>
              <a:rPr sz="1400" lang="en"/>
              <a:t>zkontroluje procesy, porty, testovací zprávy, ….</a:t>
            </a:r>
          </a:p>
          <a:p>
            <a:pPr rtl="0" lvl="3" indent="-317500" marL="18288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testy průběžné integrace</a:t>
            </a:r>
          </a:p>
          <a:p>
            <a:pPr rtl="0" lvl="0" indent="0" marL="137160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check_stddev.sh zavolá všechny komponenty a zjistí jejich aktuální stav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en"/>
              <a:t>at už se změnil předpis nebo stav uzlu, dozvím se to</a:t>
            </a:r>
          </a:p>
          <a:p>
            <a:pPr rtl="0" lvl="2" indent="-3175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400" lang="en"/>
              <a:t>vhodné při dlouhodobém provozu takto vyrobeného prostředí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840325" x="2768025"/>
            <a:ext cy="1320500" cx="637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Masterless Puppet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i bez mastera lze ovládat stejným způsobem provozní, vývojové i privátní analytická VM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pokud je potřeba lze napsané třídy použít i v prostředí s masterem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ziskem jsou výhody konfiguračního managementu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opakovatelnost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kontrolovatelnost, check_stddev.sh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udržovatelnost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15200" x="7775275"/>
            <a:ext cy="1523250" cx="112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>
            <p:ph type="title"/>
          </p:nvPr>
        </p:nvSpPr>
        <p:spPr>
          <a:xfrm>
            <a:off y="215203" x="3556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Robert Jenkins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1200150" x="457200"/>
            <a:ext cy="3725699" cx="7475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s i bez mastera je potřeba uzly nějak řídit nebo spouštět složitější scénáře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en"/>
              <a:t>založení sady VM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en"/>
              <a:t>aplikování tříd/komponent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en"/>
              <a:t>provedení experimentu nebo nahrání dat do cloudu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en"/>
              <a:t>test buildu, CI testy (recepty, balíčky, okolí -- všechno se pořád mění)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Jenkins k tomu lze použít i přesto že to není jeho primární účel</a:t>
            </a:r>
          </a:p>
          <a:p>
            <a:pPr rtl="0" lvl="2" indent="-228600" marL="1371600">
              <a:spcBef>
                <a:spcPts val="0"/>
              </a:spcBef>
              <a:buSzPct val="163636"/>
              <a:buNone/>
            </a:pPr>
            <a:r>
              <a:rPr sz="1100" lang="en" i="1"/>
              <a:t>(inspirováno Moving away from ETICS... to Jenkins, or how I learned to stop worrying and replace ETICS with a 300-line script</a:t>
            </a:r>
            <a:r>
              <a:rPr sz="1100" lang="en"/>
              <a:t> F. Dvorak et al.)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en"/>
              <a:t>spouštění úloh (skripty)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en"/>
              <a:t>agregace výsledků (výstupy úloh)</a:t>
            </a:r>
          </a:p>
          <a:p>
            <a:pPr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en"/>
              <a:t>zřetězení dílčích úloh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y="205978" x="122365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Robert Jenkins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2714875" x="78600"/>
            <a:ext cy="18786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/>
              <a:t>úlohy, výstupy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0"/>
            <a:ext cy="2265650" cx="7323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265650" x="3416700"/>
            <a:ext cy="2877849" cx="57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0" x="0"/>
            <a:ext cy="637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Jobs’n’chains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591000" x="0"/>
            <a:ext cy="2709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91000" x="92350"/>
            <a:ext cy="4118499" cx="86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242925" x="3069775"/>
            <a:ext cy="1900574" cx="607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Helpery pro cloudová API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1063375" x="254050"/>
            <a:ext cy="3849300" cx="8647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(Jenkins) řídí přípravu prostředí v několika dostupných virtualizačních platformách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en"/>
              <a:t>kvm -- (vnořená) virtualizace (pouze interni testy)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en"/>
              <a:t>xen -- vzdalena dom0 + LVM &gt;&gt; (IS-STAG)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en"/>
              <a:t>metacloud -- OpenNebula cloud (ELK analytics)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en"/>
              <a:t>magrathea -- VM framework Metacentrum.cz (rsyslog)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každý helper implementuje sadu primitiv</a:t>
            </a:r>
          </a:p>
          <a:p>
            <a:pPr rtl="0" lvl="1" indent="-3175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list, build, start, status, shutdown, destroy, ssh, creds, login, front</a:t>
            </a:r>
          </a:p>
          <a:p>
            <a:pPr rtl="0" lvl="0" indent="0" marL="45720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Jenkins/helper potřebuje kredence pro API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je vhodné jej provozovat pouze v lokálním VM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y="135749" x="55400"/>
            <a:ext cy="498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Dynamický cloud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634350" x="554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Puppet je super, Jenkins je super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Ale v cloudu se objeví nové VM pokaždé někde jinde, statický předpis světa by nefungoval</a:t>
            </a:r>
          </a:p>
          <a:p>
            <a:pPr rtl="0" lvl="1" indent="-317500" marL="914400">
              <a:spcBef>
                <a:spcPts val="0"/>
              </a:spcBef>
              <a:buClr>
                <a:srgbClr val="6AA84F"/>
              </a:buClr>
              <a:buSzPct val="100000"/>
              <a:buFont typeface="Courier New"/>
              <a:buChar char="o"/>
            </a:pPr>
            <a:r>
              <a:rPr sz="1400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class { “rsyslog::client”: rsyslog_server =&gt; “a1.cloud.cz” }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K provazování komponent lze použít Avahi mDNS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en"/>
              <a:t>při každé stavbě nebo při změně je možné upravit komponenty dle aktuálního rozložení</a:t>
            </a:r>
          </a:p>
          <a:p>
            <a:pPr rtl="0" lvl="2" indent="-3175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400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metalib/avahi.findservice.sh “_sluzbicka._tcp”</a:t>
            </a:r>
            <a:r>
              <a:rPr sz="1400" lang="en"/>
              <a:t> )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68350" x="0"/>
            <a:ext cy="1158875" cx="65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705200" x="3352050"/>
            <a:ext cy="1438299" cx="5791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y="92353" x="1063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Implementované komponenty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119092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rsyslog::client, rsyslog::server, jenkins, rediser, elasticsearch, logstash, kibana </a:t>
            </a:r>
            <a:r>
              <a:rPr sz="1400" lang="en"/>
              <a:t>(https://github.com/electrical/)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glastopf, netflow::nfdump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904200" x="2165475"/>
            <a:ext cy="2171700" cx="667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9800" x="84875"/>
            <a:ext cy="5023700" cx="905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>
            <p:ph type="title"/>
          </p:nvPr>
        </p:nvSpPr>
        <p:spPr>
          <a:xfrm>
            <a:off y="0" x="4432450"/>
            <a:ext cy="569699" cx="4711500"/>
          </a:xfrm>
          <a:prstGeom prst="rect">
            <a:avLst/>
          </a:prstGeom>
          <a:solidFill>
            <a:srgbClr val="FFFFFF"/>
          </a:solidFill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b="0" sz="3000" lang="en"/>
              <a:t>… mimochodem glastopf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915050" x="0"/>
            <a:ext cy="569699" cx="8229600"/>
          </a:xfrm>
          <a:prstGeom prst="rect">
            <a:avLst/>
          </a:prstGeom>
          <a:solidFill>
            <a:srgbClr val="FFFFFF"/>
          </a:solidFill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400" lang="en"/>
              <a:t>python++ web honeypot &gt; sqlite &gt; logstash input sqlite &gt; elasticsearch &gt; kibana</a:t>
            </a:r>
          </a:p>
          <a:p>
            <a:pPr>
              <a:spcBef>
                <a:spcPts val="0"/>
              </a:spcBef>
              <a:buNone/>
            </a:pPr>
            <a:r>
              <a:rPr sz="600" lang="en"/>
              <a:t>(shady r00lez :)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Nic nového, pouze pár aplikací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 Code &gt; Puppet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Infrastructure as &gt; Avahi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Glastopf, Maildir screener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Netflow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ELK 1.2+1.4+3.0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y="0" x="0"/>
            <a:ext cy="618000" cx="88968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/>
              <a:t>Netflow 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25575" x="507875"/>
            <a:ext cy="4617924" cx="863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y="48150" x="4252125"/>
            <a:ext cy="1335900" cx="48920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Maildir screener - embed ELK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0"/>
            <a:ext cy="1959625" cx="425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549550" x="1385150"/>
            <a:ext cy="3593950" cx="7758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076725" x="0"/>
            <a:ext cy="1959624" cx="313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konecne Netflow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048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200" lang="en"/>
              <a:t>Netflow is a feature that was introduced on Cisco routers that provides the ability to collect IP network traffic as it enters or exits an interface. By analyzing the data provided by Netflow a network administrator can determine things such as the source and destination of traffic, class of service, and the causes of congestion. Netflow consists of three components: flow caching, Flow Collector, and Data Analyzer.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645650" x="333375"/>
            <a:ext cy="2057400" cx="847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Logstash jako flow kolektor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ruby/java roura na zpracování zpráv/dat/událostí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input | filter | output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logstash input udp codec netflow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206075" x="3555200"/>
            <a:ext cy="1839825" cx="442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77050" x="7759725"/>
            <a:ext cy="1740624" cx="108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y="76703" x="1894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Předzpracování dat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y="729225" x="106275"/>
            <a:ext cy="28722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logstash filter geoip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04950" x="2495511"/>
            <a:ext cy="3638550" cx="6648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y="76703" x="1894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Zábavné předzpracování dat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y="934100" x="106200"/>
            <a:ext cy="3730800" cx="54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netflow exportuje data z PDU, ale my bychom chtěli vidět text</a:t>
            </a:r>
          </a:p>
          <a:p>
            <a:pPr rtl="0" lvl="1" indent="-317500" marL="91440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en"/>
              <a:t>jistě je možné ponořit se do tajů javascriptu nebo ...</a:t>
            </a:r>
          </a:p>
          <a:p>
            <a:pPr rtl="0" lvl="0" indent="-381000" marL="13716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logstash filter translate pr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78825" x="5716425"/>
            <a:ext cy="4164674" cx="342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y="76700" x="189400"/>
            <a:ext cy="6525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Ještě zábavnější předzpracování dat než jsme doufali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729200" x="87825"/>
            <a:ext cy="28722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logstash filter translate flags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16400" x="189400"/>
            <a:ext cy="3514725" cx="444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628775" x="4933175"/>
            <a:ext cy="3514725" cx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Logstash jako flow kolektor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není vhodný pro vysoké rychlosti, příchozí datagramy se snadno ztratí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ideální pro takovéto domácí počítání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TODO Mylí jéžišku:</a:t>
            </a:r>
          </a:p>
          <a:p>
            <a:pPr rtl="0" lvl="2" indent="-3429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800" lang="en"/>
              <a:t>mikrotik (netflow)</a:t>
            </a:r>
          </a:p>
          <a:p>
            <a:pPr rtl="0" lvl="2" indent="-3429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800" lang="en"/>
              <a:t>cubieboard (ELK)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894574" x="5729925"/>
            <a:ext cy="397324" cx="152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290650" x="4963650"/>
            <a:ext cy="503225" cx="16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951198" x="5947575"/>
            <a:ext cy="1343406" cx="255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4362575" x="6993300"/>
            <a:ext cy="563275" cx="35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4392600" x="6376325"/>
            <a:ext cy="503224" cx="558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4500725" x="4963650"/>
            <a:ext cy="245699" cx="141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y="3347775" x="7596674"/>
            <a:ext cy="677824" cx="90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nfdump jako flow kolektor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y="1006550" x="457200"/>
            <a:ext cy="3919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The nfdump tools collect and process netflow data on the command line.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$ nfcapd</a:t>
            </a:r>
            <a:r>
              <a:rPr sz="1400" lang="en"/>
              <a:t> sbírá data z emitorů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$ nfdump -r /var/cache/nfdump/nfcapd.201409302325 -o csv</a:t>
            </a:r>
          </a:p>
          <a:p>
            <a:pPr rtl="0" lvl="0">
              <a:spcBef>
                <a:spcPts val="0"/>
              </a:spcBef>
              <a:buNone/>
            </a:pPr>
            <a:r>
              <a:rPr b="1" sz="1100" lang="en"/>
              <a:t>ts</a:t>
            </a:r>
            <a:r>
              <a:rPr sz="1100" lang="en"/>
              <a:t>,te,</a:t>
            </a:r>
            <a:r>
              <a:rPr b="1" sz="1100" lang="en"/>
              <a:t>td</a:t>
            </a:r>
            <a:r>
              <a:rPr sz="1100" lang="en"/>
              <a:t>,</a:t>
            </a:r>
            <a:r>
              <a:rPr b="1" sz="1100" lang="en"/>
              <a:t>sa</a:t>
            </a:r>
            <a:r>
              <a:rPr sz="1100" lang="en"/>
              <a:t>,</a:t>
            </a:r>
            <a:r>
              <a:rPr b="1" sz="1100" lang="en"/>
              <a:t>da</a:t>
            </a:r>
            <a:r>
              <a:rPr sz="1100" lang="en"/>
              <a:t>,</a:t>
            </a:r>
            <a:r>
              <a:rPr b="1" sz="1100" lang="en"/>
              <a:t>sp</a:t>
            </a:r>
            <a:r>
              <a:rPr sz="1100" lang="en"/>
              <a:t>,</a:t>
            </a:r>
            <a:r>
              <a:rPr b="1" sz="1100" lang="en"/>
              <a:t>dp</a:t>
            </a:r>
            <a:r>
              <a:rPr sz="1100" lang="en"/>
              <a:t>,</a:t>
            </a:r>
            <a:r>
              <a:rPr b="1" sz="1100" lang="en"/>
              <a:t>pr</a:t>
            </a:r>
            <a:r>
              <a:rPr sz="1100" lang="en"/>
              <a:t>,</a:t>
            </a:r>
            <a:r>
              <a:rPr b="1" sz="1100" lang="en"/>
              <a:t>flg</a:t>
            </a:r>
            <a:r>
              <a:rPr sz="1100" lang="en"/>
              <a:t>,fwd,stos,</a:t>
            </a:r>
            <a:r>
              <a:rPr b="1" sz="1100" lang="en"/>
              <a:t>ipkt</a:t>
            </a:r>
            <a:r>
              <a:rPr sz="1100" lang="en"/>
              <a:t>,</a:t>
            </a:r>
            <a:r>
              <a:rPr b="1" sz="1100" lang="en"/>
              <a:t>ibyt,</a:t>
            </a:r>
            <a:r>
              <a:rPr sz="1100" lang="en"/>
              <a:t>opkt,obyt,in,out,sas,das,smk,dmk,dtos,dir,nh,nhb,svln,dvln,ismc,odmc,idmc,osmc,mpls1,mpls2,mpls3,mpls4,mpls5,mpls6,mpls7,mpls8,mpls9,mpls10,ra,eng</a:t>
            </a:r>
          </a:p>
          <a:p>
            <a:pPr rtl="0">
              <a:spcBef>
                <a:spcPts val="0"/>
              </a:spcBef>
              <a:buNone/>
            </a:pPr>
            <a:r>
              <a:rPr sz="900" lang="en"/>
              <a:t>2014-09-30 23:20:26,2014-09-30 23:20:46,20.038,</a:t>
            </a:r>
            <a:r>
              <a:rPr b="1" sz="900" lang="en"/>
              <a:t>A.B.C.X</a:t>
            </a:r>
            <a:r>
              <a:rPr sz="900" lang="en"/>
              <a:t>,</a:t>
            </a:r>
            <a:r>
              <a:rPr b="1" sz="900" lang="en"/>
              <a:t>A.B.C.Y</a:t>
            </a:r>
            <a:r>
              <a:rPr sz="900" lang="en"/>
              <a:t>,47103,49559,TCP,.AP.SF,0,0,6,3259,0,0,0,0,0,0,0,0,0,0,0.0.0.0,0.0.0.0,0,0,00:00:00:00:00:00,00:00:00:00:00:00,00:00:00:00:00:00,00:00:00:00:00:00,0-0-0,0-0-0,0-0-0,0-0-0,0-0-0,0-0-0,0-0-0,0-0-0,0-0-0,0-0-0,0.0.0.0,0/0</a:t>
            </a:r>
          </a:p>
          <a:p>
            <a:pPr rtl="0">
              <a:spcBef>
                <a:spcPts val="0"/>
              </a:spcBef>
              <a:buNone/>
            </a:pPr>
            <a:r>
              <a:rPr sz="900" lang="en"/>
              <a:t>2014-09-30 23:20:26,2014-09-30 23:20:46,20.038,</a:t>
            </a:r>
            <a:r>
              <a:rPr b="1" sz="900" lang="en"/>
              <a:t>A.B.C.Y</a:t>
            </a:r>
            <a:r>
              <a:rPr sz="900" lang="en"/>
              <a:t>,</a:t>
            </a:r>
            <a:r>
              <a:rPr b="1" sz="900" lang="en"/>
              <a:t>A.B.C.X</a:t>
            </a:r>
            <a:r>
              <a:rPr sz="900" lang="en"/>
              <a:t>,49559,47103,TCP,.A..SF,0,0,5,268,0,0,0,0,0,0,0,0,0,0,0.0.0.0,0.0.0.0,0,0,00:00:00:00:00:00,00:00:00:00:00:00,00:00:00:00:00:00,00:00:00:00:00:00,0-0-0,0-0-0,0-0-0,0-0-0,0-0-0,0-0-0,0-0-0,0-0-0,0-0-0,0-0-0,0.0.0.0,0/0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zatím jsem nepronikl do všech detailů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en"/>
              <a:t>vyhledávání směru (1 tok je zobrazen na 2 </a:t>
            </a:r>
            <a:r>
              <a:rPr sz="1400" lang="en" i="1"/>
              <a:t>řádky</a:t>
            </a:r>
            <a:r>
              <a:rPr sz="1400" lang="en"/>
              <a:t>)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en"/>
              <a:t>záludnosti protokolů typu ICMP (typ PDU v sp/dp ?)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ELK jako prohlížečka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nfcapd -x script.sh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nfcapd ukládá veškeré příchozí informace z netflow PDU do souborů které dle nastavení rotuje (~5min)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vždy když je k dispozici nový kompletní soubor lze provést akci</a:t>
            </a:r>
          </a:p>
          <a:p>
            <a:pPr rtl="0" lvl="2" indent="-3429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800" lang="en"/>
              <a:t>dump do CSV a odeslat na zpracování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logstash redis input</a:t>
            </a:r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967825" x="4275475"/>
            <a:ext cy="2111050" cx="481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Cloud pro zpracování logů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rsyslog, logstash, elasticsearch, mongodb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starý cloud, víceméně ruční práce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špatně se oprašovává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distribuce SW přes statické tgz a pár skriptů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těžkopádný vyvoj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y="-156975" x="-110800"/>
            <a:ext cy="2253300" cx="809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logstash filters for type nz</a:t>
            </a:r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55225" x="1102125"/>
            <a:ext cy="4688275" cx="804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y="0" x="0"/>
            <a:ext cy="3730499" cx="3915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Elasticsearch nz type mapping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400" lang="en"/>
              <a:t>schema</a:t>
            </a:r>
            <a:r>
              <a:rPr sz="1400" lang="en"/>
              <a:t>-</a:t>
            </a:r>
            <a:r>
              <a:rPr b="1" sz="1400" lang="en"/>
              <a:t>less != type-less</a:t>
            </a:r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183450" x="0"/>
            <a:ext cy="2960049" cx="497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64175" x="3868200"/>
            <a:ext cy="5079324" cx="527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y="3" x="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Kibana nz dashboard - </a:t>
            </a:r>
            <a:r>
              <a:rPr sz="2400" lang="en"/>
              <a:t>co je na obrázku ?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torrent traffic</a:t>
            </a:r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52914" x="0"/>
            <a:ext cy="4061309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y="3" x="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dns enum </a:t>
            </a:r>
            <a:r>
              <a:rPr sz="1800" lang="en"/>
              <a:t>-- kde je wally ?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ip to dns enum</a:t>
            </a:r>
          </a:p>
        </p:txBody>
      </p:sp>
      <p:pic>
        <p:nvPicPr>
          <p:cNvPr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896671" x="0"/>
            <a:ext cy="4248003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y="0" x="0"/>
            <a:ext cy="608100" cx="408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/>
              <a:t>ELK nz basic queries 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basic queries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y="135850" x="3736275"/>
            <a:ext cy="369599" cx="5304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některé dotazy lze realizovat panely (histogram, stats, table, …)</a:t>
            </a:r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710185" x="0"/>
            <a:ext cy="4288888" cx="914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y="94475" x="0"/>
            <a:ext cy="581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ELK aggregace 1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y="676175" x="230950"/>
            <a:ext cy="1391999" cx="4555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n"/>
              <a:t>select sa, sum(ipkt), sum(ibyt), count(*) from flowdata where pr=”TCP” GROUP by sa ODER BY bytes;</a:t>
            </a:r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75300" x="0"/>
            <a:ext cy="2645199" cx="609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Shape 2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0" x="5580101"/>
            <a:ext cy="5143499" cx="438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y="94475" x="0"/>
            <a:ext cy="581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ELK aggregace 2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y="676175" x="230950"/>
            <a:ext cy="1016099" cx="7326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n"/>
              <a:t>Agregační penalta vs předpočítávání (group by a,b,c,d,e prostě neco stojí …)</a:t>
            </a:r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94825" x="1160125"/>
            <a:ext cy="3948675" cx="798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y="676175" x="230950"/>
            <a:ext cy="1391999" cx="4555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4277285"/>
            <a:ext cy="5143499" cx="4866714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 txBox="1"/>
          <p:nvPr>
            <p:ph type="title"/>
          </p:nvPr>
        </p:nvSpPr>
        <p:spPr>
          <a:xfrm>
            <a:off y="94475" x="0"/>
            <a:ext cy="581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ELK aggregace 3 extended stats</a:t>
            </a:r>
          </a:p>
        </p:txBody>
      </p:sp>
      <p:pic>
        <p:nvPicPr>
          <p:cNvPr id="286" name="Shape 2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676175" x="-339925"/>
            <a:ext cy="2296274" cx="5697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y="0" x="0"/>
            <a:ext cy="646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ELK count distinct &gt;&gt; cardinality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72625" x="0"/>
            <a:ext cy="2486025" cx="997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102350" x="2188525"/>
            <a:ext cy="2041149" cx="695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y="0" x="104325"/>
            <a:ext cy="646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ELK count distinct &gt;&gt; cardinality</a:t>
            </a:r>
          </a:p>
        </p:txBody>
      </p:sp>
      <p:pic>
        <p:nvPicPr>
          <p:cNvPr id="300" name="Shape 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16825" x="360150"/>
            <a:ext cy="4626674" cx="441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Shape 3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754550" x="6487475"/>
            <a:ext cy="1017974" cx="22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Cloud pro zpracování </a:t>
            </a:r>
            <a:r>
              <a:rPr strike="sngStrike" lang="en"/>
              <a:t>logů</a:t>
            </a:r>
            <a:r>
              <a:rPr lang="en"/>
              <a:t> dat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chtěli bychom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moderní systém na správu skupin uzlů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zpracovávat i jiná než textová data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y="3" x="963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ELK not just simple aggregations ...</a:t>
            </a: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y="747675" x="0"/>
            <a:ext cy="3725699" cx="8938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histogram průměrné délky paketu v tocích pro daný uzel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en"/>
              <a:t>původně jsem očekával 1 - 1500, ale smůla puštíku ;)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en"/>
              <a:t>spočítání statistik podle skriptu/dopočítané hodnoty</a:t>
            </a:r>
          </a:p>
          <a:p>
            <a:pPr rtl="0" lvl="2" indent="-3175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400" lang="en"/>
              <a:t>např. vlastní Map část od agregační Reduce</a:t>
            </a:r>
          </a:p>
        </p:txBody>
      </p:sp>
      <p:pic>
        <p:nvPicPr>
          <p:cNvPr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38300" x="0"/>
            <a:ext cy="2306275" cx="595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Shape 3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994600" x="5518800"/>
            <a:ext cy="3148899" cx="362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y="0" x="0"/>
            <a:ext cy="563400" cx="9144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ELK scripted values for the other guys profit</a:t>
            </a:r>
          </a:p>
        </p:txBody>
      </p:sp>
      <p:pic>
        <p:nvPicPr>
          <p:cNvPr id="315" name="Shape 3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789700" x="1375900"/>
            <a:ext cy="4353799" cx="7768099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Shape 316"/>
          <p:cNvSpPr txBox="1"/>
          <p:nvPr/>
        </p:nvSpPr>
        <p:spPr>
          <a:xfrm>
            <a:off y="443250" x="0"/>
            <a:ext cy="1181999" cx="201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CVE-2014-3120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Práce na silnici</a:t>
            </a: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y="1200150" x="220475"/>
            <a:ext cy="3796499" cx="8869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peer review, release v1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v2 roadmap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testy na velkých datech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redis vs. jiný messaging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inputs pro forensics</a:t>
            </a:r>
          </a:p>
          <a:p>
            <a:pPr rtl="0" lvl="2" indent="-3175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400" lang="en"/>
              <a:t>mactimerobber, Nixon’s poor man fs forensics decorator, plaso</a:t>
            </a:r>
          </a:p>
          <a:p>
            <a:pPr rtl="0" lvl="2" indent="-3175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400" lang="en"/>
              <a:t>cleartext disk images strings data carving and indexing (aka sleuthkit)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more aggregations</a:t>
            </a:r>
          </a:p>
          <a:p>
            <a:pPr rtl="0" lvl="2" indent="-3175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400" lang="en"/>
              <a:t>histogram 1day, terms pr, term flg, sum ibyt, sum ipkt</a:t>
            </a:r>
          </a:p>
          <a:p>
            <a:pPr rtl="0" lvl="3" indent="-317500" marL="18288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vektory příznaků, behaviorální analýza změny chování uzlu (scikit)</a:t>
            </a:r>
          </a:p>
          <a:p>
            <a:pPr lvl="0" indent="0" mar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323" name="Shape 3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11125" x="6560325"/>
            <a:ext cy="1379224" cx="137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y="452500" x="369375"/>
            <a:ext cy="563400" cx="80429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bodik/rsyslog2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y="1948425" x="369375"/>
            <a:ext cy="1941599" cx="5160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u="sng" sz="2400" lang="en">
                <a:solidFill>
                  <a:schemeClr val="hlink"/>
                </a:solidFill>
                <a:hlinkClick r:id="rId3"/>
              </a:rPr>
              <a:t>https://github.com/bodik/rsyslog2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sz="2400" lang="en"/>
              <a:t>puppet bez mastera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sz="2400" lang="en">
                <a:solidFill>
                  <a:schemeClr val="dk1"/>
                </a:solidFill>
              </a:rPr>
              <a:t>jenkins pro automatizaci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sz="2400" lang="en"/>
              <a:t>cloud s autodiscovery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sz="2400" lang="en"/>
              <a:t>zpracování dat v ELK</a:t>
            </a:r>
          </a:p>
          <a:p>
            <a:pPr rtl="0" lvl="2" indent="-381000" marL="13716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■"/>
            </a:pPr>
            <a:r>
              <a:rPr sz="2400" lang="en"/>
              <a:t>rsyslog, Netflow, Glastopf</a:t>
            </a:r>
          </a:p>
        </p:txBody>
      </p:sp>
      <p:pic>
        <p:nvPicPr>
          <p:cNvPr id="330" name="Shape 3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24599" x="6810575"/>
            <a:ext cy="853850" cx="1929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Shape 3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399044" x="6538137"/>
            <a:ext cy="459555" cx="247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Infrastruktura jako kód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puppet -- konfigurační management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package, file, exec, user, service, ...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jednotlivé kousky se spojují v (parametrické) třídy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třídy/recepty mají za úkol dostat uzel do popsaného stavu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77025" x="109250"/>
            <a:ext cy="1135800" cx="333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Infrastruktura jako Puppet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2077725" x="109250"/>
            <a:ext cy="1025099" cx="2772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příklad třídy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2718850"/>
            <a:ext cy="5143499" cx="642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996525" x="109250"/>
            <a:ext cy="1025100" cx="10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45228" x="417025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sz="3000" lang="en"/>
              <a:t>Infrastruktura jako Puppet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063375" x="0"/>
            <a:ext cy="3725699" cx="330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loutky se obracejí na svého pána který jim pošle příslušné notičky co mají hrát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375" x="3304525"/>
            <a:ext cy="4078374" cx="583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sz="3000" lang="en"/>
              <a:t>Infrastruktura jako Puppet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Puppet master je ale vehykl navíc ...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1" indent="-342900" marL="13716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server navíc (bod selhání)</a:t>
            </a:r>
          </a:p>
          <a:p>
            <a:pPr rtl="0" lvl="1" indent="-342900" marL="13716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dns/externí klasifikátor</a:t>
            </a:r>
          </a:p>
          <a:p>
            <a:pPr rtl="0" lvl="1" indent="-342900" marL="13716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správat CA</a:t>
            </a:r>
          </a:p>
          <a:p>
            <a:pPr rtl="0" lvl="1" indent="-342900" marL="13716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úpravy site.pp, když se uzly objevují kde má plánovač místo</a:t>
            </a:r>
          </a:p>
          <a:p>
            <a:pPr rtl="0" lvl="1" indent="-342900" marL="13716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instalace notebookových/pracovních VM ?? eek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sz="3000" lang="en"/>
              <a:t>Infrastruktura jako prostředí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třídy lze ale aplikovat i ručně a uvést uzel do potřebného stavu poloautomaticky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0" marL="914400">
              <a:spcBef>
                <a:spcPts val="0"/>
              </a:spcBef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266575" x="613312"/>
            <a:ext cy="263150" cx="791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