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4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49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31.xml" Type="http://schemas.openxmlformats.org/officeDocument/2006/relationships/slide" Id="rId36"/><Relationship Target="slides/slide25.xml" Type="http://schemas.openxmlformats.org/officeDocument/2006/relationships/slide" Id="rId30"/><Relationship Target="slides/slide26.xml" Type="http://schemas.openxmlformats.org/officeDocument/2006/relationships/slide" Id="rId3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44.xml" Type="http://schemas.openxmlformats.org/officeDocument/2006/relationships/slide" Id="rId49"/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35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6.xml" Type="http://schemas.openxmlformats.org/officeDocument/2006/relationships/slide" Id="rId41"/><Relationship Target="tableStyles.xml" Type="http://schemas.openxmlformats.org/officeDocument/2006/relationships/tableStyles" Id="rId3"/><Relationship Target="slides/slide37.xml" Type="http://schemas.openxmlformats.org/officeDocument/2006/relationships/slide" Id="rId42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49.xml" Type="http://schemas.openxmlformats.org/officeDocument/2006/relationships/slide" Id="rId54"/><Relationship Target="slides/slide48.xml" Type="http://schemas.openxmlformats.org/officeDocument/2006/relationships/slide" Id="rId5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slides/slide16.xml" Type="http://schemas.openxmlformats.org/officeDocument/2006/relationships/slide" Id="rId21"/><Relationship Target="slides/slide17.xml" Type="http://schemas.openxmlformats.org/officeDocument/2006/relationships/slide" Id="rId22"/><Relationship Target="slides/slide18.xml" Type="http://schemas.openxmlformats.org/officeDocument/2006/relationships/slide" Id="rId23"/><Relationship Target="slides/slide19.xml" Type="http://schemas.openxmlformats.org/officeDocument/2006/relationships/slide" Id="rId24"/><Relationship Target="slides/slide15.xml" Type="http://schemas.openxmlformats.org/officeDocument/2006/relationships/slide" Id="rId20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6" name="Shape 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5" name="Shape 2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2" name="Shape 2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6" name="Shape 3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3" name="Shape 3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0" name="Shape 3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7" name="Shape 3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4" name="Shape 3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1" name="Shape 3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8" name="Shape 3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4" name="Shape 3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gif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4"/><Relationship Target="../media/image08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4"/><Relationship Target="../media/image11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2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pn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png" Type="http://schemas.openxmlformats.org/officeDocument/2006/relationships/image" Id="rId4"/><Relationship Target="../media/image16.pn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4.png" Type="http://schemas.openxmlformats.org/officeDocument/2006/relationships/image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1.png" Type="http://schemas.openxmlformats.org/officeDocument/2006/relationships/image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5.png" Type="http://schemas.openxmlformats.org/officeDocument/2006/relationships/image" Id="rId3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8.png" Type="http://schemas.openxmlformats.org/officeDocument/2006/relationships/image" Id="rId3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7.png" Type="http://schemas.openxmlformats.org/officeDocument/2006/relationships/image" Id="rId3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6.png" Type="http://schemas.openxmlformats.org/officeDocument/2006/relationships/image" Id="rId3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9.png" Type="http://schemas.openxmlformats.org/officeDocument/2006/relationships/image" Id="rId3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0.png" Type="http://schemas.openxmlformats.org/officeDocument/2006/relationships/image" Id="rId3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2.png" Type="http://schemas.openxmlformats.org/officeDocument/2006/relationships/image" Id="rId3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3.png" Type="http://schemas.openxmlformats.org/officeDocument/2006/relationships/image" Id="rId3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3.png" Type="http://schemas.openxmlformats.org/officeDocument/2006/relationships/image" Id="rId3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5.png" Type="http://schemas.openxmlformats.org/officeDocument/2006/relationships/image" Id="rId3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en"/>
              <a:t>Harvesting Logs and Events Using MetaCentrum Virtualization Services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Radoslav Bodó, Daniel Kouřil</a:t>
            </a:r>
          </a:p>
          <a:p>
            <a:pPr rtl="0" lvl="0">
              <a:buNone/>
            </a:pPr>
            <a:r>
              <a:rPr lang="en"/>
              <a:t>CESNET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y="5404375" x="1944600"/>
            <a:ext cy="702600" cx="52548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Campus network monitoring and security workshop</a:t>
            </a:r>
          </a:p>
          <a:p>
            <a:pPr algn="ctr" rtl="0" lvl="0">
              <a:buNone/>
            </a:pPr>
            <a:r>
              <a:rPr lang="en"/>
              <a:t>Prague 2014</a:t>
            </a:r>
          </a:p>
        </p:txBody>
      </p:sp>
      <p:pic>
        <p:nvPicPr>
          <p:cNvPr id="26" name="Shape 2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26275" x="4925025"/>
            <a:ext cy="776774" cx="3957149"/>
          </a:xfrm>
          <a:prstGeom prst="rect">
            <a:avLst/>
          </a:prstGeom>
        </p:spPr>
      </p:pic>
      <p:pic>
        <p:nvPicPr>
          <p:cNvPr id="27" name="Shape 2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213975"/>
            <a:ext cy="968174" cx="21879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rsyslogd wrapup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chemeClr val="dk1"/>
              </a:buClr>
              <a:buSzPct val="97222"/>
              <a:buFont typeface="Arial"/>
              <a:buChar char="•"/>
            </a:pPr>
            <a:r>
              <a:rPr sz="2400" lang="en"/>
              <a:t>in production about a 2 years</a:t>
            </a:r>
          </a:p>
          <a:p>
            <a:r>
              <a:t/>
            </a:r>
          </a:p>
          <a:p>
            <a:pPr rtl="0" lvl="0" indent="-317500" marL="457200">
              <a:buClr>
                <a:schemeClr val="dk1"/>
              </a:buClr>
              <a:buSzPct val="97222"/>
              <a:buFont typeface="Arial"/>
              <a:buChar char="•"/>
            </a:pPr>
            <a:r>
              <a:rPr sz="2400" lang="en"/>
              <a:t>approx. 90% nodes coverage (700 nodes)</a:t>
            </a:r>
          </a:p>
          <a:p>
            <a:r>
              <a:t/>
            </a:r>
          </a:p>
          <a:p>
            <a:pPr rtl="0" lvl="0" indent="-317500" marL="457200">
              <a:buClr>
                <a:schemeClr val="dk1"/>
              </a:buClr>
              <a:buSzPct val="97222"/>
              <a:buFont typeface="Arial"/>
              <a:buChar char="•"/>
            </a:pPr>
            <a:r>
              <a:rPr sz="2400" lang="en"/>
              <a:t>50 - 100GB per month</a:t>
            </a:r>
          </a:p>
          <a:p>
            <a:pPr rtl="0" lvl="1" indent="-317500" marL="914400">
              <a:buClr>
                <a:schemeClr val="dk1"/>
              </a:buClr>
              <a:buSzPct val="58333"/>
              <a:buFont typeface="Courier New"/>
              <a:buChar char="o"/>
            </a:pPr>
            <a:r>
              <a:rPr sz="2400" lang="en"/>
              <a:t>2GB compressed with 7zip</a:t>
            </a:r>
          </a:p>
          <a:p>
            <a:r>
              <a:t/>
            </a:r>
          </a:p>
          <a:p>
            <a:pPr rtl="0" lvl="0" indent="-317500" marL="457200">
              <a:buClr>
                <a:schemeClr val="dk1"/>
              </a:buClr>
              <a:buSzPct val="97222"/>
              <a:buFont typeface="Arial"/>
              <a:buChar char="•"/>
            </a:pPr>
            <a:r>
              <a:rPr sz="2400" lang="en"/>
              <a:t>monitoring</a:t>
            </a:r>
          </a:p>
          <a:p>
            <a:pPr rtl="0" lvl="1" indent="-317500" marL="914400">
              <a:buClr>
                <a:schemeClr val="dk1"/>
              </a:buClr>
              <a:buSzPct val="46666"/>
              <a:buFont typeface="Courier New"/>
              <a:buChar char="o"/>
            </a:pPr>
            <a:r>
              <a:rPr lang="en"/>
              <a:t>nagios</a:t>
            </a:r>
          </a:p>
          <a:p>
            <a:pPr rtl="0" lvl="1" indent="-317500" marL="914400">
              <a:buClr>
                <a:schemeClr val="dk1"/>
              </a:buClr>
              <a:buSzPct val="46666"/>
              <a:buFont typeface="Courier New"/>
              <a:buChar char="o"/>
            </a:pPr>
            <a:r>
              <a:rPr lang="en"/>
              <a:t>cron scripts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Log processing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why centralized logging ?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having logs on single place allows us to do centralized do_magic_here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classic approach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grep, perl, cron, tail -f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Log processing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CCCCCC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CCCCCC"/>
                </a:solidFill>
              </a:rPr>
              <a:t>classic approach</a:t>
            </a:r>
          </a:p>
          <a:p>
            <a:pPr rtl="0" lvl="1" indent="-381000" marL="914400">
              <a:buClr>
                <a:srgbClr val="CCCCCC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CCCCCC"/>
                </a:solidFill>
              </a:rPr>
              <a:t>grep, perl, cron, tail -f</a:t>
            </a:r>
          </a:p>
          <a:p>
            <a:pPr rtl="0" lvl="1" indent="-381000" marL="914400">
              <a:buClr>
                <a:srgbClr val="CCCCCC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CCCCCC"/>
                </a:solidFill>
              </a:rPr>
              <a:t>alerting from PBS logs</a:t>
            </a:r>
          </a:p>
          <a:p>
            <a:pPr rtl="0" lvl="3" indent="-342900" marL="1828800">
              <a:buClr>
                <a:srgbClr val="CCCCCC"/>
              </a:buClr>
              <a:buSzPct val="99999"/>
              <a:buFont typeface="Arial"/>
              <a:buChar char="•"/>
            </a:pPr>
            <a:r>
              <a:rPr lang="en">
                <a:solidFill>
                  <a:srgbClr val="CCCCCC"/>
                </a:solidFill>
              </a:rPr>
              <a:t>jobs_too_long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perl is fine but not quite fast for 100GB of data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example: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search for login from evil IPs</a:t>
            </a:r>
          </a:p>
          <a:p>
            <a:r>
              <a:t/>
            </a:r>
          </a:p>
          <a:p>
            <a:pPr rtl="0" lvl="0" indent="-381000" marL="457200">
              <a:spcBef>
                <a:spcPts val="600"/>
              </a:spcBef>
              <a:buClr>
                <a:schemeClr val="dk1"/>
              </a:buClr>
              <a:buSzPct val="133333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for analytics a database must be used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but planning first ...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99150" x="4857750"/>
            <a:ext cy="1514475" cx="38290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The size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 grid scales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logs growing more and more</a:t>
            </a:r>
          </a:p>
          <a:p>
            <a:pPr rtl="0" lvl="2" indent="-381000" marL="1371600">
              <a:buClr>
                <a:schemeClr val="dk1"/>
              </a:buClr>
              <a:buSzPct val="133333"/>
              <a:buFont typeface="Wingdings"/>
              <a:buChar char="§"/>
            </a:pPr>
            <a:r>
              <a:rPr sz="1800" lang="en"/>
              <a:t>a scaling DB must be used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clustering, partitioning</a:t>
            </a:r>
          </a:p>
          <a:p>
            <a:pPr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MySQL, PostgreSQL, ...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The structure strikes back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logs are not just text lines, but rather a nested structure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logs differ a lot between products</a:t>
            </a:r>
          </a:p>
          <a:p>
            <a:pPr rtl="0" lvl="1" indent="-381000" marL="914400">
              <a:buClr>
                <a:schemeClr val="dk1"/>
              </a:buClr>
              <a:buSzPct val="133333"/>
              <a:buFont typeface="Courier New"/>
              <a:buChar char="o"/>
            </a:pPr>
            <a:r>
              <a:rPr sz="1800" lang="en"/>
              <a:t>kernel, mta, httpd, ssh, kdc, ...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and that does not play well with RDBMS (with fixed data structures)</a:t>
            </a:r>
          </a:p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y="2486325" x="1946200"/>
            <a:ext cy="1453200" cx="5716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solidFill>
                  <a:srgbClr val="274E13"/>
                </a:solidFill>
              </a:rPr>
              <a:t>LOG ::= TIMESTAMP DATA</a:t>
            </a:r>
          </a:p>
          <a:p>
            <a:pPr rtl="0" lvl="0">
              <a:buNone/>
            </a:pPr>
            <a:r>
              <a:rPr sz="1800" lang="en">
                <a:solidFill>
                  <a:srgbClr val="274E13"/>
                </a:solidFill>
              </a:rPr>
              <a:t>DATA ::= LOGSOURCE PROGRAM PID MESSAGE</a:t>
            </a:r>
          </a:p>
          <a:p>
            <a:pPr rtl="0" lvl="0">
              <a:buNone/>
            </a:pPr>
            <a:r>
              <a:rPr sz="1800" lang="en">
                <a:solidFill>
                  <a:srgbClr val="274E13"/>
                </a:solidFill>
              </a:rPr>
              <a:t>MESSAGE ::= M1 | M2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 new hope ?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NoSQL databases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emerging technology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cloud technology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scaling technology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c00l technology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focused on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ElasticSearch</a:t>
            </a:r>
          </a:p>
          <a:p>
            <a:pPr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MongoDB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   </a:t>
            </a:r>
          </a:p>
          <a:p>
            <a:r>
              <a:t/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ElasticSearch is a full-text search engine </a:t>
            </a:r>
            <a:br>
              <a:rPr sz="2400" lang="en"/>
            </a:br>
            <a:r>
              <a:rPr sz="2400" lang="en"/>
              <a:t>              built on the top of the Lucene library</a:t>
            </a:r>
          </a:p>
          <a:p>
            <a:r>
              <a:t/>
            </a:r>
          </a:p>
          <a:p>
            <a:r>
              <a:t/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it is meant to be distributed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autodiscovery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automatic sharding/partitioning,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dynamic replica (re)allocation,</a:t>
            </a:r>
          </a:p>
          <a:p>
            <a:r>
              <a:t/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various clients already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85247" x="457200"/>
            <a:ext cy="1232390" cx="39727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   </a:t>
            </a:r>
          </a:p>
          <a:p>
            <a:r>
              <a:t/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REST or native protocol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PUT indexname&amp;data (json documents)</a:t>
            </a:r>
          </a:p>
          <a:p>
            <a:r>
              <a:t/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GET _search?DSL_query...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index will speed up the query</a:t>
            </a:r>
          </a:p>
          <a:p>
            <a:r>
              <a:t/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ElasticSearch is not meant to be facing public world</a:t>
            </a:r>
          </a:p>
          <a:p>
            <a:pPr rtl="0" lvl="1" indent="-381000" marL="914400">
              <a:buClr>
                <a:schemeClr val="dk1"/>
              </a:buClr>
              <a:buSzPct val="133333"/>
              <a:buFont typeface="Courier New"/>
              <a:buChar char="o"/>
            </a:pPr>
            <a:r>
              <a:rPr sz="1800" lang="en"/>
              <a:t>no authentication</a:t>
            </a:r>
          </a:p>
          <a:p>
            <a:pPr rtl="0" lvl="1" indent="-381000" marL="914400">
              <a:buClr>
                <a:schemeClr val="dk1"/>
              </a:buClr>
              <a:buSzPct val="133333"/>
              <a:buFont typeface="Courier New"/>
              <a:buChar char="o"/>
            </a:pPr>
            <a:r>
              <a:rPr sz="1800" lang="en"/>
              <a:t>no encryption</a:t>
            </a:r>
          </a:p>
          <a:p>
            <a:r>
              <a:t/>
            </a:r>
          </a:p>
          <a:p>
            <a:pPr rtl="0" lvl="1" indent="-381000" marL="914400">
              <a:buClr>
                <a:schemeClr val="dk1"/>
              </a:buClr>
              <a:buSzPct val="133333"/>
              <a:buFont typeface="Courier New"/>
              <a:buChar char="o"/>
            </a:pPr>
            <a:r>
              <a:rPr sz="1800" lang="en"/>
              <a:t>no problem !!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85247" x="457200"/>
            <a:ext cy="1232390" cx="39727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trike="sngStrike" lang="en"/>
              <a:t>rsyslog testbed </a:t>
            </a:r>
            <a:r>
              <a:rPr lang="en"/>
              <a:t>Private cloud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097405" x="2954822"/>
            <a:ext cy="3815594" cx="6202324"/>
          </a:xfrm>
          <a:prstGeom prst="rect">
            <a:avLst/>
          </a:prstGeom>
        </p:spPr>
      </p:pic>
      <p:sp>
        <p:nvSpPr>
          <p:cNvPr id="139" name="Shape 13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a private cloud has to be created in the grid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cluster members are created as jobs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cluster is interconnected by private VLAN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proxy is handling traffic in and out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Turning logs into structures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rsyslogd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omelasticsearch, ommongodb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Logstash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grok</a:t>
            </a:r>
          </a:p>
          <a:p>
            <a:pPr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flexible architecture</a:t>
            </a:r>
          </a:p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y="2850250" x="1915250"/>
            <a:ext cy="1453200" cx="5772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solidFill>
                  <a:srgbClr val="274E13"/>
                </a:solidFill>
              </a:rPr>
              <a:t>LOG ::= TIMESTAMP DATA</a:t>
            </a:r>
          </a:p>
          <a:p>
            <a:pPr rtl="0" lvl="0">
              <a:buNone/>
            </a:pPr>
            <a:r>
              <a:rPr sz="1800" lang="en">
                <a:solidFill>
                  <a:srgbClr val="274E13"/>
                </a:solidFill>
              </a:rPr>
              <a:t>DATA ::= LOGSOURCE PROGRAM PID MESSAGE</a:t>
            </a:r>
          </a:p>
          <a:p>
            <a:pPr rtl="0" lvl="0">
              <a:buNone/>
            </a:pPr>
            <a:r>
              <a:rPr sz="1800" lang="en">
                <a:solidFill>
                  <a:srgbClr val="274E13"/>
                </a:solidFill>
              </a:rPr>
              <a:t>MESSAGE ::= </a:t>
            </a:r>
            <a:r>
              <a:rPr b="1" sz="1800" lang="en">
                <a:solidFill>
                  <a:srgbClr val="274E13"/>
                </a:solidFill>
              </a:rPr>
              <a:t>M1</a:t>
            </a:r>
            <a:r>
              <a:rPr sz="1800" lang="en">
                <a:solidFill>
                  <a:srgbClr val="274E13"/>
                </a:solidFill>
              </a:rPr>
              <a:t> | </a:t>
            </a:r>
            <a:r>
              <a:rPr b="1" sz="1800" lang="en">
                <a:solidFill>
                  <a:srgbClr val="274E13"/>
                </a:solidFill>
              </a:rPr>
              <a:t>M2 | ...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Agenda</a:t>
            </a:r>
          </a:p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Introduction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Collecting logs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Log Processing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Advanced analysis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Resume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logstash -- libgrok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reusable regular expressions language and parsing library by Jordan Sissel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65050" x="8150643"/>
            <a:ext cy="1413895" cx="881731"/>
          </a:xfrm>
          <a:prstGeom prst="rect">
            <a:avLst/>
          </a:prstGeom>
        </p:spPr>
      </p:pic>
      <p:pic>
        <p:nvPicPr>
          <p:cNvPr id="154" name="Shape 15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391054" x="-703"/>
            <a:ext cy="2801545" cx="914540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59" name="Shape 1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059" x="0"/>
            <a:ext cy="6853940" cx="7235674"/>
          </a:xfrm>
          <a:prstGeom prst="rect">
            <a:avLst/>
          </a:prstGeom>
        </p:spPr>
      </p:pic>
      <p:sp>
        <p:nvSpPr>
          <p:cNvPr id="160" name="Shape 16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  </a:t>
            </a:r>
          </a:p>
        </p:txBody>
      </p:sp>
      <p:sp>
        <p:nvSpPr>
          <p:cNvPr id="161" name="Shape 161"/>
          <p:cNvSpPr txBox="1"/>
          <p:nvPr>
            <p:ph type="title"/>
          </p:nvPr>
        </p:nvSpPr>
        <p:spPr>
          <a:xfrm>
            <a:off y="720455" x="4426744"/>
            <a:ext cy="697200" cx="4746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Grokked syslog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logstash -- arch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23812" x="6057900"/>
            <a:ext cy="6905625" cx="3086100"/>
          </a:xfrm>
          <a:prstGeom prst="rect">
            <a:avLst/>
          </a:prstGeom>
        </p:spPr>
      </p:pic>
      <p:sp>
        <p:nvSpPr>
          <p:cNvPr id="168" name="Shape 16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event processing pipeline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input | filter | output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many IO plugins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flexible ...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39190" x="5066868"/>
            <a:ext cy="1413895" cx="88173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Log processing proxy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ES + LS + Kibana</a:t>
            </a:r>
          </a:p>
          <a:p>
            <a:pPr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... or even simpler (ES embedded in LS)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797403" x="1486569"/>
            <a:ext cy="4060595" cx="734201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btw Kibana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LS + ES web frontend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90848" x="7972"/>
            <a:ext cy="5367151" cx="913602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Performance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Proxy parser might not be enough for grid logs ..</a:t>
            </a:r>
          </a:p>
          <a:p>
            <a:pPr rtl="0" lvl="1" indent="-381000" marL="914400">
              <a:buClr>
                <a:schemeClr val="dk1"/>
              </a:buClr>
              <a:buSzPct val="133333"/>
              <a:buFont typeface="Courier New"/>
              <a:buChar char="o"/>
            </a:pPr>
            <a:r>
              <a:rPr sz="1800" lang="en"/>
              <a:t>creating cloud service is easy with LS, all we need is a spooling service &gt;&gt; redis</a:t>
            </a:r>
          </a:p>
          <a:p>
            <a:r>
              <a:t/>
            </a:r>
          </a:p>
          <a:p>
            <a:r>
              <a:t/>
            </a:r>
          </a:p>
          <a:p>
            <a:pPr rtl="0" lvl="0" indent="-419100" marL="457200">
              <a:spcBef>
                <a:spcPts val="480"/>
              </a:spcBef>
              <a:buClr>
                <a:srgbClr val="CCCCCC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CCCCCC"/>
                </a:solidFill>
              </a:rPr>
              <a:t>Speeding things up</a:t>
            </a:r>
          </a:p>
          <a:p>
            <a:pPr rtl="0" lvl="1" indent="-419100" marL="914400">
              <a:buClr>
                <a:srgbClr val="CCCCCC"/>
              </a:buClr>
              <a:buSzPct val="166666"/>
              <a:buFont typeface="Courier New"/>
              <a:buChar char="o"/>
            </a:pPr>
            <a:r>
              <a:rPr sz="1800" lang="en">
                <a:solidFill>
                  <a:srgbClr val="CCCCCC"/>
                </a:solidFill>
              </a:rPr>
              <a:t>batching, bulk indexing</a:t>
            </a:r>
          </a:p>
          <a:p>
            <a:pPr rtl="0" lvl="1" indent="-419100" marL="914400">
              <a:buClr>
                <a:srgbClr val="CCCCCC"/>
              </a:buClr>
              <a:buSzPct val="166666"/>
              <a:buFont typeface="Courier New"/>
              <a:buChar char="o"/>
            </a:pPr>
            <a:r>
              <a:rPr sz="1800" lang="en">
                <a:solidFill>
                  <a:srgbClr val="CCCCCC"/>
                </a:solidFill>
              </a:rPr>
              <a:t>rediser</a:t>
            </a:r>
          </a:p>
          <a:p>
            <a:pPr rtl="0" lvl="2" indent="-381000" marL="1371600">
              <a:spcBef>
                <a:spcPts val="480"/>
              </a:spcBef>
              <a:buClr>
                <a:srgbClr val="CCCCCC"/>
              </a:buClr>
              <a:buSzPct val="171428"/>
              <a:buFont typeface="Wingdings"/>
              <a:buChar char="§"/>
            </a:pPr>
            <a:r>
              <a:rPr sz="1400" lang="en">
                <a:solidFill>
                  <a:srgbClr val="CCCCCC"/>
                </a:solidFill>
              </a:rPr>
              <a:t>bypassing logstash internals overhead on a hot spot (proxy)</a:t>
            </a:r>
          </a:p>
          <a:p>
            <a:r>
              <a:t/>
            </a:r>
          </a:p>
          <a:p>
            <a:pPr rtl="0" lvl="0" indent="-419100" marL="457200">
              <a:spcBef>
                <a:spcPts val="480"/>
              </a:spcBef>
              <a:buClr>
                <a:srgbClr val="CCCCCC"/>
              </a:buClr>
              <a:buSzPct val="208333"/>
              <a:buFont typeface="Arial"/>
              <a:buChar char="•"/>
            </a:pPr>
            <a:r>
              <a:rPr strike="sngStrike" sz="2400" lang="en">
                <a:solidFill>
                  <a:srgbClr val="CCCCCC"/>
                </a:solidFill>
              </a:rPr>
              <a:t>Logstash does not implement all necessary features yet</a:t>
            </a:r>
          </a:p>
          <a:p>
            <a:pPr rtl="0" lvl="1" indent="-381000" marL="914400">
              <a:spcBef>
                <a:spcPts val="480"/>
              </a:spcBef>
              <a:buClr>
                <a:srgbClr val="CCCCCC"/>
              </a:buClr>
              <a:buSzPct val="133333"/>
              <a:buFont typeface="Courier New"/>
              <a:buChar char="o"/>
            </a:pPr>
            <a:r>
              <a:rPr strike="sngStrike" sz="1800" lang="en">
                <a:solidFill>
                  <a:srgbClr val="CCCCCC"/>
                </a:solidFill>
              </a:rPr>
              <a:t>http time flush, synchronized queue ...</a:t>
            </a:r>
          </a:p>
          <a:p>
            <a:pPr rtl="0" lvl="2" indent="-381000" marL="1371600">
              <a:spcBef>
                <a:spcPts val="480"/>
              </a:spcBef>
              <a:buClr>
                <a:srgbClr val="CCCCCC"/>
              </a:buClr>
              <a:buSzPct val="133333"/>
              <a:buFont typeface="Wingdings"/>
              <a:buChar char="§"/>
            </a:pPr>
            <a:r>
              <a:rPr strike="sngStrike" sz="1800" lang="en">
                <a:solidFill>
                  <a:srgbClr val="CCCCCC"/>
                </a:solidFill>
              </a:rPr>
              <a:t>custom plugins, working with upstream ...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Cloud parser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196" name="Shape 19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00200" x="-3243"/>
            <a:ext cy="4668542" cx="915048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LS + ES wrapup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4763609"/>
            <a:ext cy="2916702" cx="4380389"/>
          </a:xfrm>
          <a:prstGeom prst="rect">
            <a:avLst/>
          </a:prstGeom>
        </p:spPr>
      </p:pic>
      <p:sp>
        <p:nvSpPr>
          <p:cNvPr id="203" name="Shape 20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upload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testdata</a:t>
            </a:r>
          </a:p>
          <a:p>
            <a:pPr rtl="0" lvl="2" indent="-381000" marL="1371600">
              <a:buClr>
                <a:schemeClr val="dk1"/>
              </a:buClr>
              <a:buSzPct val="133333"/>
              <a:buFont typeface="Wingdings"/>
              <a:buChar char="§"/>
            </a:pPr>
            <a:r>
              <a:rPr sz="1800" lang="en"/>
              <a:t>logs from January 2013</a:t>
            </a:r>
          </a:p>
          <a:p>
            <a:pPr rtl="0" lvl="2" indent="-381000" marL="1371600">
              <a:buClr>
                <a:schemeClr val="dk1"/>
              </a:buClr>
              <a:buSzPct val="133333"/>
              <a:buFont typeface="Wingdings"/>
              <a:buChar char="§"/>
            </a:pPr>
            <a:r>
              <a:rPr sz="1800" lang="en"/>
              <a:t>105GB -- cca 800M events</a:t>
            </a:r>
          </a:p>
          <a:p>
            <a:r>
              <a:t/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uploaded in 4h</a:t>
            </a:r>
          </a:p>
          <a:p>
            <a:pPr rtl="0" lvl="2" indent="-381000" marL="1371600">
              <a:buClr>
                <a:schemeClr val="dk1"/>
              </a:buClr>
              <a:buSzPct val="133333"/>
              <a:buFont typeface="Wingdings"/>
              <a:buChar char="§"/>
            </a:pPr>
            <a:r>
              <a:rPr sz="1800" lang="en"/>
              <a:t>8 nodes ESD cluster</a:t>
            </a:r>
          </a:p>
          <a:p>
            <a:pPr rtl="0" lvl="2" indent="-381000" marL="1371600">
              <a:buClr>
                <a:schemeClr val="dk1"/>
              </a:buClr>
              <a:buSzPct val="133333"/>
              <a:buFont typeface="Wingdings"/>
              <a:buChar char="§"/>
            </a:pPr>
            <a:r>
              <a:rPr sz="1800" lang="en"/>
              <a:t>16 shared parsers (LS on ESD)</a:t>
            </a:r>
          </a:p>
          <a:p>
            <a:pPr rtl="0" lvl="2" indent="-381000" marL="1371600">
              <a:buClr>
                <a:schemeClr val="dk1"/>
              </a:buClr>
              <a:buSzPct val="133333"/>
              <a:buFont typeface="Wingdings"/>
              <a:buChar char="§"/>
            </a:pPr>
            <a:r>
              <a:rPr sz="1800" lang="en">
                <a:solidFill>
                  <a:srgbClr val="999999"/>
                </a:solidFill>
              </a:rPr>
              <a:t>4 nodes cluster - 8h</a:t>
            </a:r>
          </a:p>
          <a:p>
            <a:r>
              <a:t/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speed vary because of the data (lots of small msgs)</a:t>
            </a:r>
          </a:p>
          <a:p>
            <a:pPr rtl="0" lvl="2" indent="-381000" marL="1371600">
              <a:buClr>
                <a:schemeClr val="dk1"/>
              </a:buClr>
              <a:buSzPct val="171428"/>
              <a:buFont typeface="Wingdings"/>
              <a:buChar char="§"/>
            </a:pPr>
            <a:r>
              <a:rPr sz="1400" lang="en"/>
              <a:t>during normal operations a large cluster is not needed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LS + ES wrapup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Speed of ES upload depends on</a:t>
            </a:r>
          </a:p>
          <a:p>
            <a:r>
              <a:t/>
            </a:r>
          </a:p>
          <a:p>
            <a:pPr rtl="0" lvl="1" indent="-381000" marL="914400">
              <a:buClr>
                <a:schemeClr val="dk1"/>
              </a:buClr>
              <a:buSzPct val="133333"/>
              <a:buFont typeface="Courier New"/>
              <a:buChar char="o"/>
            </a:pPr>
            <a:r>
              <a:rPr sz="1800" lang="en">
                <a:solidFill>
                  <a:srgbClr val="666666"/>
                </a:solidFill>
              </a:rPr>
              <a:t>size of grokked data and final documents,</a:t>
            </a:r>
          </a:p>
          <a:p>
            <a:pPr rtl="0" lvl="1" indent="-381000" marL="914400">
              <a:buClr>
                <a:schemeClr val="dk1"/>
              </a:buClr>
              <a:buSzPct val="133333"/>
              <a:buFont typeface="Courier New"/>
              <a:buChar char="o"/>
            </a:pPr>
            <a:r>
              <a:rPr sz="1800" lang="en">
                <a:solidFill>
                  <a:srgbClr val="666666"/>
                </a:solidFill>
              </a:rPr>
              <a:t>batch/flush size of input and output processing,</a:t>
            </a:r>
          </a:p>
          <a:p>
            <a:pPr rtl="0" lvl="1" indent="-381000" marL="914400">
              <a:buClr>
                <a:schemeClr val="dk1"/>
              </a:buClr>
              <a:buSzPct val="133333"/>
              <a:buFont typeface="Courier New"/>
              <a:buChar char="o"/>
            </a:pPr>
            <a:r>
              <a:rPr sz="1800" lang="en">
                <a:solidFill>
                  <a:srgbClr val="666666"/>
                </a:solidFill>
              </a:rPr>
              <a:t>filters used during processing,</a:t>
            </a:r>
          </a:p>
          <a:p>
            <a:pPr rtl="0" lvl="1" indent="-381000" marL="914400">
              <a:buClr>
                <a:schemeClr val="dk1"/>
              </a:buClr>
              <a:buSzPct val="133333"/>
              <a:buFont typeface="Courier New"/>
              <a:buChar char="o"/>
            </a:pPr>
            <a:r>
              <a:rPr sz="1800" lang="en">
                <a:solidFill>
                  <a:srgbClr val="666666"/>
                </a:solidFill>
              </a:rPr>
              <a:t>LS outputs share sized queue which can block processing (lanes:),</a:t>
            </a:r>
          </a:p>
          <a:p>
            <a:pPr rtl="0" lvl="1" indent="-381000" marL="914400">
              <a:buClr>
                <a:schemeClr val="dk1"/>
              </a:buClr>
              <a:buSzPct val="133333"/>
              <a:buFont typeface="Courier New"/>
              <a:buChar char="o"/>
            </a:pPr>
            <a:r>
              <a:rPr sz="1800" lang="en">
                <a:solidFill>
                  <a:srgbClr val="666666"/>
                </a:solidFill>
              </a:rPr>
              <a:t>elasticsearch index (template) setting.</a:t>
            </a:r>
          </a:p>
          <a:p>
            <a:pPr rtl="0" lvl="1" indent="-381000" marL="914400">
              <a:buClr>
                <a:schemeClr val="dk1"/>
              </a:buClr>
              <a:buSzPct val="133333"/>
              <a:buFont typeface="Courier New"/>
              <a:buChar char="o"/>
            </a:pPr>
            <a:r>
              <a:rPr sz="1800" lang="en">
                <a:solidFill>
                  <a:srgbClr val="666666"/>
                </a:solidFill>
              </a:rPr>
              <a:t>...</a:t>
            </a:r>
          </a:p>
          <a:p>
            <a:pPr rtl="0" lvl="1" indent="-381000" marL="914400">
              <a:buClr>
                <a:schemeClr val="dk1"/>
              </a:buClr>
              <a:buSzPct val="133333"/>
              <a:buFont typeface="Courier New"/>
              <a:buChar char="o"/>
            </a:pPr>
            <a:r>
              <a:rPr sz="1800" lang="en">
                <a:solidFill>
                  <a:srgbClr val="666666"/>
                </a:solidFill>
              </a:rPr>
              <a:t>...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tuning for top speed is manual job (graphite, ...)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LS + ES wrapup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search speed ~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463706" x="2532829"/>
            <a:ext cy="4312318" cx="648822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Introduction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Status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NGI MetaCentrum.cz</a:t>
            </a:r>
          </a:p>
          <a:p>
            <a:pPr rtl="0" lvl="2" indent="-381000" marL="1371600">
              <a:buClr>
                <a:schemeClr val="dk1"/>
              </a:buClr>
              <a:buSzPct val="133333"/>
              <a:buFont typeface="Wingdings"/>
              <a:buChar char="§"/>
            </a:pPr>
            <a:r>
              <a:rPr sz="1800" lang="en"/>
              <a:t>approx. 750 worker nodes</a:t>
            </a:r>
          </a:p>
          <a:p>
            <a:pPr rtl="0" lvl="2" indent="-381000" marL="1371600">
              <a:buClr>
                <a:schemeClr val="dk1"/>
              </a:buClr>
              <a:buSzPct val="133333"/>
              <a:buFont typeface="Wingdings"/>
              <a:buChar char="§"/>
            </a:pPr>
            <a:r>
              <a:rPr sz="1800" lang="en"/>
              <a:t>web servers</a:t>
            </a:r>
          </a:p>
          <a:p>
            <a:pPr rtl="0" lvl="2" indent="-381000" marL="1371600">
              <a:buClr>
                <a:schemeClr val="dk1"/>
              </a:buClr>
              <a:buSzPct val="133333"/>
              <a:buFont typeface="Wingdings"/>
              <a:buChar char="§"/>
            </a:pPr>
            <a:r>
              <a:rPr sz="1800" lang="en"/>
              <a:t>support services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Motivation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central logging services for</a:t>
            </a:r>
          </a:p>
          <a:p>
            <a:pPr rtl="0" lvl="2" indent="-381000" marL="1371600">
              <a:buClr>
                <a:schemeClr val="dk1"/>
              </a:buClr>
              <a:buSzPct val="133333"/>
              <a:buFont typeface="Wingdings"/>
              <a:buChar char="§"/>
            </a:pPr>
            <a:r>
              <a:rPr sz="1800" lang="en"/>
              <a:t>security</a:t>
            </a:r>
          </a:p>
          <a:p>
            <a:pPr rtl="0" lvl="2" indent="-381000" marL="1371600">
              <a:buClr>
                <a:schemeClr val="dk1"/>
              </a:buClr>
              <a:buSzPct val="133333"/>
              <a:buFont typeface="Wingdings"/>
              <a:buChar char="§"/>
            </a:pPr>
            <a:r>
              <a:rPr sz="1800" lang="en"/>
              <a:t>operations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 i="1"/>
              <a:t>Advanced</a:t>
            </a:r>
            <a:r>
              <a:rPr lang="en"/>
              <a:t> log analysis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ES is a fulltext SE, not a database</a:t>
            </a:r>
          </a:p>
          <a:p>
            <a:pPr rtl="0" lvl="1" indent="-381000" marL="914400">
              <a:buClr>
                <a:schemeClr val="dk1"/>
              </a:buClr>
              <a:buSzPct val="133333"/>
              <a:buFont typeface="Courier New"/>
              <a:buChar char="o"/>
            </a:pPr>
            <a:r>
              <a:rPr sz="1800" lang="en"/>
              <a:t>but for analytics a DB is necessary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Document-Oriented Storage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33333"/>
              <a:buFont typeface="Courier New"/>
              <a:buChar char="o"/>
            </a:pPr>
            <a:r>
              <a:rPr sz="1800" lang="en">
                <a:solidFill>
                  <a:srgbClr val="000000"/>
                </a:solidFill>
              </a:rPr>
              <a:t>Schemaless document storage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33333"/>
              <a:buFont typeface="Courier New"/>
              <a:buChar char="o"/>
            </a:pPr>
            <a:r>
              <a:rPr sz="1800" lang="en">
                <a:solidFill>
                  <a:srgbClr val="000000"/>
                </a:solidFill>
              </a:rPr>
              <a:t>Auto-Sharding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33333"/>
              <a:buFont typeface="Courier New"/>
              <a:buChar char="o"/>
            </a:pPr>
            <a:r>
              <a:rPr sz="1800" lang="en">
                <a:solidFill>
                  <a:srgbClr val="000000"/>
                </a:solidFill>
              </a:rPr>
              <a:t>Mapreduce and aggregation framework</a:t>
            </a:r>
          </a:p>
          <a:p>
            <a:r>
              <a:t/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028191" x="574500"/>
            <a:ext cy="1402371" cx="346384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 i="1"/>
              <a:t>Advanced</a:t>
            </a:r>
            <a:r>
              <a:rPr lang="en"/>
              <a:t> log analysis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MongoDB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Can be fed with grokked data by Logstash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sshd log analysis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072647" x="127912"/>
            <a:ext cy="3495252" cx="1485515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y="260987" x="12935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MapReduce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  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910440" x="0"/>
            <a:ext cy="4002209" cx="7313262"/>
          </a:xfrm>
          <a:prstGeom prst="rect">
            <a:avLst/>
          </a:prstGeom>
        </p:spPr>
      </p:pic>
      <p:cxnSp>
        <p:nvCxnSpPr>
          <p:cNvPr id="238" name="Shape 238"/>
          <p:cNvCxnSpPr/>
          <p:nvPr/>
        </p:nvCxnSpPr>
        <p:spPr>
          <a:xfrm>
            <a:off y="1805125" x="1599300"/>
            <a:ext cy="3592800" cx="7349699"/>
          </a:xfrm>
          <a:prstGeom prst="straightConnector1">
            <a:avLst/>
          </a:prstGeom>
          <a:noFill/>
          <a:ln w="19050" cap="flat">
            <a:solidFill>
              <a:srgbClr val="980000"/>
            </a:solidFill>
            <a:prstDash val="solid"/>
            <a:round/>
            <a:headEnd w="lg" len="lg" type="none"/>
            <a:tailEnd w="lg" len="lg" type="none"/>
          </a:ln>
        </p:spPr>
      </p:cxnSp>
      <p:pic>
        <p:nvPicPr>
          <p:cNvPr id="239" name="Shape 23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4619350"/>
            <a:ext cy="3778451" cx="757896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Mongomine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y="1417650" x="39565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on the top of created collection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time based aggregations (profiling, browsing)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custom views (mapCrackers)</a:t>
            </a:r>
          </a:p>
          <a:p>
            <a:pPr rtl="0" lvl="2" indent="-342900" marL="1371600">
              <a:buClr>
                <a:schemeClr val="dk1"/>
              </a:buClr>
              <a:buSzPct val="163636"/>
              <a:buFont typeface="Wingdings"/>
              <a:buChar char="§"/>
            </a:pPr>
            <a:r>
              <a:rPr sz="1100"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mapRemoteResultsPerDay.find( {time= last 14days, result={fail}, count&gt;20} )</a:t>
            </a:r>
          </a:p>
          <a:p>
            <a:pPr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external data (Warden, torlist)</a:t>
            </a:r>
          </a:p>
        </p:txBody>
      </p:sp>
      <p:pic>
        <p:nvPicPr>
          <p:cNvPr id="246" name="Shape 24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155100" x="1083550"/>
            <a:ext cy="3630099" cx="760324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Mongomine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Logstash + MongoDB application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sshd log analysis</a:t>
            </a:r>
          </a:p>
          <a:p>
            <a:r>
              <a:t/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security events analysis</a:t>
            </a:r>
          </a:p>
          <a:p>
            <a:pPr rtl="0" lvl="3" indent="-381000" marL="1828800">
              <a:buClr>
                <a:schemeClr val="dk1"/>
              </a:buClr>
              <a:buSzPct val="133333"/>
              <a:buFont typeface="Arial"/>
              <a:buChar char="•"/>
            </a:pPr>
            <a:r>
              <a:rPr lang="en"/>
              <a:t>python bottle webapp</a:t>
            </a:r>
          </a:p>
          <a:p>
            <a:pPr rtl="0" lvl="3" indent="-381000" marL="1828800">
              <a:buClr>
                <a:schemeClr val="dk1"/>
              </a:buClr>
              <a:buSzPct val="133333"/>
              <a:buFont typeface="Arial"/>
              <a:buChar char="•"/>
            </a:pPr>
            <a:r>
              <a:rPr strike="sngStrike" lang="en"/>
              <a:t>Google</a:t>
            </a:r>
            <a:r>
              <a:rPr lang="en"/>
              <a:t> Highcharts</a:t>
            </a:r>
          </a:p>
          <a:p>
            <a:r>
              <a:t/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automated reporting</a:t>
            </a:r>
          </a:p>
          <a:p>
            <a:pPr rtl="0" lvl="3" indent="-381000" marL="1828800">
              <a:buClr>
                <a:schemeClr val="dk1"/>
              </a:buClr>
              <a:buSzPct val="133333"/>
              <a:buFont typeface="Arial"/>
              <a:buChar char="•"/>
            </a:pPr>
            <a:r>
              <a:rPr lang="en"/>
              <a:t>successful logins from</a:t>
            </a:r>
          </a:p>
          <a:p>
            <a:pPr rtl="0" lvl="4" indent="-381000" marL="2286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mapCrackers</a:t>
            </a:r>
          </a:p>
          <a:p>
            <a:pPr rtl="0" lvl="4" indent="-381000" marL="2286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Warden</a:t>
            </a:r>
          </a:p>
          <a:p>
            <a:pPr rtl="0" lvl="4" indent="-381000" marL="2286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Tor lists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Mongomine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259" name="Shape 2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65718" x="116510"/>
            <a:ext cy="5436663" cx="891097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Mongomine wrapup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testcase</a:t>
            </a:r>
          </a:p>
          <a:p>
            <a:pPr rtl="0" lvl="1" indent="-381000" marL="914400">
              <a:buClr>
                <a:schemeClr val="dk1"/>
              </a:buClr>
              <a:buSzPct val="133333"/>
              <a:buFont typeface="Courier New"/>
              <a:buChar char="o"/>
            </a:pPr>
            <a:r>
              <a:rPr sz="1800" lang="en"/>
              <a:t>20GB -- January 2013</a:t>
            </a:r>
          </a:p>
          <a:p>
            <a:pPr rtl="0" lvl="1" indent="-381000" marL="914400">
              <a:buClr>
                <a:schemeClr val="dk1"/>
              </a:buClr>
              <a:buSzPct val="133333"/>
              <a:buFont typeface="Courier New"/>
              <a:buChar char="o"/>
            </a:pPr>
            <a:r>
              <a:rPr sz="1800" lang="en"/>
              <a:t>1 MongoDB node, 24 CPUs, 20 shards</a:t>
            </a:r>
          </a:p>
          <a:p>
            <a:pPr rtl="0" lvl="1" indent="-381000" marL="914400">
              <a:buClr>
                <a:schemeClr val="dk1"/>
              </a:buClr>
              <a:buSzPct val="133333"/>
              <a:buFont typeface="Courier New"/>
              <a:buChar char="o"/>
            </a:pPr>
            <a:r>
              <a:rPr sz="1800" lang="en"/>
              <a:t>1 parser node, 6 LS parsers 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speed</a:t>
            </a:r>
          </a:p>
          <a:p>
            <a:pPr rtl="0" lvl="1" indent="-381000" marL="914400">
              <a:buClr>
                <a:schemeClr val="dk1"/>
              </a:buClr>
              <a:buSzPct val="133333"/>
              <a:buFont typeface="Courier New"/>
              <a:buChar char="o"/>
            </a:pPr>
            <a:r>
              <a:rPr sz="1800" lang="en"/>
              <a:t>upload -- approx. 8h (no bulk inserts :(</a:t>
            </a:r>
          </a:p>
          <a:p>
            <a:pPr rtl="0" lvl="1" indent="-381000" marL="914400">
              <a:buClr>
                <a:schemeClr val="dk1"/>
              </a:buClr>
              <a:buSzPct val="133333"/>
              <a:buFont typeface="Courier New"/>
              <a:buChar char="o"/>
            </a:pPr>
            <a:r>
              <a:rPr sz="1800" lang="en"/>
              <a:t>1st MR job -- approx. 4h</a:t>
            </a:r>
          </a:p>
          <a:p>
            <a:pPr rtl="0" lvl="1" indent="-381000" marL="914400">
              <a:buClr>
                <a:schemeClr val="dk1"/>
              </a:buClr>
              <a:buSzPct val="133333"/>
              <a:buFont typeface="Courier New"/>
              <a:buChar char="o"/>
            </a:pPr>
            <a:r>
              <a:rPr sz="1800" lang="en"/>
              <a:t>incremental MR during normal ops -- approx. 10s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Overall schema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rsyslogd + testbed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LS + ES</a:t>
            </a:r>
          </a:p>
          <a:p>
            <a:pPr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LS + Mongomine + Ext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955708" x="397"/>
            <a:ext cy="3278840" cx="914360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Virtual Machine Walkthrough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ESB EGI Technical forum 2013</a:t>
            </a:r>
          </a:p>
          <a:p>
            <a:r>
              <a:t/>
            </a:r>
          </a:p>
          <a:p>
            <a:pPr algn="l" rtl="0" lvl="0" indent="-228600" marL="457200">
              <a:lnSpc>
                <a:spcPct val="130823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"/>
              <a:t>http://home.zcu.cz/~bodik/metasw/esbegitf/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Other Applications - Wardenweb2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400" lang="en"/>
              <a:t>{</a:t>
            </a:r>
          </a:p>
          <a:p>
            <a:pPr rtl="0" lvl="0" indent="457200">
              <a:buNone/>
            </a:pPr>
            <a:r>
              <a:rPr sz="1400" lang="en"/>
              <a:t>"priority":null,</a:t>
            </a:r>
          </a:p>
          <a:p>
            <a:pPr rtl="0" lvl="0" indent="0" marL="457200">
              <a:buNone/>
            </a:pPr>
            <a:r>
              <a:rPr sz="1400" lang="en"/>
              <a:t>"source":"222.133.237.62",</a:t>
            </a:r>
          </a:p>
          <a:p>
            <a:pPr rtl="0" lvl="0" indent="0" marL="457200">
              <a:buNone/>
            </a:pPr>
            <a:r>
              <a:rPr sz="1400" lang="en"/>
              <a:t>"target_proto":"TCP",</a:t>
            </a:r>
          </a:p>
          <a:p>
            <a:pPr rtl="0" lvl="0" indent="0" marL="457200">
              <a:buNone/>
            </a:pPr>
            <a:r>
              <a:rPr sz="1400" lang="en"/>
              <a:t>"hostname":"nfsen.ics.muni.cz",</a:t>
            </a:r>
          </a:p>
          <a:p>
            <a:pPr rtl="0" lvl="0" indent="0" marL="457200">
              <a:buNone/>
            </a:pPr>
            <a:r>
              <a:rPr sz="1400" lang="en"/>
              <a:t>"service":"honeyscan",</a:t>
            </a:r>
          </a:p>
          <a:p>
            <a:pPr rtl="0" lvl="0" indent="0" marL="457200">
              <a:buNone/>
            </a:pPr>
            <a:r>
              <a:rPr sz="1400" lang="en"/>
              <a:t>"note":null,</a:t>
            </a:r>
          </a:p>
          <a:p>
            <a:pPr rtl="0" lvl="0" indent="0" marL="457200">
              <a:buNone/>
            </a:pPr>
            <a:r>
              <a:rPr sz="1400" lang="en"/>
              <a:t>"attack_scale":"1",</a:t>
            </a:r>
          </a:p>
          <a:p>
            <a:pPr rtl="0" lvl="0" indent="0" marL="457200">
              <a:buNone/>
            </a:pPr>
            <a:r>
              <a:rPr sz="1400" lang="en"/>
              <a:t>"detected":"2014-04-24 21:04:25",</a:t>
            </a:r>
          </a:p>
          <a:p>
            <a:pPr rtl="0" lvl="0" indent="0" marL="457200">
              <a:buNone/>
            </a:pPr>
            <a:r>
              <a:rPr sz="1400" lang="en"/>
              <a:t>"timeout":null,</a:t>
            </a:r>
          </a:p>
          <a:p>
            <a:pPr rtl="0" lvl="0" indent="0" marL="457200">
              <a:buNone/>
            </a:pPr>
            <a:r>
              <a:rPr sz="1400" lang="en"/>
              <a:t>"source_type":"IP",</a:t>
            </a:r>
          </a:p>
          <a:p>
            <a:pPr rtl="0" lvl="0" indent="0" marL="457200">
              <a:buNone/>
            </a:pPr>
            <a:r>
              <a:rPr sz="1400" lang="en"/>
              <a:t>"type":"probe",</a:t>
            </a:r>
          </a:p>
          <a:p>
            <a:pPr rtl="0" lvl="0" indent="0" marL="457200">
              <a:buNone/>
            </a:pPr>
            <a:r>
              <a:rPr sz="1400" lang="en"/>
              <a:t>"id":"57341436",</a:t>
            </a:r>
          </a:p>
          <a:p>
            <a:pPr rtl="0" lvl="0" indent="0" marL="457200">
              <a:buNone/>
            </a:pPr>
            <a:r>
              <a:rPr sz="1400" lang="en"/>
              <a:t>"target_port":"8080"</a:t>
            </a:r>
          </a:p>
          <a:p>
            <a:pPr rtl="0" lvl="0" indent="0" marL="0">
              <a:buNone/>
            </a:pPr>
            <a:r>
              <a:rPr sz="1400" lang="en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Goals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secure and reliable delivery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encrypted, authenticated channel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scalability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system handling lots of logs on demand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scaling up, scaling down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flexibility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system which can handle "any" data ...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Other applications - wardenweb2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last 12 hours before yesterday’s brewery event</a:t>
            </a:r>
          </a:p>
          <a:p>
            <a:r>
              <a:t/>
            </a:r>
          </a:p>
          <a:p>
            <a:r>
              <a:t/>
            </a:r>
          </a:p>
        </p:txBody>
      </p:sp>
      <p:pic>
        <p:nvPicPr>
          <p:cNvPr id="291" name="Shape 29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613815" x="0"/>
            <a:ext cy="4048572" cx="914399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Other applications - wardenweb2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exclude top port 0 &gt;&gt; peak gone</a:t>
            </a:r>
          </a:p>
          <a:p>
            <a:r>
              <a:t/>
            </a:r>
          </a:p>
          <a:p>
            <a:r>
              <a:t/>
            </a:r>
          </a:p>
        </p:txBody>
      </p:sp>
      <p:pic>
        <p:nvPicPr>
          <p:cNvPr id="298" name="Shape 29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217254" x="0"/>
            <a:ext cy="4000494" cx="9144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Other applications - wardenweb2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include top port 0 &gt;&gt; just 2 sensors left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pic>
        <p:nvPicPr>
          <p:cNvPr id="305" name="Shape 30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561219" x="0"/>
            <a:ext cy="4006680" cx="914400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Other applications - wardenweb2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include top collector &gt;&gt; peak gone</a:t>
            </a:r>
          </a:p>
          <a:p>
            <a:r>
              <a:t/>
            </a:r>
          </a:p>
          <a:p>
            <a:r>
              <a:t/>
            </a:r>
          </a:p>
        </p:txBody>
      </p:sp>
      <p:pic>
        <p:nvPicPr>
          <p:cNvPr id="312" name="Shape 31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367348" x="0"/>
            <a:ext cy="3931926" cx="9144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Other applications - wardenweb2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include the other &gt;&gt; peak &gt;&gt; </a:t>
            </a:r>
            <a:r>
              <a:rPr u="sng" lang="en"/>
              <a:t>icmp scan</a:t>
            </a:r>
          </a:p>
          <a:p>
            <a:r>
              <a:t/>
            </a:r>
          </a:p>
          <a:p>
            <a:r>
              <a:t/>
            </a:r>
          </a:p>
        </p:txBody>
      </p:sp>
      <p:pic>
        <p:nvPicPr>
          <p:cNvPr id="319" name="Shape 3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548259" x="0"/>
            <a:ext cy="3949065" cx="9144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Other applications - fail2ban + geoip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2400" lang="en"/>
              <a:t>beside groking, logstash can do other things in the pipeline &gt;&gt; geoip resolution</a:t>
            </a:r>
          </a:p>
          <a:p>
            <a:r>
              <a:t/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besi</a:t>
            </a:r>
          </a:p>
        </p:txBody>
      </p:sp>
      <p:pic>
        <p:nvPicPr>
          <p:cNvPr id="326" name="Shape 32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907709" x="0"/>
            <a:ext cy="3950289" cx="908509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y="274650" x="197075"/>
            <a:ext cy="1143000" cx="84897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Other applications - maildir screening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457200">
              <a:buNone/>
            </a:pPr>
            <a:r>
              <a:rPr u="sng" lang="en"/>
              <a:t>
</a:t>
            </a:r>
          </a:p>
          <a:p>
            <a:r>
              <a:t/>
            </a:r>
          </a:p>
        </p:txBody>
      </p:sp>
      <p:pic>
        <p:nvPicPr>
          <p:cNvPr id="333" name="Shape 33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00200" x="457200"/>
            <a:ext cy="4735750" cx="7370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y="274650" x="197075"/>
            <a:ext cy="1143000" cx="84897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Other applications - maildir screening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457200">
              <a:buNone/>
            </a:pPr>
            <a:r>
              <a:rPr u="sng" lang="en"/>
              <a:t>
</a:t>
            </a:r>
          </a:p>
          <a:p>
            <a:r>
              <a:t/>
            </a:r>
          </a:p>
        </p:txBody>
      </p:sp>
      <p:pic>
        <p:nvPicPr>
          <p:cNvPr id="340" name="Shape 3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652612" x="0"/>
            <a:ext cy="3970975" cx="9144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Resume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y="2390750" x="457200"/>
            <a:ext cy="4341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It works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system scales according current needs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custom patches published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solution is ready to accept new data</a:t>
            </a:r>
          </a:p>
          <a:p>
            <a:pPr rtl="0" lvl="2" indent="-381000" marL="1371600">
              <a:buClr>
                <a:schemeClr val="dk1"/>
              </a:buClr>
              <a:buSzPct val="133333"/>
              <a:buFont typeface="Wingdings"/>
              <a:buChar char="§"/>
            </a:pPr>
            <a:r>
              <a:rPr sz="1800" lang="en"/>
              <a:t>with any or almost no structure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Features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collecting -- rsyslog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processing -- logstash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high interaction interface -- ES, kibana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analysis and alerting -- mongomine</a:t>
            </a:r>
          </a:p>
        </p:txBody>
      </p:sp>
      <p:pic>
        <p:nvPicPr>
          <p:cNvPr id="347" name="Shape 34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94492" x="3043978"/>
            <a:ext cy="2171405" cx="604071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Questions ?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 indent="0" marL="0">
              <a:buNone/>
            </a:pPr>
            <a:r>
              <a:rPr lang="en"/>
              <a:t>now or …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https://wiki.metacentrum.cz/wiki/User:Bodik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sz="3600" lang="en">
                <a:latin typeface="Courier New"/>
                <a:ea typeface="Courier New"/>
                <a:cs typeface="Courier New"/>
                <a:sym typeface="Courier New"/>
              </a:rPr>
              <a:t>http://bit.ly/RQ0LML</a:t>
            </a:r>
          </a:p>
          <a:p>
            <a:r>
              <a:t/>
            </a:r>
          </a:p>
          <a:p>
            <a:r>
              <a:t/>
            </a:r>
          </a:p>
          <a:p>
            <a:pPr algn="ctr" rtl="0" lvl="0">
              <a:buNone/>
            </a:pPr>
            <a:r>
              <a:rPr sz="2400" lang="en"/>
              <a:t>mailto:bodik@civ.zcu.cz</a:t>
            </a:r>
          </a:p>
          <a:p>
            <a:pPr algn="ctr" rtl="0" lvl="0">
              <a:buNone/>
            </a:pPr>
            <a:r>
              <a:rPr sz="2400" lang="en"/>
              <a:t>mailto:kouril@ics.muni.cz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Collecting logs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linux + logging = syslog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forwarding logs with syslog protocol</a:t>
            </a:r>
          </a:p>
          <a:p>
            <a:pPr rtl="0" lvl="2" indent="-381000" marL="1371600">
              <a:buClr>
                <a:schemeClr val="dk1"/>
              </a:buClr>
              <a:buSzPct val="133333"/>
              <a:buFont typeface="Wingdings"/>
              <a:buChar char="§"/>
            </a:pPr>
            <a:r>
              <a:rPr sz="1800" lang="en"/>
              <a:t>UDP, TCP, RELP</a:t>
            </a:r>
          </a:p>
          <a:p>
            <a:pPr rtl="0" lvl="2" indent="-381000" marL="1371600">
              <a:buClr>
                <a:schemeClr val="dk1"/>
              </a:buClr>
              <a:buSzPct val="133333"/>
              <a:buFont typeface="Wingdings"/>
              <a:buChar char="§"/>
            </a:pPr>
            <a:r>
              <a:rPr sz="1800" lang="en"/>
              <a:t>TLS, GSS-API</a:t>
            </a:r>
          </a:p>
          <a:p>
            <a:r>
              <a:t/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NGI Metacentrum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Debian environment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Kerberized environment</a:t>
            </a:r>
          </a:p>
          <a:p>
            <a:pPr rtl="0" lvl="2" indent="-381000" marL="1371600">
              <a:buClr>
                <a:schemeClr val="dk1"/>
              </a:buClr>
              <a:buSzPct val="133333"/>
              <a:buFont typeface="Wingdings"/>
              <a:buChar char="§"/>
            </a:pPr>
            <a:r>
              <a:rPr sz="1800" lang="en"/>
              <a:t>rsyslogd forwarding logs over GSS-API protected channel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rsyslogd shipper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sz="2400" lang="en"/>
              <a:t>omgssapi.so -- client</a:t>
            </a:r>
          </a:p>
          <a:p>
            <a:r>
              <a:t/>
            </a:r>
          </a:p>
          <a:p>
            <a:pPr rtl="0" lvl="1" indent="-3810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forwarding is action</a:t>
            </a:r>
          </a:p>
          <a:p>
            <a:pPr rtl="0" lvl="2" indent="-381000" marL="1371600">
              <a:buClr>
                <a:schemeClr val="dk1"/>
              </a:buClr>
              <a:buSzPct val="133333"/>
              <a:buFont typeface="Wingdings"/>
              <a:buChar char="§"/>
            </a:pPr>
            <a:r>
              <a:rPr sz="1800" lang="en"/>
              <a:t>action queue must be non direct</a:t>
            </a:r>
          </a:p>
          <a:p>
            <a:pPr rtl="0" lvl="2" indent="-381000" marL="1371600">
              <a:buClr>
                <a:schemeClr val="dk1"/>
              </a:buClr>
              <a:buSzPct val="133333"/>
              <a:buFont typeface="Wingdings"/>
              <a:buChar char="§"/>
            </a:pPr>
            <a:r>
              <a:rPr sz="1800" lang="en"/>
              <a:t>queue must be limited</a:t>
            </a:r>
          </a:p>
          <a:p>
            <a:pPr rtl="0" lvl="2" indent="-381000" marL="1371600">
              <a:buClr>
                <a:schemeClr val="dk1"/>
              </a:buClr>
              <a:buSzPct val="133333"/>
              <a:buFont typeface="Wingdings"/>
              <a:buChar char="§"/>
            </a:pPr>
            <a:r>
              <a:rPr sz="1800" lang="en"/>
              <a:t>full queue must not block main queue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96100" x="4964333"/>
            <a:ext cy="2523553" cx="4108228"/>
          </a:xfrm>
          <a:prstGeom prst="rect">
            <a:avLst/>
          </a:prstGeom>
        </p:spPr>
      </p:pic>
      <p:pic>
        <p:nvPicPr>
          <p:cNvPr id="59" name="Shape 5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4361285" x="13029"/>
            <a:ext cy="1624514" cx="911794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rsyslogd server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sz="2400" lang="en"/>
              <a:t>imgssapi.so -- server</a:t>
            </a:r>
          </a:p>
          <a:p>
            <a:r>
              <a:t/>
            </a:r>
          </a:p>
          <a:p>
            <a:pPr rtl="0" lvl="1" indent="-3810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nothing really special</a:t>
            </a:r>
          </a:p>
          <a:p>
            <a:pPr rtl="0" lvl="2" indent="-381000" marL="1371600">
              <a:buClr>
                <a:schemeClr val="dk1"/>
              </a:buClr>
              <a:buSzPct val="133333"/>
              <a:buFont typeface="Wingdings"/>
              <a:buChar char="§"/>
            </a:pPr>
            <a:r>
              <a:rPr sz="1800" lang="en"/>
              <a:t>listener</a:t>
            </a:r>
          </a:p>
          <a:p>
            <a:pPr rtl="0" lvl="2" indent="-381000" marL="1371600">
              <a:buClr>
                <a:schemeClr val="dk1"/>
              </a:buClr>
              <a:buSzPct val="133333"/>
              <a:buFont typeface="Wingdings"/>
              <a:buChar char="§"/>
            </a:pPr>
            <a:r>
              <a:rPr sz="1800" lang="en"/>
              <a:t>per IP layout</a:t>
            </a:r>
          </a:p>
          <a:p>
            <a:pPr rtl="0" lvl="2" indent="-381000" marL="1371600">
              <a:buClr>
                <a:schemeClr val="dk1"/>
              </a:buClr>
              <a:buSzPct val="133333"/>
              <a:buFont typeface="Wingdings"/>
              <a:buChar char="§"/>
            </a:pPr>
            <a:r>
              <a:rPr sz="1800" lang="en"/>
              <a:t>service logs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490398" x="4625363"/>
            <a:ext cy="1367552" cx="4518636"/>
          </a:xfrm>
          <a:prstGeom prst="rect">
            <a:avLst/>
          </a:prstGeom>
        </p:spPr>
      </p:pic>
      <p:pic>
        <p:nvPicPr>
          <p:cNvPr id="67" name="Shape 6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4100925" x="209550"/>
            <a:ext cy="2466975" cx="87249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rsyslogd GSS patches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original GSS-API plugins are not maintained since 3.x</a:t>
            </a:r>
          </a:p>
          <a:p>
            <a:pPr rtl="0" lvl="1" indent="-381000" marL="914400">
              <a:buClr>
                <a:schemeClr val="dk1"/>
              </a:buClr>
              <a:buSzPct val="133333"/>
              <a:buFont typeface="Courier New"/>
              <a:buChar char="o"/>
            </a:pPr>
            <a:r>
              <a:rPr sz="1800" lang="en"/>
              <a:t>plugin does not reflect internal changes in rsyslogd &gt;&gt; occasional segfaults/asserts</a:t>
            </a:r>
          </a:p>
          <a:p>
            <a:pPr rtl="0" lvl="2" indent="-381000" marL="1371600">
              <a:buClr>
                <a:schemeClr val="dk1"/>
              </a:buClr>
              <a:buSzPct val="133333"/>
              <a:buFont typeface="Wingdings"/>
              <a:buChar char="§"/>
            </a:pPr>
            <a:r>
              <a:rPr sz="1800" lang="en"/>
              <a:t>not quite nice even after upstream hotfix</a:t>
            </a:r>
          </a:p>
          <a:p>
            <a:pPr rtl="0" lvl="3" indent="-381000" marL="1828800">
              <a:buClr>
                <a:schemeClr val="dk1"/>
              </a:buClr>
              <a:buSzPct val="285714"/>
              <a:buFont typeface="Arial"/>
              <a:buChar char="•"/>
            </a:pPr>
            <a:r>
              <a:rPr sz="1400" lang="en"/>
              <a:t>no more segfaults, but SYN storms (v5,v6,?v7,?v8)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a new omgssapi based on </a:t>
            </a:r>
          </a:p>
          <a:p>
            <a:pPr rtl="0" lvl="1" indent="-381000" marL="914400">
              <a:buClr>
                <a:schemeClr val="dk1"/>
              </a:buClr>
              <a:buSzPct val="133333"/>
              <a:buFont typeface="Courier New"/>
              <a:buChar char="o"/>
            </a:pPr>
            <a:r>
              <a:rPr sz="1800" lang="en"/>
              <a:t>old one + actual omfwd (tcp forward)</a:t>
            </a:r>
          </a:p>
          <a:p>
            <a:pPr rtl="0" lvl="1" indent="-381000" marL="914400">
              <a:buClr>
                <a:schemeClr val="dk1"/>
              </a:buClr>
              <a:buSzPct val="133333"/>
              <a:buFont typeface="Courier New"/>
              <a:buChar char="o"/>
            </a:pPr>
            <a:r>
              <a:rPr sz="1800" lang="en"/>
              <a:t>contributed to public domain but not merged yet</a:t>
            </a:r>
          </a:p>
          <a:p>
            <a:pPr rtl="0" lvl="2" indent="-381000" marL="1371600">
              <a:buClr>
                <a:schemeClr val="dk1"/>
              </a:buClr>
              <a:buSzPct val="171428"/>
              <a:buFont typeface="Wingdings"/>
              <a:buChar char="§"/>
            </a:pPr>
            <a:r>
              <a:rPr sz="1400" lang="en"/>
              <a:t>we'll try to push it again into v8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rsyslogd testbed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"/>
              <a:t>development of multithreaded application working with strings and networking is error prone process .. everytime</a:t>
            </a:r>
          </a:p>
          <a:p>
            <a:pPr rtl="0" lvl="1" indent="-317500" marL="914400"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"/>
              <a:t>virtual testbed used to test produced builds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888727" x="292342"/>
            <a:ext cy="3855122" cx="866908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