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604" r:id="rId3"/>
    <p:sldId id="605" r:id="rId4"/>
    <p:sldId id="606" r:id="rId5"/>
    <p:sldId id="607" r:id="rId6"/>
    <p:sldId id="608" r:id="rId7"/>
    <p:sldId id="613" r:id="rId8"/>
    <p:sldId id="609" r:id="rId9"/>
    <p:sldId id="610" r:id="rId10"/>
    <p:sldId id="611" r:id="rId11"/>
    <p:sldId id="614" r:id="rId12"/>
    <p:sldId id="612" r:id="rId13"/>
    <p:sldId id="367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7" userDrawn="1">
          <p15:clr>
            <a:srgbClr val="A4A3A4"/>
          </p15:clr>
        </p15:guide>
        <p15:guide id="2" pos="7366" userDrawn="1">
          <p15:clr>
            <a:srgbClr val="A4A3A4"/>
          </p15:clr>
        </p15:guide>
        <p15:guide id="3" orient="horz" pos="3901" userDrawn="1">
          <p15:clr>
            <a:srgbClr val="A4A3A4"/>
          </p15:clr>
        </p15:guide>
        <p15:guide id="4" pos="1119" userDrawn="1">
          <p15:clr>
            <a:srgbClr val="A4A3A4"/>
          </p15:clr>
        </p15:guide>
        <p15:guide id="5" orient="horz" pos="902" userDrawn="1">
          <p15:clr>
            <a:srgbClr val="A4A3A4"/>
          </p15:clr>
        </p15:guide>
        <p15:guide id="6" pos="42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B88"/>
    <a:srgbClr val="A5A5A5"/>
    <a:srgbClr val="3C3434"/>
    <a:srgbClr val="BFBFBF"/>
    <a:srgbClr val="878787"/>
    <a:srgbClr val="3E3E3E"/>
    <a:srgbClr val="352D2D"/>
    <a:srgbClr val="473B87"/>
    <a:srgbClr val="443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17" autoAdjust="0"/>
  </p:normalViewPr>
  <p:slideViewPr>
    <p:cSldViewPr snapToGrid="0" showGuides="1">
      <p:cViewPr>
        <p:scale>
          <a:sx n="92" d="100"/>
          <a:sy n="92" d="100"/>
        </p:scale>
        <p:origin x="52" y="28"/>
      </p:cViewPr>
      <p:guideLst>
        <p:guide orient="horz" pos="1167"/>
        <p:guide pos="7366"/>
        <p:guide orient="horz" pos="3901"/>
        <p:guide pos="1119"/>
        <p:guide orient="horz" pos="902"/>
        <p:guide pos="42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B8D3-AA9C-4369-B0A3-FFF71C6FBB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0BBA3-7D7F-4572-AA3A-B67F34932F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5" Type="http://schemas.openxmlformats.org/officeDocument/2006/relationships/image" Target="../media/image4.jpe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5"/>
          <p:cNvPicPr/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5" y="4975860"/>
            <a:ext cx="11101070" cy="906780"/>
          </a:xfrm>
          <a:prstGeom prst="rect">
            <a:avLst/>
          </a:prstGeom>
        </p:spPr>
      </p:pic>
      <p:sp>
        <p:nvSpPr>
          <p:cNvPr id="4" name="Rechteck 28"/>
          <p:cNvSpPr/>
          <p:nvPr userDrawn="1"/>
        </p:nvSpPr>
        <p:spPr>
          <a:xfrm>
            <a:off x="7416879" y="6243154"/>
            <a:ext cx="4764405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上海卡适堡汽车工程技术有限公司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864313" y="128729"/>
            <a:ext cx="2228295" cy="36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高柔性 高产出 高价值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Grafik 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3" y="591137"/>
            <a:ext cx="1380667" cy="123238"/>
          </a:xfrm>
          <a:prstGeom prst="rect">
            <a:avLst/>
          </a:prstGeom>
        </p:spPr>
      </p:pic>
      <p:sp>
        <p:nvSpPr>
          <p:cNvPr id="14" name="矩形 1"/>
          <p:cNvSpPr/>
          <p:nvPr userDrawn="1"/>
        </p:nvSpPr>
        <p:spPr>
          <a:xfrm>
            <a:off x="1714500" y="115888"/>
            <a:ext cx="10477500" cy="598487"/>
          </a:xfrm>
          <a:custGeom>
            <a:avLst/>
            <a:gdLst>
              <a:gd name="connsiteX0" fmla="*/ 0 w 10477500"/>
              <a:gd name="connsiteY0" fmla="*/ 0 h 433387"/>
              <a:gd name="connsiteX1" fmla="*/ 10477500 w 10477500"/>
              <a:gd name="connsiteY1" fmla="*/ 0 h 433387"/>
              <a:gd name="connsiteX2" fmla="*/ 10477500 w 10477500"/>
              <a:gd name="connsiteY2" fmla="*/ 433387 h 433387"/>
              <a:gd name="connsiteX3" fmla="*/ 0 w 10477500"/>
              <a:gd name="connsiteY3" fmla="*/ 433387 h 433387"/>
              <a:gd name="connsiteX4" fmla="*/ 0 w 10477500"/>
              <a:gd name="connsiteY4" fmla="*/ 0 h 433387"/>
              <a:gd name="connsiteX0-1" fmla="*/ 361950 w 10477500"/>
              <a:gd name="connsiteY0-2" fmla="*/ 19050 h 433387"/>
              <a:gd name="connsiteX1-3" fmla="*/ 10477500 w 10477500"/>
              <a:gd name="connsiteY1-4" fmla="*/ 0 h 433387"/>
              <a:gd name="connsiteX2-5" fmla="*/ 10477500 w 10477500"/>
              <a:gd name="connsiteY2-6" fmla="*/ 433387 h 433387"/>
              <a:gd name="connsiteX3-7" fmla="*/ 0 w 10477500"/>
              <a:gd name="connsiteY3-8" fmla="*/ 433387 h 433387"/>
              <a:gd name="connsiteX4-9" fmla="*/ 361950 w 10477500"/>
              <a:gd name="connsiteY4-10" fmla="*/ 19050 h 433387"/>
              <a:gd name="connsiteX0-11" fmla="*/ 161925 w 10477500"/>
              <a:gd name="connsiteY0-12" fmla="*/ 9525 h 433387"/>
              <a:gd name="connsiteX1-13" fmla="*/ 10477500 w 10477500"/>
              <a:gd name="connsiteY1-14" fmla="*/ 0 h 433387"/>
              <a:gd name="connsiteX2-15" fmla="*/ 10477500 w 10477500"/>
              <a:gd name="connsiteY2-16" fmla="*/ 433387 h 433387"/>
              <a:gd name="connsiteX3-17" fmla="*/ 0 w 10477500"/>
              <a:gd name="connsiteY3-18" fmla="*/ 433387 h 433387"/>
              <a:gd name="connsiteX4-19" fmla="*/ 161925 w 10477500"/>
              <a:gd name="connsiteY4-20" fmla="*/ 9525 h 433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77500" h="433387">
                <a:moveTo>
                  <a:pt x="161925" y="9525"/>
                </a:moveTo>
                <a:lnTo>
                  <a:pt x="10477500" y="0"/>
                </a:lnTo>
                <a:lnTo>
                  <a:pt x="10477500" y="433387"/>
                </a:lnTo>
                <a:lnTo>
                  <a:pt x="0" y="433387"/>
                </a:lnTo>
                <a:lnTo>
                  <a:pt x="161925" y="952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990678" y="161114"/>
            <a:ext cx="2228295" cy="36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高柔性 高产出 高价值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10800000" flipV="1">
            <a:off x="2200275" y="313690"/>
            <a:ext cx="1808480" cy="45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200" dirty="0"/>
              <a:t>&gt;&gt;&gt;&gt;&gt; SOLUTIONS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7377430" y="60325"/>
            <a:ext cx="4419600" cy="709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模块化及柔性化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生产系统提供商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carxpert 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17515" y="5958205"/>
            <a:ext cx="1860213" cy="900000"/>
          </a:xfrm>
          <a:prstGeom prst="rect">
            <a:avLst/>
          </a:prstGeom>
        </p:spPr>
      </p:pic>
      <p:pic>
        <p:nvPicPr>
          <p:cNvPr id="7" name="图片 6" descr="carxpert 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865" y="-28575"/>
            <a:ext cx="1339353" cy="64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64313" y="128729"/>
            <a:ext cx="2228295" cy="36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高柔性 高产出 高价值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Grafik 5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3" y="591137"/>
            <a:ext cx="1380667" cy="123238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1714500" y="115888"/>
            <a:ext cx="10477500" cy="598487"/>
          </a:xfrm>
          <a:custGeom>
            <a:avLst/>
            <a:gdLst>
              <a:gd name="connsiteX0" fmla="*/ 0 w 10477500"/>
              <a:gd name="connsiteY0" fmla="*/ 0 h 433387"/>
              <a:gd name="connsiteX1" fmla="*/ 10477500 w 10477500"/>
              <a:gd name="connsiteY1" fmla="*/ 0 h 433387"/>
              <a:gd name="connsiteX2" fmla="*/ 10477500 w 10477500"/>
              <a:gd name="connsiteY2" fmla="*/ 433387 h 433387"/>
              <a:gd name="connsiteX3" fmla="*/ 0 w 10477500"/>
              <a:gd name="connsiteY3" fmla="*/ 433387 h 433387"/>
              <a:gd name="connsiteX4" fmla="*/ 0 w 10477500"/>
              <a:gd name="connsiteY4" fmla="*/ 0 h 433387"/>
              <a:gd name="connsiteX0-1" fmla="*/ 361950 w 10477500"/>
              <a:gd name="connsiteY0-2" fmla="*/ 19050 h 433387"/>
              <a:gd name="connsiteX1-3" fmla="*/ 10477500 w 10477500"/>
              <a:gd name="connsiteY1-4" fmla="*/ 0 h 433387"/>
              <a:gd name="connsiteX2-5" fmla="*/ 10477500 w 10477500"/>
              <a:gd name="connsiteY2-6" fmla="*/ 433387 h 433387"/>
              <a:gd name="connsiteX3-7" fmla="*/ 0 w 10477500"/>
              <a:gd name="connsiteY3-8" fmla="*/ 433387 h 433387"/>
              <a:gd name="connsiteX4-9" fmla="*/ 361950 w 10477500"/>
              <a:gd name="connsiteY4-10" fmla="*/ 19050 h 433387"/>
              <a:gd name="connsiteX0-11" fmla="*/ 161925 w 10477500"/>
              <a:gd name="connsiteY0-12" fmla="*/ 9525 h 433387"/>
              <a:gd name="connsiteX1-13" fmla="*/ 10477500 w 10477500"/>
              <a:gd name="connsiteY1-14" fmla="*/ 0 h 433387"/>
              <a:gd name="connsiteX2-15" fmla="*/ 10477500 w 10477500"/>
              <a:gd name="connsiteY2-16" fmla="*/ 433387 h 433387"/>
              <a:gd name="connsiteX3-17" fmla="*/ 0 w 10477500"/>
              <a:gd name="connsiteY3-18" fmla="*/ 433387 h 433387"/>
              <a:gd name="connsiteX4-19" fmla="*/ 161925 w 10477500"/>
              <a:gd name="connsiteY4-20" fmla="*/ 9525 h 433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77500" h="433387">
                <a:moveTo>
                  <a:pt x="161925" y="9525"/>
                </a:moveTo>
                <a:lnTo>
                  <a:pt x="10477500" y="0"/>
                </a:lnTo>
                <a:lnTo>
                  <a:pt x="10477500" y="433387"/>
                </a:lnTo>
                <a:lnTo>
                  <a:pt x="0" y="433387"/>
                </a:lnTo>
                <a:lnTo>
                  <a:pt x="161925" y="952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990678" y="161114"/>
            <a:ext cx="2228295" cy="36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高柔性 高产出 高价值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10800000" flipV="1">
            <a:off x="2200275" y="313690"/>
            <a:ext cx="1808480" cy="45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200" dirty="0"/>
              <a:t>&gt;&gt;&gt;&gt;&gt; SOLUTIONS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77430" y="60325"/>
            <a:ext cx="4419600" cy="709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模块化及柔性化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生产系统提供商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carxpert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865" y="-28575"/>
            <a:ext cx="1339353" cy="64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4819462" y="60024"/>
            <a:ext cx="7889041" cy="710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精密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塑料结合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件的模块化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智能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制造系统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方案提供商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页脚占位符 3"/>
          <p:cNvSpPr>
            <a:spLocks noGrp="1"/>
          </p:cNvSpPr>
          <p:nvPr userDrawn="1"/>
        </p:nvSpPr>
        <p:spPr>
          <a:xfrm>
            <a:off x="4048125" y="6356350"/>
            <a:ext cx="41148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 userDrawn="1"/>
        </p:nvSpPr>
        <p:spPr>
          <a:xfrm>
            <a:off x="11514455" y="6492875"/>
            <a:ext cx="677545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77DA78-E013-4A8C-AD75-63A150561B10}" type="slidenum">
              <a:rPr lang="zh-CN" altLang="en-US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fld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864313" y="128729"/>
            <a:ext cx="2228295" cy="36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高柔性 高产出 高价值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Grafik 5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3" y="591137"/>
            <a:ext cx="1380667" cy="123238"/>
          </a:xfrm>
          <a:prstGeom prst="rect">
            <a:avLst/>
          </a:prstGeom>
        </p:spPr>
      </p:pic>
      <p:sp>
        <p:nvSpPr>
          <p:cNvPr id="14" name="矩形 1"/>
          <p:cNvSpPr/>
          <p:nvPr userDrawn="1"/>
        </p:nvSpPr>
        <p:spPr>
          <a:xfrm>
            <a:off x="1714500" y="115888"/>
            <a:ext cx="10477500" cy="598487"/>
          </a:xfrm>
          <a:custGeom>
            <a:avLst/>
            <a:gdLst>
              <a:gd name="connsiteX0" fmla="*/ 0 w 10477500"/>
              <a:gd name="connsiteY0" fmla="*/ 0 h 433387"/>
              <a:gd name="connsiteX1" fmla="*/ 10477500 w 10477500"/>
              <a:gd name="connsiteY1" fmla="*/ 0 h 433387"/>
              <a:gd name="connsiteX2" fmla="*/ 10477500 w 10477500"/>
              <a:gd name="connsiteY2" fmla="*/ 433387 h 433387"/>
              <a:gd name="connsiteX3" fmla="*/ 0 w 10477500"/>
              <a:gd name="connsiteY3" fmla="*/ 433387 h 433387"/>
              <a:gd name="connsiteX4" fmla="*/ 0 w 10477500"/>
              <a:gd name="connsiteY4" fmla="*/ 0 h 433387"/>
              <a:gd name="connsiteX0-1" fmla="*/ 361950 w 10477500"/>
              <a:gd name="connsiteY0-2" fmla="*/ 19050 h 433387"/>
              <a:gd name="connsiteX1-3" fmla="*/ 10477500 w 10477500"/>
              <a:gd name="connsiteY1-4" fmla="*/ 0 h 433387"/>
              <a:gd name="connsiteX2-5" fmla="*/ 10477500 w 10477500"/>
              <a:gd name="connsiteY2-6" fmla="*/ 433387 h 433387"/>
              <a:gd name="connsiteX3-7" fmla="*/ 0 w 10477500"/>
              <a:gd name="connsiteY3-8" fmla="*/ 433387 h 433387"/>
              <a:gd name="connsiteX4-9" fmla="*/ 361950 w 10477500"/>
              <a:gd name="connsiteY4-10" fmla="*/ 19050 h 433387"/>
              <a:gd name="connsiteX0-11" fmla="*/ 161925 w 10477500"/>
              <a:gd name="connsiteY0-12" fmla="*/ 9525 h 433387"/>
              <a:gd name="connsiteX1-13" fmla="*/ 10477500 w 10477500"/>
              <a:gd name="connsiteY1-14" fmla="*/ 0 h 433387"/>
              <a:gd name="connsiteX2-15" fmla="*/ 10477500 w 10477500"/>
              <a:gd name="connsiteY2-16" fmla="*/ 433387 h 433387"/>
              <a:gd name="connsiteX3-17" fmla="*/ 0 w 10477500"/>
              <a:gd name="connsiteY3-18" fmla="*/ 433387 h 433387"/>
              <a:gd name="connsiteX4-19" fmla="*/ 161925 w 10477500"/>
              <a:gd name="connsiteY4-20" fmla="*/ 9525 h 433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77500" h="433387">
                <a:moveTo>
                  <a:pt x="161925" y="9525"/>
                </a:moveTo>
                <a:lnTo>
                  <a:pt x="10477500" y="0"/>
                </a:lnTo>
                <a:lnTo>
                  <a:pt x="10477500" y="433387"/>
                </a:lnTo>
                <a:lnTo>
                  <a:pt x="0" y="433387"/>
                </a:lnTo>
                <a:lnTo>
                  <a:pt x="161925" y="952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990678" y="161114"/>
            <a:ext cx="2228295" cy="36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高柔性 高产出 高价值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10800000" flipV="1">
            <a:off x="2200275" y="313690"/>
            <a:ext cx="1808480" cy="45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200" dirty="0"/>
              <a:t>&gt;&gt;&gt;&gt;&gt; SOLUTIONS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7377430" y="60325"/>
            <a:ext cx="4419600" cy="709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模块化及柔性化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生产系统提供商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carxpert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865" y="-28575"/>
            <a:ext cx="1339353" cy="64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4819462" y="60024"/>
            <a:ext cx="7889041" cy="710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精密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塑料结合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件的模块化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智能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制造系统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方案提供商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377430" y="4616450"/>
            <a:ext cx="4280535" cy="342900"/>
            <a:chOff x="3311793" y="4073606"/>
            <a:chExt cx="8032482" cy="342900"/>
          </a:xfrm>
        </p:grpSpPr>
        <p:sp>
          <p:nvSpPr>
            <p:cNvPr id="7" name="矩形 6"/>
            <p:cNvSpPr/>
            <p:nvPr/>
          </p:nvSpPr>
          <p:spPr>
            <a:xfrm>
              <a:off x="3311793" y="4073606"/>
              <a:ext cx="7956281" cy="132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zh-CN" sz="1200" b="1" dirty="0">
                  <a:solidFill>
                    <a:srgbClr val="473B8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智能化、模块化、无人产线一站式解决方案的提供商 </a:t>
              </a:r>
              <a:endParaRPr lang="zh-CN" altLang="zh-CN" sz="1200" b="1" dirty="0">
                <a:solidFill>
                  <a:srgbClr val="473B8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11793" y="4352925"/>
              <a:ext cx="8032482" cy="63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zh-CN" sz="1200" b="1" dirty="0">
                  <a:solidFill>
                    <a:srgbClr val="473B8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“交钥匙解决方案”的合作伙伴 </a:t>
              </a:r>
              <a:endParaRPr lang="zh-CN" altLang="zh-CN" sz="1200" b="1" dirty="0">
                <a:solidFill>
                  <a:srgbClr val="473B8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1864313" y="128729"/>
            <a:ext cx="2228295" cy="36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高柔性 高产出 高价值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Grafik 5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3" y="591137"/>
            <a:ext cx="1380667" cy="123238"/>
          </a:xfrm>
          <a:prstGeom prst="rect">
            <a:avLst/>
          </a:prstGeom>
        </p:spPr>
      </p:pic>
      <p:sp>
        <p:nvSpPr>
          <p:cNvPr id="4" name="矩形 1"/>
          <p:cNvSpPr/>
          <p:nvPr userDrawn="1"/>
        </p:nvSpPr>
        <p:spPr>
          <a:xfrm>
            <a:off x="1714500" y="115888"/>
            <a:ext cx="10477500" cy="598487"/>
          </a:xfrm>
          <a:custGeom>
            <a:avLst/>
            <a:gdLst>
              <a:gd name="connsiteX0" fmla="*/ 0 w 10477500"/>
              <a:gd name="connsiteY0" fmla="*/ 0 h 433387"/>
              <a:gd name="connsiteX1" fmla="*/ 10477500 w 10477500"/>
              <a:gd name="connsiteY1" fmla="*/ 0 h 433387"/>
              <a:gd name="connsiteX2" fmla="*/ 10477500 w 10477500"/>
              <a:gd name="connsiteY2" fmla="*/ 433387 h 433387"/>
              <a:gd name="connsiteX3" fmla="*/ 0 w 10477500"/>
              <a:gd name="connsiteY3" fmla="*/ 433387 h 433387"/>
              <a:gd name="connsiteX4" fmla="*/ 0 w 10477500"/>
              <a:gd name="connsiteY4" fmla="*/ 0 h 433387"/>
              <a:gd name="connsiteX0-1" fmla="*/ 361950 w 10477500"/>
              <a:gd name="connsiteY0-2" fmla="*/ 19050 h 433387"/>
              <a:gd name="connsiteX1-3" fmla="*/ 10477500 w 10477500"/>
              <a:gd name="connsiteY1-4" fmla="*/ 0 h 433387"/>
              <a:gd name="connsiteX2-5" fmla="*/ 10477500 w 10477500"/>
              <a:gd name="connsiteY2-6" fmla="*/ 433387 h 433387"/>
              <a:gd name="connsiteX3-7" fmla="*/ 0 w 10477500"/>
              <a:gd name="connsiteY3-8" fmla="*/ 433387 h 433387"/>
              <a:gd name="connsiteX4-9" fmla="*/ 361950 w 10477500"/>
              <a:gd name="connsiteY4-10" fmla="*/ 19050 h 433387"/>
              <a:gd name="connsiteX0-11" fmla="*/ 161925 w 10477500"/>
              <a:gd name="connsiteY0-12" fmla="*/ 9525 h 433387"/>
              <a:gd name="connsiteX1-13" fmla="*/ 10477500 w 10477500"/>
              <a:gd name="connsiteY1-14" fmla="*/ 0 h 433387"/>
              <a:gd name="connsiteX2-15" fmla="*/ 10477500 w 10477500"/>
              <a:gd name="connsiteY2-16" fmla="*/ 433387 h 433387"/>
              <a:gd name="connsiteX3-17" fmla="*/ 0 w 10477500"/>
              <a:gd name="connsiteY3-18" fmla="*/ 433387 h 433387"/>
              <a:gd name="connsiteX4-19" fmla="*/ 161925 w 10477500"/>
              <a:gd name="connsiteY4-20" fmla="*/ 9525 h 433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77500" h="433387">
                <a:moveTo>
                  <a:pt x="161925" y="9525"/>
                </a:moveTo>
                <a:lnTo>
                  <a:pt x="10477500" y="0"/>
                </a:lnTo>
                <a:lnTo>
                  <a:pt x="10477500" y="433387"/>
                </a:lnTo>
                <a:lnTo>
                  <a:pt x="0" y="433387"/>
                </a:lnTo>
                <a:lnTo>
                  <a:pt x="161925" y="952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990678" y="161114"/>
            <a:ext cx="2228295" cy="36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高柔性 高产出 高价值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10800000" flipV="1">
            <a:off x="2200275" y="313690"/>
            <a:ext cx="1808480" cy="45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200" dirty="0"/>
              <a:t>&gt;&gt;&gt;&gt;&gt; SOLUTIONS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77430" y="60325"/>
            <a:ext cx="4419600" cy="709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模块化及柔性化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生产系统提供商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标题 13"/>
          <p:cNvSpPr txBox="1"/>
          <p:nvPr userDrawn="1">
            <p:custDataLst>
              <p:tags r:id="rId3"/>
            </p:custDataLst>
          </p:nvPr>
        </p:nvSpPr>
        <p:spPr>
          <a:xfrm>
            <a:off x="5808345" y="1964690"/>
            <a:ext cx="6442710" cy="158623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i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Thanks </a:t>
            </a:r>
            <a:endParaRPr lang="zh-CN" altLang="en-US" sz="5400" i="1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pPr algn="ctr"/>
            <a:r>
              <a:rPr lang="zh-CN" altLang="en-US" sz="5400" i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for you</a:t>
            </a:r>
            <a:r>
              <a:rPr lang="en-US" altLang="zh-CN" sz="5400" i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r</a:t>
            </a:r>
            <a:r>
              <a:rPr lang="zh-CN" altLang="en-US" sz="5400" i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 time!</a:t>
            </a:r>
            <a:endParaRPr lang="en-US" altLang="zh-CN" sz="5400" dirty="0">
              <a:solidFill>
                <a:srgbClr val="473B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428625" y="1564005"/>
            <a:ext cx="5901055" cy="4228465"/>
          </a:xfrm>
          <a:prstGeom prst="rect">
            <a:avLst/>
          </a:prstGeom>
        </p:spPr>
      </p:pic>
      <p:pic>
        <p:nvPicPr>
          <p:cNvPr id="6" name="图片 5" descr="carxpert logo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865" y="-28575"/>
            <a:ext cx="1339353" cy="64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3070" y="1450975"/>
            <a:ext cx="565879" cy="720000"/>
          </a:xfrm>
          <a:prstGeom prst="rect">
            <a:avLst/>
          </a:prstGeom>
        </p:spPr>
      </p:pic>
      <p:sp>
        <p:nvSpPr>
          <p:cNvPr id="6" name="Rechteck 28"/>
          <p:cNvSpPr/>
          <p:nvPr/>
        </p:nvSpPr>
        <p:spPr>
          <a:xfrm>
            <a:off x="2579766" y="3276434"/>
            <a:ext cx="64243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4000" b="1" dirty="0">
                <a:ln w="10541" cmpd="sng">
                  <a:noFill/>
                  <a:prstDash val="solid"/>
                </a:ln>
                <a:solidFill>
                  <a:srgbClr val="35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</a:t>
            </a:r>
            <a:r>
              <a:rPr lang="zh-CN" altLang="en-US" sz="3000" b="1" dirty="0">
                <a:ln w="10541" cmpd="sng">
                  <a:noFill/>
                  <a:prstDash val="solid"/>
                </a:ln>
                <a:solidFill>
                  <a:srgbClr val="35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：上位机客户端软件平台设计</a:t>
            </a:r>
            <a:endParaRPr sz="3000" b="1" dirty="0">
              <a:ln w="10541" cmpd="sng">
                <a:noFill/>
                <a:prstDash val="solid"/>
              </a:ln>
              <a:solidFill>
                <a:srgbClr val="352D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hteck 28"/>
          <p:cNvSpPr/>
          <p:nvPr/>
        </p:nvSpPr>
        <p:spPr>
          <a:xfrm>
            <a:off x="3594814" y="1549990"/>
            <a:ext cx="24192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2800" b="1" dirty="0">
                <a:ln w="10541" cmpd="sng">
                  <a:noFill/>
                  <a:prstDash val="solid"/>
                </a:ln>
                <a:solidFill>
                  <a:srgbClr val="352D2D"/>
                </a:solidFill>
                <a:latin typeface="+mj-lt"/>
                <a:ea typeface="+mj-lt"/>
                <a:cs typeface="Arial" panose="020B0604020202020204" pitchFamily="34" charset="0"/>
              </a:rPr>
              <a:t>客户</a:t>
            </a:r>
            <a:r>
              <a:rPr lang="en-US" altLang="zh-CN" sz="2800" b="1" dirty="0">
                <a:ln w="10541" cmpd="sng">
                  <a:noFill/>
                  <a:prstDash val="solid"/>
                </a:ln>
                <a:solidFill>
                  <a:srgbClr val="352D2D"/>
                </a:solidFill>
                <a:latin typeface="+mj-lt"/>
                <a:ea typeface="+mj-lt"/>
                <a:cs typeface="Arial" panose="020B0604020202020204" pitchFamily="34" charset="0"/>
              </a:rPr>
              <a:t>:</a:t>
            </a:r>
            <a:r>
              <a:rPr lang="zh-CN" altLang="en-US" sz="2800" b="1" dirty="0">
                <a:ln w="10541" cmpd="sng">
                  <a:noFill/>
                  <a:prstDash val="solid"/>
                </a:ln>
                <a:solidFill>
                  <a:srgbClr val="352D2D"/>
                </a:solidFill>
                <a:latin typeface="+mj-lt"/>
                <a:ea typeface="+mj-lt"/>
                <a:cs typeface="Arial" panose="020B0604020202020204" pitchFamily="34" charset="0"/>
              </a:rPr>
              <a:t>内部使用</a:t>
            </a:r>
            <a:endParaRPr lang="zh-CN" altLang="en-US" sz="2800" b="1" dirty="0">
              <a:ln w="10541" cmpd="sng">
                <a:noFill/>
                <a:prstDash val="solid"/>
              </a:ln>
              <a:solidFill>
                <a:srgbClr val="352D2D"/>
              </a:solidFill>
              <a:latin typeface="+mj-lt"/>
              <a:ea typeface="+mj-lt"/>
              <a:cs typeface="Arial" panose="020B0604020202020204" pitchFamily="34" charset="0"/>
            </a:endParaRPr>
          </a:p>
        </p:txBody>
      </p:sp>
      <p:sp>
        <p:nvSpPr>
          <p:cNvPr id="7" name="Rechteck 28"/>
          <p:cNvSpPr/>
          <p:nvPr/>
        </p:nvSpPr>
        <p:spPr>
          <a:xfrm>
            <a:off x="10574416" y="5903429"/>
            <a:ext cx="1229360" cy="3987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>
                <a:ln w="10541" cmpd="sng">
                  <a:noFill/>
                  <a:prstDash val="solid"/>
                </a:ln>
                <a:solidFill>
                  <a:srgbClr val="352D2D"/>
                </a:solidFill>
                <a:latin typeface="等线 Light" panose="02010600030101010101" charset="-122"/>
                <a:ea typeface="等线 Light" panose="02010600030101010101" charset="-122"/>
                <a:cs typeface="Arial" panose="020B0604020202020204" pitchFamily="34" charset="0"/>
              </a:rPr>
              <a:t>20230330</a:t>
            </a:r>
            <a:endParaRPr lang="en-US" altLang="zh-CN" sz="2000" dirty="0">
              <a:ln w="10541" cmpd="sng">
                <a:noFill/>
                <a:prstDash val="solid"/>
              </a:ln>
              <a:solidFill>
                <a:srgbClr val="352D2D"/>
              </a:solidFill>
              <a:latin typeface="等线 Light" panose="02010600030101010101" charset="-122"/>
              <a:ea typeface="等线 Light" panose="0201060003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" y="888613"/>
            <a:ext cx="21852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三，模块介绍</a:t>
            </a:r>
            <a:endParaRPr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45232" y="1520082"/>
            <a:ext cx="416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多站工序配置示例：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891" y="2028440"/>
            <a:ext cx="7507657" cy="47965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" y="888613"/>
            <a:ext cx="21852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三，模块介绍</a:t>
            </a:r>
            <a:endParaRPr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35287" y="1908009"/>
            <a:ext cx="416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配置：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58"/>
          <p:cNvSpPr/>
          <p:nvPr/>
        </p:nvSpPr>
        <p:spPr>
          <a:xfrm>
            <a:off x="627760" y="2280664"/>
            <a:ext cx="9777003" cy="3688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可以插入多种自定义控件，自定义控件绑定数据统一接口。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可以拖拉自定义控件，并绑定数据源。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运行并显示这些控件数据。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1"/>
          <p:cNvSpPr txBox="1"/>
          <p:nvPr userDrawn="1"/>
        </p:nvSpPr>
        <p:spPr>
          <a:xfrm>
            <a:off x="7787301" y="5239339"/>
            <a:ext cx="3870276" cy="138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上海卡适堡汽车工程技术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有限公司</a:t>
            </a: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</a:pPr>
            <a:r>
              <a:rPr 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上海松江区沈砖公路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5500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号</a:t>
            </a:r>
            <a:endParaRPr lang="zh-CN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jixiaobo@chinabaolong.net</a:t>
            </a: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021-31273333-6164</a:t>
            </a:r>
            <a:endParaRPr lang="zh-CN" sz="1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www.mms-technology.com</a:t>
            </a:r>
            <a:endParaRPr lang="zh-CN" sz="1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450770" y="1940835"/>
            <a:ext cx="7488832" cy="62406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endParaRPr lang="zh-CN" altLang="en-US" sz="2400" dirty="0">
              <a:solidFill>
                <a:srgbClr val="098F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3877796" y="836712"/>
            <a:ext cx="45853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40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/ CONTENTS</a:t>
            </a:r>
            <a:endParaRPr lang="en-US" altLang="zh-CN" sz="4000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4278" y="2019548"/>
            <a:ext cx="2149948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3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一，需求</a:t>
            </a:r>
            <a:r>
              <a:rPr lang="en-US" altLang="zh-CN" sz="213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13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目的</a:t>
            </a:r>
            <a:endParaRPr lang="zh-CN" altLang="en-US" sz="213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50770" y="2900942"/>
            <a:ext cx="7488832" cy="62406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endParaRPr lang="zh-CN" altLang="en-US" sz="2400" dirty="0">
              <a:solidFill>
                <a:srgbClr val="098F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64278" y="3008116"/>
            <a:ext cx="1829347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3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二，总体框架</a:t>
            </a:r>
            <a:endParaRPr lang="zh-CN" altLang="en-US" sz="213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50770" y="3861048"/>
            <a:ext cx="7488832" cy="62406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endParaRPr lang="zh-CN" altLang="en-US" sz="2400" dirty="0">
              <a:solidFill>
                <a:srgbClr val="098F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50770" y="4821155"/>
            <a:ext cx="7488832" cy="62406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endParaRPr lang="zh-CN" altLang="en-US" sz="2400" dirty="0">
              <a:solidFill>
                <a:srgbClr val="098F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5"/>
          <p:cNvSpPr txBox="1"/>
          <p:nvPr/>
        </p:nvSpPr>
        <p:spPr>
          <a:xfrm>
            <a:off x="3164278" y="3952488"/>
            <a:ext cx="1829347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3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三，模块介绍</a:t>
            </a:r>
            <a:endParaRPr lang="zh-CN" altLang="en-US" sz="213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" y="888613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一，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目的</a:t>
            </a:r>
            <a:endParaRPr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圆角矩形 18"/>
          <p:cNvSpPr/>
          <p:nvPr/>
        </p:nvSpPr>
        <p:spPr>
          <a:xfrm>
            <a:off x="828675" y="3426261"/>
            <a:ext cx="9991725" cy="30161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对接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MES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PLC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设备的采集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操作流程及指导的显示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b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工序的配置</a:t>
            </a:r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测试序列的执行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endParaRPr lang="zh-CN" altLang="en-US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/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19"/>
          <p:cNvSpPr txBox="1"/>
          <p:nvPr/>
        </p:nvSpPr>
        <p:spPr>
          <a:xfrm>
            <a:off x="828675" y="2730549"/>
            <a:ext cx="23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功能概述：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7"/>
          <p:cNvSpPr txBox="1"/>
          <p:nvPr/>
        </p:nvSpPr>
        <p:spPr>
          <a:xfrm>
            <a:off x="828675" y="1701859"/>
            <a:ext cx="707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需求概述：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统一多站与单站的上位机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客户端的平台。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" y="888613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总体框架</a:t>
            </a:r>
            <a:endParaRPr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6569" y="3584536"/>
            <a:ext cx="3257550" cy="862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人机交互</a:t>
            </a:r>
            <a:r>
              <a:rPr lang="en-US" altLang="zh-CN" dirty="0">
                <a:solidFill>
                  <a:schemeClr val="tx1"/>
                </a:solidFill>
              </a:rPr>
              <a:t>UI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5295" y="2121685"/>
            <a:ext cx="1809750" cy="7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PLC</a:t>
            </a:r>
            <a:r>
              <a:rPr lang="zh-CN" altLang="en-US" dirty="0">
                <a:solidFill>
                  <a:schemeClr val="tx1"/>
                </a:solidFill>
              </a:rPr>
              <a:t>引擎配置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93869" y="3402037"/>
            <a:ext cx="1828801" cy="11812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生产逻辑控制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12918" y="5210055"/>
            <a:ext cx="1809751" cy="6876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测试序列</a:t>
            </a:r>
            <a:r>
              <a:rPr lang="en-US" altLang="zh-CN" dirty="0"/>
              <a:t>/</a:t>
            </a:r>
            <a:r>
              <a:rPr lang="zh-CN" altLang="en-US" dirty="0"/>
              <a:t>工序配置</a:t>
            </a:r>
            <a:endParaRPr lang="zh-CN" altLang="en-US" dirty="0"/>
          </a:p>
        </p:txBody>
      </p:sp>
      <p:sp>
        <p:nvSpPr>
          <p:cNvPr id="12" name="右箭头 21"/>
          <p:cNvSpPr/>
          <p:nvPr/>
        </p:nvSpPr>
        <p:spPr>
          <a:xfrm rot="5400000">
            <a:off x="3555389" y="2892274"/>
            <a:ext cx="43641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22"/>
          <p:cNvSpPr/>
          <p:nvPr/>
        </p:nvSpPr>
        <p:spPr>
          <a:xfrm>
            <a:off x="4769913" y="3773250"/>
            <a:ext cx="59817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25"/>
          <p:cNvSpPr/>
          <p:nvPr/>
        </p:nvSpPr>
        <p:spPr>
          <a:xfrm rot="10800000">
            <a:off x="4779438" y="5287725"/>
            <a:ext cx="59817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46569" y="5202381"/>
            <a:ext cx="325755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从</a:t>
            </a:r>
            <a:r>
              <a:rPr lang="en-US" altLang="zh-CN" dirty="0">
                <a:solidFill>
                  <a:schemeClr val="tx1"/>
                </a:solidFill>
              </a:rPr>
              <a:t>MES/</a:t>
            </a:r>
            <a:r>
              <a:rPr lang="zh-CN" altLang="en-US" dirty="0">
                <a:solidFill>
                  <a:schemeClr val="tx1"/>
                </a:solidFill>
              </a:rPr>
              <a:t>工单收到数据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51569" y="1983939"/>
            <a:ext cx="1352550" cy="878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主界面配置模块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46569" y="1983939"/>
            <a:ext cx="1733550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手动界面配置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右箭头 29"/>
          <p:cNvSpPr/>
          <p:nvPr/>
        </p:nvSpPr>
        <p:spPr>
          <a:xfrm rot="5400000">
            <a:off x="6003783" y="2957283"/>
            <a:ext cx="619122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31"/>
          <p:cNvSpPr/>
          <p:nvPr/>
        </p:nvSpPr>
        <p:spPr>
          <a:xfrm rot="5400000">
            <a:off x="7752193" y="2957283"/>
            <a:ext cx="619122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760394" y="2097231"/>
            <a:ext cx="476250" cy="3829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人员权限管理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右箭头 33"/>
          <p:cNvSpPr/>
          <p:nvPr/>
        </p:nvSpPr>
        <p:spPr>
          <a:xfrm>
            <a:off x="2256456" y="3769440"/>
            <a:ext cx="59817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1"/>
          <p:cNvSpPr/>
          <p:nvPr/>
        </p:nvSpPr>
        <p:spPr>
          <a:xfrm rot="16200000">
            <a:off x="3532530" y="4625443"/>
            <a:ext cx="47528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9"/>
          <p:cNvSpPr/>
          <p:nvPr/>
        </p:nvSpPr>
        <p:spPr>
          <a:xfrm rot="16200000">
            <a:off x="6003783" y="4553522"/>
            <a:ext cx="619122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" y="888613"/>
            <a:ext cx="22846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三，模块介绍</a:t>
            </a:r>
            <a:endParaRPr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35288" y="1908009"/>
            <a:ext cx="23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人员管理：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58"/>
          <p:cNvSpPr/>
          <p:nvPr/>
        </p:nvSpPr>
        <p:spPr>
          <a:xfrm>
            <a:off x="627760" y="2280664"/>
            <a:ext cx="9777003" cy="3688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可单独配置，或者从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MES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获取。</a:t>
            </a:r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三级权限，操作员，工程师，管理员。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en-US" altLang="zh-CN" b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zh-CN" altLang="en-US" b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账户。</a:t>
            </a:r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/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" y="888613"/>
            <a:ext cx="21852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三，模块介绍</a:t>
            </a:r>
            <a:endParaRPr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35288" y="1908009"/>
            <a:ext cx="23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引擎模块：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58"/>
          <p:cNvSpPr/>
          <p:nvPr/>
        </p:nvSpPr>
        <p:spPr>
          <a:xfrm>
            <a:off x="627760" y="2280664"/>
            <a:ext cx="9777003" cy="3688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可以配置流程显示信息。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可以配置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PLC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触发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信息。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可以配置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触发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PLC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信息。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b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可以配置报警信息。</a:t>
            </a:r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PLC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进行交互。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显示各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PLC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的运行状态（以</a:t>
            </a:r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SYSterm,Group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Process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来显示）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PLC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的手动界面。（组态软件功能）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/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" y="888613"/>
            <a:ext cx="21852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三，模块介绍</a:t>
            </a:r>
            <a:endParaRPr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1017439" y="1450809"/>
            <a:ext cx="297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引擎模块配置示例：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24" y="1745673"/>
            <a:ext cx="6800592" cy="49809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" y="888613"/>
            <a:ext cx="21852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三，模块介绍</a:t>
            </a:r>
            <a:endParaRPr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35286" y="1908009"/>
            <a:ext cx="569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多站工序配置（上位机主动控制型（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））：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58"/>
          <p:cNvSpPr/>
          <p:nvPr/>
        </p:nvSpPr>
        <p:spPr>
          <a:xfrm>
            <a:off x="627760" y="2369127"/>
            <a:ext cx="9777003" cy="3600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可以配置单站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多站工序，点检，正常序列，也可以从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MES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导入。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可以上传更新。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b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可以设置由</a:t>
            </a:r>
            <a:r>
              <a:rPr lang="en-US" altLang="zh-CN" b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PLC</a:t>
            </a:r>
            <a:r>
              <a:rPr lang="zh-CN" altLang="en-US" b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触发，还是自动触发。</a:t>
            </a:r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可以设置跳步</a:t>
            </a:r>
            <a:endParaRPr lang="en-US" altLang="zh-CN" b="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b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可以单站运行（手动</a:t>
            </a:r>
            <a:r>
              <a:rPr lang="en-US" altLang="zh-CN" b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DEBUG</a:t>
            </a:r>
            <a:r>
              <a:rPr lang="zh-CN" altLang="en-US" b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模式）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b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可设置模式运行，（返工，正常，点检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/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" y="888613"/>
            <a:ext cx="21852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三，模块介绍</a:t>
            </a:r>
            <a:endParaRPr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35287" y="1908009"/>
            <a:ext cx="416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多站工序配置（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触发型）：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58"/>
          <p:cNvSpPr/>
          <p:nvPr/>
        </p:nvSpPr>
        <p:spPr>
          <a:xfrm>
            <a:off x="627760" y="2280664"/>
            <a:ext cx="9777003" cy="3688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可以配置单站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多站工序，点检，正常序列，也可以从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MES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导入。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可以上传更新。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可以设置跳步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eaLnBrk="0" hangingPunct="0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可设置模式运行，（返工，正常，点检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10*a*1"/>
  <p:tag name="KSO_WM_UNIT_PRESET_TEXT" val="THANKS"/>
</p:tagLst>
</file>

<file path=ppt/tags/tag2.xml><?xml version="1.0" encoding="utf-8"?>
<p:tagLst xmlns:p="http://schemas.openxmlformats.org/presentationml/2006/main">
  <p:tag name="KSO_WM_UNIT_PLACING_PICTURE_USER_VIEWPORT" val="{&quot;height&quot;:4887,&quot;width&quot;:7415}"/>
</p:tagLst>
</file>

<file path=ppt/tags/tag3.xml><?xml version="1.0" encoding="utf-8"?>
<p:tagLst xmlns:p="http://schemas.openxmlformats.org/presentationml/2006/main">
  <p:tag name="COMMONDATA" val="eyJoZGlkIjoiMjNjMDNjOGIyMzFiOTc0ODVhMTZkNjA2YTkyMjk2NjIifQ=="/>
  <p:tag name="KSO_WPP_MARK_KEY" val="e9092b90-17ba-4f65-b914-7db27b5b10bf"/>
</p:tagLst>
</file>

<file path=ppt/theme/theme1.xml><?xml version="1.0" encoding="utf-8"?>
<a:theme xmlns:a="http://schemas.openxmlformats.org/drawingml/2006/main" name="首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WPS 演示</Application>
  <PresentationFormat>宽屏</PresentationFormat>
  <Paragraphs>121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等线 Light</vt:lpstr>
      <vt:lpstr>微软雅黑</vt:lpstr>
      <vt:lpstr>Times New Roman</vt:lpstr>
      <vt:lpstr>方正姚体</vt:lpstr>
      <vt:lpstr>Calibri</vt:lpstr>
      <vt:lpstr>等线</vt:lpstr>
      <vt:lpstr>Arial Unicode MS</vt:lpstr>
      <vt:lpstr>首页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陶叶锋</dc:creator>
  <cp:lastModifiedBy>Bo</cp:lastModifiedBy>
  <cp:revision>723</cp:revision>
  <dcterms:created xsi:type="dcterms:W3CDTF">2021-11-29T01:56:00Z</dcterms:created>
  <dcterms:modified xsi:type="dcterms:W3CDTF">2024-01-25T15:15:02Z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3DFD9F2115F8441EB68BBB804FB97B2E_13</vt:lpwstr>
  </property>
  <property fmtid="{D5CDD505-2E9C-101B-9397-08002B2CF9AE}" pid="3" name="KSOProductBuildVer">
    <vt:lpwstr>2052-11.1.0.14309</vt:lpwstr>
  </property>
  <property fmtid="{D5CDD505-2E9C-101B-9397-08002B2CF9AE}" pid="4" name="commondata">
    <vt:lpwstr>eyJoZGlkIjoiMjNjMDNjOGIyMzFiOTc0ODVhMTZkNjA2YTkyMjk2NjIifQ==</vt:lpwstr>
  </property>
</Properties>
</file>