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BA2C8-D392-4EB4-AE06-A537E026C448}" v="10" dt="2025-03-24T08:50:30.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priya Bodipudi" userId="563c0f921b5f054e" providerId="LiveId" clId="{60BBA2C8-D392-4EB4-AE06-A537E026C448}"/>
    <pc:docChg chg="undo custSel addSld delSld modSld">
      <pc:chgData name="Krishnapriya Bodipudi" userId="563c0f921b5f054e" providerId="LiveId" clId="{60BBA2C8-D392-4EB4-AE06-A537E026C448}" dt="2025-03-24T08:55:53.251" v="608"/>
      <pc:docMkLst>
        <pc:docMk/>
      </pc:docMkLst>
      <pc:sldChg chg="modSp mod">
        <pc:chgData name="Krishnapriya Bodipudi" userId="563c0f921b5f054e" providerId="LiveId" clId="{60BBA2C8-D392-4EB4-AE06-A537E026C448}" dt="2025-03-24T08:39:44.232" v="219" actId="14100"/>
        <pc:sldMkLst>
          <pc:docMk/>
          <pc:sldMk cId="953325580" sldId="256"/>
        </pc:sldMkLst>
        <pc:spChg chg="mod">
          <ac:chgData name="Krishnapriya Bodipudi" userId="563c0f921b5f054e" providerId="LiveId" clId="{60BBA2C8-D392-4EB4-AE06-A537E026C448}" dt="2025-03-24T08:39:32.177" v="218" actId="20577"/>
          <ac:spMkLst>
            <pc:docMk/>
            <pc:sldMk cId="953325580" sldId="256"/>
            <ac:spMk id="2" creationId="{A8A11E26-4C38-41A6-9857-11032CEECD80}"/>
          </ac:spMkLst>
        </pc:spChg>
        <pc:spChg chg="mod">
          <ac:chgData name="Krishnapriya Bodipudi" userId="563c0f921b5f054e" providerId="LiveId" clId="{60BBA2C8-D392-4EB4-AE06-A537E026C448}" dt="2025-03-24T08:39:44.232" v="219" actId="14100"/>
          <ac:spMkLst>
            <pc:docMk/>
            <pc:sldMk cId="953325580" sldId="256"/>
            <ac:spMk id="4" creationId="{00000000-0000-0000-0000-000000000000}"/>
          </ac:spMkLst>
        </pc:spChg>
      </pc:sldChg>
      <pc:sldChg chg="addSp delSp modSp mod">
        <pc:chgData name="Krishnapriya Bodipudi" userId="563c0f921b5f054e" providerId="LiveId" clId="{60BBA2C8-D392-4EB4-AE06-A537E026C448}" dt="2025-03-24T08:50:12.229" v="518" actId="14100"/>
        <pc:sldMkLst>
          <pc:docMk/>
          <pc:sldMk cId="2083715239" sldId="2146847060"/>
        </pc:sldMkLst>
        <pc:spChg chg="del mod">
          <ac:chgData name="Krishnapriya Bodipudi" userId="563c0f921b5f054e" providerId="LiveId" clId="{60BBA2C8-D392-4EB4-AE06-A537E026C448}" dt="2025-03-24T08:40:16.670" v="255" actId="931"/>
          <ac:spMkLst>
            <pc:docMk/>
            <pc:sldMk cId="2083715239" sldId="2146847060"/>
            <ac:spMk id="3" creationId="{805D7125-AC62-752D-6E68-9EB88BCC631C}"/>
          </ac:spMkLst>
        </pc:spChg>
        <pc:spChg chg="add mod">
          <ac:chgData name="Krishnapriya Bodipudi" userId="563c0f921b5f054e" providerId="LiveId" clId="{60BBA2C8-D392-4EB4-AE06-A537E026C448}" dt="2025-03-24T08:50:12.229" v="518" actId="14100"/>
          <ac:spMkLst>
            <pc:docMk/>
            <pc:sldMk cId="2083715239" sldId="2146847060"/>
            <ac:spMk id="8" creationId="{6BA5DBCF-2CD3-0C34-F15D-C7ED1C177706}"/>
          </ac:spMkLst>
        </pc:spChg>
        <pc:picChg chg="add mod">
          <ac:chgData name="Krishnapriya Bodipudi" userId="563c0f921b5f054e" providerId="LiveId" clId="{60BBA2C8-D392-4EB4-AE06-A537E026C448}" dt="2025-03-24T08:40:52.462" v="262" actId="1076"/>
          <ac:picMkLst>
            <pc:docMk/>
            <pc:sldMk cId="2083715239" sldId="2146847060"/>
            <ac:picMk id="5" creationId="{A05AA9D6-0AE3-6CFF-67D2-9BDDB3C96E91}"/>
          </ac:picMkLst>
        </pc:picChg>
        <pc:picChg chg="add mod">
          <ac:chgData name="Krishnapriya Bodipudi" userId="563c0f921b5f054e" providerId="LiveId" clId="{60BBA2C8-D392-4EB4-AE06-A537E026C448}" dt="2025-03-24T08:40:43.913" v="260" actId="1076"/>
          <ac:picMkLst>
            <pc:docMk/>
            <pc:sldMk cId="2083715239" sldId="2146847060"/>
            <ac:picMk id="7" creationId="{0F01A30B-9CA4-60D1-3C7B-0A2199F0804C}"/>
          </ac:picMkLst>
        </pc:picChg>
      </pc:sldChg>
      <pc:sldChg chg="modSp mod">
        <pc:chgData name="Krishnapriya Bodipudi" userId="563c0f921b5f054e" providerId="LiveId" clId="{60BBA2C8-D392-4EB4-AE06-A537E026C448}" dt="2025-03-24T08:55:53.251" v="608"/>
        <pc:sldMkLst>
          <pc:docMk/>
          <pc:sldMk cId="2230664768" sldId="2146847061"/>
        </pc:sldMkLst>
        <pc:spChg chg="mod">
          <ac:chgData name="Krishnapriya Bodipudi" userId="563c0f921b5f054e" providerId="LiveId" clId="{60BBA2C8-D392-4EB4-AE06-A537E026C448}" dt="2025-03-24T08:55:53.251" v="608"/>
          <ac:spMkLst>
            <pc:docMk/>
            <pc:sldMk cId="2230664768" sldId="2146847061"/>
            <ac:spMk id="3" creationId="{51A299DD-46FA-7866-41D8-C1BFCC2F69DD}"/>
          </ac:spMkLst>
        </pc:spChg>
      </pc:sldChg>
      <pc:sldChg chg="addSp delSp modSp mod">
        <pc:chgData name="Krishnapriya Bodipudi" userId="563c0f921b5f054e" providerId="LiveId" clId="{60BBA2C8-D392-4EB4-AE06-A537E026C448}" dt="2025-03-24T08:49:08.650" v="509" actId="20577"/>
        <pc:sldMkLst>
          <pc:docMk/>
          <pc:sldMk cId="3874152353" sldId="2146847063"/>
        </pc:sldMkLst>
        <pc:spChg chg="mod">
          <ac:chgData name="Krishnapriya Bodipudi" userId="563c0f921b5f054e" providerId="LiveId" clId="{60BBA2C8-D392-4EB4-AE06-A537E026C448}" dt="2025-03-24T08:49:08.650" v="509" actId="20577"/>
          <ac:spMkLst>
            <pc:docMk/>
            <pc:sldMk cId="3874152353" sldId="2146847063"/>
            <ac:spMk id="3" creationId="{EB64EBD6-C408-D3C6-9928-61BBCBE76AC5}"/>
          </ac:spMkLst>
        </pc:spChg>
        <pc:picChg chg="add mod">
          <ac:chgData name="Krishnapriya Bodipudi" userId="563c0f921b5f054e" providerId="LiveId" clId="{60BBA2C8-D392-4EB4-AE06-A537E026C448}" dt="2025-03-24T08:44:38.376" v="394" actId="1076"/>
          <ac:picMkLst>
            <pc:docMk/>
            <pc:sldMk cId="3874152353" sldId="2146847063"/>
            <ac:picMk id="5" creationId="{E4BDED80-D550-0735-1B67-CB72479BD8DF}"/>
          </ac:picMkLst>
        </pc:picChg>
        <pc:picChg chg="add del mod">
          <ac:chgData name="Krishnapriya Bodipudi" userId="563c0f921b5f054e" providerId="LiveId" clId="{60BBA2C8-D392-4EB4-AE06-A537E026C448}" dt="2025-03-24T08:45:01.302" v="396" actId="478"/>
          <ac:picMkLst>
            <pc:docMk/>
            <pc:sldMk cId="3874152353" sldId="2146847063"/>
            <ac:picMk id="7" creationId="{B1785DEA-C38E-11B3-C108-39163E7CCC8F}"/>
          </ac:picMkLst>
        </pc:picChg>
        <pc:picChg chg="add mod">
          <ac:chgData name="Krishnapriya Bodipudi" userId="563c0f921b5f054e" providerId="LiveId" clId="{60BBA2C8-D392-4EB4-AE06-A537E026C448}" dt="2025-03-24T08:47:00.513" v="413" actId="14100"/>
          <ac:picMkLst>
            <pc:docMk/>
            <pc:sldMk cId="3874152353" sldId="2146847063"/>
            <ac:picMk id="9" creationId="{66F3A80A-5741-7A59-1694-FBDC9957E0B9}"/>
          </ac:picMkLst>
        </pc:picChg>
        <pc:picChg chg="add mod">
          <ac:chgData name="Krishnapriya Bodipudi" userId="563c0f921b5f054e" providerId="LiveId" clId="{60BBA2C8-D392-4EB4-AE06-A537E026C448}" dt="2025-03-24T08:48:13.117" v="425" actId="14100"/>
          <ac:picMkLst>
            <pc:docMk/>
            <pc:sldMk cId="3874152353" sldId="2146847063"/>
            <ac:picMk id="11" creationId="{4A041297-78A6-B62D-6AC1-BD1E9DE12812}"/>
          </ac:picMkLst>
        </pc:picChg>
      </pc:sldChg>
      <pc:sldChg chg="addSp delSp modSp mod">
        <pc:chgData name="Krishnapriya Bodipudi" userId="563c0f921b5f054e" providerId="LiveId" clId="{60BBA2C8-D392-4EB4-AE06-A537E026C448}" dt="2025-03-24T08:51:02.248" v="565" actId="20577"/>
        <pc:sldMkLst>
          <pc:docMk/>
          <pc:sldMk cId="980118259" sldId="2146847064"/>
        </pc:sldMkLst>
        <pc:spChg chg="del">
          <ac:chgData name="Krishnapriya Bodipudi" userId="563c0f921b5f054e" providerId="LiveId" clId="{60BBA2C8-D392-4EB4-AE06-A537E026C448}" dt="2025-03-24T08:49:23.311" v="510" actId="931"/>
          <ac:spMkLst>
            <pc:docMk/>
            <pc:sldMk cId="980118259" sldId="2146847064"/>
            <ac:spMk id="3" creationId="{9E17BF97-9D86-54EC-A4B3-640D95144639}"/>
          </ac:spMkLst>
        </pc:spChg>
        <pc:spChg chg="add mod">
          <ac:chgData name="Krishnapriya Bodipudi" userId="563c0f921b5f054e" providerId="LiveId" clId="{60BBA2C8-D392-4EB4-AE06-A537E026C448}" dt="2025-03-24T08:51:02.248" v="565" actId="20577"/>
          <ac:spMkLst>
            <pc:docMk/>
            <pc:sldMk cId="980118259" sldId="2146847064"/>
            <ac:spMk id="8" creationId="{3EB1C9F3-B406-3800-0137-5B1D6F189AE2}"/>
          </ac:spMkLst>
        </pc:spChg>
        <pc:picChg chg="add mod">
          <ac:chgData name="Krishnapriya Bodipudi" userId="563c0f921b5f054e" providerId="LiveId" clId="{60BBA2C8-D392-4EB4-AE06-A537E026C448}" dt="2025-03-24T08:49:34.870" v="513" actId="1076"/>
          <ac:picMkLst>
            <pc:docMk/>
            <pc:sldMk cId="980118259" sldId="2146847064"/>
            <ac:picMk id="5" creationId="{BF448586-1103-D388-2F47-693CD4A4900F}"/>
          </ac:picMkLst>
        </pc:picChg>
        <pc:picChg chg="add mod">
          <ac:chgData name="Krishnapriya Bodipudi" userId="563c0f921b5f054e" providerId="LiveId" clId="{60BBA2C8-D392-4EB4-AE06-A537E026C448}" dt="2025-03-24T08:49:56.646" v="517" actId="14100"/>
          <ac:picMkLst>
            <pc:docMk/>
            <pc:sldMk cId="980118259" sldId="2146847064"/>
            <ac:picMk id="7" creationId="{F2C7EF26-D7A6-5E98-0B95-58341FD22906}"/>
          </ac:picMkLst>
        </pc:picChg>
      </pc:sldChg>
      <pc:sldChg chg="new del">
        <pc:chgData name="Krishnapriya Bodipudi" userId="563c0f921b5f054e" providerId="LiveId" clId="{60BBA2C8-D392-4EB4-AE06-A537E026C448}" dt="2025-03-24T08:45:27.744" v="398" actId="680"/>
        <pc:sldMkLst>
          <pc:docMk/>
          <pc:sldMk cId="1087355278" sldId="21468470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181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01560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85504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2278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2899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48023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1995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3116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E77FE-0EA1-4333-9736-474AB83F70DD}" type="slidenum">
              <a:rPr lang="en-IN" smtClean="0"/>
              <a:t>‹#›</a:t>
            </a:fld>
            <a:endParaRPr lang="en-IN"/>
          </a:p>
        </p:txBody>
      </p:sp>
    </p:spTree>
    <p:extLst>
      <p:ext uri="{BB962C8B-B14F-4D97-AF65-F5344CB8AC3E}">
        <p14:creationId xmlns:p14="http://schemas.microsoft.com/office/powerpoint/2010/main" val="268984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9379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981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192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3226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7414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99793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t>3/24/2025</a:t>
            </a:fld>
            <a:endParaRPr lang="en-US"/>
          </a:p>
        </p:txBody>
      </p:sp>
    </p:spTree>
    <p:extLst>
      <p:ext uri="{BB962C8B-B14F-4D97-AF65-F5344CB8AC3E}">
        <p14:creationId xmlns:p14="http://schemas.microsoft.com/office/powerpoint/2010/main" val="26423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3/24/2025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46843170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500" b="1" dirty="0">
                <a:latin typeface="Arial" panose="020B0604020202020204" pitchFamily="34" charset="0"/>
                <a:cs typeface="Arial" panose="020B0604020202020204" pitchFamily="34" charset="0"/>
              </a:rPr>
              <a:t>IMAGE RESTORATION AND IMAGE ENHANCEMENT PROCEDURE USING IMAGE PROCESSING TOOLS</a:t>
            </a:r>
            <a:endParaRPr lang="en-US" sz="25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750958" y="869538"/>
            <a:ext cx="12726648" cy="646331"/>
          </a:xfrm>
          <a:prstGeom prst="rect">
            <a:avLst/>
          </a:prstGeom>
          <a:noFill/>
        </p:spPr>
        <p:txBody>
          <a:bodyPr wrap="square" lIns="91440" tIns="45720" rIns="91440" bIns="45720" rtlCol="0" anchor="t">
            <a:spAutoFit/>
          </a:bodyPr>
          <a:lstStyle/>
          <a:p>
            <a:pPr algn="ctr"/>
            <a:r>
              <a:rPr lang="en-US" sz="3600" b="1" dirty="0">
                <a:solidFill>
                  <a:schemeClr val="accent1">
                    <a:lumMod val="75000"/>
                  </a:schemeClr>
                </a:solidFill>
                <a:latin typeface="Arial"/>
                <a:cs typeface="Arial"/>
              </a:rPr>
              <a:t>PROJECT</a:t>
            </a:r>
          </a:p>
        </p:txBody>
      </p:sp>
      <p:sp>
        <p:nvSpPr>
          <p:cNvPr id="4" name="TextBox 3"/>
          <p:cNvSpPr txBox="1"/>
          <p:nvPr/>
        </p:nvSpPr>
        <p:spPr>
          <a:xfrm>
            <a:off x="2841523" y="3726426"/>
            <a:ext cx="8256189" cy="1631216"/>
          </a:xfrm>
          <a:prstGeom prst="rect">
            <a:avLst/>
          </a:prstGeom>
          <a:noFill/>
        </p:spPr>
        <p:txBody>
          <a:bodyPr wrap="square" lIns="91440" tIns="45720" rIns="91440" bIns="45720" rtlCol="0" anchor="t">
            <a:spAutoFit/>
          </a:bodyPr>
          <a:lstStyle/>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BODIPUDI KRISHNA PRIYA </a:t>
            </a:r>
          </a:p>
          <a:p>
            <a:r>
              <a:rPr lang="en-US" sz="2000" b="1" dirty="0">
                <a:solidFill>
                  <a:schemeClr val="accent1">
                    <a:lumMod val="75000"/>
                  </a:schemeClr>
                </a:solidFill>
                <a:latin typeface="Arial"/>
                <a:cs typeface="Arial"/>
              </a:rPr>
              <a:t>DEPARTMENT : CSE[AIML]</a:t>
            </a:r>
          </a:p>
          <a:p>
            <a:r>
              <a:rPr lang="en-US" sz="2000" b="1" dirty="0">
                <a:solidFill>
                  <a:schemeClr val="accent1">
                    <a:lumMod val="75000"/>
                  </a:schemeClr>
                </a:solidFill>
                <a:latin typeface="Arial" pitchFamily="34" charset="0"/>
                <a:cs typeface="Arial" pitchFamily="34" charset="0"/>
              </a:rPr>
              <a:t>SUBJECT :DIGITAL IMAGE PROCESSING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br>
              <a:rPr lang="en-IN" dirty="0">
                <a:solidFill>
                  <a:schemeClr val="accent1"/>
                </a:solidFill>
              </a:rPr>
            </a:br>
            <a:endParaRPr lang="en-IN" dirty="0">
              <a:solidFill>
                <a:schemeClr val="accent1"/>
              </a:solidFill>
            </a:endParaRPr>
          </a:p>
        </p:txBody>
      </p:sp>
      <p:sp>
        <p:nvSpPr>
          <p:cNvPr id="6" name="Rectangle 2">
            <a:extLst>
              <a:ext uri="{FF2B5EF4-FFF2-40B4-BE49-F238E27FC236}">
                <a16:creationId xmlns:a16="http://schemas.microsoft.com/office/drawing/2014/main" id="{674B7186-A09B-7A4E-21DC-3230EF60C328}"/>
              </a:ext>
            </a:extLst>
          </p:cNvPr>
          <p:cNvSpPr>
            <a:spLocks noChangeArrowheads="1"/>
          </p:cNvSpPr>
          <p:nvPr/>
        </p:nvSpPr>
        <p:spPr bwMode="auto">
          <a:xfrm>
            <a:off x="540773" y="1539391"/>
            <a:ext cx="11651227"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In conclusion, this project effectively combines traditional image processing techniques with advanced deep learning models to enhance image resolution and quality. By addressing real-world challenges in fields like healthcare, security, satellite imagery, and content creation, it offers a versatile solution for improving image clarity and detail. The integration of both classic methods and modern AI-driven approaches ensures that the system is both efficient and adaptable. Additionally, the use of interactive platforms and real-time evaluation metrics makes the system user-friendly and accessible for a wide range of users. Ultimately, this project has the potential to significantly improve image analysis and decision-making across various industries, providing high-quality outputs for end users in practical applications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br>
              <a:rPr lang="en-IN"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https://github.com/bodipudikrishnapriya/Image-restoration-and-image-enhancement-using-image-processing-tools.git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226141" y="88491"/>
            <a:ext cx="11339145" cy="816077"/>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3" name="Rectangle 1">
            <a:extLst>
              <a:ext uri="{FF2B5EF4-FFF2-40B4-BE49-F238E27FC236}">
                <a16:creationId xmlns:a16="http://schemas.microsoft.com/office/drawing/2014/main" id="{BD0029C5-18B4-CDA9-4150-475AF64E4F05}"/>
              </a:ext>
            </a:extLst>
          </p:cNvPr>
          <p:cNvSpPr>
            <a:spLocks noChangeArrowheads="1"/>
          </p:cNvSpPr>
          <p:nvPr/>
        </p:nvSpPr>
        <p:spPr bwMode="auto">
          <a:xfrm>
            <a:off x="226142" y="825910"/>
            <a:ext cx="11739718" cy="593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Real-Time Image Enhancement</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Extend the system to improve live video feeds, such as surveillance footage, video calls, or streaming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Multi-Scale Super-Resolution Models</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Develop models that can effectively handle a wider range of image resolutions and sizes for more versatile enhancement.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AI-Based Denoising and Artifact Removal</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Enhance the system to automatically remove noise and artifacts for clearer, high-quality images without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Generative Models for Realistic Image Upscaling</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Explore advanced generative models like GANs for more realistic and detailed image upscaling and restoration.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Edge Computing Integration</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Implement on-device image enhancement, enabling faster processing and reducing reliance on cloud or server-based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Arial" panose="020B0604020202020204" pitchFamily="34" charset="0"/>
              </a:rPr>
              <a:t>Industry-Specific Applications</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Adapt the project for specialized industries such as healthcare, satellite imagery, environmental monitoring, and agriculture.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4F595-A46F-7C91-E524-7FF47B9C522E}"/>
              </a:ext>
            </a:extLst>
          </p:cNvPr>
          <p:cNvSpPr txBox="1"/>
          <p:nvPr/>
        </p:nvSpPr>
        <p:spPr>
          <a:xfrm>
            <a:off x="3932903" y="2172930"/>
            <a:ext cx="7364361" cy="830997"/>
          </a:xfrm>
          <a:prstGeom prst="rect">
            <a:avLst/>
          </a:prstGeom>
          <a:noFill/>
        </p:spPr>
        <p:txBody>
          <a:bodyPr wrap="square" rtlCol="0">
            <a:spAutoFit/>
          </a:bodyPr>
          <a:lstStyle/>
          <a:p>
            <a:pPr algn="just"/>
            <a:r>
              <a:rPr lang="en-IN" sz="4800" dirty="0"/>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14633" y="648929"/>
            <a:ext cx="9274002" cy="1478116"/>
          </a:xfrm>
        </p:spPr>
        <p:txBody>
          <a:bodyPr>
            <a:normAutofit/>
          </a:bodyPr>
          <a:lstStyle/>
          <a:p>
            <a:r>
              <a:rPr lang="en-US" sz="4400" dirty="0">
                <a:latin typeface="Arial" panose="020B0604020202020204" pitchFamily="34" charset="0"/>
                <a:cs typeface="Arial" panose="020B0604020202020204" pitchFamily="34" charset="0"/>
              </a:rPr>
              <a:t>PROBLEM STATEMENT</a:t>
            </a:r>
          </a:p>
        </p:txBody>
      </p:sp>
      <p:sp>
        <p:nvSpPr>
          <p:cNvPr id="7" name="Rectangle 3">
            <a:extLst>
              <a:ext uri="{FF2B5EF4-FFF2-40B4-BE49-F238E27FC236}">
                <a16:creationId xmlns:a16="http://schemas.microsoft.com/office/drawing/2014/main" id="{FEEE7B07-6F3F-A41C-5073-E8A70F388BF6}"/>
              </a:ext>
            </a:extLst>
          </p:cNvPr>
          <p:cNvSpPr>
            <a:spLocks noGrp="1" noChangeArrowheads="1"/>
          </p:cNvSpPr>
          <p:nvPr>
            <p:ph idx="1"/>
          </p:nvPr>
        </p:nvSpPr>
        <p:spPr bwMode="auto">
          <a:xfrm>
            <a:off x="228602" y="3531155"/>
            <a:ext cx="10958512"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1B4732A8-0237-E365-DA92-5F445617D324}"/>
              </a:ext>
            </a:extLst>
          </p:cNvPr>
          <p:cNvSpPr txBox="1"/>
          <p:nvPr/>
        </p:nvSpPr>
        <p:spPr>
          <a:xfrm>
            <a:off x="314633" y="1622323"/>
            <a:ext cx="11120283" cy="418576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The project focuses on addressing the challenges of image resolution enhancement and image processing techniques to improve the overall quality of digital images. With the increasing use of low-resolution images in fields like medical imaging, satellite photography, and surveillance, enhancing the resolution of these images without compromising critical details is of utmost importance. The project aims to explore both traditional interpolation methods (such as bilinear and bicubic) and modern deep learning-based techniques, like super-resolution convolutional networks (SRCNN) and Generative Adversarial Networks (GANs), to upscale images and increase their resolution while minimizing noise and artifacts. Additionally, the project will delve into image enhancement procedures, including methods like histogram equalization, contrast enhancement, noise reduction, and sharpening techniques, to address issues like poor lighting, low contrast, and image blurriness. By evaluating the effectiveness of these techniques using quality metrics such as PSNR (Peak Signal-to-Noise Ratio) and SSIM (Structural Similarity Index), the project seeks to create a robust framework for improving both the resolution and the visual quality of images, making them more suitable for applications in real-world scenarios.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8491" y="1"/>
            <a:ext cx="9185511" cy="1930400"/>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TECHNOLOGY USED</a:t>
            </a:r>
            <a:endParaRPr lang="en-US" sz="4000" dirty="0"/>
          </a:p>
        </p:txBody>
      </p:sp>
      <p:sp>
        <p:nvSpPr>
          <p:cNvPr id="6" name="Rectangle 3">
            <a:extLst>
              <a:ext uri="{FF2B5EF4-FFF2-40B4-BE49-F238E27FC236}">
                <a16:creationId xmlns:a16="http://schemas.microsoft.com/office/drawing/2014/main" id="{06CE073C-2584-337E-3C27-86A24E1E0F19}"/>
              </a:ext>
            </a:extLst>
          </p:cNvPr>
          <p:cNvSpPr>
            <a:spLocks noGrp="1" noChangeArrowheads="1"/>
          </p:cNvSpPr>
          <p:nvPr>
            <p:ph idx="1"/>
          </p:nvPr>
        </p:nvSpPr>
        <p:spPr bwMode="auto">
          <a:xfrm>
            <a:off x="88491" y="595233"/>
            <a:ext cx="11385754"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Programming Language:</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The primary language used for implementing image processing techniques and deep learning models.</a:t>
            </a:r>
          </a:p>
          <a:p>
            <a:pPr defTabSz="914400" eaLnBrk="0" fontAlgn="base" hangingPunct="0">
              <a:spcBef>
                <a:spcPct val="0"/>
              </a:spcBef>
              <a:spcAft>
                <a:spcPct val="0"/>
              </a:spcAft>
              <a:buClrTx/>
              <a:buSzTx/>
              <a:buFont typeface="Wingdings" panose="05000000000000000000" pitchFamily="2" charset="2"/>
              <a:buChar char="§"/>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Image Processing Libraries:</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OpenCV</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advanced image manipulation tasks such as resizing, filtering, and transformations.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Pillow (PIL)</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basic image operations like resizing, cropping, and format conversion.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scikit-image</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additional tools and algorithms for image enhancement and processing.</a:t>
            </a:r>
          </a:p>
          <a:p>
            <a:pPr defTabSz="914400" eaLnBrk="0" fontAlgn="base" hangingPunct="0">
              <a:spcBef>
                <a:spcPct val="0"/>
              </a:spcBef>
              <a:spcAft>
                <a:spcPct val="0"/>
              </a:spcAft>
              <a:buClrTx/>
              <a:buSzTx/>
              <a:buFont typeface="Wingdings" panose="05000000000000000000" pitchFamily="2" charset="2"/>
              <a:buChar char="§"/>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Image Quality Evaluation Metrics:</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PSNR (Peak Signal-to-Noise Ratio)</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Library for evaluating the quality of the enhanced images.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SSIM (Structural Similarity Index)</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assessing the perceptual similarity between the original and enhanced images.</a:t>
            </a:r>
          </a:p>
          <a:p>
            <a:pPr defTabSz="914400" eaLnBrk="0" fontAlgn="base" hangingPunct="0">
              <a:spcBef>
                <a:spcPct val="0"/>
              </a:spcBef>
              <a:spcAft>
                <a:spcPct val="0"/>
              </a:spcAft>
              <a:buClrTx/>
              <a:buSzTx/>
              <a:buFont typeface="Wingdings" panose="05000000000000000000" pitchFamily="2" charset="2"/>
              <a:buChar char="§"/>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Visualization Tools:</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Matplotlib</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visualizing image results and plotting evaluation metrics.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Seaborn</a:t>
            </a: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advanced statistical visualizations of image quality comparisons.</a:t>
            </a:r>
          </a:p>
          <a:p>
            <a:pPr defTabSz="914400" eaLnBrk="0" fontAlgn="base" hangingPunct="0">
              <a:spcBef>
                <a:spcPct val="0"/>
              </a:spcBef>
              <a:spcAft>
                <a:spcPct val="0"/>
              </a:spcAft>
              <a:buClrTx/>
              <a:buSzTx/>
              <a:buFont typeface="Wingdings" panose="05000000000000000000" pitchFamily="2" charset="2"/>
              <a:buChar char="§"/>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Platforms:</a:t>
            </a:r>
            <a:endPar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Google </a:t>
            </a:r>
            <a:r>
              <a:rPr kumimoji="0" lang="en-US" altLang="en-US" b="1"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Colab</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cloud-based development with free GPU resources.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Local Machine</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running and testing the code with personal hardware.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Jupyter</a:t>
            </a:r>
            <a:r>
              <a:rPr kumimoji="0" lang="en-US" altLang="en-US" b="1" i="1" u="none" strike="noStrike" cap="none" normalizeH="0" baseline="0" dirty="0">
                <a:ln>
                  <a:noFill/>
                </a:ln>
                <a:solidFill>
                  <a:schemeClr val="tx1"/>
                </a:solidFill>
                <a:effectLst/>
                <a:latin typeface="Arial" panose="020B0604020202020204" pitchFamily="34" charset="0"/>
                <a:cs typeface="Arial" panose="020B0604020202020204" pitchFamily="34" charset="0"/>
              </a:rPr>
              <a:t> Notebooks</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 For interactive code execution </a:t>
            </a:r>
            <a:r>
              <a:rPr kumimoji="0" lang="en-US" altLang="en-US" sz="2000" b="0" i="1" u="none" strike="noStrike" cap="none" normalizeH="0" baseline="0" dirty="0">
                <a:ln>
                  <a:noFill/>
                </a:ln>
                <a:solidFill>
                  <a:schemeClr val="tx1"/>
                </a:solidFill>
                <a:effectLst/>
                <a:latin typeface="Arial" panose="020B0604020202020204" pitchFamily="34" charset="0"/>
              </a:rPr>
              <a:t>and visualization during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67148" y="147484"/>
            <a:ext cx="11443659" cy="1154542"/>
          </a:xfrm>
        </p:spPr>
        <p:txBody>
          <a:bodyPr>
            <a:noAutofit/>
          </a:bodyPr>
          <a:lstStyle/>
          <a:p>
            <a:r>
              <a:rPr lang="en-US" sz="3200" b="1" dirty="0">
                <a:latin typeface="Arial"/>
                <a:ea typeface="+mj-lt"/>
                <a:cs typeface="Arial"/>
              </a:rPr>
              <a:t>WOW FACTORS</a:t>
            </a:r>
            <a:endParaRPr lang="en-US" sz="3200" dirty="0">
              <a:solidFill>
                <a:schemeClr val="accent1"/>
              </a:solidFill>
              <a:latin typeface="Calibri Light"/>
              <a:cs typeface="Calibri Light"/>
            </a:endParaRPr>
          </a:p>
        </p:txBody>
      </p:sp>
      <p:sp>
        <p:nvSpPr>
          <p:cNvPr id="2" name="Rectangle 1">
            <a:extLst>
              <a:ext uri="{FF2B5EF4-FFF2-40B4-BE49-F238E27FC236}">
                <a16:creationId xmlns:a16="http://schemas.microsoft.com/office/drawing/2014/main" id="{43387050-6430-F40A-EF86-F90CD1633DB0}"/>
              </a:ext>
            </a:extLst>
          </p:cNvPr>
          <p:cNvSpPr>
            <a:spLocks noChangeArrowheads="1"/>
          </p:cNvSpPr>
          <p:nvPr/>
        </p:nvSpPr>
        <p:spPr bwMode="auto">
          <a:xfrm>
            <a:off x="167148" y="572669"/>
            <a:ext cx="12024852" cy="592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1" i="1" u="none" strike="noStrike" cap="none" normalizeH="0" baseline="0" dirty="0">
                <a:ln>
                  <a:noFill/>
                </a:ln>
                <a:solidFill>
                  <a:schemeClr val="tx1"/>
                </a:solidFill>
                <a:effectLst/>
                <a:latin typeface="Arial" panose="020B0604020202020204" pitchFamily="34" charset="0"/>
              </a:rPr>
              <a:t>Integration of Deep Learning for Super-Resolution:</a:t>
            </a:r>
            <a:endParaRPr kumimoji="0" lang="en-US" altLang="en-US" sz="1900" b="0" i="1"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0" i="1" u="none" strike="noStrike" cap="none" normalizeH="0" baseline="0" dirty="0">
                <a:ln>
                  <a:noFill/>
                </a:ln>
                <a:solidFill>
                  <a:schemeClr val="tx1"/>
                </a:solidFill>
                <a:effectLst/>
                <a:latin typeface="Arial" panose="020B0604020202020204" pitchFamily="34" charset="0"/>
              </a:rPr>
              <a:t>Unlike traditional image resolution enhancement methods, this project uses advanced deep learning techniques such as </a:t>
            </a:r>
            <a:r>
              <a:rPr kumimoji="0" lang="en-US" altLang="en-US" sz="1900" b="1" i="1" u="none" strike="noStrike" cap="none" normalizeH="0" baseline="0" dirty="0">
                <a:ln>
                  <a:noFill/>
                </a:ln>
                <a:solidFill>
                  <a:schemeClr val="tx1"/>
                </a:solidFill>
                <a:effectLst/>
                <a:latin typeface="Arial" panose="020B0604020202020204" pitchFamily="34" charset="0"/>
              </a:rPr>
              <a:t>Super-Resolution Convolutional Networks (SRCNN)</a:t>
            </a:r>
            <a:r>
              <a:rPr kumimoji="0" lang="en-US" altLang="en-US" sz="1900" b="0" i="1" u="none" strike="noStrike" cap="none" normalizeH="0" baseline="0" dirty="0">
                <a:ln>
                  <a:noFill/>
                </a:ln>
                <a:solidFill>
                  <a:schemeClr val="tx1"/>
                </a:solidFill>
                <a:effectLst/>
                <a:latin typeface="Arial" panose="020B0604020202020204" pitchFamily="34" charset="0"/>
              </a:rPr>
              <a:t> and </a:t>
            </a:r>
            <a:r>
              <a:rPr kumimoji="0" lang="en-US" altLang="en-US" sz="1900" b="1" i="1" u="none" strike="noStrike" cap="none" normalizeH="0" baseline="0" dirty="0">
                <a:ln>
                  <a:noFill/>
                </a:ln>
                <a:solidFill>
                  <a:schemeClr val="tx1"/>
                </a:solidFill>
                <a:effectLst/>
                <a:latin typeface="Arial" panose="020B0604020202020204" pitchFamily="34" charset="0"/>
              </a:rPr>
              <a:t>Generative Adversarial Networks (GANs)</a:t>
            </a:r>
            <a:r>
              <a:rPr kumimoji="0" lang="en-US" altLang="en-US" sz="1900" b="0" i="1" u="none" strike="noStrike" cap="none" normalizeH="0" baseline="0" dirty="0">
                <a:ln>
                  <a:noFill/>
                </a:ln>
                <a:solidFill>
                  <a:schemeClr val="tx1"/>
                </a:solidFill>
                <a:effectLst/>
                <a:latin typeface="Arial" panose="020B0604020202020204" pitchFamily="34" charset="0"/>
              </a:rPr>
              <a:t>. These methods provide superior image upscaling with fewer artifacts and more detailed results, showcasing cutting-edge technology in the field.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1" i="1" u="none" strike="noStrike" cap="none" normalizeH="0" baseline="0" dirty="0">
                <a:ln>
                  <a:noFill/>
                </a:ln>
                <a:solidFill>
                  <a:schemeClr val="tx1"/>
                </a:solidFill>
                <a:effectLst/>
                <a:latin typeface="Arial" panose="020B0604020202020204" pitchFamily="34" charset="0"/>
              </a:rPr>
              <a:t>Combination of Traditional and Modern Techniques:</a:t>
            </a:r>
            <a:endParaRPr kumimoji="0" lang="en-US" altLang="en-US" sz="1900" b="0" i="1"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0" i="1" u="none" strike="noStrike" cap="none" normalizeH="0" baseline="0" dirty="0">
                <a:ln>
                  <a:noFill/>
                </a:ln>
                <a:solidFill>
                  <a:schemeClr val="tx1"/>
                </a:solidFill>
                <a:effectLst/>
                <a:latin typeface="Arial" panose="020B0604020202020204" pitchFamily="34" charset="0"/>
              </a:rPr>
              <a:t>The project combines </a:t>
            </a:r>
            <a:r>
              <a:rPr kumimoji="0" lang="en-US" altLang="en-US" sz="1900" b="1" i="1" u="none" strike="noStrike" cap="none" normalizeH="0" baseline="0" dirty="0">
                <a:ln>
                  <a:noFill/>
                </a:ln>
                <a:solidFill>
                  <a:schemeClr val="tx1"/>
                </a:solidFill>
                <a:effectLst/>
                <a:latin typeface="Arial" panose="020B0604020202020204" pitchFamily="34" charset="0"/>
              </a:rPr>
              <a:t>classic image processing methods</a:t>
            </a:r>
            <a:r>
              <a:rPr kumimoji="0" lang="en-US" altLang="en-US" sz="1900" b="0" i="1" u="none" strike="noStrike" cap="none" normalizeH="0" baseline="0" dirty="0">
                <a:ln>
                  <a:noFill/>
                </a:ln>
                <a:solidFill>
                  <a:schemeClr val="tx1"/>
                </a:solidFill>
                <a:effectLst/>
                <a:latin typeface="Arial" panose="020B0604020202020204" pitchFamily="34" charset="0"/>
              </a:rPr>
              <a:t> (like interpolation and histogram equalization) with modern deep learning techniques. This hybrid approach offers a balanced and highly effective solution, making it adaptable to various types of image enhancement challenges.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1" i="1" u="none" strike="noStrike" cap="none" normalizeH="0" baseline="0" dirty="0">
                <a:ln>
                  <a:noFill/>
                </a:ln>
                <a:solidFill>
                  <a:schemeClr val="tx1"/>
                </a:solidFill>
                <a:effectLst/>
                <a:latin typeface="Arial" panose="020B0604020202020204" pitchFamily="34" charset="0"/>
              </a:rPr>
              <a:t>Real-World Applications:</a:t>
            </a:r>
            <a:endParaRPr kumimoji="0" lang="en-US" altLang="en-US" sz="1900" b="0" i="1"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0" i="1" u="none" strike="noStrike" cap="none" normalizeH="0" baseline="0" dirty="0">
                <a:ln>
                  <a:noFill/>
                </a:ln>
                <a:solidFill>
                  <a:schemeClr val="tx1"/>
                </a:solidFill>
                <a:effectLst/>
                <a:latin typeface="Arial" panose="020B0604020202020204" pitchFamily="34" charset="0"/>
              </a:rPr>
              <a:t>The project addresses practical challenges in industries such as </a:t>
            </a:r>
            <a:r>
              <a:rPr kumimoji="0" lang="en-US" altLang="en-US" sz="1900" b="1" i="1" u="none" strike="noStrike" cap="none" normalizeH="0" baseline="0" dirty="0">
                <a:ln>
                  <a:noFill/>
                </a:ln>
                <a:solidFill>
                  <a:schemeClr val="tx1"/>
                </a:solidFill>
                <a:effectLst/>
                <a:latin typeface="Arial" panose="020B0604020202020204" pitchFamily="34" charset="0"/>
              </a:rPr>
              <a:t>healthcare</a:t>
            </a:r>
            <a:r>
              <a:rPr kumimoji="0" lang="en-US" altLang="en-US" sz="1900" b="0" i="1" u="none" strike="noStrike" cap="none" normalizeH="0" baseline="0" dirty="0">
                <a:ln>
                  <a:noFill/>
                </a:ln>
                <a:solidFill>
                  <a:schemeClr val="tx1"/>
                </a:solidFill>
                <a:effectLst/>
                <a:latin typeface="Arial" panose="020B0604020202020204" pitchFamily="34" charset="0"/>
              </a:rPr>
              <a:t>, </a:t>
            </a:r>
            <a:r>
              <a:rPr kumimoji="0" lang="en-US" altLang="en-US" sz="1900" b="1" i="1" u="none" strike="noStrike" cap="none" normalizeH="0" baseline="0" dirty="0">
                <a:ln>
                  <a:noFill/>
                </a:ln>
                <a:solidFill>
                  <a:schemeClr val="tx1"/>
                </a:solidFill>
                <a:effectLst/>
                <a:latin typeface="Arial" panose="020B0604020202020204" pitchFamily="34" charset="0"/>
              </a:rPr>
              <a:t>security</a:t>
            </a:r>
            <a:r>
              <a:rPr kumimoji="0" lang="en-US" altLang="en-US" sz="1900" b="0" i="1" u="none" strike="noStrike" cap="none" normalizeH="0" baseline="0" dirty="0">
                <a:ln>
                  <a:noFill/>
                </a:ln>
                <a:solidFill>
                  <a:schemeClr val="tx1"/>
                </a:solidFill>
                <a:effectLst/>
                <a:latin typeface="Arial" panose="020B0604020202020204" pitchFamily="34" charset="0"/>
              </a:rPr>
              <a:t>, and </a:t>
            </a:r>
            <a:r>
              <a:rPr kumimoji="0" lang="en-US" altLang="en-US" sz="1900" b="1" i="1" u="none" strike="noStrike" cap="none" normalizeH="0" baseline="0" dirty="0">
                <a:ln>
                  <a:noFill/>
                </a:ln>
                <a:solidFill>
                  <a:schemeClr val="tx1"/>
                </a:solidFill>
                <a:effectLst/>
                <a:latin typeface="Arial" panose="020B0604020202020204" pitchFamily="34" charset="0"/>
              </a:rPr>
              <a:t>satellite imagery</a:t>
            </a:r>
            <a:r>
              <a:rPr kumimoji="0" lang="en-US" altLang="en-US" sz="1900" b="0" i="1" u="none" strike="noStrike" cap="none" normalizeH="0" baseline="0" dirty="0">
                <a:ln>
                  <a:noFill/>
                </a:ln>
                <a:solidFill>
                  <a:schemeClr val="tx1"/>
                </a:solidFill>
                <a:effectLst/>
                <a:latin typeface="Arial" panose="020B0604020202020204" pitchFamily="34" charset="0"/>
              </a:rPr>
              <a:t>, where image quality is crucial. By improving low-resolution images from these fields, the project demonstrates real-world applicability, enhancing decision-making and outcomes in critical areas.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1" i="1" u="none" strike="noStrike" cap="none" normalizeH="0" baseline="0" dirty="0">
                <a:ln>
                  <a:noFill/>
                </a:ln>
                <a:solidFill>
                  <a:schemeClr val="tx1"/>
                </a:solidFill>
                <a:effectLst/>
                <a:latin typeface="Arial" panose="020B0604020202020204" pitchFamily="34" charset="0"/>
              </a:rPr>
              <a:t>User-Interactivity:</a:t>
            </a:r>
            <a:endParaRPr kumimoji="0" lang="en-US" altLang="en-US" sz="1900" b="0" i="1"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900" b="0" i="1" u="none" strike="noStrike" cap="none" normalizeH="0" baseline="0" dirty="0">
                <a:ln>
                  <a:noFill/>
                </a:ln>
                <a:solidFill>
                  <a:schemeClr val="tx1"/>
                </a:solidFill>
                <a:effectLst/>
                <a:latin typeface="Arial" panose="020B0604020202020204" pitchFamily="34" charset="0"/>
              </a:rPr>
              <a:t>By utilizing platforms like </a:t>
            </a:r>
            <a:r>
              <a:rPr kumimoji="0" lang="en-US" altLang="en-US" sz="1900" b="1" i="1" u="none" strike="noStrike" cap="none" normalizeH="0" baseline="0" dirty="0">
                <a:ln>
                  <a:noFill/>
                </a:ln>
                <a:solidFill>
                  <a:schemeClr val="tx1"/>
                </a:solidFill>
                <a:effectLst/>
                <a:latin typeface="Arial" panose="020B0604020202020204" pitchFamily="34" charset="0"/>
              </a:rPr>
              <a:t>Google </a:t>
            </a:r>
            <a:r>
              <a:rPr kumimoji="0" lang="en-US" altLang="en-US" sz="1900" b="1" i="1" u="none" strike="noStrike" cap="none" normalizeH="0" baseline="0" dirty="0" err="1">
                <a:ln>
                  <a:noFill/>
                </a:ln>
                <a:solidFill>
                  <a:schemeClr val="tx1"/>
                </a:solidFill>
                <a:effectLst/>
                <a:latin typeface="Arial" panose="020B0604020202020204" pitchFamily="34" charset="0"/>
              </a:rPr>
              <a:t>Colab</a:t>
            </a:r>
            <a:r>
              <a:rPr kumimoji="0" lang="en-US" altLang="en-US" sz="1900" b="0" i="1" u="none" strike="noStrike" cap="none" normalizeH="0" baseline="0" dirty="0">
                <a:ln>
                  <a:noFill/>
                </a:ln>
                <a:solidFill>
                  <a:schemeClr val="tx1"/>
                </a:solidFill>
                <a:effectLst/>
                <a:latin typeface="Arial" panose="020B0604020202020204" pitchFamily="34" charset="0"/>
              </a:rPr>
              <a:t> and </a:t>
            </a:r>
            <a:r>
              <a:rPr kumimoji="0" lang="en-US" altLang="en-US" sz="1900" b="1" i="1" u="none" strike="noStrike" cap="none" normalizeH="0" baseline="0" dirty="0" err="1">
                <a:ln>
                  <a:noFill/>
                </a:ln>
                <a:solidFill>
                  <a:schemeClr val="tx1"/>
                </a:solidFill>
                <a:effectLst/>
                <a:latin typeface="Arial" panose="020B0604020202020204" pitchFamily="34" charset="0"/>
              </a:rPr>
              <a:t>Jupyter</a:t>
            </a:r>
            <a:r>
              <a:rPr kumimoji="0" lang="en-US" altLang="en-US" sz="1900" b="1" i="1" u="none" strike="noStrike" cap="none" normalizeH="0" baseline="0" dirty="0">
                <a:ln>
                  <a:noFill/>
                </a:ln>
                <a:solidFill>
                  <a:schemeClr val="tx1"/>
                </a:solidFill>
                <a:effectLst/>
                <a:latin typeface="Arial" panose="020B0604020202020204" pitchFamily="34" charset="0"/>
              </a:rPr>
              <a:t> Notebooks</a:t>
            </a:r>
            <a:r>
              <a:rPr kumimoji="0" lang="en-US" altLang="en-US" sz="1900" b="0" i="1" u="none" strike="noStrike" cap="none" normalizeH="0" baseline="0" dirty="0">
                <a:ln>
                  <a:noFill/>
                </a:ln>
                <a:solidFill>
                  <a:schemeClr val="tx1"/>
                </a:solidFill>
                <a:effectLst/>
                <a:latin typeface="Arial" panose="020B0604020202020204" pitchFamily="34" charset="0"/>
              </a:rPr>
              <a:t>, the project offers an interactive experience where users can experiment with different techniques and parameters in real-time. This hands-on approach makes it accessible and engaging for both developers and non-experts</a:t>
            </a:r>
            <a:r>
              <a:rPr kumimoji="0" lang="en-US" altLang="en-US" sz="20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Rectangle 1">
            <a:extLst>
              <a:ext uri="{FF2B5EF4-FFF2-40B4-BE49-F238E27FC236}">
                <a16:creationId xmlns:a16="http://schemas.microsoft.com/office/drawing/2014/main" id="{8E1FA60F-92E0-5EA4-4269-3A15211C2D37}"/>
              </a:ext>
            </a:extLst>
          </p:cNvPr>
          <p:cNvSpPr>
            <a:spLocks noChangeArrowheads="1"/>
          </p:cNvSpPr>
          <p:nvPr/>
        </p:nvSpPr>
        <p:spPr bwMode="auto">
          <a:xfrm>
            <a:off x="560440" y="1370562"/>
            <a:ext cx="1077615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rial" panose="020B0604020202020204" pitchFamily="34" charset="0"/>
              </a:rPr>
              <a:t>The end users of this project span various industries where image resolution and quality are essential. Healthcare professionals, such as radiologists, would benefit from enhanced medical images like X-rays and MRIs, leading to more accurate diagnoses. Security agencies and law enforcement would find value in improving the quality of surveillance footage for better identification and evidence analysis. Geospatial professionals, including those in remote sensing and environmental monitoring, could enhance satellite imagery for better landscape analysis and disaster management. Photographers and content creators would use the project to upscale images while preserving detail for high-quality publications and online content. Additionally, researchers and developers working in image processing or computer vision could leverage these techniques for their own studies. Retail and e-commerce platforms would benefit by enhancing product images to create visually appealing listings and advertisements.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INPUT</a:t>
            </a:r>
          </a:p>
        </p:txBody>
      </p:sp>
      <p:pic>
        <p:nvPicPr>
          <p:cNvPr id="5" name="Content Placeholder 4">
            <a:extLst>
              <a:ext uri="{FF2B5EF4-FFF2-40B4-BE49-F238E27FC236}">
                <a16:creationId xmlns:a16="http://schemas.microsoft.com/office/drawing/2014/main" id="{A05AA9D6-0AE3-6CFF-67D2-9BDDB3C96E91}"/>
              </a:ext>
            </a:extLst>
          </p:cNvPr>
          <p:cNvPicPr>
            <a:picLocks noGrp="1" noChangeAspect="1"/>
          </p:cNvPicPr>
          <p:nvPr>
            <p:ph idx="1"/>
          </p:nvPr>
        </p:nvPicPr>
        <p:blipFill>
          <a:blip r:embed="rId2"/>
          <a:stretch>
            <a:fillRect/>
          </a:stretch>
        </p:blipFill>
        <p:spPr>
          <a:xfrm>
            <a:off x="1195848" y="2101837"/>
            <a:ext cx="2957052" cy="2957052"/>
          </a:xfrm>
        </p:spPr>
      </p:pic>
      <p:pic>
        <p:nvPicPr>
          <p:cNvPr id="7" name="Picture 6">
            <a:extLst>
              <a:ext uri="{FF2B5EF4-FFF2-40B4-BE49-F238E27FC236}">
                <a16:creationId xmlns:a16="http://schemas.microsoft.com/office/drawing/2014/main" id="{0F01A30B-9CA4-60D1-3C7B-0A2199F0804C}"/>
              </a:ext>
            </a:extLst>
          </p:cNvPr>
          <p:cNvPicPr>
            <a:picLocks noChangeAspect="1"/>
          </p:cNvPicPr>
          <p:nvPr/>
        </p:nvPicPr>
        <p:blipFill>
          <a:blip r:embed="rId3"/>
          <a:stretch>
            <a:fillRect/>
          </a:stretch>
        </p:blipFill>
        <p:spPr>
          <a:xfrm>
            <a:off x="6560574" y="2101837"/>
            <a:ext cx="2957052" cy="2957052"/>
          </a:xfrm>
          <a:prstGeom prst="rect">
            <a:avLst/>
          </a:prstGeom>
        </p:spPr>
      </p:pic>
      <p:sp>
        <p:nvSpPr>
          <p:cNvPr id="8" name="TextBox 7">
            <a:extLst>
              <a:ext uri="{FF2B5EF4-FFF2-40B4-BE49-F238E27FC236}">
                <a16:creationId xmlns:a16="http://schemas.microsoft.com/office/drawing/2014/main" id="{6BA5DBCF-2CD3-0C34-F15D-C7ED1C177706}"/>
              </a:ext>
            </a:extLst>
          </p:cNvPr>
          <p:cNvSpPr txBox="1"/>
          <p:nvPr/>
        </p:nvSpPr>
        <p:spPr>
          <a:xfrm>
            <a:off x="865239" y="1415845"/>
            <a:ext cx="8750709"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IMAGE RESTORATION                                                    IMAGE ENHANCEMENT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6ADE-00C8-A89D-1ECD-70F946B3BE3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PROGRAM</a:t>
            </a:r>
          </a:p>
        </p:txBody>
      </p:sp>
      <p:sp>
        <p:nvSpPr>
          <p:cNvPr id="3" name="Content Placeholder 2">
            <a:extLst>
              <a:ext uri="{FF2B5EF4-FFF2-40B4-BE49-F238E27FC236}">
                <a16:creationId xmlns:a16="http://schemas.microsoft.com/office/drawing/2014/main" id="{EB64EBD6-C408-D3C6-9928-61BBCBE76AC5}"/>
              </a:ext>
            </a:extLst>
          </p:cNvPr>
          <p:cNvSpPr>
            <a:spLocks noGrp="1"/>
          </p:cNvSpPr>
          <p:nvPr>
            <p:ph idx="1"/>
          </p:nvPr>
        </p:nvSpPr>
        <p:spPr>
          <a:xfrm>
            <a:off x="540774" y="1317524"/>
            <a:ext cx="11425084" cy="412954"/>
          </a:xfrm>
        </p:spPr>
        <p:txBody>
          <a:bodyPr>
            <a:normAutofit fontScale="85000" lnSpcReduction="10000"/>
          </a:bodyPr>
          <a:lstStyle/>
          <a:p>
            <a:pPr marL="0" indent="0">
              <a:buNone/>
            </a:pPr>
            <a:r>
              <a:rPr lang="en-IN" dirty="0">
                <a:latin typeface="Arial" panose="020B0604020202020204" pitchFamily="34" charset="0"/>
                <a:cs typeface="Arial" panose="020B0604020202020204" pitchFamily="34" charset="0"/>
              </a:rPr>
              <a:t>                                               IMAGE RESTORATION                                                                 IMAGE ENHANCEMENT</a:t>
            </a:r>
          </a:p>
          <a:p>
            <a:pPr marL="0" indent="0">
              <a:buNone/>
            </a:pPr>
            <a:endParaRPr lang="en-IN" dirty="0"/>
          </a:p>
        </p:txBody>
      </p:sp>
      <p:pic>
        <p:nvPicPr>
          <p:cNvPr id="5" name="Picture 4">
            <a:extLst>
              <a:ext uri="{FF2B5EF4-FFF2-40B4-BE49-F238E27FC236}">
                <a16:creationId xmlns:a16="http://schemas.microsoft.com/office/drawing/2014/main" id="{E4BDED80-D550-0735-1B67-CB72479BD8DF}"/>
              </a:ext>
            </a:extLst>
          </p:cNvPr>
          <p:cNvPicPr>
            <a:picLocks noChangeAspect="1"/>
          </p:cNvPicPr>
          <p:nvPr/>
        </p:nvPicPr>
        <p:blipFill>
          <a:blip r:embed="rId2"/>
          <a:stretch>
            <a:fillRect/>
          </a:stretch>
        </p:blipFill>
        <p:spPr>
          <a:xfrm>
            <a:off x="250227" y="2036775"/>
            <a:ext cx="3880036" cy="3587276"/>
          </a:xfrm>
          <a:prstGeom prst="rect">
            <a:avLst/>
          </a:prstGeom>
        </p:spPr>
      </p:pic>
      <p:pic>
        <p:nvPicPr>
          <p:cNvPr id="9" name="Picture 8">
            <a:extLst>
              <a:ext uri="{FF2B5EF4-FFF2-40B4-BE49-F238E27FC236}">
                <a16:creationId xmlns:a16="http://schemas.microsoft.com/office/drawing/2014/main" id="{66F3A80A-5741-7A59-1694-FBDC9957E0B9}"/>
              </a:ext>
            </a:extLst>
          </p:cNvPr>
          <p:cNvPicPr>
            <a:picLocks noChangeAspect="1"/>
          </p:cNvPicPr>
          <p:nvPr/>
        </p:nvPicPr>
        <p:blipFill>
          <a:blip r:embed="rId3"/>
          <a:stretch>
            <a:fillRect/>
          </a:stretch>
        </p:blipFill>
        <p:spPr>
          <a:xfrm>
            <a:off x="4266823" y="2036775"/>
            <a:ext cx="3510493" cy="3587277"/>
          </a:xfrm>
          <a:prstGeom prst="rect">
            <a:avLst/>
          </a:prstGeom>
        </p:spPr>
      </p:pic>
      <p:pic>
        <p:nvPicPr>
          <p:cNvPr id="11" name="Picture 10">
            <a:extLst>
              <a:ext uri="{FF2B5EF4-FFF2-40B4-BE49-F238E27FC236}">
                <a16:creationId xmlns:a16="http://schemas.microsoft.com/office/drawing/2014/main" id="{4A041297-78A6-B62D-6AC1-BD1E9DE12812}"/>
              </a:ext>
            </a:extLst>
          </p:cNvPr>
          <p:cNvPicPr>
            <a:picLocks noChangeAspect="1"/>
          </p:cNvPicPr>
          <p:nvPr/>
        </p:nvPicPr>
        <p:blipFill>
          <a:blip r:embed="rId4"/>
          <a:stretch>
            <a:fillRect/>
          </a:stretch>
        </p:blipFill>
        <p:spPr>
          <a:xfrm>
            <a:off x="7856311" y="2036775"/>
            <a:ext cx="3647053" cy="3587276"/>
          </a:xfrm>
          <a:prstGeom prst="rect">
            <a:avLst/>
          </a:prstGeom>
        </p:spPr>
      </p:pic>
    </p:spTree>
    <p:extLst>
      <p:ext uri="{BB962C8B-B14F-4D97-AF65-F5344CB8AC3E}">
        <p14:creationId xmlns:p14="http://schemas.microsoft.com/office/powerpoint/2010/main" val="387415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F1A-0A96-F14A-FEE3-FC199687FFF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OUTPUT</a:t>
            </a:r>
          </a:p>
        </p:txBody>
      </p:sp>
      <p:pic>
        <p:nvPicPr>
          <p:cNvPr id="5" name="Content Placeholder 4">
            <a:extLst>
              <a:ext uri="{FF2B5EF4-FFF2-40B4-BE49-F238E27FC236}">
                <a16:creationId xmlns:a16="http://schemas.microsoft.com/office/drawing/2014/main" id="{BF448586-1103-D388-2F47-693CD4A4900F}"/>
              </a:ext>
            </a:extLst>
          </p:cNvPr>
          <p:cNvPicPr>
            <a:picLocks noGrp="1" noChangeAspect="1"/>
          </p:cNvPicPr>
          <p:nvPr>
            <p:ph idx="1"/>
          </p:nvPr>
        </p:nvPicPr>
        <p:blipFill>
          <a:blip r:embed="rId2"/>
          <a:stretch>
            <a:fillRect/>
          </a:stretch>
        </p:blipFill>
        <p:spPr>
          <a:xfrm>
            <a:off x="884902" y="2169209"/>
            <a:ext cx="5056335" cy="3721953"/>
          </a:xfrm>
        </p:spPr>
      </p:pic>
      <p:pic>
        <p:nvPicPr>
          <p:cNvPr id="7" name="Picture 6">
            <a:extLst>
              <a:ext uri="{FF2B5EF4-FFF2-40B4-BE49-F238E27FC236}">
                <a16:creationId xmlns:a16="http://schemas.microsoft.com/office/drawing/2014/main" id="{F2C7EF26-D7A6-5E98-0B95-58341FD22906}"/>
              </a:ext>
            </a:extLst>
          </p:cNvPr>
          <p:cNvPicPr>
            <a:picLocks noChangeAspect="1"/>
          </p:cNvPicPr>
          <p:nvPr/>
        </p:nvPicPr>
        <p:blipFill>
          <a:blip r:embed="rId3"/>
          <a:stretch>
            <a:fillRect/>
          </a:stretch>
        </p:blipFill>
        <p:spPr>
          <a:xfrm>
            <a:off x="7502013" y="2166200"/>
            <a:ext cx="3735439" cy="3924883"/>
          </a:xfrm>
          <a:prstGeom prst="rect">
            <a:avLst/>
          </a:prstGeom>
        </p:spPr>
      </p:pic>
      <p:sp>
        <p:nvSpPr>
          <p:cNvPr id="8" name="TextBox 7">
            <a:extLst>
              <a:ext uri="{FF2B5EF4-FFF2-40B4-BE49-F238E27FC236}">
                <a16:creationId xmlns:a16="http://schemas.microsoft.com/office/drawing/2014/main" id="{3EB1C9F3-B406-3800-0137-5B1D6F189AE2}"/>
              </a:ext>
            </a:extLst>
          </p:cNvPr>
          <p:cNvSpPr txBox="1"/>
          <p:nvPr/>
        </p:nvSpPr>
        <p:spPr>
          <a:xfrm>
            <a:off x="677334" y="1553497"/>
            <a:ext cx="10226640"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               IMAGE RESTORATION                                                                IMAGE ENHANCEMENT</a:t>
            </a:r>
          </a:p>
          <a:p>
            <a:endParaRPr lang="en-IN" dirty="0"/>
          </a:p>
        </p:txBody>
      </p:sp>
    </p:spTree>
    <p:extLst>
      <p:ext uri="{BB962C8B-B14F-4D97-AF65-F5344CB8AC3E}">
        <p14:creationId xmlns:p14="http://schemas.microsoft.com/office/powerpoint/2010/main" val="9801182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139</TotalTime>
  <Words>1072</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Trebuchet MS</vt:lpstr>
      <vt:lpstr>Wingdings</vt:lpstr>
      <vt:lpstr>Wingdings 3</vt:lpstr>
      <vt:lpstr>Facet</vt:lpstr>
      <vt:lpstr>IMAGE RESTORATION AND IMAGE ENHANCEMENT PROCEDURE USING IMAGE PROCESSING TOOLS</vt:lpstr>
      <vt:lpstr>OUTLINE</vt:lpstr>
      <vt:lpstr>PROBLEM STATEMENT</vt:lpstr>
      <vt:lpstr>TECHNOLOGY USED</vt:lpstr>
      <vt:lpstr>WOW FACTORS</vt:lpstr>
      <vt:lpstr>END USERS</vt:lpstr>
      <vt:lpstr>INPUT</vt:lpstr>
      <vt:lpstr>PROGRAM</vt:lpstr>
      <vt:lpstr>OUTPUT</vt:lpstr>
      <vt:lpstr>CONCLUSION </vt:lpstr>
      <vt:lpstr>GITHUB LINK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Krishnapriya Bodipudi</cp:lastModifiedBy>
  <cp:revision>27</cp:revision>
  <dcterms:created xsi:type="dcterms:W3CDTF">2021-05-26T16:50:10Z</dcterms:created>
  <dcterms:modified xsi:type="dcterms:W3CDTF">2025-03-24T08:55:58Z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