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4"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0BF00-CD1E-4F06-925C-6C1BC72B0710}" v="4" dt="2025-03-24T08:18:09.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priya Bodipudi" userId="563c0f921b5f054e" providerId="LiveId" clId="{F980BF00-CD1E-4F06-925C-6C1BC72B0710}"/>
    <pc:docChg chg="custSel addSld modSld">
      <pc:chgData name="Krishnapriya Bodipudi" userId="563c0f921b5f054e" providerId="LiveId" clId="{F980BF00-CD1E-4F06-925C-6C1BC72B0710}" dt="2025-03-24T08:24:13.537" v="450" actId="12"/>
      <pc:docMkLst>
        <pc:docMk/>
      </pc:docMkLst>
      <pc:sldChg chg="modSp mod">
        <pc:chgData name="Krishnapriya Bodipudi" userId="563c0f921b5f054e" providerId="LiveId" clId="{F980BF00-CD1E-4F06-925C-6C1BC72B0710}" dt="2025-03-22T16:13:03.092" v="306" actId="1036"/>
        <pc:sldMkLst>
          <pc:docMk/>
          <pc:sldMk cId="953325580" sldId="256"/>
        </pc:sldMkLst>
        <pc:spChg chg="mod">
          <ac:chgData name="Krishnapriya Bodipudi" userId="563c0f921b5f054e" providerId="LiveId" clId="{F980BF00-CD1E-4F06-925C-6C1BC72B0710}" dt="2025-03-22T16:12:45.752" v="304" actId="14100"/>
          <ac:spMkLst>
            <pc:docMk/>
            <pc:sldMk cId="953325580" sldId="256"/>
            <ac:spMk id="2" creationId="{A8A11E26-4C38-41A6-9857-11032CEECD80}"/>
          </ac:spMkLst>
        </pc:spChg>
        <pc:spChg chg="mod">
          <ac:chgData name="Krishnapriya Bodipudi" userId="563c0f921b5f054e" providerId="LiveId" clId="{F980BF00-CD1E-4F06-925C-6C1BC72B0710}" dt="2025-03-22T16:13:03.092" v="306" actId="1036"/>
          <ac:spMkLst>
            <pc:docMk/>
            <pc:sldMk cId="953325580" sldId="256"/>
            <ac:spMk id="3" creationId="{00000000-0000-0000-0000-000000000000}"/>
          </ac:spMkLst>
        </pc:spChg>
        <pc:spChg chg="mod">
          <ac:chgData name="Krishnapriya Bodipudi" userId="563c0f921b5f054e" providerId="LiveId" clId="{F980BF00-CD1E-4F06-925C-6C1BC72B0710}" dt="2025-03-22T16:12:37.830" v="303" actId="20577"/>
          <ac:spMkLst>
            <pc:docMk/>
            <pc:sldMk cId="953325580" sldId="256"/>
            <ac:spMk id="4" creationId="{00000000-0000-0000-0000-000000000000}"/>
          </ac:spMkLst>
        </pc:spChg>
      </pc:sldChg>
      <pc:sldChg chg="modSp mod">
        <pc:chgData name="Krishnapriya Bodipudi" userId="563c0f921b5f054e" providerId="LiveId" clId="{F980BF00-CD1E-4F06-925C-6C1BC72B0710}" dt="2025-03-22T16:06:52.369" v="230" actId="255"/>
        <pc:sldMkLst>
          <pc:docMk/>
          <pc:sldMk cId="4066255318" sldId="259"/>
        </pc:sldMkLst>
        <pc:spChg chg="mod">
          <ac:chgData name="Krishnapriya Bodipudi" userId="563c0f921b5f054e" providerId="LiveId" clId="{F980BF00-CD1E-4F06-925C-6C1BC72B0710}" dt="2025-03-22T16:06:52.369" v="230" actId="255"/>
          <ac:spMkLst>
            <pc:docMk/>
            <pc:sldMk cId="4066255318" sldId="259"/>
            <ac:spMk id="2" creationId="{4094F595-A46F-7C91-E524-7FF47B9C522E}"/>
          </ac:spMkLst>
        </pc:spChg>
      </pc:sldChg>
      <pc:sldChg chg="modSp mod">
        <pc:chgData name="Krishnapriya Bodipudi" userId="563c0f921b5f054e" providerId="LiveId" clId="{F980BF00-CD1E-4F06-925C-6C1BC72B0710}" dt="2025-03-22T16:06:08.290" v="228" actId="20577"/>
        <pc:sldMkLst>
          <pc:docMk/>
          <pc:sldMk cId="614882681" sldId="2146847055"/>
        </pc:sldMkLst>
        <pc:spChg chg="mod">
          <ac:chgData name="Krishnapriya Bodipudi" userId="563c0f921b5f054e" providerId="LiveId" clId="{F980BF00-CD1E-4F06-925C-6C1BC72B0710}" dt="2025-03-22T16:06:08.290" v="228" actId="20577"/>
          <ac:spMkLst>
            <pc:docMk/>
            <pc:sldMk cId="614882681" sldId="2146847055"/>
            <ac:spMk id="5" creationId="{3F968F13-9AC4-7120-7ACD-9F752C767D5D}"/>
          </ac:spMkLst>
        </pc:spChg>
      </pc:sldChg>
      <pc:sldChg chg="addSp delSp modSp mod">
        <pc:chgData name="Krishnapriya Bodipudi" userId="563c0f921b5f054e" providerId="LiveId" clId="{F980BF00-CD1E-4F06-925C-6C1BC72B0710}" dt="2025-03-24T08:15:54.276" v="392" actId="14100"/>
        <pc:sldMkLst>
          <pc:docMk/>
          <pc:sldMk cId="2083715239" sldId="2146847060"/>
        </pc:sldMkLst>
        <pc:spChg chg="mod">
          <ac:chgData name="Krishnapriya Bodipudi" userId="563c0f921b5f054e" providerId="LiveId" clId="{F980BF00-CD1E-4F06-925C-6C1BC72B0710}" dt="2025-03-22T16:14:38.456" v="373" actId="2711"/>
          <ac:spMkLst>
            <pc:docMk/>
            <pc:sldMk cId="2083715239" sldId="2146847060"/>
            <ac:spMk id="2" creationId="{A4F8070C-FF0D-BBE3-3D8A-C3794CCCE8A2}"/>
          </ac:spMkLst>
        </pc:spChg>
        <pc:spChg chg="del mod">
          <ac:chgData name="Krishnapriya Bodipudi" userId="563c0f921b5f054e" providerId="LiveId" clId="{F980BF00-CD1E-4F06-925C-6C1BC72B0710}" dt="2025-03-24T08:15:42.715" v="389" actId="931"/>
          <ac:spMkLst>
            <pc:docMk/>
            <pc:sldMk cId="2083715239" sldId="2146847060"/>
            <ac:spMk id="3" creationId="{805D7125-AC62-752D-6E68-9EB88BCC631C}"/>
          </ac:spMkLst>
        </pc:spChg>
        <pc:picChg chg="add mod">
          <ac:chgData name="Krishnapriya Bodipudi" userId="563c0f921b5f054e" providerId="LiveId" clId="{F980BF00-CD1E-4F06-925C-6C1BC72B0710}" dt="2025-03-24T08:15:54.276" v="392" actId="14100"/>
          <ac:picMkLst>
            <pc:docMk/>
            <pc:sldMk cId="2083715239" sldId="2146847060"/>
            <ac:picMk id="5" creationId="{ADB71649-92D1-BC71-9C87-3F7BA8F928E7}"/>
          </ac:picMkLst>
        </pc:picChg>
      </pc:sldChg>
      <pc:sldChg chg="modSp mod">
        <pc:chgData name="Krishnapriya Bodipudi" userId="563c0f921b5f054e" providerId="LiveId" clId="{F980BF00-CD1E-4F06-925C-6C1BC72B0710}" dt="2025-03-24T08:24:13.537" v="450" actId="12"/>
        <pc:sldMkLst>
          <pc:docMk/>
          <pc:sldMk cId="2230664768" sldId="2146847061"/>
        </pc:sldMkLst>
        <pc:spChg chg="mod">
          <ac:chgData name="Krishnapriya Bodipudi" userId="563c0f921b5f054e" providerId="LiveId" clId="{F980BF00-CD1E-4F06-925C-6C1BC72B0710}" dt="2025-03-22T16:05:54.896" v="218" actId="20577"/>
          <ac:spMkLst>
            <pc:docMk/>
            <pc:sldMk cId="2230664768" sldId="2146847061"/>
            <ac:spMk id="2" creationId="{48E9F08C-D61F-627D-C4E5-397E3E84FC45}"/>
          </ac:spMkLst>
        </pc:spChg>
        <pc:spChg chg="mod">
          <ac:chgData name="Krishnapriya Bodipudi" userId="563c0f921b5f054e" providerId="LiveId" clId="{F980BF00-CD1E-4F06-925C-6C1BC72B0710}" dt="2025-03-24T08:24:13.537" v="450" actId="12"/>
          <ac:spMkLst>
            <pc:docMk/>
            <pc:sldMk cId="2230664768" sldId="2146847061"/>
            <ac:spMk id="3" creationId="{51A299DD-46FA-7866-41D8-C1BFCC2F69DD}"/>
          </ac:spMkLst>
        </pc:spChg>
      </pc:sldChg>
      <pc:sldChg chg="modSp mod">
        <pc:chgData name="Krishnapriya Bodipudi" userId="563c0f921b5f054e" providerId="LiveId" clId="{F980BF00-CD1E-4F06-925C-6C1BC72B0710}" dt="2025-03-22T16:14:19.483" v="371" actId="2711"/>
        <pc:sldMkLst>
          <pc:docMk/>
          <pc:sldMk cId="4233882376" sldId="2146847062"/>
        </pc:sldMkLst>
        <pc:spChg chg="mod">
          <ac:chgData name="Krishnapriya Bodipudi" userId="563c0f921b5f054e" providerId="LiveId" clId="{F980BF00-CD1E-4F06-925C-6C1BC72B0710}" dt="2025-03-22T16:14:19.483" v="371" actId="2711"/>
          <ac:spMkLst>
            <pc:docMk/>
            <pc:sldMk cId="4233882376" sldId="2146847062"/>
            <ac:spMk id="2" creationId="{FA4C6B3D-1072-C2D2-EBFE-E33CABE394D1}"/>
          </ac:spMkLst>
        </pc:spChg>
        <pc:spChg chg="mod">
          <ac:chgData name="Krishnapriya Bodipudi" userId="563c0f921b5f054e" providerId="LiveId" clId="{F980BF00-CD1E-4F06-925C-6C1BC72B0710}" dt="2025-03-22T16:07:39.143" v="232" actId="15"/>
          <ac:spMkLst>
            <pc:docMk/>
            <pc:sldMk cId="4233882376" sldId="2146847062"/>
            <ac:spMk id="8" creationId="{C8C1A26B-1E46-46EC-B352-0D1533FD30E2}"/>
          </ac:spMkLst>
        </pc:spChg>
      </pc:sldChg>
      <pc:sldChg chg="addSp delSp modSp new mod">
        <pc:chgData name="Krishnapriya Bodipudi" userId="563c0f921b5f054e" providerId="LiveId" clId="{F980BF00-CD1E-4F06-925C-6C1BC72B0710}" dt="2025-03-24T08:16:18.686" v="394" actId="14100"/>
        <pc:sldMkLst>
          <pc:docMk/>
          <pc:sldMk cId="422815368" sldId="2146847063"/>
        </pc:sldMkLst>
        <pc:spChg chg="mod">
          <ac:chgData name="Krishnapriya Bodipudi" userId="563c0f921b5f054e" providerId="LiveId" clId="{F980BF00-CD1E-4F06-925C-6C1BC72B0710}" dt="2025-03-22T16:15:02.551" v="381" actId="2711"/>
          <ac:spMkLst>
            <pc:docMk/>
            <pc:sldMk cId="422815368" sldId="2146847063"/>
            <ac:spMk id="2" creationId="{BAD80DBE-1ADE-10F7-377C-66DF936097A5}"/>
          </ac:spMkLst>
        </pc:spChg>
        <pc:spChg chg="del">
          <ac:chgData name="Krishnapriya Bodipudi" userId="563c0f921b5f054e" providerId="LiveId" clId="{F980BF00-CD1E-4F06-925C-6C1BC72B0710}" dt="2025-03-24T08:16:13.863" v="393" actId="931"/>
          <ac:spMkLst>
            <pc:docMk/>
            <pc:sldMk cId="422815368" sldId="2146847063"/>
            <ac:spMk id="3" creationId="{A004FB72-D28B-E80E-FDFC-621F5D24D486}"/>
          </ac:spMkLst>
        </pc:spChg>
        <pc:picChg chg="add mod">
          <ac:chgData name="Krishnapriya Bodipudi" userId="563c0f921b5f054e" providerId="LiveId" clId="{F980BF00-CD1E-4F06-925C-6C1BC72B0710}" dt="2025-03-24T08:16:18.686" v="394" actId="14100"/>
          <ac:picMkLst>
            <pc:docMk/>
            <pc:sldMk cId="422815368" sldId="2146847063"/>
            <ac:picMk id="5" creationId="{1C7E2762-24A9-6DFD-5003-7A3B4CFC14D5}"/>
          </ac:picMkLst>
        </pc:picChg>
      </pc:sldChg>
      <pc:sldChg chg="addSp delSp modSp new mod">
        <pc:chgData name="Krishnapriya Bodipudi" userId="563c0f921b5f054e" providerId="LiveId" clId="{F980BF00-CD1E-4F06-925C-6C1BC72B0710}" dt="2025-03-24T08:18:29.689" v="405" actId="14100"/>
        <pc:sldMkLst>
          <pc:docMk/>
          <pc:sldMk cId="2217230424" sldId="2146847064"/>
        </pc:sldMkLst>
        <pc:spChg chg="mod">
          <ac:chgData name="Krishnapriya Bodipudi" userId="563c0f921b5f054e" providerId="LiveId" clId="{F980BF00-CD1E-4F06-925C-6C1BC72B0710}" dt="2025-03-22T16:15:16.212" v="388" actId="20577"/>
          <ac:spMkLst>
            <pc:docMk/>
            <pc:sldMk cId="2217230424" sldId="2146847064"/>
            <ac:spMk id="2" creationId="{2D656DA7-3EEE-6E28-C046-F2989FFC9EE0}"/>
          </ac:spMkLst>
        </pc:spChg>
        <pc:spChg chg="del">
          <ac:chgData name="Krishnapriya Bodipudi" userId="563c0f921b5f054e" providerId="LiveId" clId="{F980BF00-CD1E-4F06-925C-6C1BC72B0710}" dt="2025-03-24T08:16:41.681" v="395" actId="931"/>
          <ac:spMkLst>
            <pc:docMk/>
            <pc:sldMk cId="2217230424" sldId="2146847064"/>
            <ac:spMk id="3" creationId="{C6097478-E845-7F1F-2AC7-563836E2F7BE}"/>
          </ac:spMkLst>
        </pc:spChg>
        <pc:picChg chg="add mod">
          <ac:chgData name="Krishnapriya Bodipudi" userId="563c0f921b5f054e" providerId="LiveId" clId="{F980BF00-CD1E-4F06-925C-6C1BC72B0710}" dt="2025-03-24T08:17:08.964" v="399" actId="14100"/>
          <ac:picMkLst>
            <pc:docMk/>
            <pc:sldMk cId="2217230424" sldId="2146847064"/>
            <ac:picMk id="5" creationId="{AFF1115E-C223-CF8F-96E0-DD8DE0D4003E}"/>
          </ac:picMkLst>
        </pc:picChg>
        <pc:picChg chg="add mod">
          <ac:chgData name="Krishnapriya Bodipudi" userId="563c0f921b5f054e" providerId="LiveId" clId="{F980BF00-CD1E-4F06-925C-6C1BC72B0710}" dt="2025-03-24T08:18:29.689" v="405" actId="14100"/>
          <ac:picMkLst>
            <pc:docMk/>
            <pc:sldMk cId="2217230424" sldId="2146847064"/>
            <ac:picMk id="7" creationId="{8644DE27-FC92-8B19-BB72-AC7DC28BF4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11134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500933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942603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1515015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87384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3842147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19720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4157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3/24/2025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3E77FE-0EA1-4333-9736-474AB83F70DD}" type="slidenum">
              <a:rPr lang="en-IN" smtClean="0"/>
              <a:t>‹#›</a:t>
            </a:fld>
            <a:endParaRPr lang="en-IN"/>
          </a:p>
        </p:txBody>
      </p:sp>
    </p:spTree>
    <p:extLst>
      <p:ext uri="{BB962C8B-B14F-4D97-AF65-F5344CB8AC3E}">
        <p14:creationId xmlns:p14="http://schemas.microsoft.com/office/powerpoint/2010/main" val="2463285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95884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4756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512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8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2215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4814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9391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t>3/24/2025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421946544"/>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4"/>
            <a:ext cx="9144000" cy="1678649"/>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CONVERTING COLOUR IMAGE TO THE BINARY EQUIVALENT IMAGE</a:t>
            </a:r>
          </a:p>
        </p:txBody>
      </p:sp>
      <p:sp>
        <p:nvSpPr>
          <p:cNvPr id="3" name="TextBox 2"/>
          <p:cNvSpPr txBox="1"/>
          <p:nvPr/>
        </p:nvSpPr>
        <p:spPr>
          <a:xfrm>
            <a:off x="-329782" y="1053985"/>
            <a:ext cx="12726648" cy="769441"/>
          </a:xfrm>
          <a:prstGeom prst="rect">
            <a:avLst/>
          </a:prstGeom>
          <a:noFill/>
        </p:spPr>
        <p:txBody>
          <a:bodyPr wrap="square" lIns="91440" tIns="45720" rIns="91440" bIns="45720" rtlCol="0" anchor="t">
            <a:spAutoFit/>
          </a:bodyPr>
          <a:lstStyle/>
          <a:p>
            <a:pPr algn="ct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SUBJECT :DIGITAL IMAGE PROCESSING</a:t>
            </a:r>
          </a:p>
          <a:p>
            <a:r>
              <a:rPr lang="en-US" sz="2000" b="1" dirty="0">
                <a:solidFill>
                  <a:schemeClr val="accent1">
                    <a:lumMod val="75000"/>
                  </a:schemeClr>
                </a:solidFill>
                <a:latin typeface="Arial"/>
                <a:cs typeface="Arial"/>
              </a:rPr>
              <a:t>STUDENT NAME : BODIPUDI KRISHNA PRIYA</a:t>
            </a:r>
          </a:p>
          <a:p>
            <a:r>
              <a:rPr lang="en-US" sz="2000" b="1" dirty="0">
                <a:solidFill>
                  <a:schemeClr val="accent1">
                    <a:lumMod val="75000"/>
                  </a:schemeClr>
                </a:solidFill>
                <a:latin typeface="Arial"/>
                <a:cs typeface="Arial"/>
              </a:rPr>
              <a:t>DEPARTMENT : CSE[AIML]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CONCLUSION</a:t>
            </a:r>
            <a:br>
              <a:rPr lang="en-IN" dirty="0">
                <a:solidFill>
                  <a:schemeClr val="accent1"/>
                </a:solidFill>
              </a:rPr>
            </a:br>
            <a:endParaRPr lang="en-IN" dirty="0">
              <a:solidFill>
                <a:schemeClr val="accent1"/>
              </a:solidFill>
            </a:endParaRPr>
          </a:p>
        </p:txBody>
      </p:sp>
      <p:sp>
        <p:nvSpPr>
          <p:cNvPr id="8" name="TextBox 7">
            <a:extLst>
              <a:ext uri="{FF2B5EF4-FFF2-40B4-BE49-F238E27FC236}">
                <a16:creationId xmlns:a16="http://schemas.microsoft.com/office/drawing/2014/main" id="{C8C1A26B-1E46-46EC-B352-0D1533FD30E2}"/>
              </a:ext>
            </a:extLst>
          </p:cNvPr>
          <p:cNvSpPr txBox="1"/>
          <p:nvPr/>
        </p:nvSpPr>
        <p:spPr>
          <a:xfrm>
            <a:off x="314632" y="1406013"/>
            <a:ext cx="10854813" cy="5170646"/>
          </a:xfrm>
          <a:prstGeom prst="rect">
            <a:avLst/>
          </a:prstGeom>
          <a:noFill/>
        </p:spPr>
        <p:txBody>
          <a:bodyPr wrap="square" rtlCol="0">
            <a:spAutoFit/>
          </a:bodyPr>
          <a:lstStyle/>
          <a:p>
            <a:pPr lvl="1"/>
            <a:r>
              <a:rPr lang="en-US" sz="2200" i="1" dirty="0">
                <a:latin typeface="Arial" panose="020B0604020202020204" pitchFamily="34" charset="0"/>
                <a:cs typeface="Arial" panose="020B0604020202020204" pitchFamily="34" charset="0"/>
              </a:rPr>
              <a:t>In conclusion, this project successfully addresses the problem of converting a color image into its binary equivalent by employing efficient image processing techniques. By using advanced thresholding methods like Otsu's and providing the flexibility for manual threshold adjustments, the project ensures that the resulting binary image accurately represents the key features of the original color image. The solution is scalable, optimized for high-speed processing, and cross-platform compatible, making it suitable for a wide range of use cases, from OCR and machine learning to artistic applications. Additionally, the project provides a valuable tool for various professionals, including researchers, software developers, data scientists, and educators. By converting complex color images into simplified binary formats, this project lays the foundation for numerous real-world applications in fields such as medical imaging, quality control, and computer vision. Ultimately, it offers an accessible yet powerful method for enhancing image analysis, making it a significant contribution to the broader field of image processing.</a:t>
            </a:r>
            <a:endParaRPr lang="en-IN" sz="2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https://github.com/bodipudikrishnapriya/changing-colour-image-into-binary-equivalent-image.git</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0A659A1E-6495-CB76-0FA9-17257B7BFFCA}"/>
              </a:ext>
            </a:extLst>
          </p:cNvPr>
          <p:cNvSpPr txBox="1"/>
          <p:nvPr/>
        </p:nvSpPr>
        <p:spPr>
          <a:xfrm>
            <a:off x="462116" y="1543664"/>
            <a:ext cx="10658168" cy="4401205"/>
          </a:xfrm>
          <a:prstGeom prst="rect">
            <a:avLst/>
          </a:prstGeom>
          <a:noFill/>
        </p:spPr>
        <p:txBody>
          <a:bodyPr wrap="square" rtlCol="0">
            <a:spAutoFit/>
          </a:bodyPr>
          <a:lstStyle/>
          <a:p>
            <a:pPr>
              <a:buFont typeface="+mj-lt"/>
              <a:buAutoNum type="arabicPeriod"/>
            </a:pPr>
            <a:r>
              <a:rPr lang="en-US" sz="2000" b="1" i="1" dirty="0">
                <a:latin typeface="Arial" panose="020B0604020202020204" pitchFamily="34" charset="0"/>
                <a:cs typeface="Arial" panose="020B0604020202020204" pitchFamily="34" charset="0"/>
              </a:rPr>
              <a:t>Adaptive Thresholding</a:t>
            </a:r>
            <a:r>
              <a:rPr lang="en-US" sz="2000" i="1" dirty="0">
                <a:latin typeface="Arial" panose="020B0604020202020204" pitchFamily="34" charset="0"/>
                <a:cs typeface="Arial" panose="020B0604020202020204" pitchFamily="34" charset="0"/>
              </a:rPr>
              <a:t>: Implementing dynamic thresholding methods that adjust based on image content, improving accuracy in varying conditions.</a:t>
            </a:r>
          </a:p>
          <a:p>
            <a:pPr>
              <a:buFont typeface="+mj-lt"/>
              <a:buAutoNum type="arabicPeriod"/>
            </a:pPr>
            <a:r>
              <a:rPr lang="en-US" sz="2000" b="1" i="1" dirty="0">
                <a:latin typeface="Arial" panose="020B0604020202020204" pitchFamily="34" charset="0"/>
                <a:cs typeface="Arial" panose="020B0604020202020204" pitchFamily="34" charset="0"/>
              </a:rPr>
              <a:t>Advanced Image Segmentation</a:t>
            </a:r>
            <a:r>
              <a:rPr lang="en-US" sz="2000" i="1" dirty="0">
                <a:latin typeface="Arial" panose="020B0604020202020204" pitchFamily="34" charset="0"/>
                <a:cs typeface="Arial" panose="020B0604020202020204" pitchFamily="34" charset="0"/>
              </a:rPr>
              <a:t>: Expanding the project to segment images into distinct regions or objects, enabling more complex analyses.</a:t>
            </a:r>
          </a:p>
          <a:p>
            <a:pPr>
              <a:buFont typeface="+mj-lt"/>
              <a:buAutoNum type="arabicPeriod"/>
            </a:pPr>
            <a:r>
              <a:rPr lang="en-US" sz="2000" b="1" i="1" dirty="0">
                <a:latin typeface="Arial" panose="020B0604020202020204" pitchFamily="34" charset="0"/>
                <a:cs typeface="Arial" panose="020B0604020202020204" pitchFamily="34" charset="0"/>
              </a:rPr>
              <a:t>Machine Learning Integration</a:t>
            </a:r>
            <a:r>
              <a:rPr lang="en-US" sz="2000" i="1" dirty="0">
                <a:latin typeface="Arial" panose="020B0604020202020204" pitchFamily="34" charset="0"/>
                <a:cs typeface="Arial" panose="020B0604020202020204" pitchFamily="34" charset="0"/>
              </a:rPr>
              <a:t>: Incorporating machine learning algorithms for automated image classification and recognition tasks.</a:t>
            </a:r>
          </a:p>
          <a:p>
            <a:pPr>
              <a:buFont typeface="+mj-lt"/>
              <a:buAutoNum type="arabicPeriod"/>
            </a:pPr>
            <a:r>
              <a:rPr lang="en-US" sz="2000" b="1" i="1" dirty="0">
                <a:latin typeface="Arial" panose="020B0604020202020204" pitchFamily="34" charset="0"/>
                <a:cs typeface="Arial" panose="020B0604020202020204" pitchFamily="34" charset="0"/>
              </a:rPr>
              <a:t>Real-Time Processing</a:t>
            </a:r>
            <a:r>
              <a:rPr lang="en-US" sz="2000" i="1" dirty="0">
                <a:latin typeface="Arial" panose="020B0604020202020204" pitchFamily="34" charset="0"/>
                <a:cs typeface="Arial" panose="020B0604020202020204" pitchFamily="34" charset="0"/>
              </a:rPr>
              <a:t>: Optimizing the algorithm for real-time use in applications like live image processing and automated inspection systems.</a:t>
            </a:r>
          </a:p>
          <a:p>
            <a:pPr>
              <a:buFont typeface="+mj-lt"/>
              <a:buAutoNum type="arabicPeriod"/>
            </a:pPr>
            <a:r>
              <a:rPr lang="en-US" sz="2000" b="1" i="1" dirty="0">
                <a:latin typeface="Arial" panose="020B0604020202020204" pitchFamily="34" charset="0"/>
                <a:cs typeface="Arial" panose="020B0604020202020204" pitchFamily="34" charset="0"/>
              </a:rPr>
              <a:t>Mobile and Web Applications</a:t>
            </a:r>
            <a:r>
              <a:rPr lang="en-US" sz="2000" i="1" dirty="0">
                <a:latin typeface="Arial" panose="020B0604020202020204" pitchFamily="34" charset="0"/>
                <a:cs typeface="Arial" panose="020B0604020202020204" pitchFamily="34" charset="0"/>
              </a:rPr>
              <a:t>: Developing mobile and web-based versions to make the tool accessible on various devices and platforms.</a:t>
            </a:r>
          </a:p>
          <a:p>
            <a:pPr>
              <a:buFont typeface="+mj-lt"/>
              <a:buAutoNum type="arabicPeriod"/>
            </a:pPr>
            <a:r>
              <a:rPr lang="en-US" sz="2000" b="1" i="1" dirty="0">
                <a:latin typeface="Arial" panose="020B0604020202020204" pitchFamily="34" charset="0"/>
                <a:cs typeface="Arial" panose="020B0604020202020204" pitchFamily="34" charset="0"/>
              </a:rPr>
              <a:t>Noise Reduction and Image Enhancement</a:t>
            </a:r>
            <a:r>
              <a:rPr lang="en-US" sz="2000" i="1" dirty="0">
                <a:latin typeface="Arial" panose="020B0604020202020204" pitchFamily="34" charset="0"/>
                <a:cs typeface="Arial" panose="020B0604020202020204" pitchFamily="34" charset="0"/>
              </a:rPr>
              <a:t>: Adding pre-processing steps like noise reduction and enhancement to improve the quality of binary images.</a:t>
            </a:r>
          </a:p>
          <a:p>
            <a:pPr>
              <a:buFont typeface="+mj-lt"/>
              <a:buAutoNum type="arabicPeriod"/>
            </a:pPr>
            <a:r>
              <a:rPr lang="en-US" sz="2000" b="1" i="1" dirty="0">
                <a:latin typeface="Arial" panose="020B0604020202020204" pitchFamily="34" charset="0"/>
                <a:cs typeface="Arial" panose="020B0604020202020204" pitchFamily="34" charset="0"/>
              </a:rPr>
              <a:t>Text and Pattern Recognition</a:t>
            </a:r>
            <a:r>
              <a:rPr lang="en-US" sz="2000" i="1" dirty="0">
                <a:latin typeface="Arial" panose="020B0604020202020204" pitchFamily="34" charset="0"/>
                <a:cs typeface="Arial" panose="020B0604020202020204" pitchFamily="34" charset="0"/>
              </a:rPr>
              <a:t>: Enhancing the project for OCR and pattern recognition applications using the binary images generated</a:t>
            </a:r>
            <a:r>
              <a:rPr lang="en-US" sz="2000" dirty="0"/>
              <a:t>.</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94F595-A46F-7C91-E524-7FF47B9C522E}"/>
              </a:ext>
            </a:extLst>
          </p:cNvPr>
          <p:cNvSpPr txBox="1"/>
          <p:nvPr/>
        </p:nvSpPr>
        <p:spPr>
          <a:xfrm>
            <a:off x="4045197" y="2798572"/>
            <a:ext cx="7364361" cy="1015663"/>
          </a:xfrm>
          <a:prstGeom prst="rect">
            <a:avLst/>
          </a:prstGeom>
          <a:noFill/>
        </p:spPr>
        <p:txBody>
          <a:bodyPr wrap="square" rtlCol="0">
            <a:spAutoFit/>
          </a:bodyPr>
          <a:lstStyle/>
          <a:p>
            <a:pPr algn="just"/>
            <a:r>
              <a:rPr lang="en-IN" sz="6000" dirty="0"/>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14633" y="648929"/>
            <a:ext cx="9274002" cy="1478116"/>
          </a:xfrm>
        </p:spPr>
        <p:txBody>
          <a:bodyPr>
            <a:normAutofit/>
          </a:bodyPr>
          <a:lstStyle/>
          <a:p>
            <a:r>
              <a:rPr lang="en-US" sz="4400" dirty="0">
                <a:latin typeface="Arial" panose="020B0604020202020204" pitchFamily="34" charset="0"/>
                <a:cs typeface="Arial" panose="020B0604020202020204" pitchFamily="34" charset="0"/>
              </a:rPr>
              <a:t>PROBLEM STATEMENT</a:t>
            </a:r>
          </a:p>
        </p:txBody>
      </p:sp>
      <p:sp>
        <p:nvSpPr>
          <p:cNvPr id="7" name="Rectangle 3">
            <a:extLst>
              <a:ext uri="{FF2B5EF4-FFF2-40B4-BE49-F238E27FC236}">
                <a16:creationId xmlns:a16="http://schemas.microsoft.com/office/drawing/2014/main" id="{FEEE7B07-6F3F-A41C-5073-E8A70F388BF6}"/>
              </a:ext>
            </a:extLst>
          </p:cNvPr>
          <p:cNvSpPr>
            <a:spLocks noGrp="1" noChangeArrowheads="1"/>
          </p:cNvSpPr>
          <p:nvPr>
            <p:ph idx="1"/>
          </p:nvPr>
        </p:nvSpPr>
        <p:spPr bwMode="auto">
          <a:xfrm>
            <a:off x="228602" y="1761440"/>
            <a:ext cx="10958512"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3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The objective of this project is to convert a given color image (in RGB format) into a binary image, where each pixel is either black (0) or white (1). The conversion process involves analyzing the intensity of each pixel’s color values and applying a threshold to classify the pixel as either black or white. The algorithm should allow users to specify a threshold value or use an automatic thresholding method like Otsu’s. The input will be a color image in formats such as JPEG or PNG, and the output will be a binary image where color variations are simplified into black-and-white pixels. This process is widely used in image processing tasks like optical character recognition (OCR), data compression, and feature extraction. The project will focus on efficiently processing the image and generating a binary output that preserves the important features of the input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8491" y="1"/>
            <a:ext cx="9185511" cy="1930400"/>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TECHNOLOGY USED</a:t>
            </a:r>
            <a:endParaRPr lang="en-US"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1" y="1779639"/>
            <a:ext cx="11652033" cy="4507919"/>
          </a:xfrm>
        </p:spPr>
        <p:txBody>
          <a:bodyPr vert="horz" lIns="91440" tIns="45720" rIns="91440" bIns="45720" rtlCol="0" anchor="ctr">
            <a:noAutofit/>
          </a:bodyPr>
          <a:lstStyle/>
          <a:p>
            <a:pPr>
              <a:buFont typeface="Wingdings" panose="05000000000000000000" pitchFamily="2" charset="2"/>
              <a:buChar char="Ø"/>
            </a:pPr>
            <a:r>
              <a:rPr lang="en-US" b="1" i="1" dirty="0">
                <a:latin typeface="Arial" panose="020B0604020202020204" pitchFamily="34" charset="0"/>
                <a:cs typeface="Arial" panose="020B0604020202020204" pitchFamily="34" charset="0"/>
              </a:rPr>
              <a:t>Programming Language</a:t>
            </a:r>
            <a:r>
              <a:rPr lang="en-US" i="1" dirty="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Python</a:t>
            </a:r>
            <a:r>
              <a:rPr lang="en-US" i="1" dirty="0">
                <a:latin typeface="Arial" panose="020B0604020202020204" pitchFamily="34" charset="0"/>
                <a:cs typeface="Arial" panose="020B0604020202020204" pitchFamily="34" charset="0"/>
              </a:rPr>
              <a:t>: Python is chosen for its simplicity and availability of powerful image processing libraries.</a:t>
            </a:r>
          </a:p>
          <a:p>
            <a:pPr>
              <a:buFont typeface="Wingdings" panose="05000000000000000000" pitchFamily="2" charset="2"/>
              <a:buChar char="Ø"/>
            </a:pPr>
            <a:r>
              <a:rPr lang="en-US" b="1" i="1" dirty="0">
                <a:latin typeface="Arial" panose="020B0604020202020204" pitchFamily="34" charset="0"/>
                <a:cs typeface="Arial" panose="020B0604020202020204" pitchFamily="34" charset="0"/>
              </a:rPr>
              <a:t>Libraries</a:t>
            </a:r>
            <a:r>
              <a:rPr lang="en-US" i="1" dirty="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OpenCV</a:t>
            </a:r>
            <a:r>
              <a:rPr lang="en-US" i="1" dirty="0">
                <a:latin typeface="Arial" panose="020B0604020202020204" pitchFamily="34" charset="0"/>
                <a:cs typeface="Arial" panose="020B0604020202020204" pitchFamily="34" charset="0"/>
              </a:rPr>
              <a:t>: A highly efficient library for image processing tasks, including reading, manipulating, and saving images. It provides functions for color conversion, thresholding, and other image manipulation operations.</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NumPy</a:t>
            </a:r>
            <a:r>
              <a:rPr lang="en-US" i="1" dirty="0">
                <a:latin typeface="Arial" panose="020B0604020202020204" pitchFamily="34" charset="0"/>
                <a:cs typeface="Arial" panose="020B0604020202020204" pitchFamily="34" charset="0"/>
              </a:rPr>
              <a:t>: A library used for handling arrays and matrices, essential for working with pixel data and performing mathematical operations efficiently.</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Matplotlib</a:t>
            </a:r>
            <a:r>
              <a:rPr lang="en-US" i="1" dirty="0">
                <a:latin typeface="Arial" panose="020B0604020202020204" pitchFamily="34" charset="0"/>
                <a:cs typeface="Arial" panose="020B0604020202020204" pitchFamily="34" charset="0"/>
              </a:rPr>
              <a:t>: Used for visualizing the binary image results in a plot, allowing users to view the images after processing.</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Pillow (PIL)</a:t>
            </a:r>
            <a:r>
              <a:rPr lang="en-US" i="1" dirty="0">
                <a:latin typeface="Arial" panose="020B0604020202020204" pitchFamily="34" charset="0"/>
                <a:cs typeface="Arial" panose="020B0604020202020204" pitchFamily="34" charset="0"/>
              </a:rPr>
              <a:t>: Used for opening, manipulating, and saving image files in various formats.</a:t>
            </a:r>
          </a:p>
          <a:p>
            <a:pPr>
              <a:buFont typeface="Wingdings" panose="05000000000000000000" pitchFamily="2" charset="2"/>
              <a:buChar char="Ø"/>
            </a:pPr>
            <a:r>
              <a:rPr lang="en-US" b="1" i="1" dirty="0">
                <a:latin typeface="Arial" panose="020B0604020202020204" pitchFamily="34" charset="0"/>
                <a:cs typeface="Arial" panose="020B0604020202020204" pitchFamily="34" charset="0"/>
              </a:rPr>
              <a:t>Platforms</a:t>
            </a:r>
            <a:r>
              <a:rPr lang="en-US" i="1" dirty="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b="1" i="1" dirty="0" err="1">
                <a:latin typeface="Arial" panose="020B0604020202020204" pitchFamily="34" charset="0"/>
                <a:cs typeface="Arial" panose="020B0604020202020204" pitchFamily="34" charset="0"/>
              </a:rPr>
              <a:t>Jupyter</a:t>
            </a:r>
            <a:r>
              <a:rPr lang="en-US" b="1" i="1" dirty="0">
                <a:latin typeface="Arial" panose="020B0604020202020204" pitchFamily="34" charset="0"/>
                <a:cs typeface="Arial" panose="020B0604020202020204" pitchFamily="34" charset="0"/>
              </a:rPr>
              <a:t> Notebook</a:t>
            </a:r>
            <a:r>
              <a:rPr lang="en-US" i="1" dirty="0">
                <a:latin typeface="Arial" panose="020B0604020202020204" pitchFamily="34" charset="0"/>
                <a:cs typeface="Arial" panose="020B0604020202020204" pitchFamily="34" charset="0"/>
              </a:rPr>
              <a:t> or </a:t>
            </a:r>
            <a:r>
              <a:rPr lang="en-US" b="1" i="1" dirty="0">
                <a:latin typeface="Arial" panose="020B0604020202020204" pitchFamily="34" charset="0"/>
                <a:cs typeface="Arial" panose="020B0604020202020204" pitchFamily="34" charset="0"/>
              </a:rPr>
              <a:t>Google </a:t>
            </a:r>
            <a:r>
              <a:rPr lang="en-US" b="1" i="1" dirty="0" err="1">
                <a:latin typeface="Arial" panose="020B0604020202020204" pitchFamily="34" charset="0"/>
                <a:cs typeface="Arial" panose="020B0604020202020204" pitchFamily="34" charset="0"/>
              </a:rPr>
              <a:t>Colab</a:t>
            </a:r>
            <a:r>
              <a:rPr lang="en-US" i="1" dirty="0">
                <a:latin typeface="Arial" panose="020B0604020202020204" pitchFamily="34" charset="0"/>
                <a:cs typeface="Arial" panose="020B0604020202020204" pitchFamily="34" charset="0"/>
              </a:rPr>
              <a:t>: Platforms that support Python code execution and allow easy visualization of images for testing and development purposes.</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Visual Studio Code</a:t>
            </a:r>
            <a:r>
              <a:rPr lang="en-US" i="1" dirty="0">
                <a:latin typeface="Arial" panose="020B0604020202020204" pitchFamily="34" charset="0"/>
                <a:cs typeface="Arial" panose="020B0604020202020204" pitchFamily="34" charset="0"/>
              </a:rPr>
              <a:t> or </a:t>
            </a:r>
            <a:r>
              <a:rPr lang="en-US" b="1" i="1" dirty="0">
                <a:latin typeface="Arial" panose="020B0604020202020204" pitchFamily="34" charset="0"/>
                <a:cs typeface="Arial" panose="020B0604020202020204" pitchFamily="34" charset="0"/>
              </a:rPr>
              <a:t>PyCharm</a:t>
            </a:r>
            <a:r>
              <a:rPr lang="en-US" i="1" dirty="0">
                <a:latin typeface="Arial" panose="020B0604020202020204" pitchFamily="34" charset="0"/>
                <a:cs typeface="Arial" panose="020B0604020202020204" pitchFamily="34" charset="0"/>
              </a:rPr>
              <a:t>: IDEs for writing, testing, and debugging the code, offering useful extensions for Python development.</a:t>
            </a:r>
          </a:p>
          <a:p>
            <a:pPr>
              <a:buFont typeface="Wingdings" panose="05000000000000000000" pitchFamily="2" charset="2"/>
              <a:buChar char="Ø"/>
            </a:pPr>
            <a:r>
              <a:rPr lang="en-US" b="1" i="1" dirty="0">
                <a:latin typeface="Arial" panose="020B0604020202020204" pitchFamily="34" charset="0"/>
                <a:cs typeface="Arial" panose="020B0604020202020204" pitchFamily="34" charset="0"/>
              </a:rPr>
              <a:t>Image Formats</a:t>
            </a:r>
            <a:r>
              <a:rPr lang="en-US" i="1" dirty="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b="1" i="1" dirty="0">
                <a:latin typeface="Arial" panose="020B0604020202020204" pitchFamily="34" charset="0"/>
                <a:cs typeface="Arial" panose="020B0604020202020204" pitchFamily="34" charset="0"/>
              </a:rPr>
              <a:t>JPEG</a:t>
            </a:r>
            <a:r>
              <a:rPr lang="en-US" i="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PNG</a:t>
            </a:r>
            <a:r>
              <a:rPr lang="en-US" i="1" dirty="0">
                <a:latin typeface="Arial" panose="020B0604020202020204" pitchFamily="34" charset="0"/>
                <a:cs typeface="Arial" panose="020B0604020202020204" pitchFamily="34" charset="0"/>
              </a:rPr>
              <a:t>, </a:t>
            </a:r>
            <a:r>
              <a:rPr lang="en-US" b="1" i="1" dirty="0">
                <a:latin typeface="Arial" panose="020B0604020202020204" pitchFamily="34" charset="0"/>
                <a:cs typeface="Arial" panose="020B0604020202020204" pitchFamily="34" charset="0"/>
              </a:rPr>
              <a:t>BMP</a:t>
            </a:r>
            <a:r>
              <a:rPr lang="en-US" i="1" dirty="0">
                <a:latin typeface="Arial" panose="020B0604020202020204" pitchFamily="34" charset="0"/>
                <a:cs typeface="Arial" panose="020B0604020202020204" pitchFamily="34" charset="0"/>
              </a:rPr>
              <a:t>: Common image formats supported for input and output. These formats are widely used for color and binary images in real-world applications.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latin typeface="Arial"/>
                <a:ea typeface="+mj-lt"/>
                <a:cs typeface="Arial"/>
              </a:rPr>
              <a:t>WOW FACTORS</a:t>
            </a:r>
            <a:endParaRPr lang="en-US" sz="3200" dirty="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008C5410-ADAE-75DC-B5F0-B9B0870ACEDA}"/>
              </a:ext>
            </a:extLst>
          </p:cNvPr>
          <p:cNvSpPr txBox="1"/>
          <p:nvPr/>
        </p:nvSpPr>
        <p:spPr>
          <a:xfrm>
            <a:off x="304800" y="1386348"/>
            <a:ext cx="11306007" cy="4401205"/>
          </a:xfrm>
          <a:prstGeom prst="rect">
            <a:avLst/>
          </a:prstGeom>
          <a:noFill/>
        </p:spPr>
        <p:txBody>
          <a:bodyPr wrap="square" rtlCol="0">
            <a:spAutoFit/>
          </a:bodyPr>
          <a:lstStyle/>
          <a:p>
            <a:r>
              <a:rPr lang="en-US" sz="2000" i="1" dirty="0">
                <a:latin typeface="Arial" panose="020B0604020202020204" pitchFamily="34" charset="0"/>
                <a:cs typeface="Arial" panose="020B0604020202020204" pitchFamily="34" charset="0"/>
              </a:rPr>
              <a:t>This project stands out due to several unique features. It incorporates </a:t>
            </a:r>
            <a:r>
              <a:rPr lang="en-US" sz="2000" b="1" i="1" dirty="0">
                <a:latin typeface="Arial" panose="020B0604020202020204" pitchFamily="34" charset="0"/>
                <a:cs typeface="Arial" panose="020B0604020202020204" pitchFamily="34" charset="0"/>
              </a:rPr>
              <a:t>automatic thresholding techniques</a:t>
            </a:r>
            <a:r>
              <a:rPr lang="en-US" sz="2000" i="1" dirty="0">
                <a:latin typeface="Arial" panose="020B0604020202020204" pitchFamily="34" charset="0"/>
                <a:cs typeface="Arial" panose="020B0604020202020204" pitchFamily="34" charset="0"/>
              </a:rPr>
              <a:t>, such as Otsu's method, which intelligently determines the optimal threshold for binarization, reducing manual intervention. Additionally, it offers </a:t>
            </a:r>
            <a:r>
              <a:rPr lang="en-US" sz="2000" b="1" i="1" dirty="0">
                <a:latin typeface="Arial" panose="020B0604020202020204" pitchFamily="34" charset="0"/>
                <a:cs typeface="Arial" panose="020B0604020202020204" pitchFamily="34" charset="0"/>
              </a:rPr>
              <a:t>customizable threshold settings</a:t>
            </a:r>
            <a:r>
              <a:rPr lang="en-US" sz="2000" i="1" dirty="0">
                <a:latin typeface="Arial" panose="020B0604020202020204" pitchFamily="34" charset="0"/>
                <a:cs typeface="Arial" panose="020B0604020202020204" pitchFamily="34" charset="0"/>
              </a:rPr>
              <a:t>, allowing users to fine-tune the process based on the specific characteristics of the image. The project is optimized for </a:t>
            </a:r>
            <a:r>
              <a:rPr lang="en-US" sz="2000" b="1" i="1" dirty="0">
                <a:latin typeface="Arial" panose="020B0604020202020204" pitchFamily="34" charset="0"/>
                <a:cs typeface="Arial" panose="020B0604020202020204" pitchFamily="34" charset="0"/>
              </a:rPr>
              <a:t>high-speed processing</a:t>
            </a:r>
            <a:r>
              <a:rPr lang="en-US" sz="2000" i="1" dirty="0">
                <a:latin typeface="Arial" panose="020B0604020202020204" pitchFamily="34" charset="0"/>
                <a:cs typeface="Arial" panose="020B0604020202020204" pitchFamily="34" charset="0"/>
              </a:rPr>
              <a:t>, enabling it to handle large images efficiently, making it suitable for real-time applications. Its </a:t>
            </a:r>
            <a:r>
              <a:rPr lang="en-US" sz="2000" b="1" i="1" dirty="0">
                <a:latin typeface="Arial" panose="020B0604020202020204" pitchFamily="34" charset="0"/>
                <a:cs typeface="Arial" panose="020B0604020202020204" pitchFamily="34" charset="0"/>
              </a:rPr>
              <a:t>cross-platform compatibility</a:t>
            </a:r>
            <a:r>
              <a:rPr lang="en-US" sz="2000" i="1" dirty="0">
                <a:latin typeface="Arial" panose="020B0604020202020204" pitchFamily="34" charset="0"/>
                <a:cs typeface="Arial" panose="020B0604020202020204" pitchFamily="34" charset="0"/>
              </a:rPr>
              <a:t> ensures that the solution works seamlessly on various operating systems, including Windows, macOS, and Linux. The </a:t>
            </a:r>
            <a:r>
              <a:rPr lang="en-US" sz="2000" b="1" i="1" dirty="0">
                <a:latin typeface="Arial" panose="020B0604020202020204" pitchFamily="34" charset="0"/>
                <a:cs typeface="Arial" panose="020B0604020202020204" pitchFamily="34" charset="0"/>
              </a:rPr>
              <a:t>real-time image visualization</a:t>
            </a:r>
            <a:r>
              <a:rPr lang="en-US" sz="2000" i="1" dirty="0">
                <a:latin typeface="Arial" panose="020B0604020202020204" pitchFamily="34" charset="0"/>
                <a:cs typeface="Arial" panose="020B0604020202020204" pitchFamily="34" charset="0"/>
              </a:rPr>
              <a:t> feature using Matplotlib provides immediate feedback, helping users easily see the results. Supporting multiple input formats like JPEG, PNG, and BMP, the project is highly flexible. The </a:t>
            </a:r>
            <a:r>
              <a:rPr lang="en-US" sz="2000" b="1" i="1" dirty="0">
                <a:latin typeface="Arial" panose="020B0604020202020204" pitchFamily="34" charset="0"/>
                <a:cs typeface="Arial" panose="020B0604020202020204" pitchFamily="34" charset="0"/>
              </a:rPr>
              <a:t>grayscale conversion option</a:t>
            </a:r>
            <a:r>
              <a:rPr lang="en-US" sz="2000" i="1" dirty="0">
                <a:latin typeface="Arial" panose="020B0604020202020204" pitchFamily="34" charset="0"/>
                <a:cs typeface="Arial" panose="020B0604020202020204" pitchFamily="34" charset="0"/>
              </a:rPr>
              <a:t> simplifies processing for more efficient thresholding, while its scalability allows it to handle both small and large images effectively. Serving as an </a:t>
            </a:r>
            <a:r>
              <a:rPr lang="en-US" sz="2000" b="1" i="1" dirty="0">
                <a:latin typeface="Arial" panose="020B0604020202020204" pitchFamily="34" charset="0"/>
                <a:cs typeface="Arial" panose="020B0604020202020204" pitchFamily="34" charset="0"/>
              </a:rPr>
              <a:t>educational tool</a:t>
            </a:r>
            <a:r>
              <a:rPr lang="en-US" sz="2000" i="1" dirty="0">
                <a:latin typeface="Arial" panose="020B0604020202020204" pitchFamily="34" charset="0"/>
                <a:cs typeface="Arial" panose="020B0604020202020204" pitchFamily="34" charset="0"/>
              </a:rPr>
              <a:t>, it provides hands-on experience with core image processing concepts, making it an excellent learning resource. Ultimately, this project combines simplicity with powerful features, offering a practical yet accessible solution for image binarization</a:t>
            </a:r>
            <a:r>
              <a:rPr lang="en-US" dirty="0"/>
              <a:t>.</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Rectangle 2">
            <a:extLst>
              <a:ext uri="{FF2B5EF4-FFF2-40B4-BE49-F238E27FC236}">
                <a16:creationId xmlns:a16="http://schemas.microsoft.com/office/drawing/2014/main" id="{4AE99608-3A2A-4F07-4DC1-96C9353FB05C}"/>
              </a:ext>
            </a:extLst>
          </p:cNvPr>
          <p:cNvSpPr>
            <a:spLocks noChangeArrowheads="1"/>
          </p:cNvSpPr>
          <p:nvPr/>
        </p:nvSpPr>
        <p:spPr bwMode="auto">
          <a:xfrm>
            <a:off x="598676" y="1235256"/>
            <a:ext cx="1064942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1" u="none" strike="noStrike" cap="none" normalizeH="0" baseline="0" dirty="0">
                <a:ln>
                  <a:noFill/>
                </a:ln>
                <a:solidFill>
                  <a:schemeClr val="tx1"/>
                </a:solidFill>
                <a:effectLst/>
                <a:latin typeface="Arial" panose="020B0604020202020204" pitchFamily="34" charset="0"/>
              </a:rPr>
              <a:t>The end users of this project include </a:t>
            </a:r>
            <a:r>
              <a:rPr kumimoji="0" lang="en-US" altLang="en-US" sz="2000" b="1" i="1" u="none" strike="noStrike" cap="none" normalizeH="0" baseline="0" dirty="0">
                <a:ln>
                  <a:noFill/>
                </a:ln>
                <a:solidFill>
                  <a:schemeClr val="tx1"/>
                </a:solidFill>
                <a:effectLst/>
                <a:latin typeface="Arial" panose="020B0604020202020204" pitchFamily="34" charset="0"/>
              </a:rPr>
              <a:t>researchers and academics</a:t>
            </a:r>
            <a:r>
              <a:rPr kumimoji="0" lang="en-US" altLang="en-US" sz="2000" b="0" i="1" u="none" strike="noStrike" cap="none" normalizeH="0" baseline="0" dirty="0">
                <a:ln>
                  <a:noFill/>
                </a:ln>
                <a:solidFill>
                  <a:schemeClr val="tx1"/>
                </a:solidFill>
                <a:effectLst/>
                <a:latin typeface="Arial" panose="020B0604020202020204" pitchFamily="34" charset="0"/>
              </a:rPr>
              <a:t> in image processing and computer vision, who can use the tool to preprocess images for tasks like object detection or image recognition. </a:t>
            </a:r>
            <a:r>
              <a:rPr kumimoji="0" lang="en-US" altLang="en-US" sz="2000" b="1" i="1" u="none" strike="noStrike" cap="none" normalizeH="0" baseline="0" dirty="0">
                <a:ln>
                  <a:noFill/>
                </a:ln>
                <a:solidFill>
                  <a:schemeClr val="tx1"/>
                </a:solidFill>
                <a:effectLst/>
                <a:latin typeface="Arial" panose="020B0604020202020204" pitchFamily="34" charset="0"/>
              </a:rPr>
              <a:t>Software developers</a:t>
            </a:r>
            <a:r>
              <a:rPr kumimoji="0" lang="en-US" altLang="en-US" sz="2000" b="0" i="1" u="none" strike="noStrike" cap="none" normalizeH="0" baseline="0" dirty="0">
                <a:ln>
                  <a:noFill/>
                </a:ln>
                <a:solidFill>
                  <a:schemeClr val="tx1"/>
                </a:solidFill>
                <a:effectLst/>
                <a:latin typeface="Arial" panose="020B0604020202020204" pitchFamily="34" charset="0"/>
              </a:rPr>
              <a:t> working on OCR, document processing, or image compression applications will find the binary conversion process crucial for their workflow. </a:t>
            </a:r>
            <a:r>
              <a:rPr kumimoji="0" lang="en-US" altLang="en-US" sz="2000" b="1" i="1" u="none" strike="noStrike" cap="none" normalizeH="0" baseline="0" dirty="0">
                <a:ln>
                  <a:noFill/>
                </a:ln>
                <a:solidFill>
                  <a:schemeClr val="tx1"/>
                </a:solidFill>
                <a:effectLst/>
                <a:latin typeface="Arial" panose="020B0604020202020204" pitchFamily="34" charset="0"/>
              </a:rPr>
              <a:t>Data scientists</a:t>
            </a:r>
            <a:r>
              <a:rPr kumimoji="0" lang="en-US" altLang="en-US" sz="2000" b="0" i="1" u="none" strike="noStrike" cap="none" normalizeH="0" baseline="0" dirty="0">
                <a:ln>
                  <a:noFill/>
                </a:ln>
                <a:solidFill>
                  <a:schemeClr val="tx1"/>
                </a:solidFill>
                <a:effectLst/>
                <a:latin typeface="Arial" panose="020B0604020202020204" pitchFamily="34" charset="0"/>
              </a:rPr>
              <a:t> who require binary images for machine learning models, such as pattern recognition and image classification, will also benefit from this project. </a:t>
            </a:r>
            <a:r>
              <a:rPr kumimoji="0" lang="en-US" altLang="en-US" sz="2000" b="1" i="1" u="none" strike="noStrike" cap="none" normalizeH="0" baseline="0" dirty="0">
                <a:ln>
                  <a:noFill/>
                </a:ln>
                <a:solidFill>
                  <a:schemeClr val="tx1"/>
                </a:solidFill>
                <a:effectLst/>
                <a:latin typeface="Arial" panose="020B0604020202020204" pitchFamily="34" charset="0"/>
              </a:rPr>
              <a:t>Healthcare professionals</a:t>
            </a:r>
            <a:r>
              <a:rPr kumimoji="0" lang="en-US" altLang="en-US" sz="2000" b="0" i="1" u="none" strike="noStrike" cap="none" normalizeH="0" baseline="0" dirty="0">
                <a:ln>
                  <a:noFill/>
                </a:ln>
                <a:solidFill>
                  <a:schemeClr val="tx1"/>
                </a:solidFill>
                <a:effectLst/>
                <a:latin typeface="Arial" panose="020B0604020202020204" pitchFamily="34" charset="0"/>
              </a:rPr>
              <a:t> working with medical images can use it to simplify and preprocess images like X-rays or MRIs for further analysis.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1" u="none" strike="noStrike" cap="none" normalizeH="0" baseline="0" dirty="0">
                <a:ln>
                  <a:noFill/>
                </a:ln>
                <a:solidFill>
                  <a:schemeClr val="tx1"/>
                </a:solidFill>
                <a:effectLst/>
                <a:latin typeface="Arial" panose="020B0604020202020204" pitchFamily="34" charset="0"/>
              </a:rPr>
              <a:t>In addition, </a:t>
            </a:r>
            <a:r>
              <a:rPr kumimoji="0" lang="en-US" altLang="en-US" sz="2000" b="1" i="1" u="none" strike="noStrike" cap="none" normalizeH="0" baseline="0" dirty="0">
                <a:ln>
                  <a:noFill/>
                </a:ln>
                <a:solidFill>
                  <a:schemeClr val="tx1"/>
                </a:solidFill>
                <a:effectLst/>
                <a:latin typeface="Arial" panose="020B0604020202020204" pitchFamily="34" charset="0"/>
              </a:rPr>
              <a:t>graphic designers and photographers</a:t>
            </a:r>
            <a:r>
              <a:rPr kumimoji="0" lang="en-US" altLang="en-US" sz="2000" b="0" i="1" u="none" strike="noStrike" cap="none" normalizeH="0" baseline="0" dirty="0">
                <a:ln>
                  <a:noFill/>
                </a:ln>
                <a:solidFill>
                  <a:schemeClr val="tx1"/>
                </a:solidFill>
                <a:effectLst/>
                <a:latin typeface="Arial" panose="020B0604020202020204" pitchFamily="34" charset="0"/>
              </a:rPr>
              <a:t> can use this tool for artistic purposes or preparing images for digital printing. </a:t>
            </a:r>
            <a:r>
              <a:rPr kumimoji="0" lang="en-US" altLang="en-US" sz="2000" b="1" i="1" u="none" strike="noStrike" cap="none" normalizeH="0" baseline="0" dirty="0">
                <a:ln>
                  <a:noFill/>
                </a:ln>
                <a:solidFill>
                  <a:schemeClr val="tx1"/>
                </a:solidFill>
                <a:effectLst/>
                <a:latin typeface="Arial" panose="020B0604020202020204" pitchFamily="34" charset="0"/>
              </a:rPr>
              <a:t>Students and educators</a:t>
            </a:r>
            <a:r>
              <a:rPr kumimoji="0" lang="en-US" altLang="en-US" sz="2000" b="0" i="1" u="none" strike="noStrike" cap="none" normalizeH="0" baseline="0" dirty="0">
                <a:ln>
                  <a:noFill/>
                </a:ln>
                <a:solidFill>
                  <a:schemeClr val="tx1"/>
                </a:solidFill>
                <a:effectLst/>
                <a:latin typeface="Arial" panose="020B0604020202020204" pitchFamily="34" charset="0"/>
              </a:rPr>
              <a:t> in image processing and computer vision fields will find this project a valuable educational resource for learning about image analysis techniques. </a:t>
            </a:r>
            <a:r>
              <a:rPr kumimoji="0" lang="en-US" altLang="en-US" sz="2000" b="1" i="1" u="none" strike="noStrike" cap="none" normalizeH="0" baseline="0" dirty="0">
                <a:ln>
                  <a:noFill/>
                </a:ln>
                <a:solidFill>
                  <a:schemeClr val="tx1"/>
                </a:solidFill>
                <a:effectLst/>
                <a:latin typeface="Arial" panose="020B0604020202020204" pitchFamily="34" charset="0"/>
              </a:rPr>
              <a:t>Industry professionals in manufacturing</a:t>
            </a:r>
            <a:r>
              <a:rPr kumimoji="0" lang="en-US" altLang="en-US" sz="2000" b="0" i="1" u="none" strike="noStrike" cap="none" normalizeH="0" baseline="0" dirty="0">
                <a:ln>
                  <a:noFill/>
                </a:ln>
                <a:solidFill>
                  <a:schemeClr val="tx1"/>
                </a:solidFill>
                <a:effectLst/>
                <a:latin typeface="Arial" panose="020B0604020202020204" pitchFamily="34" charset="0"/>
              </a:rPr>
              <a:t> and </a:t>
            </a:r>
            <a:r>
              <a:rPr kumimoji="0" lang="en-US" altLang="en-US" sz="2000" b="1" i="1" u="none" strike="noStrike" cap="none" normalizeH="0" baseline="0" dirty="0">
                <a:ln>
                  <a:noFill/>
                </a:ln>
                <a:solidFill>
                  <a:schemeClr val="tx1"/>
                </a:solidFill>
                <a:effectLst/>
                <a:latin typeface="Arial" panose="020B0604020202020204" pitchFamily="34" charset="0"/>
              </a:rPr>
              <a:t>quality control</a:t>
            </a:r>
            <a:r>
              <a:rPr kumimoji="0" lang="en-US" altLang="en-US" sz="2000" b="0" i="1" u="none" strike="noStrike" cap="none" normalizeH="0" baseline="0" dirty="0">
                <a:ln>
                  <a:noFill/>
                </a:ln>
                <a:solidFill>
                  <a:schemeClr val="tx1"/>
                </a:solidFill>
                <a:effectLst/>
                <a:latin typeface="Arial" panose="020B0604020202020204" pitchFamily="34" charset="0"/>
              </a:rPr>
              <a:t> can apply the binary conversion in automated visual inspection systems to detect defects in products. Overall, the project serves a diverse range of users who need an efficient, accessible method for converting color images to binary form for various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79011" y="481780"/>
            <a:ext cx="8596668" cy="1320800"/>
          </a:xfrm>
        </p:spPr>
        <p:txBody>
          <a:bodyPr/>
          <a:lstStyle/>
          <a:p>
            <a:r>
              <a:rPr lang="en-IN" dirty="0">
                <a:latin typeface="Arial" panose="020B0604020202020204" pitchFamily="34" charset="0"/>
                <a:cs typeface="Arial" panose="020B0604020202020204" pitchFamily="34" charset="0"/>
              </a:rPr>
              <a:t>INPUT</a:t>
            </a:r>
            <a:endParaRPr lang="en-IN" dirty="0">
              <a:solidFill>
                <a:schemeClr val="accent1"/>
              </a:solidFill>
              <a:latin typeface="Arial" panose="020B0604020202020204" pitchFamily="34" charset="0"/>
              <a:cs typeface="Arial" panose="020B0604020202020204" pitchFamily="34" charset="0"/>
            </a:endParaRPr>
          </a:p>
        </p:txBody>
      </p:sp>
      <p:pic>
        <p:nvPicPr>
          <p:cNvPr id="5" name="Content Placeholder 4">
            <a:extLst>
              <a:ext uri="{FF2B5EF4-FFF2-40B4-BE49-F238E27FC236}">
                <a16:creationId xmlns:a16="http://schemas.microsoft.com/office/drawing/2014/main" id="{ADB71649-92D1-BC71-9C87-3F7BA8F928E7}"/>
              </a:ext>
            </a:extLst>
          </p:cNvPr>
          <p:cNvPicPr>
            <a:picLocks noGrp="1" noChangeAspect="1"/>
          </p:cNvPicPr>
          <p:nvPr>
            <p:ph idx="1"/>
          </p:nvPr>
        </p:nvPicPr>
        <p:blipFill>
          <a:blip r:embed="rId2"/>
          <a:stretch>
            <a:fillRect/>
          </a:stretch>
        </p:blipFill>
        <p:spPr>
          <a:xfrm>
            <a:off x="3035300" y="1671484"/>
            <a:ext cx="4378779" cy="3982064"/>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80DBE-1ADE-10F7-377C-66DF936097A5}"/>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PROGRAM</a:t>
            </a:r>
          </a:p>
        </p:txBody>
      </p:sp>
      <p:pic>
        <p:nvPicPr>
          <p:cNvPr id="5" name="Content Placeholder 4">
            <a:extLst>
              <a:ext uri="{FF2B5EF4-FFF2-40B4-BE49-F238E27FC236}">
                <a16:creationId xmlns:a16="http://schemas.microsoft.com/office/drawing/2014/main" id="{1C7E2762-24A9-6DFD-5003-7A3B4CFC14D5}"/>
              </a:ext>
            </a:extLst>
          </p:cNvPr>
          <p:cNvPicPr>
            <a:picLocks noGrp="1" noChangeAspect="1"/>
          </p:cNvPicPr>
          <p:nvPr>
            <p:ph idx="1"/>
          </p:nvPr>
        </p:nvPicPr>
        <p:blipFill>
          <a:blip r:embed="rId2"/>
          <a:stretch>
            <a:fillRect/>
          </a:stretch>
        </p:blipFill>
        <p:spPr>
          <a:xfrm>
            <a:off x="2525417" y="1366684"/>
            <a:ext cx="4901203" cy="4675341"/>
          </a:xfrm>
        </p:spPr>
      </p:pic>
    </p:spTree>
    <p:extLst>
      <p:ext uri="{BB962C8B-B14F-4D97-AF65-F5344CB8AC3E}">
        <p14:creationId xmlns:p14="http://schemas.microsoft.com/office/powerpoint/2010/main" val="42281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6DA7-3EEE-6E28-C046-F2989FFC9EE0}"/>
              </a:ext>
            </a:extLst>
          </p:cNvPr>
          <p:cNvSpPr>
            <a:spLocks noGrp="1"/>
          </p:cNvSpPr>
          <p:nvPr>
            <p:ph type="title"/>
          </p:nvPr>
        </p:nvSpPr>
        <p:spPr/>
        <p:txBody>
          <a:bodyPr/>
          <a:lstStyle/>
          <a:p>
            <a:r>
              <a:rPr lang="en-IN" dirty="0"/>
              <a:t>OUTPUT</a:t>
            </a:r>
          </a:p>
        </p:txBody>
      </p:sp>
      <p:pic>
        <p:nvPicPr>
          <p:cNvPr id="5" name="Content Placeholder 4">
            <a:extLst>
              <a:ext uri="{FF2B5EF4-FFF2-40B4-BE49-F238E27FC236}">
                <a16:creationId xmlns:a16="http://schemas.microsoft.com/office/drawing/2014/main" id="{AFF1115E-C223-CF8F-96E0-DD8DE0D4003E}"/>
              </a:ext>
            </a:extLst>
          </p:cNvPr>
          <p:cNvPicPr>
            <a:picLocks noGrp="1" noChangeAspect="1"/>
          </p:cNvPicPr>
          <p:nvPr>
            <p:ph idx="1"/>
          </p:nvPr>
        </p:nvPicPr>
        <p:blipFill>
          <a:blip r:embed="rId2"/>
          <a:stretch>
            <a:fillRect/>
          </a:stretch>
        </p:blipFill>
        <p:spPr>
          <a:xfrm>
            <a:off x="677863" y="1406014"/>
            <a:ext cx="5860589" cy="4119716"/>
          </a:xfrm>
        </p:spPr>
      </p:pic>
      <p:pic>
        <p:nvPicPr>
          <p:cNvPr id="7" name="Picture 6">
            <a:extLst>
              <a:ext uri="{FF2B5EF4-FFF2-40B4-BE49-F238E27FC236}">
                <a16:creationId xmlns:a16="http://schemas.microsoft.com/office/drawing/2014/main" id="{8644DE27-FC92-8B19-BB72-AC7DC28BF4CA}"/>
              </a:ext>
            </a:extLst>
          </p:cNvPr>
          <p:cNvPicPr>
            <a:picLocks noChangeAspect="1"/>
          </p:cNvPicPr>
          <p:nvPr/>
        </p:nvPicPr>
        <p:blipFill>
          <a:blip r:embed="rId3"/>
          <a:stretch>
            <a:fillRect/>
          </a:stretch>
        </p:blipFill>
        <p:spPr>
          <a:xfrm>
            <a:off x="7108722" y="2180303"/>
            <a:ext cx="2330246" cy="2467897"/>
          </a:xfrm>
          <a:prstGeom prst="rect">
            <a:avLst/>
          </a:prstGeom>
        </p:spPr>
      </p:pic>
    </p:spTree>
    <p:extLst>
      <p:ext uri="{BB962C8B-B14F-4D97-AF65-F5344CB8AC3E}">
        <p14:creationId xmlns:p14="http://schemas.microsoft.com/office/powerpoint/2010/main" val="22172304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107</TotalTime>
  <Words>1160</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Trebuchet MS</vt:lpstr>
      <vt:lpstr>Wingdings</vt:lpstr>
      <vt:lpstr>Wingdings 3</vt:lpstr>
      <vt:lpstr>Facet</vt:lpstr>
      <vt:lpstr>CONVERTING COLOUR IMAGE TO THE BINARY EQUIVALENT IMAGE</vt:lpstr>
      <vt:lpstr>OUTLINE</vt:lpstr>
      <vt:lpstr>PROBLEM STATEMENT</vt:lpstr>
      <vt:lpstr>TECHNOLOGY USED</vt:lpstr>
      <vt:lpstr>WOW FACTORS</vt:lpstr>
      <vt:lpstr>END USERS</vt:lpstr>
      <vt:lpstr>INPUT</vt:lpstr>
      <vt:lpstr>PROGRAM</vt:lpstr>
      <vt:lpstr>OUTPUT</vt:lpstr>
      <vt:lpstr>CONCLUSION </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Krishnapriya Bodipudi</cp:lastModifiedBy>
  <cp:revision>26</cp:revision>
  <dcterms:created xsi:type="dcterms:W3CDTF">2021-05-26T16:50:10Z</dcterms:created>
  <dcterms:modified xsi:type="dcterms:W3CDTF">2025-03-24T08:24:18Z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