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7"/>
  </p:custDataLst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9AA0B-AE6B-4000-BD10-6821E93B48E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219DD-8514-4292-8B55-79750013903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01404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219DD-8514-4292-8B55-797500139032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val="353288798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EC6AB-9D66-4B30-AB4D-E6E427018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A5DE0F2-2169-4C6F-BF79-5970C9CD4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CDAB6FC-8E85-4DB9-975B-18F86FE7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55630A9-FAB9-4384-BEDD-407984BA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02718D1-8E1E-4CE8-8DFF-1A798315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716281192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469D8-49E3-4E54-BDA5-35914E11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B901EAF-72E7-4328-97BE-0DDAF8163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89ECB32-067A-46AD-B3EA-A4187952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B5B4EA5-4BD1-406A-84C1-F26BAB00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B292049-78DF-4A8B-A906-E029D705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887812888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2BD6818C-C680-473E-8C39-C7A0CF893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E4688A8-1E2D-4ACF-9F1F-4017E924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00529F2-7C69-4119-979B-728ABCB0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379E6F8-661F-4B25-905D-9BA3CE81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9D7EF5C-8970-47DF-AF63-917C8996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989278920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9BE50-C769-4794-91A3-37F124E1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DD3958C-9B96-4178-8F0E-2DBE7245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4842547-0980-45EB-8AAE-9C1D8958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02EDE0F-06BB-425B-A4D1-0B38D689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CF6E44D-FA4E-479F-9F67-8C44D365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538440229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69425-8F37-4720-85F6-1B49B307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10298DB-34F2-4E00-8A5E-7FBE4AD9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E233CD0-36D6-4F4F-91C4-F515A626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1E3484D-A05B-4FD7-9DF7-54C4D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FFF1589-9766-4AA9-9620-603DDD1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430333016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8F779-B1CF-4D3F-95D3-04BAA172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791F35-2F20-485E-A2E4-1D032EA5F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974D38C-92CF-4F21-ABCA-3E51158D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F5228FF-58CA-41ED-84D8-C3B8761D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D9B1D7C-7C3B-477D-80FF-CCBCF2D9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DE3541E-184A-46F6-836D-CB1B6649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3062561939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4CA18-C799-4624-909D-C5845B64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05CB5B2-3AAE-411E-AB43-B57DF531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61D20F8-1CA3-41A7-B416-6E4A50AF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DD9558F-F7B0-4217-830E-70ED7D551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09B4C4DF-FA30-4FE9-8858-4E17E3DA3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BB46B80A-2C49-40ED-85B9-EFD284C7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BF35094D-48CE-4AC8-850D-B05F6FFA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0A026037-96AA-42D1-99C8-E43E0E3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476621251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2184A-EA38-48E3-9E35-BB4B8B55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491BB224-9394-4E0D-B0BF-D1BCD08A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3297638-8CFE-47AE-B479-83EF3343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78B648B-8D74-43C2-853D-470F3368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1728847985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61DA2D6-EBC0-4647-85F8-EBC5A486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80045385-92B2-4351-B32E-88B37DB3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1A26F90-7372-4687-B5A5-8D21C113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4030892678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F43C4-8620-484C-A150-7BCC3609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975546-F681-4691-8ABE-49F6BABE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145FC30-86CD-4A2D-94B4-17D17FFBF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0802285-ECB7-4F78-AA55-774C75FD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42720E2-EE1E-4E2A-B200-C46DD0BC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56DAE69-C270-4647-A922-C41D9E12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249641819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DABE6-D693-41A0-AAA8-A9B0E43F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0CEC719E-CDF3-4BFE-9ECF-9F1AB72F9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392C606-08EC-4D89-B1C0-96BBD802F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BCF7B30-7446-4C03-94DA-E09E7F3E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253E0ED-7816-4DFC-B456-D8F9C319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D23F637-5689-4267-A2B7-6DC906F7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88822201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24CB6CF-6AA2-4C60-9270-ADEC72CA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05B6CA3-F276-4475-9E33-131A76CD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4C5D159-6B86-48F1-8558-9E90F56B8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FFA7-6A83-4D9D-968C-D9634029C676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5358FE7-6728-45CB-8C28-D1386DF21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C93A469-BDBF-43AA-AC41-81033526C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DD60-58D4-4DE8-91AE-9C9B57B9DD8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val="28393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" Target="slide3.xml" TargetMode="In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A27BEAD-A44C-4C28-BB94-01764F9EC591}"/>
              </a:ext>
            </a:extLst>
          </p:cNvPr>
          <p:cNvSpPr/>
          <p:nvPr/>
        </p:nvSpPr>
        <p:spPr>
          <a:xfrm>
            <a:off x="294640" y="386081"/>
            <a:ext cx="11704320" cy="67970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>
                <a:gd name="adj1" fmla="val 10959772"/>
                <a:gd name="adj2" fmla="val 68087"/>
              </a:avLst>
            </a:prstTxWarp>
            <a:spAutoFit/>
          </a:bodyPr>
          <a:lstStyle/>
          <a:p>
            <a:pPr algn="ctr"/>
            <a:r>
              <a:rPr lang="uk-UA" sz="72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Графіка і геометрія</a:t>
            </a:r>
          </a:p>
        </p:txBody>
      </p:sp>
      <p:sp>
        <p:nvSpPr>
          <p:cNvPr id="6" name="Рівнобедрений трикутник 5">
            <a:hlinkClick action="ppaction://hlinkshowjump?jump=nextslide"/>
            <a:extLst>
              <a:ext uri="{FF2B5EF4-FFF2-40B4-BE49-F238E27FC236}">
                <a16:creationId xmlns:a16="http://schemas.microsoft.com/office/drawing/2014/main" id="{2F51963C-0DB6-4AFC-AC1E-5B28C1B0FBC3}"/>
              </a:ext>
            </a:extLst>
          </p:cNvPr>
          <p:cNvSpPr/>
          <p:nvPr/>
        </p:nvSpPr>
        <p:spPr>
          <a:xfrm>
            <a:off x="2206732" y="3229820"/>
            <a:ext cx="2540000" cy="2519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E47E2EC0-3956-41B7-BE01-A3A7D488DC05}"/>
              </a:ext>
            </a:extLst>
          </p:cNvPr>
          <p:cNvGrpSpPr/>
          <p:nvPr/>
        </p:nvGrpSpPr>
        <p:grpSpPr>
          <a:xfrm>
            <a:off x="5212821" y="2888601"/>
            <a:ext cx="2115992" cy="2934555"/>
            <a:chOff x="5212821" y="2888601"/>
            <a:chExt cx="2115992" cy="2934555"/>
          </a:xfrm>
        </p:grpSpPr>
        <p:sp>
          <p:nvSpPr>
            <p:cNvPr id="12" name="Куб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72C15E51-602F-400F-B0D8-693E8925C668}"/>
                </a:ext>
              </a:extLst>
            </p:cNvPr>
            <p:cNvSpPr/>
            <p:nvPr/>
          </p:nvSpPr>
          <p:spPr>
            <a:xfrm rot="14766245">
              <a:off x="6038969" y="4566337"/>
              <a:ext cx="879181" cy="100246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Куб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EC598DDC-6EC1-4498-B067-2A091CEB19CA}"/>
                </a:ext>
              </a:extLst>
            </p:cNvPr>
            <p:cNvSpPr/>
            <p:nvPr/>
          </p:nvSpPr>
          <p:spPr>
            <a:xfrm rot="14766245">
              <a:off x="6387988" y="3566741"/>
              <a:ext cx="879181" cy="1002468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" name="Куб 2">
              <a:hlinkClick r:id="rId2" action="ppaction://hlinksldjump"/>
              <a:extLst>
                <a:ext uri="{FF2B5EF4-FFF2-40B4-BE49-F238E27FC236}">
                  <a16:creationId xmlns:a16="http://schemas.microsoft.com/office/drawing/2014/main" id="{A3E7173C-8134-44A7-B95D-EFE3EEC9AE47}"/>
                </a:ext>
              </a:extLst>
            </p:cNvPr>
            <p:cNvSpPr/>
            <p:nvPr/>
          </p:nvSpPr>
          <p:spPr>
            <a:xfrm rot="14766245">
              <a:off x="5343335" y="4882332"/>
              <a:ext cx="879181" cy="1002468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Куб 13">
              <a:hlinkClick r:id="rId2" action="ppaction://hlinksldjump"/>
              <a:extLst>
                <a:ext uri="{FF2B5EF4-FFF2-40B4-BE49-F238E27FC236}">
                  <a16:creationId xmlns:a16="http://schemas.microsoft.com/office/drawing/2014/main" id="{A21ABE0F-0797-4F90-A47A-D56E3F3EBDF0}"/>
                </a:ext>
              </a:extLst>
            </p:cNvPr>
            <p:cNvSpPr/>
            <p:nvPr/>
          </p:nvSpPr>
          <p:spPr>
            <a:xfrm rot="14766245">
              <a:off x="5789056" y="3988426"/>
              <a:ext cx="879181" cy="1002468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Куб 14">
              <a:hlinkClick r:id="rId2" action="ppaction://hlinksldjump"/>
              <a:extLst>
                <a:ext uri="{FF2B5EF4-FFF2-40B4-BE49-F238E27FC236}">
                  <a16:creationId xmlns:a16="http://schemas.microsoft.com/office/drawing/2014/main" id="{4765E28A-2AB5-4A99-83D8-722C7C55EACB}"/>
                </a:ext>
              </a:extLst>
            </p:cNvPr>
            <p:cNvSpPr/>
            <p:nvPr/>
          </p:nvSpPr>
          <p:spPr>
            <a:xfrm rot="14766245">
              <a:off x="5532888" y="3410238"/>
              <a:ext cx="879181" cy="1002468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Куб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84A7CEB4-C95F-4D6E-BE08-44C4F3EE2987}"/>
                </a:ext>
              </a:extLst>
            </p:cNvPr>
            <p:cNvSpPr/>
            <p:nvPr/>
          </p:nvSpPr>
          <p:spPr>
            <a:xfrm rot="14766245">
              <a:off x="5274464" y="2826958"/>
              <a:ext cx="879181" cy="1002468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9" name="Овал 18">
            <a:hlinkClick action="ppaction://hlinkshowjump?jump=lastslide"/>
            <a:extLst>
              <a:ext uri="{FF2B5EF4-FFF2-40B4-BE49-F238E27FC236}">
                <a16:creationId xmlns:a16="http://schemas.microsoft.com/office/drawing/2014/main" id="{5A4721E4-0ACD-4606-B9D1-F351545B121C}"/>
              </a:ext>
            </a:extLst>
          </p:cNvPr>
          <p:cNvSpPr/>
          <p:nvPr/>
        </p:nvSpPr>
        <p:spPr>
          <a:xfrm>
            <a:off x="7932218" y="3158804"/>
            <a:ext cx="2416044" cy="2513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val="1880099558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F2F21-44EE-4385-B78C-07845887AF28}"/>
              </a:ext>
            </a:extLst>
          </p:cNvPr>
          <p:cNvSpPr txBox="1"/>
          <p:nvPr/>
        </p:nvSpPr>
        <p:spPr>
          <a:xfrm>
            <a:off x="2007705" y="616226"/>
            <a:ext cx="853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/>
              <a:t>Трапеція і трикутник</a:t>
            </a:r>
          </a:p>
        </p:txBody>
      </p:sp>
      <mc:AlternateContent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7966A4-4F18-450A-A6CD-43482E518189}"/>
                  </a:ext>
                </a:extLst>
              </p:cNvPr>
              <p:cNvSpPr txBox="1"/>
              <p:nvPr/>
            </p:nvSpPr>
            <p:spPr>
              <a:xfrm>
                <a:off x="94421" y="3051312"/>
                <a:ext cx="4328492" cy="1572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uk-UA" sz="5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uk-UA" sz="5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uk-UA" sz="5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5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uk-UA" sz="5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5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uk-UA" sz="5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uk-UA" sz="5400" i="1">
                          <a:latin typeface="Cambria Math" panose="02040503050406030204" pitchFamily="18" charset="0"/>
                        </a:rPr>
                        <m:t>ℎ</m:t>
                      </m:r>
                    </m:oMath>
                  </m:oMathPara>
                </a14:m>
                <a:endParaRPr lang="uk-UA" sz="5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7966A4-4F18-450A-A6CD-43482E518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1" y="3051312"/>
                <a:ext cx="4328492" cy="1572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олілінія: фігура 58">
            <a:extLst>
              <a:ext uri="{FF2B5EF4-FFF2-40B4-BE49-F238E27FC236}">
                <a16:creationId xmlns:a16="http://schemas.microsoft.com/office/drawing/2014/main" id="{525C10B1-2513-4062-B26A-D7D12EB80D75}"/>
              </a:ext>
            </a:extLst>
          </p:cNvPr>
          <p:cNvSpPr/>
          <p:nvPr/>
        </p:nvSpPr>
        <p:spPr>
          <a:xfrm rot="10800000">
            <a:off x="4637186" y="2560742"/>
            <a:ext cx="4878950" cy="2808360"/>
          </a:xfrm>
          <a:custGeom>
            <a:gdLst>
              <a:gd name="connsiteX0" fmla="*/ 3178111 w 4878950"/>
              <a:gd name="connsiteY0" fmla="*/ 2808360 h 2808360"/>
              <a:gd name="connsiteX1" fmla="*/ 387041 w 4878950"/>
              <a:gd name="connsiteY1" fmla="*/ 1525649 h 2808360"/>
              <a:gd name="connsiteX2" fmla="*/ 400122 w 4878950"/>
              <a:gd name="connsiteY2" fmla="*/ 1581888 h 2808360"/>
              <a:gd name="connsiteX3" fmla="*/ 330875 w 4878950"/>
              <a:gd name="connsiteY3" fmla="*/ 1551315 h 2808360"/>
              <a:gd name="connsiteX4" fmla="*/ 0 w 4878950"/>
              <a:gd name="connsiteY4" fmla="*/ 0 h 2808360"/>
              <a:gd name="connsiteX5" fmla="*/ 4878950 w 4878950"/>
              <a:gd name="connsiteY5" fmla="*/ 0 h 2808360"/>
              <a:gd name="connsiteX6" fmla="*/ 3178111 w 4878950"/>
              <a:gd name="connsiteY6" fmla="*/ 2808360 h 28083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8950" h="2808360">
                <a:moveTo>
                  <a:pt x="3178111" y="2808360"/>
                </a:moveTo>
                <a:lnTo>
                  <a:pt x="387041" y="1525649"/>
                </a:lnTo>
                <a:lnTo>
                  <a:pt x="400122" y="1581888"/>
                </a:lnTo>
                <a:lnTo>
                  <a:pt x="330875" y="1551315"/>
                </a:lnTo>
                <a:lnTo>
                  <a:pt x="0" y="0"/>
                </a:lnTo>
                <a:lnTo>
                  <a:pt x="4878950" y="0"/>
                </a:lnTo>
                <a:lnTo>
                  <a:pt x="3178111" y="2808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/>
          </a:p>
        </p:txBody>
      </p:sp>
      <p:grpSp>
        <p:nvGrpSpPr>
          <p:cNvPr id="70" name="Групувати 69">
            <a:extLst>
              <a:ext uri="{FF2B5EF4-FFF2-40B4-BE49-F238E27FC236}">
                <a16:creationId xmlns:a16="http://schemas.microsoft.com/office/drawing/2014/main" id="{DAFCC3ED-0941-49A7-BF31-8181024E7092}"/>
              </a:ext>
            </a:extLst>
          </p:cNvPr>
          <p:cNvGrpSpPr/>
          <p:nvPr/>
        </p:nvGrpSpPr>
        <p:grpSpPr>
          <a:xfrm>
            <a:off x="6311348" y="2560742"/>
            <a:ext cx="5739851" cy="2808366"/>
            <a:chOff x="6336191" y="2560732"/>
            <a:chExt cx="5715008" cy="2808376"/>
          </a:xfrm>
        </p:grpSpPr>
        <p:sp>
          <p:nvSpPr>
            <p:cNvPr id="68" name="Полілінія: фігура 67">
              <a:extLst>
                <a:ext uri="{FF2B5EF4-FFF2-40B4-BE49-F238E27FC236}">
                  <a16:creationId xmlns:a16="http://schemas.microsoft.com/office/drawing/2014/main" id="{0D7DA8E6-8D89-4CC1-8A41-B300B9CF2DE1}"/>
                </a:ext>
              </a:extLst>
            </p:cNvPr>
            <p:cNvSpPr/>
            <p:nvPr/>
          </p:nvSpPr>
          <p:spPr>
            <a:xfrm rot="10800000">
              <a:off x="6336191" y="2560732"/>
              <a:ext cx="2907200" cy="1531624"/>
            </a:xfrm>
            <a:custGeom>
              <a:gdLst>
                <a:gd name="connsiteX0" fmla="*/ 1568935 w 2777989"/>
                <a:gd name="connsiteY0" fmla="*/ 1249767 h 1249767"/>
                <a:gd name="connsiteX1" fmla="*/ 289530 w 2777989"/>
                <a:gd name="connsiteY1" fmla="*/ 1244780 h 1249767"/>
                <a:gd name="connsiteX2" fmla="*/ 0 w 2777989"/>
                <a:gd name="connsiteY2" fmla="*/ 0 h 1249767"/>
                <a:gd name="connsiteX3" fmla="*/ 2777989 w 2777989"/>
                <a:gd name="connsiteY3" fmla="*/ 1226474 h 1249767"/>
                <a:gd name="connsiteX4" fmla="*/ 2768941 w 2777989"/>
                <a:gd name="connsiteY4" fmla="*/ 1240826 h 1249767"/>
                <a:gd name="connsiteX5" fmla="*/ 1568935 w 2777989"/>
                <a:gd name="connsiteY5" fmla="*/ 1249767 h 12497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7989" h="1249767">
                  <a:moveTo>
                    <a:pt x="1568935" y="1249767"/>
                  </a:moveTo>
                  <a:lnTo>
                    <a:pt x="289530" y="1244780"/>
                  </a:lnTo>
                  <a:lnTo>
                    <a:pt x="0" y="0"/>
                  </a:lnTo>
                  <a:lnTo>
                    <a:pt x="2777989" y="1226474"/>
                  </a:lnTo>
                  <a:lnTo>
                    <a:pt x="2768941" y="1240826"/>
                  </a:lnTo>
                  <a:lnTo>
                    <a:pt x="1568935" y="12497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/>
            </a:p>
          </p:txBody>
        </p:sp>
        <p:sp>
          <p:nvSpPr>
            <p:cNvPr id="69" name="Полілінія: фігура 68">
              <a:extLst>
                <a:ext uri="{FF2B5EF4-FFF2-40B4-BE49-F238E27FC236}">
                  <a16:creationId xmlns:a16="http://schemas.microsoft.com/office/drawing/2014/main" id="{9B68A32A-CD8A-4E25-8CA1-1527048F18E0}"/>
                </a:ext>
              </a:extLst>
            </p:cNvPr>
            <p:cNvSpPr/>
            <p:nvPr/>
          </p:nvSpPr>
          <p:spPr>
            <a:xfrm>
              <a:off x="9143999" y="3837484"/>
              <a:ext cx="2907200" cy="1531624"/>
            </a:xfrm>
            <a:custGeom>
              <a:gdLst>
                <a:gd name="connsiteX0" fmla="*/ 1568935 w 2777989"/>
                <a:gd name="connsiteY0" fmla="*/ 1249767 h 1249767"/>
                <a:gd name="connsiteX1" fmla="*/ 289530 w 2777989"/>
                <a:gd name="connsiteY1" fmla="*/ 1244780 h 1249767"/>
                <a:gd name="connsiteX2" fmla="*/ 0 w 2777989"/>
                <a:gd name="connsiteY2" fmla="*/ 0 h 1249767"/>
                <a:gd name="connsiteX3" fmla="*/ 2777989 w 2777989"/>
                <a:gd name="connsiteY3" fmla="*/ 1226474 h 1249767"/>
                <a:gd name="connsiteX4" fmla="*/ 2768941 w 2777989"/>
                <a:gd name="connsiteY4" fmla="*/ 1240826 h 1249767"/>
                <a:gd name="connsiteX5" fmla="*/ 1568935 w 2777989"/>
                <a:gd name="connsiteY5" fmla="*/ 1249767 h 12497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7989" h="1249767">
                  <a:moveTo>
                    <a:pt x="1568935" y="1249767"/>
                  </a:moveTo>
                  <a:lnTo>
                    <a:pt x="289530" y="1244780"/>
                  </a:lnTo>
                  <a:lnTo>
                    <a:pt x="0" y="0"/>
                  </a:lnTo>
                  <a:lnTo>
                    <a:pt x="2777989" y="1226474"/>
                  </a:lnTo>
                  <a:lnTo>
                    <a:pt x="2768941" y="1240826"/>
                  </a:lnTo>
                  <a:lnTo>
                    <a:pt x="1568935" y="1249767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uk-UA"/>
            </a:p>
          </p:txBody>
        </p:sp>
      </p:grp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F0F03BFE-CA02-4CDF-9DCA-A26B339B763F}"/>
              </a:ext>
            </a:extLst>
          </p:cNvPr>
          <p:cNvCxnSpPr>
            <a:endCxn id="38" idx="6"/>
          </p:cNvCxnSpPr>
          <p:nvPr/>
        </p:nvCxnSpPr>
        <p:spPr>
          <a:xfrm flipV="1">
            <a:off x="5555974" y="3837488"/>
            <a:ext cx="3687417" cy="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0B35BB5F-99D2-4495-8946-EE248A0930A7}"/>
              </a:ext>
            </a:extLst>
          </p:cNvPr>
          <p:cNvSpPr/>
          <p:nvPr/>
        </p:nvSpPr>
        <p:spPr>
          <a:xfrm>
            <a:off x="5456582" y="3738097"/>
            <a:ext cx="198783" cy="1987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AA746083-8636-4EF4-AB9F-940AA071C2CA}"/>
              </a:ext>
            </a:extLst>
          </p:cNvPr>
          <p:cNvSpPr/>
          <p:nvPr/>
        </p:nvSpPr>
        <p:spPr>
          <a:xfrm>
            <a:off x="9044608" y="3738096"/>
            <a:ext cx="198783" cy="19878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5" name="Групувати 94">
            <a:extLst>
              <a:ext uri="{FF2B5EF4-FFF2-40B4-BE49-F238E27FC236}">
                <a16:creationId xmlns:a16="http://schemas.microsoft.com/office/drawing/2014/main" id="{060B19E8-05DB-4B49-866B-2FCE58D4E19D}"/>
              </a:ext>
            </a:extLst>
          </p:cNvPr>
          <p:cNvGrpSpPr/>
          <p:nvPr/>
        </p:nvGrpSpPr>
        <p:grpSpPr>
          <a:xfrm>
            <a:off x="4617978" y="2482969"/>
            <a:ext cx="7433548" cy="2963906"/>
            <a:chOff x="4617978" y="2482969"/>
            <a:chExt cx="7433548" cy="2963906"/>
          </a:xfrm>
        </p:grpSpPr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9FE595A0-A0CC-47ED-B121-DAD855345F37}"/>
                </a:ext>
              </a:extLst>
            </p:cNvPr>
            <p:cNvSpPr/>
            <p:nvPr/>
          </p:nvSpPr>
          <p:spPr>
            <a:xfrm>
              <a:off x="6211956" y="2482969"/>
              <a:ext cx="198783" cy="19878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B05CE84B-F808-4D73-A423-5337B4B24C3F}"/>
                </a:ext>
              </a:extLst>
            </p:cNvPr>
            <p:cNvSpPr/>
            <p:nvPr/>
          </p:nvSpPr>
          <p:spPr>
            <a:xfrm>
              <a:off x="11852743" y="5232849"/>
              <a:ext cx="198783" cy="19878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AE75FA6-A6B6-4883-9A94-2A3692E6C53B}"/>
                </a:ext>
              </a:extLst>
            </p:cNvPr>
            <p:cNvSpPr/>
            <p:nvPr/>
          </p:nvSpPr>
          <p:spPr>
            <a:xfrm>
              <a:off x="4617978" y="5248092"/>
              <a:ext cx="198783" cy="19878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75" name="Пряма сполучна лінія 74">
              <a:extLst>
                <a:ext uri="{FF2B5EF4-FFF2-40B4-BE49-F238E27FC236}">
                  <a16:creationId xmlns:a16="http://schemas.microsoft.com/office/drawing/2014/main" id="{334481BB-E835-46B7-9A29-2600993CDB12}"/>
                </a:ext>
              </a:extLst>
            </p:cNvPr>
            <p:cNvCxnSpPr>
              <a:endCxn id="38" idx="5"/>
            </p:cNvCxnSpPr>
            <p:nvPr/>
          </p:nvCxnSpPr>
          <p:spPr>
            <a:xfrm>
              <a:off x="6311347" y="2580671"/>
              <a:ext cx="2902933" cy="1327097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 сполучна лінія 86">
              <a:extLst>
                <a:ext uri="{FF2B5EF4-FFF2-40B4-BE49-F238E27FC236}">
                  <a16:creationId xmlns:a16="http://schemas.microsoft.com/office/drawing/2014/main" id="{6092AEDB-9D47-4A53-86E6-14299D7E6112}"/>
                </a:ext>
              </a:extLst>
            </p:cNvPr>
            <p:cNvCxnSpPr>
              <a:endCxn id="72" idx="1"/>
            </p:cNvCxnSpPr>
            <p:nvPr/>
          </p:nvCxnSpPr>
          <p:spPr>
            <a:xfrm>
              <a:off x="9134519" y="3857417"/>
              <a:ext cx="2747335" cy="140454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 сполучна лінія 88">
              <a:extLst>
                <a:ext uri="{FF2B5EF4-FFF2-40B4-BE49-F238E27FC236}">
                  <a16:creationId xmlns:a16="http://schemas.microsoft.com/office/drawing/2014/main" id="{CE93C77C-FAFE-4400-997E-D17A77D38648}"/>
                </a:ext>
              </a:extLst>
            </p:cNvPr>
            <p:cNvCxnSpPr>
              <a:stCxn id="73" idx="5"/>
              <a:endCxn id="72" idx="5"/>
            </p:cNvCxnSpPr>
            <p:nvPr/>
          </p:nvCxnSpPr>
          <p:spPr>
            <a:xfrm flipV="1">
              <a:off x="4787650" y="5402521"/>
              <a:ext cx="7234765" cy="1524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Стрілка: вліво 17">
            <a:hlinkClick action="ppaction://hlinkshowjump?jump=firstslide"/>
            <a:extLst>
              <a:ext uri="{FF2B5EF4-FFF2-40B4-BE49-F238E27FC236}">
                <a16:creationId xmlns:a16="http://schemas.microsoft.com/office/drawing/2014/main" id="{DA2B5CC4-1778-4A44-BE35-B083B3736884}"/>
              </a:ext>
            </a:extLst>
          </p:cNvPr>
          <p:cNvSpPr/>
          <p:nvPr/>
        </p:nvSpPr>
        <p:spPr>
          <a:xfrm>
            <a:off x="9992360" y="5557520"/>
            <a:ext cx="1361440" cy="772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val="4051429381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0E485-BB62-4C5F-8D8C-124FFEDC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6600" b="1"/>
              <a:t>Куб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2E7C6-FA3E-465A-BCD1-B7A59C38C105}"/>
              </a:ext>
            </a:extLst>
          </p:cNvPr>
          <p:cNvSpPr txBox="1"/>
          <p:nvPr/>
        </p:nvSpPr>
        <p:spPr>
          <a:xfrm>
            <a:off x="5405120" y="3429000"/>
            <a:ext cx="5527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/>
              <a:t>Куб</a:t>
            </a:r>
            <a:r>
              <a:rPr lang="uk-UA" sz="2800"/>
              <a:t> або </a:t>
            </a:r>
            <a:r>
              <a:rPr lang="uk-UA" sz="2800" b="1"/>
              <a:t>гексаедр</a:t>
            </a:r>
            <a:r>
              <a:rPr lang="uk-UA" sz="2800"/>
              <a:t> – правильний многогранник, кожна грань якого є квадратом.</a:t>
            </a:r>
          </a:p>
        </p:txBody>
      </p:sp>
      <p:sp>
        <p:nvSpPr>
          <p:cNvPr id="18" name="Куб 17">
            <a:extLst>
              <a:ext uri="{FF2B5EF4-FFF2-40B4-BE49-F238E27FC236}">
                <a16:creationId xmlns:a16="http://schemas.microsoft.com/office/drawing/2014/main" id="{C274C1A7-5776-4AC2-A630-251448059E99}"/>
              </a:ext>
            </a:extLst>
          </p:cNvPr>
          <p:cNvSpPr/>
          <p:nvPr/>
        </p:nvSpPr>
        <p:spPr>
          <a:xfrm>
            <a:off x="1323840" y="3429000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Куб 18">
            <a:extLst>
              <a:ext uri="{FF2B5EF4-FFF2-40B4-BE49-F238E27FC236}">
                <a16:creationId xmlns:a16="http://schemas.microsoft.com/office/drawing/2014/main" id="{D5424995-6655-4541-A7FE-90DFC1D6E622}"/>
              </a:ext>
            </a:extLst>
          </p:cNvPr>
          <p:cNvSpPr/>
          <p:nvPr/>
        </p:nvSpPr>
        <p:spPr>
          <a:xfrm>
            <a:off x="2116320" y="3429000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Куб 19">
            <a:extLst>
              <a:ext uri="{FF2B5EF4-FFF2-40B4-BE49-F238E27FC236}">
                <a16:creationId xmlns:a16="http://schemas.microsoft.com/office/drawing/2014/main" id="{C58EB62B-7C8E-4772-8F3B-4BE304CEF0BB}"/>
              </a:ext>
            </a:extLst>
          </p:cNvPr>
          <p:cNvSpPr/>
          <p:nvPr/>
        </p:nvSpPr>
        <p:spPr>
          <a:xfrm>
            <a:off x="2918234" y="3408120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Куб 13">
            <a:extLst>
              <a:ext uri="{FF2B5EF4-FFF2-40B4-BE49-F238E27FC236}">
                <a16:creationId xmlns:a16="http://schemas.microsoft.com/office/drawing/2014/main" id="{3CE3CADF-562D-4D7E-A63F-22D23A87633D}"/>
              </a:ext>
            </a:extLst>
          </p:cNvPr>
          <p:cNvSpPr/>
          <p:nvPr/>
        </p:nvSpPr>
        <p:spPr>
          <a:xfrm>
            <a:off x="1185023" y="3579075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Куб 14">
            <a:extLst>
              <a:ext uri="{FF2B5EF4-FFF2-40B4-BE49-F238E27FC236}">
                <a16:creationId xmlns:a16="http://schemas.microsoft.com/office/drawing/2014/main" id="{E1B1491A-DEE0-4AB9-9E22-4A46CE257011}"/>
              </a:ext>
            </a:extLst>
          </p:cNvPr>
          <p:cNvSpPr/>
          <p:nvPr/>
        </p:nvSpPr>
        <p:spPr>
          <a:xfrm>
            <a:off x="1990840" y="3581497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Куб 15">
            <a:extLst>
              <a:ext uri="{FF2B5EF4-FFF2-40B4-BE49-F238E27FC236}">
                <a16:creationId xmlns:a16="http://schemas.microsoft.com/office/drawing/2014/main" id="{A4FFCE6E-AC41-4B5E-BBAC-B71561EE58A2}"/>
              </a:ext>
            </a:extLst>
          </p:cNvPr>
          <p:cNvSpPr/>
          <p:nvPr/>
        </p:nvSpPr>
        <p:spPr>
          <a:xfrm>
            <a:off x="2763520" y="3548235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92B1878-08E8-428D-9202-4499CC0EED35}"/>
              </a:ext>
            </a:extLst>
          </p:cNvPr>
          <p:cNvSpPr/>
          <p:nvPr/>
        </p:nvSpPr>
        <p:spPr>
          <a:xfrm>
            <a:off x="940526" y="3802234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Куб 9">
            <a:extLst>
              <a:ext uri="{FF2B5EF4-FFF2-40B4-BE49-F238E27FC236}">
                <a16:creationId xmlns:a16="http://schemas.microsoft.com/office/drawing/2014/main" id="{AC3E150D-22D1-4020-83CF-A9AACC491421}"/>
              </a:ext>
            </a:extLst>
          </p:cNvPr>
          <p:cNvSpPr/>
          <p:nvPr/>
        </p:nvSpPr>
        <p:spPr>
          <a:xfrm>
            <a:off x="1712617" y="3802234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Куб 10">
            <a:extLst>
              <a:ext uri="{FF2B5EF4-FFF2-40B4-BE49-F238E27FC236}">
                <a16:creationId xmlns:a16="http://schemas.microsoft.com/office/drawing/2014/main" id="{B8A24BAF-4B67-48C2-8AC9-5A7999A1F94B}"/>
              </a:ext>
            </a:extLst>
          </p:cNvPr>
          <p:cNvSpPr/>
          <p:nvPr/>
        </p:nvSpPr>
        <p:spPr>
          <a:xfrm>
            <a:off x="2509520" y="3802234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Куб 31">
            <a:extLst>
              <a:ext uri="{FF2B5EF4-FFF2-40B4-BE49-F238E27FC236}">
                <a16:creationId xmlns:a16="http://schemas.microsoft.com/office/drawing/2014/main" id="{778D2AD6-BB54-4EAD-AD3B-8365EB3C34CF}"/>
              </a:ext>
            </a:extLst>
          </p:cNvPr>
          <p:cNvSpPr/>
          <p:nvPr/>
        </p:nvSpPr>
        <p:spPr>
          <a:xfrm>
            <a:off x="1323840" y="2612092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Куб 32">
            <a:extLst>
              <a:ext uri="{FF2B5EF4-FFF2-40B4-BE49-F238E27FC236}">
                <a16:creationId xmlns:a16="http://schemas.microsoft.com/office/drawing/2014/main" id="{372D6AC3-DE6A-4EC1-9492-5EEDB20359E9}"/>
              </a:ext>
            </a:extLst>
          </p:cNvPr>
          <p:cNvSpPr/>
          <p:nvPr/>
        </p:nvSpPr>
        <p:spPr>
          <a:xfrm>
            <a:off x="2116320" y="2612092"/>
            <a:ext cx="1080000" cy="1080000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Куб 33">
            <a:extLst>
              <a:ext uri="{FF2B5EF4-FFF2-40B4-BE49-F238E27FC236}">
                <a16:creationId xmlns:a16="http://schemas.microsoft.com/office/drawing/2014/main" id="{1451FD8B-A505-40BF-984C-7AEF65017AF2}"/>
              </a:ext>
            </a:extLst>
          </p:cNvPr>
          <p:cNvSpPr/>
          <p:nvPr/>
        </p:nvSpPr>
        <p:spPr>
          <a:xfrm>
            <a:off x="2908800" y="2612092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Куб 28">
            <a:extLst>
              <a:ext uri="{FF2B5EF4-FFF2-40B4-BE49-F238E27FC236}">
                <a16:creationId xmlns:a16="http://schemas.microsoft.com/office/drawing/2014/main" id="{95EBEE35-9DF7-47B5-AC04-3E7E6EFE7EBF}"/>
              </a:ext>
            </a:extLst>
          </p:cNvPr>
          <p:cNvSpPr/>
          <p:nvPr/>
        </p:nvSpPr>
        <p:spPr>
          <a:xfrm>
            <a:off x="1178560" y="2764589"/>
            <a:ext cx="1080000" cy="1080000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Куб 29">
            <a:extLst>
              <a:ext uri="{FF2B5EF4-FFF2-40B4-BE49-F238E27FC236}">
                <a16:creationId xmlns:a16="http://schemas.microsoft.com/office/drawing/2014/main" id="{9982144F-D1BE-4D3D-A3D6-2D747E01747D}"/>
              </a:ext>
            </a:extLst>
          </p:cNvPr>
          <p:cNvSpPr/>
          <p:nvPr/>
        </p:nvSpPr>
        <p:spPr>
          <a:xfrm>
            <a:off x="1971040" y="2764589"/>
            <a:ext cx="1080000" cy="1080000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Куб 30">
            <a:extLst>
              <a:ext uri="{FF2B5EF4-FFF2-40B4-BE49-F238E27FC236}">
                <a16:creationId xmlns:a16="http://schemas.microsoft.com/office/drawing/2014/main" id="{B5A56B4D-6D42-43FA-B81C-CBA2DBA24964}"/>
              </a:ext>
            </a:extLst>
          </p:cNvPr>
          <p:cNvSpPr/>
          <p:nvPr/>
        </p:nvSpPr>
        <p:spPr>
          <a:xfrm>
            <a:off x="2763520" y="2764589"/>
            <a:ext cx="1080000" cy="1080000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Куб 25">
            <a:extLst>
              <a:ext uri="{FF2B5EF4-FFF2-40B4-BE49-F238E27FC236}">
                <a16:creationId xmlns:a16="http://schemas.microsoft.com/office/drawing/2014/main" id="{C0FE514A-ED32-465F-92D9-688ED8EF59B1}"/>
              </a:ext>
            </a:extLst>
          </p:cNvPr>
          <p:cNvSpPr/>
          <p:nvPr/>
        </p:nvSpPr>
        <p:spPr>
          <a:xfrm>
            <a:off x="924560" y="3013412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Куб 26">
            <a:extLst>
              <a:ext uri="{FF2B5EF4-FFF2-40B4-BE49-F238E27FC236}">
                <a16:creationId xmlns:a16="http://schemas.microsoft.com/office/drawing/2014/main" id="{CF87D98E-4CDE-48C1-B731-6DDD8B923986}"/>
              </a:ext>
            </a:extLst>
          </p:cNvPr>
          <p:cNvSpPr/>
          <p:nvPr/>
        </p:nvSpPr>
        <p:spPr>
          <a:xfrm>
            <a:off x="1717040" y="3013412"/>
            <a:ext cx="1080000" cy="1080000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Куб 27">
            <a:extLst>
              <a:ext uri="{FF2B5EF4-FFF2-40B4-BE49-F238E27FC236}">
                <a16:creationId xmlns:a16="http://schemas.microsoft.com/office/drawing/2014/main" id="{1BFC9A92-EB11-4A47-A0F5-DD8DEAF9BAC0}"/>
              </a:ext>
            </a:extLst>
          </p:cNvPr>
          <p:cNvSpPr/>
          <p:nvPr/>
        </p:nvSpPr>
        <p:spPr>
          <a:xfrm>
            <a:off x="2509520" y="3013412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Куб 44">
            <a:extLst>
              <a:ext uri="{FF2B5EF4-FFF2-40B4-BE49-F238E27FC236}">
                <a16:creationId xmlns:a16="http://schemas.microsoft.com/office/drawing/2014/main" id="{37068AAC-1B75-4931-8E59-A0EF243C61B5}"/>
              </a:ext>
            </a:extLst>
          </p:cNvPr>
          <p:cNvSpPr/>
          <p:nvPr/>
        </p:nvSpPr>
        <p:spPr>
          <a:xfrm>
            <a:off x="1341600" y="1806578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Куб 45">
            <a:extLst>
              <a:ext uri="{FF2B5EF4-FFF2-40B4-BE49-F238E27FC236}">
                <a16:creationId xmlns:a16="http://schemas.microsoft.com/office/drawing/2014/main" id="{5A388755-8A8A-4B79-9EA0-B3A23648DAA2}"/>
              </a:ext>
            </a:extLst>
          </p:cNvPr>
          <p:cNvSpPr/>
          <p:nvPr/>
        </p:nvSpPr>
        <p:spPr>
          <a:xfrm>
            <a:off x="2124960" y="1806578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Куб 46">
            <a:extLst>
              <a:ext uri="{FF2B5EF4-FFF2-40B4-BE49-F238E27FC236}">
                <a16:creationId xmlns:a16="http://schemas.microsoft.com/office/drawing/2014/main" id="{671C2991-AD21-4BC1-92B5-A248DE9D186D}"/>
              </a:ext>
            </a:extLst>
          </p:cNvPr>
          <p:cNvSpPr/>
          <p:nvPr/>
        </p:nvSpPr>
        <p:spPr>
          <a:xfrm>
            <a:off x="2917440" y="1806578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Куб 41">
            <a:extLst>
              <a:ext uri="{FF2B5EF4-FFF2-40B4-BE49-F238E27FC236}">
                <a16:creationId xmlns:a16="http://schemas.microsoft.com/office/drawing/2014/main" id="{79BA26A6-EB5B-4016-A06A-C697C9F38C90}"/>
              </a:ext>
            </a:extLst>
          </p:cNvPr>
          <p:cNvSpPr/>
          <p:nvPr/>
        </p:nvSpPr>
        <p:spPr>
          <a:xfrm>
            <a:off x="1177040" y="1980943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Куб 42">
            <a:extLst>
              <a:ext uri="{FF2B5EF4-FFF2-40B4-BE49-F238E27FC236}">
                <a16:creationId xmlns:a16="http://schemas.microsoft.com/office/drawing/2014/main" id="{25907A30-3036-47BF-8A5D-AD405D83D5E8}"/>
              </a:ext>
            </a:extLst>
          </p:cNvPr>
          <p:cNvSpPr/>
          <p:nvPr/>
        </p:nvSpPr>
        <p:spPr>
          <a:xfrm>
            <a:off x="1979680" y="1959075"/>
            <a:ext cx="1080000" cy="1080000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Куб 43">
            <a:extLst>
              <a:ext uri="{FF2B5EF4-FFF2-40B4-BE49-F238E27FC236}">
                <a16:creationId xmlns:a16="http://schemas.microsoft.com/office/drawing/2014/main" id="{C84BC2CE-DCBD-4DD1-AA42-9DB901EA3851}"/>
              </a:ext>
            </a:extLst>
          </p:cNvPr>
          <p:cNvSpPr/>
          <p:nvPr/>
        </p:nvSpPr>
        <p:spPr>
          <a:xfrm>
            <a:off x="2763520" y="1975766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Куб 38">
            <a:extLst>
              <a:ext uri="{FF2B5EF4-FFF2-40B4-BE49-F238E27FC236}">
                <a16:creationId xmlns:a16="http://schemas.microsoft.com/office/drawing/2014/main" id="{601F1D43-9118-4005-886D-9AC0870CABB3}"/>
              </a:ext>
            </a:extLst>
          </p:cNvPr>
          <p:cNvSpPr/>
          <p:nvPr/>
        </p:nvSpPr>
        <p:spPr>
          <a:xfrm>
            <a:off x="924560" y="2224589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Куб 39">
            <a:extLst>
              <a:ext uri="{FF2B5EF4-FFF2-40B4-BE49-F238E27FC236}">
                <a16:creationId xmlns:a16="http://schemas.microsoft.com/office/drawing/2014/main" id="{1E923BF2-00D4-4CDF-BC3C-8321EBFFDE7E}"/>
              </a:ext>
            </a:extLst>
          </p:cNvPr>
          <p:cNvSpPr/>
          <p:nvPr/>
        </p:nvSpPr>
        <p:spPr>
          <a:xfrm>
            <a:off x="1725680" y="2224589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Куб 40">
            <a:extLst>
              <a:ext uri="{FF2B5EF4-FFF2-40B4-BE49-F238E27FC236}">
                <a16:creationId xmlns:a16="http://schemas.microsoft.com/office/drawing/2014/main" id="{0EE80FD4-3F48-42FD-AEC9-9F0A5CAF21DD}"/>
              </a:ext>
            </a:extLst>
          </p:cNvPr>
          <p:cNvSpPr/>
          <p:nvPr/>
        </p:nvSpPr>
        <p:spPr>
          <a:xfrm>
            <a:off x="2501360" y="2224589"/>
            <a:ext cx="1080000" cy="1080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18D6A0C-A94B-4020-AAD5-202C3B1F44E2}"/>
                  </a:ext>
                </a:extLst>
              </p:cNvPr>
              <p:cNvSpPr txBox="1"/>
              <p:nvPr/>
            </p:nvSpPr>
            <p:spPr>
              <a:xfrm>
                <a:off x="5842682" y="5546716"/>
                <a:ext cx="204147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uk-UA" sz="40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uk-UA" sz="4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uk-UA" sz="4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uk-UA" sz="40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18D6A0C-A94B-4020-AAD5-202C3B1F4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682" y="5546716"/>
                <a:ext cx="204147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Стрілка: вліво 34">
            <a:hlinkClick action="ppaction://hlinkshowjump?jump=firstslide"/>
            <a:extLst>
              <a:ext uri="{FF2B5EF4-FFF2-40B4-BE49-F238E27FC236}">
                <a16:creationId xmlns:a16="http://schemas.microsoft.com/office/drawing/2014/main" id="{31EB0D3F-6261-4AE9-AC7A-CA0CAB2A318D}"/>
              </a:ext>
            </a:extLst>
          </p:cNvPr>
          <p:cNvSpPr/>
          <p:nvPr/>
        </p:nvSpPr>
        <p:spPr>
          <a:xfrm>
            <a:off x="9992360" y="5557520"/>
            <a:ext cx="1361440" cy="772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val="1029278312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 nodeType="clickPar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 nodeType="clickPar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 nodeType="clickPar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 nodeType="clickPar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 nodeType="clickPar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 nodeType="clickPar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 nodeType="clickPar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 nodeType="clickPar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 nodeType="clickPar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 nodeType="clickPar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 nodeType="clickPar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 nodeType="clickPar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 nodeType="clickPar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 nodeType="clickPar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 nodeType="clickPar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 nodeType="clickPar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 nodeType="clickPar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 nodeType="clickPar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4" grpId="0" animBg="1"/>
      <p:bldP spid="15" grpId="0" animBg="1"/>
      <p:bldP spid="16" grpId="0" animBg="1"/>
      <p:bldP spid="9" grpId="0" animBg="1"/>
      <p:bldP spid="10" grpId="0" animBg="1"/>
      <p:bldP spid="11" grpId="0" animBg="1"/>
      <p:bldP spid="32" grpId="0" animBg="1"/>
      <p:bldP spid="33" grpId="0" animBg="1"/>
      <p:bldP spid="34" grpId="0" animBg="1"/>
      <p:bldP spid="29" grpId="0" animBg="1"/>
      <p:bldP spid="30" grpId="0" animBg="1"/>
      <p:bldP spid="31" grpId="0" animBg="1"/>
      <p:bldP spid="26" grpId="0" animBg="1"/>
      <p:bldP spid="27" grpId="0" animBg="1"/>
      <p:bldP spid="28" grpId="0" animBg="1"/>
      <p:bldP spid="45" grpId="0" animBg="1"/>
      <p:bldP spid="46" grpId="0" animBg="1"/>
      <p:bldP spid="47" grpId="0" animBg="1"/>
      <p:bldP spid="42" grpId="0" animBg="1"/>
      <p:bldP spid="43" grpId="0" animBg="1"/>
      <p:bldP spid="44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66E45-C0A6-43C3-8631-85455428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/>
              <a:t>Круг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01CC54-8AD1-4D61-AD99-8F936790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739" y="2491547"/>
            <a:ext cx="4943061" cy="1732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/>
              <a:t>Коло </a:t>
            </a:r>
            <a:r>
              <a:rPr lang="uk-UA"/>
              <a:t>– це </a:t>
            </a:r>
            <a:r>
              <a:rPr lang="uk-UA" b="1"/>
              <a:t>фігура </a:t>
            </a:r>
            <a:r>
              <a:rPr lang="uk-UA"/>
              <a:t> на площині, всі точки якої розташовані на однаковій відстані від однієї точки – центру </a:t>
            </a:r>
            <a:r>
              <a:rPr lang="uk-UA" b="1"/>
              <a:t>кола</a:t>
            </a:r>
            <a:r>
              <a:rPr lang="uk-UA"/>
              <a:t>.</a:t>
            </a:r>
            <a:endParaRPr lang="uk-UA" b="1"/>
          </a:p>
        </p:txBody>
      </p:sp>
      <mc:AlternateContent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198AED-084E-4308-84E3-70E5C3B99F2A}"/>
                  </a:ext>
                </a:extLst>
              </p:cNvPr>
              <p:cNvSpPr txBox="1"/>
              <p:nvPr/>
            </p:nvSpPr>
            <p:spPr>
              <a:xfrm>
                <a:off x="7555395" y="4295289"/>
                <a:ext cx="26537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uk-UA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𝚤</m:t>
                      </m:r>
                      <m:r>
                        <m:rPr>
                          <m:sty m:val="bi"/>
                        </m:rPr>
                        <a:rPr lang="uk-UA" sz="5400" b="1" i="1" smtClean="0">
                          <a:latin typeface="Cambria Math" panose="02040503050406030204" pitchFamily="18" charset="0"/>
                        </a:rPr>
                        <m:t>=𝟐</m:t>
                      </m:r>
                      <m:r>
                        <m:rPr>
                          <m:sty m:val="bi"/>
                        </m:rPr>
                        <a:rPr lang="uk-UA" sz="5400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uk-UA" sz="54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uk-UA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198AED-084E-4308-84E3-70E5C3B99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95" y="4295289"/>
                <a:ext cx="2653748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1B418A63-6D42-4994-813B-E5EA4B1CD530}"/>
              </a:ext>
            </a:extLst>
          </p:cNvPr>
          <p:cNvSpPr/>
          <p:nvPr/>
        </p:nvSpPr>
        <p:spPr>
          <a:xfrm>
            <a:off x="1361661" y="1603581"/>
            <a:ext cx="3508513" cy="350851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7C65ACE2-80EA-4434-913B-85CCED3E2928}"/>
              </a:ext>
            </a:extLst>
          </p:cNvPr>
          <p:cNvGrpSpPr/>
          <p:nvPr/>
        </p:nvGrpSpPr>
        <p:grpSpPr>
          <a:xfrm>
            <a:off x="1249049" y="3239941"/>
            <a:ext cx="3748644" cy="241077"/>
            <a:chOff x="1249049" y="3239941"/>
            <a:chExt cx="3748644" cy="241077"/>
          </a:xfrm>
        </p:grpSpPr>
        <p:grpSp>
          <p:nvGrpSpPr>
            <p:cNvPr id="10" name="Групувати 9">
              <a:extLst>
                <a:ext uri="{FF2B5EF4-FFF2-40B4-BE49-F238E27FC236}">
                  <a16:creationId xmlns:a16="http://schemas.microsoft.com/office/drawing/2014/main" id="{3CD6C20C-CD86-45D5-A8C8-CE3A58A1A5C0}"/>
                </a:ext>
              </a:extLst>
            </p:cNvPr>
            <p:cNvGrpSpPr/>
            <p:nvPr/>
          </p:nvGrpSpPr>
          <p:grpSpPr>
            <a:xfrm>
              <a:off x="1249049" y="3245227"/>
              <a:ext cx="1979478" cy="235791"/>
              <a:chOff x="1249049" y="3245227"/>
              <a:chExt cx="1979478" cy="235791"/>
            </a:xfrm>
          </p:grpSpPr>
          <p:cxnSp>
            <p:nvCxnSpPr>
              <p:cNvPr id="8" name="Пряма сполучна лінія 7">
                <a:extLst>
                  <a:ext uri="{FF2B5EF4-FFF2-40B4-BE49-F238E27FC236}">
                    <a16:creationId xmlns:a16="http://schemas.microsoft.com/office/drawing/2014/main" id="{5A22772A-B7CB-4FFD-B323-9373FAFFFD27}"/>
                  </a:ext>
                </a:extLst>
              </p:cNvPr>
              <p:cNvCxnSpPr/>
              <p:nvPr/>
            </p:nvCxnSpPr>
            <p:spPr>
              <a:xfrm flipH="1">
                <a:off x="1361660" y="3357837"/>
                <a:ext cx="1674629" cy="10571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EE091F32-96BC-4232-8F22-516F5A060921}"/>
                  </a:ext>
                </a:extLst>
              </p:cNvPr>
              <p:cNvSpPr/>
              <p:nvPr/>
            </p:nvSpPr>
            <p:spPr>
              <a:xfrm>
                <a:off x="3003307" y="3245227"/>
                <a:ext cx="225220" cy="2252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456F53FF-FBFC-47BE-8280-1483684DEFA2}"/>
                  </a:ext>
                </a:extLst>
              </p:cNvPr>
              <p:cNvSpPr/>
              <p:nvPr/>
            </p:nvSpPr>
            <p:spPr>
              <a:xfrm>
                <a:off x="1249049" y="3255798"/>
                <a:ext cx="225220" cy="2252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1" name="Групувати 10">
              <a:extLst>
                <a:ext uri="{FF2B5EF4-FFF2-40B4-BE49-F238E27FC236}">
                  <a16:creationId xmlns:a16="http://schemas.microsoft.com/office/drawing/2014/main" id="{C862786E-FFDC-46A6-805A-4623B5D74941}"/>
                </a:ext>
              </a:extLst>
            </p:cNvPr>
            <p:cNvGrpSpPr/>
            <p:nvPr/>
          </p:nvGrpSpPr>
          <p:grpSpPr>
            <a:xfrm>
              <a:off x="3018215" y="3239941"/>
              <a:ext cx="1979478" cy="235791"/>
              <a:chOff x="1249049" y="3245227"/>
              <a:chExt cx="1979478" cy="235791"/>
            </a:xfrm>
            <a:noFill/>
          </p:grpSpPr>
          <p:cxnSp>
            <p:nvCxnSpPr>
              <p:cNvPr id="12" name="Пряма сполучна лінія 11">
                <a:extLst>
                  <a:ext uri="{FF2B5EF4-FFF2-40B4-BE49-F238E27FC236}">
                    <a16:creationId xmlns:a16="http://schemas.microsoft.com/office/drawing/2014/main" id="{EABB5DC2-C9DB-4E37-8FC1-249EF950F4E0}"/>
                  </a:ext>
                </a:extLst>
              </p:cNvPr>
              <p:cNvCxnSpPr/>
              <p:nvPr/>
            </p:nvCxnSpPr>
            <p:spPr>
              <a:xfrm flipH="1">
                <a:off x="1361660" y="3357837"/>
                <a:ext cx="1674629" cy="10571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FD3F274C-E2DA-4353-9D4A-62FBC7AB4CB2}"/>
                  </a:ext>
                </a:extLst>
              </p:cNvPr>
              <p:cNvSpPr/>
              <p:nvPr/>
            </p:nvSpPr>
            <p:spPr>
              <a:xfrm>
                <a:off x="3003307" y="3245227"/>
                <a:ext cx="225220" cy="2252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70436551-D11F-4FD5-A157-D42929632A31}"/>
                  </a:ext>
                </a:extLst>
              </p:cNvPr>
              <p:cNvSpPr/>
              <p:nvPr/>
            </p:nvSpPr>
            <p:spPr>
              <a:xfrm>
                <a:off x="1249049" y="3255798"/>
                <a:ext cx="225220" cy="2252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16" name="Стрілка: вліво 15">
            <a:hlinkClick action="ppaction://hlinkshowjump?jump=firstslide"/>
            <a:extLst>
              <a:ext uri="{FF2B5EF4-FFF2-40B4-BE49-F238E27FC236}">
                <a16:creationId xmlns:a16="http://schemas.microsoft.com/office/drawing/2014/main" id="{9FF210D2-245F-478A-9233-E289BE6FBEF9}"/>
              </a:ext>
            </a:extLst>
          </p:cNvPr>
          <p:cNvSpPr/>
          <p:nvPr/>
        </p:nvSpPr>
        <p:spPr>
          <a:xfrm>
            <a:off x="9992360" y="5557520"/>
            <a:ext cx="1361440" cy="772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val="463213574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NET" val="6.0.27"/>
  <p:tag name="AS_OS" val="Unix 5.4.0.182"/>
  <p:tag name="AS_RELEASE_DATE" val="2023.08.14"/>
  <p:tag name="AS_TITLE" val="Aspose.Slides for .NET Standard 2.0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Широкий екран</PresentationFormat>
  <Paragraphs>6</Paragraphs>
  <Slides>4</Slides>
  <Notes>1</Notes>
  <TotalTime>298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8">
      <vt:lpstr>Arial</vt:lpstr>
      <vt:lpstr>Calibri Light</vt:lpstr>
      <vt:lpstr>Calibri</vt:lpstr>
      <vt:lpstr>Тема Office</vt:lpstr>
      <vt:lpstr>PowerPoint Presentation</vt:lpstr>
      <vt:lpstr>PowerPoint Presentation</vt:lpstr>
      <vt:lpstr>Куб</vt:lpstr>
      <vt:lpstr>Круг</vt:lpstr>
    </vt:vector>
  </TitlesOfParts>
  <LinksUpToDate>0</LinksUpToDate>
  <SharedDoc>0</SharedDoc>
  <HyperlinksChanged>0</HyperlinksChanged>
  <Application>Aspose.Slides for .NET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Презентація PowerPoint</dc:title>
  <dc:creator>bohdan kril</dc:creator>
  <cp:lastModifiedBy>Орест Кріль</cp:lastModifiedBy>
  <cp:revision>7</cp:revision>
  <dcterms:created xsi:type="dcterms:W3CDTF">2024-04-03T15:09:34Z</dcterms:created>
  <dcterms:modified xsi:type="dcterms:W3CDTF">2024-06-03T17:44:09Z</dcterms:modified>
</cp:coreProperties>
</file>