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8" r:id="rId4"/>
    <p:sldId id="259" r:id="rId5"/>
    <p:sldId id="260" r:id="rId6"/>
    <p:sldId id="261" r:id="rId7"/>
    <p:sldId id="262" r:id="rId8"/>
    <p:sldId id="263" r:id="rId9"/>
    <p:sldId id="264"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62E14E23-C1CC-4F94-8992-B7FE1E105CFF}" type="datetimeFigureOut">
              <a:rPr lang="de-AT" smtClean="0"/>
              <a:t>04.06.2022</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060CC586-4F96-4B27-B2F7-A53385F463C3}" type="slidenum">
              <a:rPr lang="de-AT" smtClean="0"/>
              <a:t>‹Nr.›</a:t>
            </a:fld>
            <a:endParaRPr lang="de-AT"/>
          </a:p>
        </p:txBody>
      </p:sp>
    </p:spTree>
    <p:extLst>
      <p:ext uri="{BB962C8B-B14F-4D97-AF65-F5344CB8AC3E}">
        <p14:creationId xmlns:p14="http://schemas.microsoft.com/office/powerpoint/2010/main" val="230978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2E14E23-C1CC-4F94-8992-B7FE1E105CFF}" type="datetimeFigureOut">
              <a:rPr lang="de-AT" smtClean="0"/>
              <a:t>04.06.2022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60CC586-4F96-4B27-B2F7-A53385F463C3}" type="slidenum">
              <a:rPr lang="de-AT" smtClean="0"/>
              <a:t>‹Nr.›</a:t>
            </a:fld>
            <a:endParaRPr lang="de-AT"/>
          </a:p>
        </p:txBody>
      </p:sp>
    </p:spTree>
    <p:extLst>
      <p:ext uri="{BB962C8B-B14F-4D97-AF65-F5344CB8AC3E}">
        <p14:creationId xmlns:p14="http://schemas.microsoft.com/office/powerpoint/2010/main" val="18015036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2E14E23-C1CC-4F94-8992-B7FE1E105CFF}" type="datetimeFigureOut">
              <a:rPr lang="de-AT" smtClean="0"/>
              <a:t>04.06.2022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60CC586-4F96-4B27-B2F7-A53385F463C3}" type="slidenum">
              <a:rPr lang="de-AT" smtClean="0"/>
              <a:t>‹Nr.›</a:t>
            </a:fld>
            <a:endParaRPr lang="de-AT"/>
          </a:p>
        </p:txBody>
      </p:sp>
    </p:spTree>
    <p:extLst>
      <p:ext uri="{BB962C8B-B14F-4D97-AF65-F5344CB8AC3E}">
        <p14:creationId xmlns:p14="http://schemas.microsoft.com/office/powerpoint/2010/main" val="23581569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2E14E23-C1CC-4F94-8992-B7FE1E105CFF}" type="datetimeFigureOut">
              <a:rPr lang="de-AT" smtClean="0"/>
              <a:t>04.06.2022</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060CC586-4F96-4B27-B2F7-A53385F463C3}" type="slidenum">
              <a:rPr lang="de-AT" smtClean="0"/>
              <a:t>‹Nr.›</a:t>
            </a:fld>
            <a:endParaRPr lang="de-AT"/>
          </a:p>
        </p:txBody>
      </p:sp>
    </p:spTree>
    <p:extLst>
      <p:ext uri="{BB962C8B-B14F-4D97-AF65-F5344CB8AC3E}">
        <p14:creationId xmlns:p14="http://schemas.microsoft.com/office/powerpoint/2010/main" val="16744632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62E14E23-C1CC-4F94-8992-B7FE1E105CFF}" type="datetimeFigureOut">
              <a:rPr lang="de-AT" smtClean="0"/>
              <a:t>04.06.2022</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060CC586-4F96-4B27-B2F7-A53385F463C3}" type="slidenum">
              <a:rPr lang="de-AT" smtClean="0"/>
              <a:t>‹Nr.›</a:t>
            </a:fld>
            <a:endParaRPr lang="de-AT"/>
          </a:p>
        </p:txBody>
      </p:sp>
    </p:spTree>
    <p:extLst>
      <p:ext uri="{BB962C8B-B14F-4D97-AF65-F5344CB8AC3E}">
        <p14:creationId xmlns:p14="http://schemas.microsoft.com/office/powerpoint/2010/main" val="24606117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62E14E23-C1CC-4F94-8992-B7FE1E105CFF}" type="datetimeFigureOut">
              <a:rPr lang="de-AT" smtClean="0"/>
              <a:t>04.06.2022</a:t>
            </a:fld>
            <a:endParaRPr lang="de-AT"/>
          </a:p>
        </p:txBody>
      </p:sp>
      <p:sp>
        <p:nvSpPr>
          <p:cNvPr id="9" name="Footer Placeholder 8"/>
          <p:cNvSpPr>
            <a:spLocks noGrp="1"/>
          </p:cNvSpPr>
          <p:nvPr>
            <p:ph type="ftr" sz="quarter" idx="11"/>
          </p:nvPr>
        </p:nvSpPr>
        <p:spPr/>
        <p:txBody>
          <a:bodyPr/>
          <a:lstStyle/>
          <a:p>
            <a:endParaRPr lang="de-AT"/>
          </a:p>
        </p:txBody>
      </p:sp>
      <p:sp>
        <p:nvSpPr>
          <p:cNvPr id="10" name="Slide Number Placeholder 9"/>
          <p:cNvSpPr>
            <a:spLocks noGrp="1"/>
          </p:cNvSpPr>
          <p:nvPr>
            <p:ph type="sldNum" sz="quarter" idx="12"/>
          </p:nvPr>
        </p:nvSpPr>
        <p:spPr/>
        <p:txBody>
          <a:bodyPr/>
          <a:lstStyle/>
          <a:p>
            <a:fld id="{060CC586-4F96-4B27-B2F7-A53385F463C3}" type="slidenum">
              <a:rPr lang="de-AT" smtClean="0"/>
              <a:t>‹Nr.›</a:t>
            </a:fld>
            <a:endParaRPr lang="de-AT"/>
          </a:p>
        </p:txBody>
      </p:sp>
    </p:spTree>
    <p:extLst>
      <p:ext uri="{BB962C8B-B14F-4D97-AF65-F5344CB8AC3E}">
        <p14:creationId xmlns:p14="http://schemas.microsoft.com/office/powerpoint/2010/main" val="8865728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62E14E23-C1CC-4F94-8992-B7FE1E105CFF}" type="datetimeFigureOut">
              <a:rPr lang="de-AT" smtClean="0"/>
              <a:t>04.06.2022</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060CC586-4F96-4B27-B2F7-A53385F463C3}" type="slidenum">
              <a:rPr lang="de-AT" smtClean="0"/>
              <a:t>‹Nr.›</a:t>
            </a:fld>
            <a:endParaRPr lang="de-AT"/>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15195028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2E14E23-C1CC-4F94-8992-B7FE1E105CFF}" type="datetimeFigureOut">
              <a:rPr lang="de-AT" smtClean="0"/>
              <a:t>04.06.2022</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060CC586-4F96-4B27-B2F7-A53385F463C3}" type="slidenum">
              <a:rPr lang="de-AT" smtClean="0"/>
              <a:t>‹Nr.›</a:t>
            </a:fld>
            <a:endParaRPr lang="de-AT"/>
          </a:p>
        </p:txBody>
      </p:sp>
    </p:spTree>
    <p:extLst>
      <p:ext uri="{BB962C8B-B14F-4D97-AF65-F5344CB8AC3E}">
        <p14:creationId xmlns:p14="http://schemas.microsoft.com/office/powerpoint/2010/main" val="29632352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14E23-C1CC-4F94-8992-B7FE1E105CFF}" type="datetimeFigureOut">
              <a:rPr lang="de-AT" smtClean="0"/>
              <a:t>04.06.2022</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060CC586-4F96-4B27-B2F7-A53385F463C3}" type="slidenum">
              <a:rPr lang="de-AT" smtClean="0"/>
              <a:t>‹Nr.›</a:t>
            </a:fld>
            <a:endParaRPr lang="de-AT"/>
          </a:p>
        </p:txBody>
      </p:sp>
    </p:spTree>
    <p:extLst>
      <p:ext uri="{BB962C8B-B14F-4D97-AF65-F5344CB8AC3E}">
        <p14:creationId xmlns:p14="http://schemas.microsoft.com/office/powerpoint/2010/main" val="1504346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62E14E23-C1CC-4F94-8992-B7FE1E105CFF}" type="datetimeFigureOut">
              <a:rPr lang="de-AT" smtClean="0"/>
              <a:t>04.06.2022</a:t>
            </a:fld>
            <a:endParaRPr lang="de-AT"/>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de-AT"/>
          </a:p>
        </p:txBody>
      </p:sp>
      <p:sp>
        <p:nvSpPr>
          <p:cNvPr id="11" name="Slide Number Placeholder 10"/>
          <p:cNvSpPr>
            <a:spLocks noGrp="1"/>
          </p:cNvSpPr>
          <p:nvPr>
            <p:ph type="sldNum" sz="quarter" idx="12"/>
          </p:nvPr>
        </p:nvSpPr>
        <p:spPr/>
        <p:txBody>
          <a:bodyPr/>
          <a:lstStyle/>
          <a:p>
            <a:fld id="{060CC586-4F96-4B27-B2F7-A53385F463C3}" type="slidenum">
              <a:rPr lang="de-AT" smtClean="0"/>
              <a:t>‹Nr.›</a:t>
            </a:fld>
            <a:endParaRPr lang="de-AT"/>
          </a:p>
        </p:txBody>
      </p:sp>
    </p:spTree>
    <p:extLst>
      <p:ext uri="{BB962C8B-B14F-4D97-AF65-F5344CB8AC3E}">
        <p14:creationId xmlns:p14="http://schemas.microsoft.com/office/powerpoint/2010/main" val="1308147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2E14E23-C1CC-4F94-8992-B7FE1E105CFF}" type="datetimeFigureOut">
              <a:rPr lang="de-AT" smtClean="0"/>
              <a:t>04.06.2022</a:t>
            </a:fld>
            <a:endParaRPr lang="de-AT"/>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de-AT"/>
          </a:p>
        </p:txBody>
      </p:sp>
      <p:sp>
        <p:nvSpPr>
          <p:cNvPr id="10" name="Slide Number Placeholder 9"/>
          <p:cNvSpPr>
            <a:spLocks noGrp="1"/>
          </p:cNvSpPr>
          <p:nvPr>
            <p:ph type="sldNum" sz="quarter" idx="12"/>
          </p:nvPr>
        </p:nvSpPr>
        <p:spPr/>
        <p:txBody>
          <a:bodyPr/>
          <a:lstStyle/>
          <a:p>
            <a:fld id="{060CC586-4F96-4B27-B2F7-A53385F463C3}" type="slidenum">
              <a:rPr lang="de-AT" smtClean="0"/>
              <a:t>‹Nr.›</a:t>
            </a:fld>
            <a:endParaRPr lang="de-AT"/>
          </a:p>
        </p:txBody>
      </p:sp>
    </p:spTree>
    <p:extLst>
      <p:ext uri="{BB962C8B-B14F-4D97-AF65-F5344CB8AC3E}">
        <p14:creationId xmlns:p14="http://schemas.microsoft.com/office/powerpoint/2010/main" val="39196973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2E14E23-C1CC-4F94-8992-B7FE1E105CFF}" type="datetimeFigureOut">
              <a:rPr lang="de-AT" smtClean="0"/>
              <a:t>04.06.2022</a:t>
            </a:fld>
            <a:endParaRPr lang="de-AT"/>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de-AT"/>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60CC586-4F96-4B27-B2F7-A53385F463C3}" type="slidenum">
              <a:rPr lang="de-AT" smtClean="0"/>
              <a:t>‹Nr.›</a:t>
            </a:fld>
            <a:endParaRPr lang="de-AT"/>
          </a:p>
        </p:txBody>
      </p:sp>
    </p:spTree>
    <p:extLst>
      <p:ext uri="{BB962C8B-B14F-4D97-AF65-F5344CB8AC3E}">
        <p14:creationId xmlns:p14="http://schemas.microsoft.com/office/powerpoint/2010/main" val="3982986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efactoring.guru/design-patterns/observ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5BC3A3F-8281-482A-8039-E951D3B4927E}"/>
              </a:ext>
            </a:extLst>
          </p:cNvPr>
          <p:cNvSpPr>
            <a:spLocks noGrp="1"/>
          </p:cNvSpPr>
          <p:nvPr>
            <p:ph type="ctrTitle"/>
          </p:nvPr>
        </p:nvSpPr>
        <p:spPr>
          <a:xfrm>
            <a:off x="804672" y="2404872"/>
            <a:ext cx="3044950" cy="1627792"/>
          </a:xfrm>
        </p:spPr>
        <p:txBody>
          <a:bodyPr>
            <a:normAutofit/>
          </a:bodyPr>
          <a:lstStyle/>
          <a:p>
            <a:r>
              <a:rPr lang="de-DE" sz="2800"/>
              <a:t>Observer</a:t>
            </a:r>
            <a:endParaRPr lang="de-AT" sz="2800"/>
          </a:p>
        </p:txBody>
      </p:sp>
      <p:sp>
        <p:nvSpPr>
          <p:cNvPr id="3" name="Untertitel 2">
            <a:extLst>
              <a:ext uri="{FF2B5EF4-FFF2-40B4-BE49-F238E27FC236}">
                <a16:creationId xmlns:a16="http://schemas.microsoft.com/office/drawing/2014/main" id="{FE3C6C6E-B34F-42AE-AABC-CF0AC1E10439}"/>
              </a:ext>
            </a:extLst>
          </p:cNvPr>
          <p:cNvSpPr>
            <a:spLocks noGrp="1"/>
          </p:cNvSpPr>
          <p:nvPr>
            <p:ph type="subTitle" idx="1"/>
          </p:nvPr>
        </p:nvSpPr>
        <p:spPr>
          <a:xfrm>
            <a:off x="1121822" y="4352544"/>
            <a:ext cx="2410650" cy="1239894"/>
          </a:xfrm>
        </p:spPr>
        <p:txBody>
          <a:bodyPr>
            <a:normAutofit/>
          </a:bodyPr>
          <a:lstStyle/>
          <a:p>
            <a:r>
              <a:rPr lang="de-DE" sz="1800">
                <a:solidFill>
                  <a:srgbClr val="FFFFFF"/>
                </a:solidFill>
              </a:rPr>
              <a:t>Manuel Bodlos</a:t>
            </a:r>
            <a:endParaRPr lang="de-AT" sz="1800">
              <a:solidFill>
                <a:srgbClr val="FFFFFF"/>
              </a:solidFill>
            </a:endParaRPr>
          </a:p>
        </p:txBody>
      </p:sp>
      <p:pic>
        <p:nvPicPr>
          <p:cNvPr id="1026" name="Picture 2" descr="Observer Design&amp;nbsp;Pattern">
            <a:extLst>
              <a:ext uri="{FF2B5EF4-FFF2-40B4-BE49-F238E27FC236}">
                <a16:creationId xmlns:a16="http://schemas.microsoft.com/office/drawing/2014/main" id="{60D69262-5F21-45EE-A190-5200A11375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4376" y="1316164"/>
            <a:ext cx="6257544" cy="3910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6965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D9CB90-CEB7-4731-AC8B-82B0E29A66D7}"/>
              </a:ext>
            </a:extLst>
          </p:cNvPr>
          <p:cNvSpPr>
            <a:spLocks noGrp="1"/>
          </p:cNvSpPr>
          <p:nvPr>
            <p:ph type="title"/>
          </p:nvPr>
        </p:nvSpPr>
        <p:spPr/>
        <p:txBody>
          <a:bodyPr/>
          <a:lstStyle/>
          <a:p>
            <a:r>
              <a:rPr lang="de-AT" dirty="0">
                <a:latin typeface="Arial" panose="020B0604020202020204" pitchFamily="34" charset="0"/>
                <a:cs typeface="Arial" panose="020B0604020202020204" pitchFamily="34" charset="0"/>
              </a:rPr>
              <a:t>QUELLEN</a:t>
            </a:r>
          </a:p>
        </p:txBody>
      </p:sp>
      <p:sp>
        <p:nvSpPr>
          <p:cNvPr id="3" name="Inhaltsplatzhalter 2">
            <a:extLst>
              <a:ext uri="{FF2B5EF4-FFF2-40B4-BE49-F238E27FC236}">
                <a16:creationId xmlns:a16="http://schemas.microsoft.com/office/drawing/2014/main" id="{0A2704DE-0584-40D0-9E8C-ED3CF9B353D5}"/>
              </a:ext>
            </a:extLst>
          </p:cNvPr>
          <p:cNvSpPr>
            <a:spLocks noGrp="1"/>
          </p:cNvSpPr>
          <p:nvPr>
            <p:ph idx="1"/>
          </p:nvPr>
        </p:nvSpPr>
        <p:spPr/>
        <p:txBody>
          <a:bodyPr/>
          <a:lstStyle/>
          <a:p>
            <a:r>
              <a:rPr lang="de-AT" dirty="0">
                <a:solidFill>
                  <a:schemeClr val="tx1"/>
                </a:solidFill>
                <a:latin typeface="Arial Nova Light" panose="020B0304020202020204" pitchFamily="34" charset="0"/>
                <a:cs typeface="Aharoni" panose="02010803020104030203" pitchFamily="2" charset="-79"/>
                <a:hlinkClick r:id="rId2">
                  <a:extLst>
                    <a:ext uri="{A12FA001-AC4F-418D-AE19-62706E023703}">
                      <ahyp:hlinkClr xmlns:ahyp="http://schemas.microsoft.com/office/drawing/2018/hyperlinkcolor" val="tx"/>
                    </a:ext>
                  </a:extLst>
                </a:hlinkClick>
              </a:rPr>
              <a:t>https://refactoring.guru/design-patterns/observer</a:t>
            </a:r>
            <a:endParaRPr lang="de-AT" dirty="0">
              <a:solidFill>
                <a:schemeClr val="tx1"/>
              </a:solidFill>
              <a:latin typeface="Arial Nova Light" panose="020B0304020202020204" pitchFamily="34" charset="0"/>
              <a:cs typeface="Aharoni" panose="02010803020104030203" pitchFamily="2" charset="-79"/>
            </a:endParaRPr>
          </a:p>
          <a:p>
            <a:r>
              <a:rPr lang="de-AT" u="sng" dirty="0">
                <a:solidFill>
                  <a:schemeClr val="tx1"/>
                </a:solidFill>
                <a:latin typeface="Arial Nova Light" panose="020B0304020202020204" pitchFamily="34" charset="0"/>
                <a:cs typeface="Aharoni" panose="02010803020104030203" pitchFamily="2" charset="-79"/>
              </a:rPr>
              <a:t>https://en.wikipedia.org/wiki/Observer_pattern</a:t>
            </a:r>
          </a:p>
          <a:p>
            <a:r>
              <a:rPr lang="de-AT" u="sng" dirty="0">
                <a:solidFill>
                  <a:schemeClr val="tx1"/>
                </a:solidFill>
                <a:latin typeface="Arial Nova Light" panose="020B0304020202020204" pitchFamily="34" charset="0"/>
                <a:cs typeface="Aharoni" panose="02010803020104030203" pitchFamily="2" charset="-79"/>
              </a:rPr>
              <a:t>https://www.ionos.at/digitalguide/websites/web-entwicklung/was-ist-das-observer-pattern/</a:t>
            </a:r>
          </a:p>
          <a:p>
            <a:r>
              <a:rPr lang="de-AT" u="sng" dirty="0">
                <a:solidFill>
                  <a:schemeClr val="tx1"/>
                </a:solidFill>
                <a:latin typeface="Arial Nova Light" panose="020B0304020202020204" pitchFamily="34" charset="0"/>
                <a:cs typeface="Aharoni" panose="02010803020104030203" pitchFamily="2" charset="-79"/>
              </a:rPr>
              <a:t>https://www.philipphauer.de/study/se/design-pattern/observer</a:t>
            </a:r>
            <a:r>
              <a:rPr lang="de-AT" u="sng">
                <a:solidFill>
                  <a:schemeClr val="tx1"/>
                </a:solidFill>
                <a:latin typeface="Arial Nova Light" panose="020B0304020202020204" pitchFamily="34" charset="0"/>
                <a:cs typeface="Aharoni" panose="02010803020104030203" pitchFamily="2" charset="-79"/>
              </a:rPr>
              <a:t>.php</a:t>
            </a:r>
            <a:endParaRPr lang="de-AT" u="sng" dirty="0">
              <a:solidFill>
                <a:schemeClr val="tx1"/>
              </a:solidFill>
              <a:latin typeface="Arial Nova Light" panose="020B0304020202020204" pitchFamily="34" charset="0"/>
              <a:cs typeface="Aharoni" panose="02010803020104030203" pitchFamily="2" charset="-79"/>
            </a:endParaRPr>
          </a:p>
          <a:p>
            <a:endParaRPr lang="de-AT" dirty="0">
              <a:solidFill>
                <a:schemeClr val="tx1"/>
              </a:solidFill>
              <a:latin typeface="Arial Nova Light" panose="020B0304020202020204" pitchFamily="34" charset="0"/>
              <a:cs typeface="Aharoni" panose="02010803020104030203" pitchFamily="2" charset="-79"/>
            </a:endParaRPr>
          </a:p>
        </p:txBody>
      </p:sp>
    </p:spTree>
    <p:extLst>
      <p:ext uri="{BB962C8B-B14F-4D97-AF65-F5344CB8AC3E}">
        <p14:creationId xmlns:p14="http://schemas.microsoft.com/office/powerpoint/2010/main" val="2716845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86879-8D83-6F42-7212-91E14FF9D795}"/>
              </a:ext>
            </a:extLst>
          </p:cNvPr>
          <p:cNvSpPr>
            <a:spLocks noGrp="1"/>
          </p:cNvSpPr>
          <p:nvPr>
            <p:ph type="title"/>
          </p:nvPr>
        </p:nvSpPr>
        <p:spPr/>
        <p:txBody>
          <a:bodyPr/>
          <a:lstStyle/>
          <a:p>
            <a:r>
              <a:rPr lang="de-AT" dirty="0"/>
              <a:t>INHALTSVERZEICHNIS</a:t>
            </a:r>
          </a:p>
        </p:txBody>
      </p:sp>
      <p:sp>
        <p:nvSpPr>
          <p:cNvPr id="3" name="Inhaltsplatzhalter 2">
            <a:extLst>
              <a:ext uri="{FF2B5EF4-FFF2-40B4-BE49-F238E27FC236}">
                <a16:creationId xmlns:a16="http://schemas.microsoft.com/office/drawing/2014/main" id="{300DDA9F-BBFE-D77A-16B0-B6A8D396E844}"/>
              </a:ext>
            </a:extLst>
          </p:cNvPr>
          <p:cNvSpPr>
            <a:spLocks noGrp="1"/>
          </p:cNvSpPr>
          <p:nvPr>
            <p:ph idx="1"/>
          </p:nvPr>
        </p:nvSpPr>
        <p:spPr/>
        <p:txBody>
          <a:bodyPr/>
          <a:lstStyle/>
          <a:p>
            <a:pPr marL="342900" indent="-342900">
              <a:buFont typeface="+mj-lt"/>
              <a:buAutoNum type="arabicPeriod"/>
            </a:pPr>
            <a:r>
              <a:rPr lang="de-AT" dirty="0"/>
              <a:t>Überblick</a:t>
            </a:r>
          </a:p>
          <a:p>
            <a:pPr marL="342900" indent="-342900">
              <a:buFont typeface="+mj-lt"/>
              <a:buAutoNum type="arabicPeriod"/>
            </a:pPr>
            <a:r>
              <a:rPr lang="de-AT" dirty="0"/>
              <a:t>Problem</a:t>
            </a:r>
          </a:p>
          <a:p>
            <a:pPr marL="342900" indent="-342900">
              <a:buFont typeface="+mj-lt"/>
              <a:buAutoNum type="arabicPeriod"/>
            </a:pPr>
            <a:r>
              <a:rPr lang="de-AT" dirty="0"/>
              <a:t>Lösung</a:t>
            </a:r>
          </a:p>
          <a:p>
            <a:pPr marL="342900" indent="-342900">
              <a:buFont typeface="+mj-lt"/>
              <a:buAutoNum type="arabicPeriod"/>
            </a:pPr>
            <a:r>
              <a:rPr lang="de-AT" dirty="0"/>
              <a:t>Analogie aus der realen Welt</a:t>
            </a:r>
          </a:p>
          <a:p>
            <a:pPr marL="342900" indent="-342900">
              <a:buFont typeface="+mj-lt"/>
              <a:buAutoNum type="arabicPeriod"/>
            </a:pPr>
            <a:r>
              <a:rPr lang="de-AT" dirty="0"/>
              <a:t>Anwendbarkeit</a:t>
            </a:r>
          </a:p>
          <a:p>
            <a:pPr marL="342900" indent="-342900">
              <a:buFont typeface="+mj-lt"/>
              <a:buAutoNum type="arabicPeriod"/>
            </a:pPr>
            <a:r>
              <a:rPr lang="de-AT" dirty="0"/>
              <a:t>Vor- du Nachteile</a:t>
            </a:r>
          </a:p>
          <a:p>
            <a:pPr marL="342900" indent="-342900">
              <a:buFont typeface="+mj-lt"/>
              <a:buAutoNum type="arabicPeriod"/>
            </a:pPr>
            <a:r>
              <a:rPr lang="de-AT" dirty="0"/>
              <a:t>Quellen</a:t>
            </a:r>
          </a:p>
        </p:txBody>
      </p:sp>
    </p:spTree>
    <p:extLst>
      <p:ext uri="{BB962C8B-B14F-4D97-AF65-F5344CB8AC3E}">
        <p14:creationId xmlns:p14="http://schemas.microsoft.com/office/powerpoint/2010/main" val="38756491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34BA2D-5538-4ED2-BE33-742864A9D3C6}"/>
              </a:ext>
            </a:extLst>
          </p:cNvPr>
          <p:cNvSpPr>
            <a:spLocks noGrp="1"/>
          </p:cNvSpPr>
          <p:nvPr>
            <p:ph type="title"/>
          </p:nvPr>
        </p:nvSpPr>
        <p:spPr/>
        <p:txBody>
          <a:bodyPr/>
          <a:lstStyle/>
          <a:p>
            <a:r>
              <a:rPr lang="de-DE"/>
              <a:t>Überblick</a:t>
            </a:r>
            <a:endParaRPr lang="de-AT" dirty="0"/>
          </a:p>
        </p:txBody>
      </p:sp>
      <p:sp>
        <p:nvSpPr>
          <p:cNvPr id="3" name="Inhaltsplatzhalter 2">
            <a:extLst>
              <a:ext uri="{FF2B5EF4-FFF2-40B4-BE49-F238E27FC236}">
                <a16:creationId xmlns:a16="http://schemas.microsoft.com/office/drawing/2014/main" id="{E1B1487A-EE68-44B7-9FAD-E2243D2E5E11}"/>
              </a:ext>
            </a:extLst>
          </p:cNvPr>
          <p:cNvSpPr>
            <a:spLocks noGrp="1"/>
          </p:cNvSpPr>
          <p:nvPr>
            <p:ph idx="1"/>
          </p:nvPr>
        </p:nvSpPr>
        <p:spPr/>
        <p:txBody>
          <a:bodyPr/>
          <a:lstStyle/>
          <a:p>
            <a:r>
              <a:rPr lang="de-DE" sz="2000" b="1" i="0" dirty="0">
                <a:solidFill>
                  <a:schemeClr val="tx1"/>
                </a:solidFill>
                <a:effectLst/>
                <a:latin typeface="Bahnschrift Light" panose="020B0502040204020203" pitchFamily="34" charset="0"/>
              </a:rPr>
              <a:t>Observer</a:t>
            </a:r>
            <a:r>
              <a:rPr lang="de-DE" sz="2000" b="0" i="0" dirty="0">
                <a:solidFill>
                  <a:schemeClr val="tx1"/>
                </a:solidFill>
                <a:effectLst/>
                <a:latin typeface="Bahnschrift Light" panose="020B0502040204020203" pitchFamily="34" charset="0"/>
              </a:rPr>
              <a:t> ist ein Verhaltensentwurfsmuster</a:t>
            </a:r>
          </a:p>
          <a:p>
            <a:pPr lvl="1"/>
            <a:r>
              <a:rPr lang="de-DE" sz="1800" dirty="0">
                <a:solidFill>
                  <a:schemeClr val="tx1"/>
                </a:solidFill>
                <a:latin typeface="Bahnschrift Light" panose="020B0502040204020203" pitchFamily="34" charset="0"/>
              </a:rPr>
              <a:t>Um </a:t>
            </a:r>
            <a:r>
              <a:rPr lang="de-DE" sz="1800" b="0" i="0" dirty="0">
                <a:solidFill>
                  <a:schemeClr val="tx1"/>
                </a:solidFill>
                <a:effectLst/>
                <a:latin typeface="Bahnschrift Light" panose="020B0502040204020203" pitchFamily="34" charset="0"/>
              </a:rPr>
              <a:t>Abonnementmechanismus zu definieren</a:t>
            </a:r>
          </a:p>
          <a:p>
            <a:pPr lvl="1"/>
            <a:r>
              <a:rPr lang="de-DE" sz="1800" b="0" i="0" dirty="0">
                <a:solidFill>
                  <a:schemeClr val="tx1"/>
                </a:solidFill>
                <a:effectLst/>
                <a:latin typeface="Bahnschrift Light" panose="020B0502040204020203" pitchFamily="34" charset="0"/>
              </a:rPr>
              <a:t>um mehrere Objekte (alle Abonnenten</a:t>
            </a:r>
            <a:r>
              <a:rPr lang="de-DE" sz="1800" dirty="0">
                <a:solidFill>
                  <a:schemeClr val="tx1"/>
                </a:solidFill>
                <a:latin typeface="Bahnschrift Light" panose="020B0502040204020203" pitchFamily="34" charset="0"/>
              </a:rPr>
              <a:t>)</a:t>
            </a:r>
            <a:r>
              <a:rPr lang="de-DE" sz="1800" b="0" i="0" dirty="0">
                <a:solidFill>
                  <a:schemeClr val="tx1"/>
                </a:solidFill>
                <a:effectLst/>
                <a:latin typeface="Bahnschrift Light" panose="020B0502040204020203" pitchFamily="34" charset="0"/>
              </a:rPr>
              <a:t> über alle Ereignisse zu benachrichtigen </a:t>
            </a:r>
            <a:endParaRPr lang="de-AT" sz="1800" dirty="0">
              <a:solidFill>
                <a:schemeClr val="tx1"/>
              </a:solidFill>
              <a:latin typeface="Bahnschrift Light" panose="020B0502040204020203" pitchFamily="34" charset="0"/>
            </a:endParaRPr>
          </a:p>
        </p:txBody>
      </p:sp>
      <p:pic>
        <p:nvPicPr>
          <p:cNvPr id="1026" name="Picture 2" descr="The observer pattern (with Java example) - YouTube">
            <a:extLst>
              <a:ext uri="{FF2B5EF4-FFF2-40B4-BE49-F238E27FC236}">
                <a16:creationId xmlns:a16="http://schemas.microsoft.com/office/drawing/2014/main" id="{8A1C6B60-EF66-4B93-BDE7-79DF3D7D0B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33" t="7572" r="1033" b="13110"/>
          <a:stretch/>
        </p:blipFill>
        <p:spPr bwMode="auto">
          <a:xfrm>
            <a:off x="2231136" y="4189035"/>
            <a:ext cx="5515583" cy="251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760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A304E5-05C5-443A-856C-39E57AE14F91}"/>
              </a:ext>
            </a:extLst>
          </p:cNvPr>
          <p:cNvSpPr>
            <a:spLocks noGrp="1"/>
          </p:cNvSpPr>
          <p:nvPr>
            <p:ph type="title"/>
          </p:nvPr>
        </p:nvSpPr>
        <p:spPr>
          <a:xfrm>
            <a:off x="804672" y="978776"/>
            <a:ext cx="5925310" cy="1174991"/>
          </a:xfrm>
        </p:spPr>
        <p:txBody>
          <a:bodyPr>
            <a:normAutofit/>
          </a:bodyPr>
          <a:lstStyle/>
          <a:p>
            <a:r>
              <a:rPr lang="de-DE" sz="2400"/>
              <a:t>Problem</a:t>
            </a:r>
            <a:endParaRPr lang="de-AT" sz="2400"/>
          </a:p>
        </p:txBody>
      </p:sp>
      <p:sp>
        <p:nvSpPr>
          <p:cNvPr id="3" name="Inhaltsplatzhalter 2">
            <a:extLst>
              <a:ext uri="{FF2B5EF4-FFF2-40B4-BE49-F238E27FC236}">
                <a16:creationId xmlns:a16="http://schemas.microsoft.com/office/drawing/2014/main" id="{A23101D5-32EC-4A37-8F26-18F6BD0AD8F9}"/>
              </a:ext>
            </a:extLst>
          </p:cNvPr>
          <p:cNvSpPr>
            <a:spLocks noGrp="1"/>
          </p:cNvSpPr>
          <p:nvPr>
            <p:ph idx="1"/>
          </p:nvPr>
        </p:nvSpPr>
        <p:spPr>
          <a:xfrm>
            <a:off x="804672" y="2640692"/>
            <a:ext cx="5925310" cy="3255252"/>
          </a:xfrm>
        </p:spPr>
        <p:txBody>
          <a:bodyPr>
            <a:normAutofit/>
          </a:bodyPr>
          <a:lstStyle/>
          <a:p>
            <a:r>
              <a:rPr lang="de-DE" dirty="0">
                <a:solidFill>
                  <a:schemeClr val="tx1"/>
                </a:solidFill>
                <a:latin typeface="Bahnschrift Light" panose="020B0502040204020203" pitchFamily="34" charset="0"/>
              </a:rPr>
              <a:t>Man stelle sich vor:</a:t>
            </a:r>
          </a:p>
          <a:p>
            <a:pPr marL="228600" lvl="1" indent="0">
              <a:buNone/>
            </a:pPr>
            <a:r>
              <a:rPr lang="de-DE" dirty="0">
                <a:solidFill>
                  <a:schemeClr val="tx1"/>
                </a:solidFill>
                <a:latin typeface="Bahnschrift Light" panose="020B0502040204020203" pitchFamily="34" charset="0"/>
              </a:rPr>
              <a:t>Apple Liebhaber hätte gerne das neue IPhone &gt;&gt;&gt; er könnte jeden Tag den Store besuchen und die Produktverfügbarkeit prüfen.  Solange das Produkt noch verfügbar ist, wäre dies aber sinnlos.</a:t>
            </a:r>
          </a:p>
          <a:p>
            <a:pPr marL="228600" lvl="1" indent="0">
              <a:buNone/>
            </a:pPr>
            <a:r>
              <a:rPr lang="de-DE" dirty="0">
                <a:solidFill>
                  <a:schemeClr val="tx1"/>
                </a:solidFill>
                <a:latin typeface="Bahnschrift Light" panose="020B0502040204020203" pitchFamily="34" charset="0"/>
              </a:rPr>
              <a:t>Auf der anderen Seite könnte das Geschäft jedes Mal, wenn ein neues Produkt verfügbar wird, Tonnen von E-Mails an alle Kunden senden. Dies könnte andere Kunden verärgern, die nicht an neuen Produkten interessiert sind. Konflikt! </a:t>
            </a:r>
            <a:endParaRPr lang="de-AT" dirty="0">
              <a:solidFill>
                <a:schemeClr val="tx1"/>
              </a:solidFill>
              <a:latin typeface="Bahnschrift Light" panose="020B0502040204020203" pitchFamily="34" charset="0"/>
            </a:endParaRPr>
          </a:p>
        </p:txBody>
      </p:sp>
      <p:pic>
        <p:nvPicPr>
          <p:cNvPr id="2050" name="Picture 2" descr="7 Keys to Progress When You Get Stuck on a Problem at Work | Inc.com">
            <a:extLst>
              <a:ext uri="{FF2B5EF4-FFF2-40B4-BE49-F238E27FC236}">
                <a16:creationId xmlns:a16="http://schemas.microsoft.com/office/drawing/2014/main" id="{81475F0C-1DB5-4005-B508-6ABB85D1D9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75" r="56925"/>
          <a:stretch/>
        </p:blipFill>
        <p:spPr bwMode="auto">
          <a:xfrm>
            <a:off x="7534654" y="10"/>
            <a:ext cx="4657345" cy="68579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bserver">
            <a:extLst>
              <a:ext uri="{FF2B5EF4-FFF2-40B4-BE49-F238E27FC236}">
                <a16:creationId xmlns:a16="http://schemas.microsoft.com/office/drawing/2014/main" id="{BBB6CC8A-EE30-40C3-A05A-16F7B97063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47" t="7424" r="51831" b="6211"/>
          <a:stretch/>
        </p:blipFill>
        <p:spPr bwMode="auto">
          <a:xfrm>
            <a:off x="7534654" y="215070"/>
            <a:ext cx="2733261" cy="242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7731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839EB9-EF80-40B8-81EA-7CF61E92314C}"/>
              </a:ext>
            </a:extLst>
          </p:cNvPr>
          <p:cNvSpPr>
            <a:spLocks noGrp="1"/>
          </p:cNvSpPr>
          <p:nvPr>
            <p:ph type="title"/>
          </p:nvPr>
        </p:nvSpPr>
        <p:spPr>
          <a:xfrm>
            <a:off x="966541" y="829988"/>
            <a:ext cx="7729728" cy="1188720"/>
          </a:xfrm>
        </p:spPr>
        <p:txBody>
          <a:bodyPr/>
          <a:lstStyle/>
          <a:p>
            <a:r>
              <a:rPr lang="de-DE" dirty="0"/>
              <a:t>Lösung</a:t>
            </a:r>
            <a:endParaRPr lang="de-AT" dirty="0"/>
          </a:p>
        </p:txBody>
      </p:sp>
      <p:sp>
        <p:nvSpPr>
          <p:cNvPr id="3" name="Inhaltsplatzhalter 2">
            <a:extLst>
              <a:ext uri="{FF2B5EF4-FFF2-40B4-BE49-F238E27FC236}">
                <a16:creationId xmlns:a16="http://schemas.microsoft.com/office/drawing/2014/main" id="{B119EA06-D236-416A-94EA-8ABC8072CDB5}"/>
              </a:ext>
            </a:extLst>
          </p:cNvPr>
          <p:cNvSpPr>
            <a:spLocks noGrp="1"/>
          </p:cNvSpPr>
          <p:nvPr>
            <p:ph idx="1"/>
          </p:nvPr>
        </p:nvSpPr>
        <p:spPr>
          <a:xfrm>
            <a:off x="966541" y="2432255"/>
            <a:ext cx="7729728" cy="1035438"/>
          </a:xfrm>
        </p:spPr>
        <p:txBody>
          <a:bodyPr/>
          <a:lstStyle/>
          <a:p>
            <a:r>
              <a:rPr lang="de-DE" dirty="0">
                <a:solidFill>
                  <a:schemeClr val="tx1"/>
                </a:solidFill>
                <a:latin typeface="Bahnschrift Light" panose="020B0502040204020203" pitchFamily="34" charset="0"/>
              </a:rPr>
              <a:t>Wenn jetzt ein wichtiges Ereignis für den Publisher eintritt, geht er über seine Subscriber (Abonnenten) und ruft die Benachrichtigungsmethode für ihre Objekte auf.</a:t>
            </a:r>
          </a:p>
          <a:p>
            <a:endParaRPr lang="de-AT" sz="1500" dirty="0">
              <a:solidFill>
                <a:srgbClr val="444444"/>
              </a:solidFill>
              <a:latin typeface="PT Sans" panose="020B0604020202020204" pitchFamily="34" charset="0"/>
            </a:endParaRPr>
          </a:p>
        </p:txBody>
      </p:sp>
      <p:pic>
        <p:nvPicPr>
          <p:cNvPr id="3080" name="Picture 8" descr="Abo-Mechanismus">
            <a:extLst>
              <a:ext uri="{FF2B5EF4-FFF2-40B4-BE49-F238E27FC236}">
                <a16:creationId xmlns:a16="http://schemas.microsoft.com/office/drawing/2014/main" id="{5DF75CAD-D9FA-49AA-8E46-4B8D1EDB8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41" y="3621679"/>
            <a:ext cx="6283202" cy="240633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Observer">
            <a:extLst>
              <a:ext uri="{FF2B5EF4-FFF2-40B4-BE49-F238E27FC236}">
                <a16:creationId xmlns:a16="http://schemas.microsoft.com/office/drawing/2014/main" id="{B1E9ED6F-5008-4105-A7DB-A104A20BB4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099" t="7957" r="2965" b="5360"/>
          <a:stretch/>
        </p:blipFill>
        <p:spPr bwMode="auto">
          <a:xfrm>
            <a:off x="9223301" y="2018708"/>
            <a:ext cx="2568103" cy="247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7294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C87AEB-AB51-4EAF-9A08-D71F676625E8}"/>
              </a:ext>
            </a:extLst>
          </p:cNvPr>
          <p:cNvSpPr>
            <a:spLocks noGrp="1"/>
          </p:cNvSpPr>
          <p:nvPr>
            <p:ph type="title"/>
          </p:nvPr>
        </p:nvSpPr>
        <p:spPr/>
        <p:txBody>
          <a:bodyPr/>
          <a:lstStyle/>
          <a:p>
            <a:r>
              <a:rPr lang="de-DE"/>
              <a:t>Analogie aus der realen Welt</a:t>
            </a:r>
            <a:endParaRPr lang="de-AT" dirty="0"/>
          </a:p>
        </p:txBody>
      </p:sp>
      <p:sp>
        <p:nvSpPr>
          <p:cNvPr id="3" name="Inhaltsplatzhalter 2">
            <a:extLst>
              <a:ext uri="{FF2B5EF4-FFF2-40B4-BE49-F238E27FC236}">
                <a16:creationId xmlns:a16="http://schemas.microsoft.com/office/drawing/2014/main" id="{D448D144-A104-4117-AEFA-99F2D1CA342C}"/>
              </a:ext>
            </a:extLst>
          </p:cNvPr>
          <p:cNvSpPr>
            <a:spLocks noGrp="1"/>
          </p:cNvSpPr>
          <p:nvPr>
            <p:ph idx="1"/>
          </p:nvPr>
        </p:nvSpPr>
        <p:spPr>
          <a:xfrm>
            <a:off x="2231136" y="2638044"/>
            <a:ext cx="7729728" cy="2066545"/>
          </a:xfrm>
        </p:spPr>
        <p:txBody>
          <a:bodyPr>
            <a:normAutofit/>
          </a:bodyPr>
          <a:lstStyle/>
          <a:p>
            <a:r>
              <a:rPr lang="de-AT" dirty="0">
                <a:solidFill>
                  <a:schemeClr val="tx1"/>
                </a:solidFill>
                <a:latin typeface="Bahnschrift Light" panose="020B0502040204020203" pitchFamily="34" charset="0"/>
              </a:rPr>
              <a:t>Zeitschriften- und Zeitungsabonnements</a:t>
            </a:r>
          </a:p>
          <a:p>
            <a:r>
              <a:rPr lang="de-DE" dirty="0">
                <a:solidFill>
                  <a:schemeClr val="tx1"/>
                </a:solidFill>
                <a:latin typeface="Bahnschrift Light" panose="020B0502040204020203" pitchFamily="34" charset="0"/>
              </a:rPr>
              <a:t>Durch ein Abonnement muss man nicht mehr in den Laden gehen, um nachzusehen, ob die nächste Ausgabe verfügbar ist. Der Verlag führt eine Abonnentenliste und weiß, an welchen Zeitschriften sie interessiert sind.</a:t>
            </a:r>
            <a:endParaRPr lang="de-AT" dirty="0">
              <a:solidFill>
                <a:schemeClr val="tx1"/>
              </a:solidFill>
              <a:latin typeface="Bahnschrift Light" panose="020B0502040204020203" pitchFamily="34" charset="0"/>
            </a:endParaRPr>
          </a:p>
        </p:txBody>
      </p:sp>
      <p:pic>
        <p:nvPicPr>
          <p:cNvPr id="4098" name="Picture 2" descr="Zeitschriften- und Zeitungsabonnements">
            <a:extLst>
              <a:ext uri="{FF2B5EF4-FFF2-40B4-BE49-F238E27FC236}">
                <a16:creationId xmlns:a16="http://schemas.microsoft.com/office/drawing/2014/main" id="{7E1A5CDB-827F-4C33-933B-1312E3AC7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972" y="4231532"/>
            <a:ext cx="4842056" cy="24210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ffektiv und effizient: Die ultimative Anleitung für Unternehmer">
            <a:extLst>
              <a:ext uri="{FF2B5EF4-FFF2-40B4-BE49-F238E27FC236}">
                <a16:creationId xmlns:a16="http://schemas.microsoft.com/office/drawing/2014/main" id="{6F868597-832E-43B4-9AA6-A026A3CDCA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74" t="10354" r="36153" b="11347"/>
          <a:stretch/>
        </p:blipFill>
        <p:spPr bwMode="auto">
          <a:xfrm>
            <a:off x="10398868" y="2153412"/>
            <a:ext cx="1347771" cy="264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5014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48F17D-BAE0-46AE-B1A4-4725734D0C1E}"/>
              </a:ext>
            </a:extLst>
          </p:cNvPr>
          <p:cNvSpPr>
            <a:spLocks noGrp="1"/>
          </p:cNvSpPr>
          <p:nvPr>
            <p:ph type="title"/>
          </p:nvPr>
        </p:nvSpPr>
        <p:spPr>
          <a:xfrm>
            <a:off x="960121" y="964692"/>
            <a:ext cx="6092952" cy="1188720"/>
          </a:xfrm>
        </p:spPr>
        <p:txBody>
          <a:bodyPr>
            <a:normAutofit/>
          </a:bodyPr>
          <a:lstStyle/>
          <a:p>
            <a:r>
              <a:rPr lang="de-DE" sz="2600"/>
              <a:t>Anwendbarkeit</a:t>
            </a:r>
            <a:endParaRPr lang="de-AT" sz="2600"/>
          </a:p>
        </p:txBody>
      </p:sp>
      <p:sp>
        <p:nvSpPr>
          <p:cNvPr id="3" name="Inhaltsplatzhalter 2">
            <a:extLst>
              <a:ext uri="{FF2B5EF4-FFF2-40B4-BE49-F238E27FC236}">
                <a16:creationId xmlns:a16="http://schemas.microsoft.com/office/drawing/2014/main" id="{DDE4AD4C-A757-40A1-89C0-5085615CA0A9}"/>
              </a:ext>
            </a:extLst>
          </p:cNvPr>
          <p:cNvSpPr>
            <a:spLocks noGrp="1"/>
          </p:cNvSpPr>
          <p:nvPr>
            <p:ph idx="1"/>
          </p:nvPr>
        </p:nvSpPr>
        <p:spPr>
          <a:xfrm>
            <a:off x="960121" y="2638044"/>
            <a:ext cx="6092952" cy="3101983"/>
          </a:xfrm>
        </p:spPr>
        <p:txBody>
          <a:bodyPr>
            <a:normAutofit/>
          </a:bodyPr>
          <a:lstStyle/>
          <a:p>
            <a:r>
              <a:rPr lang="de-DE" dirty="0">
                <a:solidFill>
                  <a:schemeClr val="tx1"/>
                </a:solidFill>
                <a:latin typeface="Bahnschrift Light" panose="020B0502040204020203" pitchFamily="34" charset="0"/>
              </a:rPr>
              <a:t>Verwenden Sie Observer, …</a:t>
            </a:r>
          </a:p>
          <a:p>
            <a:pPr lvl="1"/>
            <a:r>
              <a:rPr lang="de-DE" dirty="0">
                <a:solidFill>
                  <a:schemeClr val="tx1"/>
                </a:solidFill>
                <a:latin typeface="Bahnschrift Light" panose="020B0502040204020203" pitchFamily="34" charset="0"/>
              </a:rPr>
              <a:t>wenn Änderungen am Zustand eines Objekts möglicherweise Änderungen an anderen Objekten erfordern und der tatsächliche Satz von Objekten im Voraus unbekannt ist oder sich dynamisch ändert</a:t>
            </a:r>
          </a:p>
          <a:p>
            <a:pPr lvl="1"/>
            <a:r>
              <a:rPr lang="de-DE" dirty="0">
                <a:solidFill>
                  <a:schemeClr val="tx1"/>
                </a:solidFill>
                <a:latin typeface="Bahnschrift Light" panose="020B0502040204020203" pitchFamily="34" charset="0"/>
              </a:rPr>
              <a:t>wenn einige Objekte in Ihrer App andere beobachten müssen &gt;&gt;&gt; aber nur für eine begrenzte Zeit oder in bestimmten Fällen</a:t>
            </a:r>
            <a:endParaRPr lang="de-AT" dirty="0">
              <a:solidFill>
                <a:schemeClr val="tx1"/>
              </a:solidFill>
              <a:latin typeface="Bahnschrift Light" panose="020B0502040204020203" pitchFamily="34" charset="0"/>
            </a:endParaRPr>
          </a:p>
        </p:txBody>
      </p:sp>
      <p:pic>
        <p:nvPicPr>
          <p:cNvPr id="4" name="Grafik 3">
            <a:extLst>
              <a:ext uri="{FF2B5EF4-FFF2-40B4-BE49-F238E27FC236}">
                <a16:creationId xmlns:a16="http://schemas.microsoft.com/office/drawing/2014/main" id="{7307965B-5BEA-4D4C-955F-64CEF2DED04C}"/>
              </a:ext>
            </a:extLst>
          </p:cNvPr>
          <p:cNvPicPr>
            <a:picLocks noChangeAspect="1"/>
          </p:cNvPicPr>
          <p:nvPr/>
        </p:nvPicPr>
        <p:blipFill rotWithShape="1">
          <a:blip r:embed="rId2"/>
          <a:srcRect l="14436" r="42584" b="-1"/>
          <a:stretch/>
        </p:blipFill>
        <p:spPr>
          <a:xfrm>
            <a:off x="7532625" y="971703"/>
            <a:ext cx="1808104" cy="2187550"/>
          </a:xfrm>
          <a:prstGeom prst="rect">
            <a:avLst/>
          </a:prstGeom>
          <a:ln w="31750" cap="sq">
            <a:solidFill>
              <a:srgbClr val="FFFFFF"/>
            </a:solidFill>
            <a:miter lim="800000"/>
          </a:ln>
        </p:spPr>
      </p:pic>
      <p:pic>
        <p:nvPicPr>
          <p:cNvPr id="5122" name="Picture 2" descr="Was versteht man unter Middleware?">
            <a:extLst>
              <a:ext uri="{FF2B5EF4-FFF2-40B4-BE49-F238E27FC236}">
                <a16:creationId xmlns:a16="http://schemas.microsoft.com/office/drawing/2014/main" id="{174A2837-0D56-4142-A0DF-6ED507A400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505" b="-3"/>
          <a:stretch/>
        </p:blipFill>
        <p:spPr bwMode="auto">
          <a:xfrm>
            <a:off x="9432169" y="964692"/>
            <a:ext cx="1808107" cy="2194560"/>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5124" name="Picture 4" descr="Web-Anwendungen vs Desktop-Anwendungen | Der Vergleich">
            <a:extLst>
              <a:ext uri="{FF2B5EF4-FFF2-40B4-BE49-F238E27FC236}">
                <a16:creationId xmlns:a16="http://schemas.microsoft.com/office/drawing/2014/main" id="{BB68CEC4-B8FC-4D59-A1DA-C2FD1F779D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147" r="9" b="5062"/>
          <a:stretch/>
        </p:blipFill>
        <p:spPr bwMode="auto">
          <a:xfrm>
            <a:off x="7532625" y="3242930"/>
            <a:ext cx="3707652" cy="2497097"/>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7523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0B90F9AD-F285-4083-A9D4-C9F979971DB9}"/>
              </a:ext>
            </a:extLst>
          </p:cNvPr>
          <p:cNvSpPr>
            <a:spLocks noGrp="1"/>
          </p:cNvSpPr>
          <p:nvPr>
            <p:ph type="body" idx="1"/>
          </p:nvPr>
        </p:nvSpPr>
        <p:spPr/>
        <p:txBody>
          <a:bodyPr>
            <a:normAutofit/>
          </a:bodyPr>
          <a:lstStyle/>
          <a:p>
            <a:r>
              <a:rPr lang="de-DE" sz="2000" dirty="0"/>
              <a:t>Vorteile</a:t>
            </a:r>
            <a:endParaRPr lang="de-AT" sz="2000" dirty="0"/>
          </a:p>
        </p:txBody>
      </p:sp>
      <p:sp>
        <p:nvSpPr>
          <p:cNvPr id="5" name="Inhaltsplatzhalter 4">
            <a:extLst>
              <a:ext uri="{FF2B5EF4-FFF2-40B4-BE49-F238E27FC236}">
                <a16:creationId xmlns:a16="http://schemas.microsoft.com/office/drawing/2014/main" id="{5FED9DDB-AC88-4831-8E1D-B6C6C4584669}"/>
              </a:ext>
            </a:extLst>
          </p:cNvPr>
          <p:cNvSpPr>
            <a:spLocks noGrp="1"/>
          </p:cNvSpPr>
          <p:nvPr>
            <p:ph sz="half" idx="2"/>
          </p:nvPr>
        </p:nvSpPr>
        <p:spPr>
          <a:xfrm>
            <a:off x="1919479" y="3408947"/>
            <a:ext cx="3598164" cy="2311026"/>
          </a:xfrm>
        </p:spPr>
        <p:txBody>
          <a:bodyPr/>
          <a:lstStyle/>
          <a:p>
            <a:pPr algn="l">
              <a:buFont typeface="Arial" panose="020B0604020202020204" pitchFamily="34" charset="0"/>
              <a:buChar char="•"/>
            </a:pPr>
            <a:r>
              <a:rPr lang="de-DE" sz="1500" dirty="0">
                <a:solidFill>
                  <a:schemeClr val="tx1"/>
                </a:solidFill>
                <a:latin typeface="Bahnschrift Light" panose="020B0502040204020203" pitchFamily="34" charset="0"/>
              </a:rPr>
              <a:t>Open/Closed-Prinzip</a:t>
            </a:r>
          </a:p>
          <a:p>
            <a:pPr algn="l">
              <a:buFont typeface="Arial" panose="020B0604020202020204" pitchFamily="34" charset="0"/>
              <a:buChar char="•"/>
            </a:pPr>
            <a:r>
              <a:rPr lang="de-DE" sz="1500" dirty="0">
                <a:solidFill>
                  <a:schemeClr val="tx1"/>
                </a:solidFill>
                <a:latin typeface="Bahnschrift Light" panose="020B0502040204020203" pitchFamily="34" charset="0"/>
              </a:rPr>
              <a:t>neue Abonnentenklassen einführen ohne den Code des Herausgebers ändern zu müssen</a:t>
            </a:r>
          </a:p>
          <a:p>
            <a:pPr algn="l">
              <a:buFont typeface="Arial" panose="020B0604020202020204" pitchFamily="34" charset="0"/>
              <a:buChar char="•"/>
            </a:pPr>
            <a:r>
              <a:rPr lang="de-DE" sz="1500" dirty="0">
                <a:solidFill>
                  <a:schemeClr val="tx1"/>
                </a:solidFill>
                <a:latin typeface="Bahnschrift Light" panose="020B0502040204020203" pitchFamily="34" charset="0"/>
              </a:rPr>
              <a:t>zur Laufzeit Beziehungen zwischen Objekten herstellen.</a:t>
            </a:r>
          </a:p>
        </p:txBody>
      </p:sp>
      <p:sp>
        <p:nvSpPr>
          <p:cNvPr id="6" name="Inhaltsplatzhalter 5">
            <a:extLst>
              <a:ext uri="{FF2B5EF4-FFF2-40B4-BE49-F238E27FC236}">
                <a16:creationId xmlns:a16="http://schemas.microsoft.com/office/drawing/2014/main" id="{D26A60CD-1078-41E4-BFF5-192F880EA07F}"/>
              </a:ext>
            </a:extLst>
          </p:cNvPr>
          <p:cNvSpPr>
            <a:spLocks noGrp="1"/>
          </p:cNvSpPr>
          <p:nvPr>
            <p:ph sz="quarter" idx="4"/>
          </p:nvPr>
        </p:nvSpPr>
        <p:spPr>
          <a:xfrm>
            <a:off x="6674358" y="3408947"/>
            <a:ext cx="3598164" cy="2311026"/>
          </a:xfrm>
        </p:spPr>
        <p:txBody>
          <a:bodyPr>
            <a:normAutofit/>
          </a:bodyPr>
          <a:lstStyle/>
          <a:p>
            <a:r>
              <a:rPr lang="de-DE" sz="1500" dirty="0">
                <a:solidFill>
                  <a:schemeClr val="tx1"/>
                </a:solidFill>
                <a:latin typeface="Bahnschrift Light" panose="020B0502040204020203" pitchFamily="34" charset="0"/>
              </a:rPr>
              <a:t>Abonnenten werden in zufälliger Reihenfolge benachrichtigt.</a:t>
            </a:r>
          </a:p>
        </p:txBody>
      </p:sp>
      <p:sp>
        <p:nvSpPr>
          <p:cNvPr id="7" name="Textplatzhalter 6">
            <a:extLst>
              <a:ext uri="{FF2B5EF4-FFF2-40B4-BE49-F238E27FC236}">
                <a16:creationId xmlns:a16="http://schemas.microsoft.com/office/drawing/2014/main" id="{D8247A5E-DDD2-48D5-8A19-7DE0FB631264}"/>
              </a:ext>
            </a:extLst>
          </p:cNvPr>
          <p:cNvSpPr>
            <a:spLocks noGrp="1"/>
          </p:cNvSpPr>
          <p:nvPr>
            <p:ph type="body" sz="quarter" idx="13"/>
          </p:nvPr>
        </p:nvSpPr>
        <p:spPr/>
        <p:txBody>
          <a:bodyPr>
            <a:normAutofit/>
          </a:bodyPr>
          <a:lstStyle/>
          <a:p>
            <a:r>
              <a:rPr lang="de-DE" sz="2000" dirty="0"/>
              <a:t>Nachteile</a:t>
            </a:r>
            <a:endParaRPr lang="de-AT" sz="2000" dirty="0"/>
          </a:p>
        </p:txBody>
      </p:sp>
      <p:sp>
        <p:nvSpPr>
          <p:cNvPr id="2" name="Titel 1">
            <a:extLst>
              <a:ext uri="{FF2B5EF4-FFF2-40B4-BE49-F238E27FC236}">
                <a16:creationId xmlns:a16="http://schemas.microsoft.com/office/drawing/2014/main" id="{7CBF9F58-6747-440A-8735-B9C982925A1C}"/>
              </a:ext>
            </a:extLst>
          </p:cNvPr>
          <p:cNvSpPr>
            <a:spLocks noGrp="1"/>
          </p:cNvSpPr>
          <p:nvPr>
            <p:ph type="title"/>
          </p:nvPr>
        </p:nvSpPr>
        <p:spPr/>
        <p:txBody>
          <a:bodyPr/>
          <a:lstStyle/>
          <a:p>
            <a:r>
              <a:rPr lang="de-DE" dirty="0"/>
              <a:t>Vor- und Nachteile</a:t>
            </a:r>
            <a:endParaRPr lang="de-AT" dirty="0"/>
          </a:p>
        </p:txBody>
      </p:sp>
      <p:pic>
        <p:nvPicPr>
          <p:cNvPr id="3" name="Grafik 2">
            <a:extLst>
              <a:ext uri="{FF2B5EF4-FFF2-40B4-BE49-F238E27FC236}">
                <a16:creationId xmlns:a16="http://schemas.microsoft.com/office/drawing/2014/main" id="{FEDD01D7-E441-42EB-9457-057B83E91B92}"/>
              </a:ext>
            </a:extLst>
          </p:cNvPr>
          <p:cNvPicPr>
            <a:picLocks noChangeAspect="1"/>
          </p:cNvPicPr>
          <p:nvPr/>
        </p:nvPicPr>
        <p:blipFill>
          <a:blip r:embed="rId2"/>
          <a:stretch>
            <a:fillRect/>
          </a:stretch>
        </p:blipFill>
        <p:spPr>
          <a:xfrm>
            <a:off x="6222106" y="4116464"/>
            <a:ext cx="4386458" cy="2741536"/>
          </a:xfrm>
          <a:prstGeom prst="rect">
            <a:avLst/>
          </a:prstGeom>
        </p:spPr>
      </p:pic>
    </p:spTree>
    <p:extLst>
      <p:ext uri="{BB962C8B-B14F-4D97-AF65-F5344CB8AC3E}">
        <p14:creationId xmlns:p14="http://schemas.microsoft.com/office/powerpoint/2010/main" val="7758791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1EC0001-AA96-4DB7-A679-DC25D4EF3F80}"/>
              </a:ext>
            </a:extLst>
          </p:cNvPr>
          <p:cNvSpPr>
            <a:spLocks noGrp="1"/>
          </p:cNvSpPr>
          <p:nvPr>
            <p:ph type="title"/>
          </p:nvPr>
        </p:nvSpPr>
        <p:spPr>
          <a:xfrm>
            <a:off x="619504" y="1822673"/>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ENDE</a:t>
            </a:r>
          </a:p>
        </p:txBody>
      </p:sp>
      <p:pic>
        <p:nvPicPr>
          <p:cNvPr id="5" name="Grafik 4">
            <a:extLst>
              <a:ext uri="{FF2B5EF4-FFF2-40B4-BE49-F238E27FC236}">
                <a16:creationId xmlns:a16="http://schemas.microsoft.com/office/drawing/2014/main" id="{BFEBD21F-C41B-4886-BBFD-CB255DE68993}"/>
              </a:ext>
            </a:extLst>
          </p:cNvPr>
          <p:cNvPicPr>
            <a:picLocks noChangeAspect="1"/>
          </p:cNvPicPr>
          <p:nvPr/>
        </p:nvPicPr>
        <p:blipFill rotWithShape="1">
          <a:blip r:embed="rId2"/>
          <a:srcRect b="4222"/>
          <a:stretch/>
        </p:blipFill>
        <p:spPr>
          <a:xfrm>
            <a:off x="5297763" y="255806"/>
            <a:ext cx="6250769" cy="5103798"/>
          </a:xfrm>
          <a:prstGeom prst="rect">
            <a:avLst/>
          </a:prstGeom>
          <a:ln>
            <a:noFill/>
          </a:ln>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2478472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Paket">
  <a:themeElements>
    <a:clrScheme name="Ganymed">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Paket</Template>
  <TotalTime>0</TotalTime>
  <Words>332</Words>
  <Application>Microsoft Office PowerPoint</Application>
  <PresentationFormat>Breitbild</PresentationFormat>
  <Paragraphs>40</Paragraphs>
  <Slides>10</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Arial Nova Light</vt:lpstr>
      <vt:lpstr>Bahnschrift Light</vt:lpstr>
      <vt:lpstr>Gill Sans MT</vt:lpstr>
      <vt:lpstr>PT Sans</vt:lpstr>
      <vt:lpstr>Paket</vt:lpstr>
      <vt:lpstr>Observer</vt:lpstr>
      <vt:lpstr>INHALTSVERZEICHNIS</vt:lpstr>
      <vt:lpstr>Überblick</vt:lpstr>
      <vt:lpstr>Problem</vt:lpstr>
      <vt:lpstr>Lösung</vt:lpstr>
      <vt:lpstr>Analogie aus der realen Welt</vt:lpstr>
      <vt:lpstr>Anwendbarkeit</vt:lpstr>
      <vt:lpstr>Vor- und Nachteile</vt:lpstr>
      <vt:lpstr>ENDE</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Observer</dc:title>
  <dc:creator>BODLOS Manuel</dc:creator>
  <cp:lastModifiedBy>BODLOS Manuel</cp:lastModifiedBy>
  <cp:revision>46</cp:revision>
  <dcterms:created xsi:type="dcterms:W3CDTF">2022-02-15T07:56:17Z</dcterms:created>
  <dcterms:modified xsi:type="dcterms:W3CDTF">2022-06-04T16:06:25Z</dcterms:modified>
</cp:coreProperties>
</file>