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37"/>
  </p:notesMasterIdLst>
  <p:handoutMasterIdLst>
    <p:handoutMasterId r:id="rId38"/>
  </p:handoutMasterIdLst>
  <p:sldIdLst>
    <p:sldId id="2134804451" r:id="rId5"/>
    <p:sldId id="2147308138" r:id="rId6"/>
    <p:sldId id="2147308139" r:id="rId7"/>
    <p:sldId id="2147308140" r:id="rId8"/>
    <p:sldId id="2147308141" r:id="rId9"/>
    <p:sldId id="2147308142" r:id="rId10"/>
    <p:sldId id="2147308166" r:id="rId11"/>
    <p:sldId id="2147308143" r:id="rId12"/>
    <p:sldId id="2147308144" r:id="rId13"/>
    <p:sldId id="2147308145" r:id="rId14"/>
    <p:sldId id="2147308147" r:id="rId15"/>
    <p:sldId id="2147308148" r:id="rId16"/>
    <p:sldId id="2147308149" r:id="rId17"/>
    <p:sldId id="2147308150" r:id="rId18"/>
    <p:sldId id="2147308151" r:id="rId19"/>
    <p:sldId id="2147308152" r:id="rId20"/>
    <p:sldId id="2147308153" r:id="rId21"/>
    <p:sldId id="2147308154" r:id="rId22"/>
    <p:sldId id="2147308155" r:id="rId23"/>
    <p:sldId id="2147308156" r:id="rId24"/>
    <p:sldId id="2147308157" r:id="rId25"/>
    <p:sldId id="2147308167" r:id="rId26"/>
    <p:sldId id="2147308159" r:id="rId27"/>
    <p:sldId id="2147308160" r:id="rId28"/>
    <p:sldId id="2147308161" r:id="rId29"/>
    <p:sldId id="2147308162" r:id="rId30"/>
    <p:sldId id="2147308163" r:id="rId31"/>
    <p:sldId id="2147308164" r:id="rId32"/>
    <p:sldId id="2147308165" r:id="rId33"/>
    <p:sldId id="2147308137" r:id="rId34"/>
    <p:sldId id="2147308135" r:id="rId35"/>
    <p:sldId id="513" r:id="rId36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3768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72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36" userDrawn="1">
          <p15:clr>
            <a:srgbClr val="A4A3A4"/>
          </p15:clr>
        </p15:guide>
        <p15:guide id="9" pos="4488" userDrawn="1">
          <p15:clr>
            <a:srgbClr val="A4A3A4"/>
          </p15:clr>
        </p15:guide>
        <p15:guide id="10" pos="472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AA39A-0D8D-43EC-8F96-56C0A7414FB8}" v="10" dt="2022-12-05T12:33:42.863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80702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118" y="53"/>
      </p:cViewPr>
      <p:guideLst>
        <p:guide orient="horz" pos="408"/>
        <p:guide orient="horz" pos="3768"/>
        <p:guide orient="horz" pos="4512"/>
        <p:guide orient="horz" pos="4872"/>
        <p:guide pos="7488"/>
        <p:guide pos="432"/>
        <p:guide pos="3024"/>
        <p:guide pos="3336"/>
        <p:guide pos="4488"/>
        <p:guide pos="4728"/>
        <p:guide pos="4752"/>
        <p:guide pos="5904"/>
        <p:guide pos="6192"/>
        <p:guide pos="8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47" d="100"/>
          <a:sy n="47" d="100"/>
        </p:scale>
        <p:origin x="3810" y="7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mova, Alena (DXC Luxoft)" userId="607f0aa3-d0b3-4d0f-b985-23f99efadf34" providerId="ADAL" clId="{304AA39A-0D8D-43EC-8F96-56C0A7414FB8}"/>
    <pc:docChg chg="undo custSel modSld">
      <pc:chgData name="Shalimova, Alena (DXC Luxoft)" userId="607f0aa3-d0b3-4d0f-b985-23f99efadf34" providerId="ADAL" clId="{304AA39A-0D8D-43EC-8F96-56C0A7414FB8}" dt="2022-12-05T12:33:39.264" v="13" actId="14100"/>
      <pc:docMkLst>
        <pc:docMk/>
      </pc:docMkLst>
      <pc:sldChg chg="modSp">
        <pc:chgData name="Shalimova, Alena (DXC Luxoft)" userId="607f0aa3-d0b3-4d0f-b985-23f99efadf34" providerId="ADAL" clId="{304AA39A-0D8D-43EC-8F96-56C0A7414FB8}" dt="2022-12-05T12:31:49.377" v="4" actId="13900"/>
        <pc:sldMkLst>
          <pc:docMk/>
          <pc:sldMk cId="3938960628" sldId="2147308122"/>
        </pc:sldMkLst>
        <pc:spChg chg="mod">
          <ac:chgData name="Shalimova, Alena (DXC Luxoft)" userId="607f0aa3-d0b3-4d0f-b985-23f99efadf34" providerId="ADAL" clId="{304AA39A-0D8D-43EC-8F96-56C0A7414FB8}" dt="2022-12-05T12:31:49.377" v="4" actId="13900"/>
          <ac:spMkLst>
            <pc:docMk/>
            <pc:sldMk cId="3938960628" sldId="2147308122"/>
            <ac:spMk id="9" creationId="{FCC55B2C-0E07-4C08-9C00-2BEC4D43052E}"/>
          </ac:spMkLst>
        </pc:spChg>
      </pc:sldChg>
      <pc:sldChg chg="modSp mod">
        <pc:chgData name="Shalimova, Alena (DXC Luxoft)" userId="607f0aa3-d0b3-4d0f-b985-23f99efadf34" providerId="ADAL" clId="{304AA39A-0D8D-43EC-8F96-56C0A7414FB8}" dt="2022-12-05T12:33:39.264" v="13" actId="14100"/>
        <pc:sldMkLst>
          <pc:docMk/>
          <pc:sldMk cId="4126341280" sldId="2147308125"/>
        </pc:sldMkLst>
        <pc:graphicFrameChg chg="mod">
          <ac:chgData name="Shalimova, Alena (DXC Luxoft)" userId="607f0aa3-d0b3-4d0f-b985-23f99efadf34" providerId="ADAL" clId="{304AA39A-0D8D-43EC-8F96-56C0A7414FB8}" dt="2022-12-05T12:33:39.264" v="13" actId="14100"/>
          <ac:graphicFrameMkLst>
            <pc:docMk/>
            <pc:sldMk cId="4126341280" sldId="2147308125"/>
            <ac:graphicFrameMk id="2" creationId="{92BC7DCE-CB84-001C-0905-2396C9FEE66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2024-02-12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9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change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7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slide of the course is for answers to any remaining questions of participants.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Font requirements: </a:t>
            </a:r>
          </a:p>
          <a:p>
            <a:r>
              <a:rPr lang="en-US" b="1" dirty="0">
                <a:latin typeface="Open Sans"/>
                <a:cs typeface="Open Sans"/>
              </a:rPr>
              <a:t>Title font:</a:t>
            </a:r>
            <a:r>
              <a:rPr lang="en-US" dirty="0">
                <a:latin typeface="Open Sans"/>
                <a:cs typeface="Open Sans"/>
              </a:rPr>
              <a:t> Arial (Headings), bold, white, 60 size.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slide of the course is for answers to any last questions of the participants.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Font requirements: </a:t>
            </a:r>
          </a:p>
          <a:p>
            <a:r>
              <a:rPr lang="en-US" b="1" dirty="0"/>
              <a:t>Title font: </a:t>
            </a:r>
            <a:r>
              <a:rPr lang="en-US" dirty="0">
                <a:latin typeface="Open Sans"/>
                <a:cs typeface="Open Sans"/>
              </a:rPr>
              <a:t>Arial (Headings), bold, white, 54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8480-8DC8-404A-8F21-4C636018319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1" y="386372"/>
            <a:ext cx="3330465" cy="1370974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762EE022-1F6B-450F-B24D-390EF321A15C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F803F650-FBCD-42E2-8B97-A662198F68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232004B2-78EE-4410-9C0B-C34CEEB570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B22AF4F2-A215-41CD-ACC7-74D9C27199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6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12,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EF389A70-6BE4-4539-B55B-7C4D7A98A6DE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2021 Luxoft, A DXC Technology Company. All rights reserved. 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12,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12,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6DBCA8F0-0A02-4BCC-A073-37F44B998011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2021 Luxoft, A DXC Technology Company.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7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12,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">
            <a:extLst>
              <a:ext uri="{FF2B5EF4-FFF2-40B4-BE49-F238E27FC236}">
                <a16:creationId xmlns:a16="http://schemas.microsoft.com/office/drawing/2014/main" id="{A4740BAF-E55C-41B4-9D8F-20EFCB1D9DF5}"/>
              </a:ext>
            </a:extLst>
          </p:cNvPr>
          <p:cNvGrpSpPr/>
          <p:nvPr userDrawn="1"/>
        </p:nvGrpSpPr>
        <p:grpSpPr>
          <a:xfrm>
            <a:off x="10018061" y="7718602"/>
            <a:ext cx="4266251" cy="275663"/>
            <a:chOff x="5180309" y="7580771"/>
            <a:chExt cx="4266251" cy="275663"/>
          </a:xfrm>
        </p:grpSpPr>
        <p:sp>
          <p:nvSpPr>
            <p:cNvPr id="41" name="Footer Placeholder 4">
              <a:extLst>
                <a:ext uri="{FF2B5EF4-FFF2-40B4-BE49-F238E27FC236}">
                  <a16:creationId xmlns:a16="http://schemas.microsoft.com/office/drawing/2014/main" id="{CD5E5A76-CF93-42B9-8734-9AB6DE5B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2" name="Footer Placeholder 4">
              <a:extLst>
                <a:ext uri="{FF2B5EF4-FFF2-40B4-BE49-F238E27FC236}">
                  <a16:creationId xmlns:a16="http://schemas.microsoft.com/office/drawing/2014/main" id="{7BDC4FD3-2E2A-4492-B9D5-AB7815CA649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43" name="Footer Placeholder 4">
              <a:extLst>
                <a:ext uri="{FF2B5EF4-FFF2-40B4-BE49-F238E27FC236}">
                  <a16:creationId xmlns:a16="http://schemas.microsoft.com/office/drawing/2014/main" id="{B322C845-80D4-4B00-9745-E7328F5B14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9" y="2865012"/>
            <a:ext cx="607214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DE6920B9-1B18-4AAA-A252-B3117674BB8F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CA92D7E5-6F65-456D-9A3D-FCAD414A49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724BEABC-BAED-4312-9129-04D5019508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33FE2B0-5CFF-4E89-A998-BC955907CBF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1" y="386372"/>
            <a:ext cx="3330465" cy="13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6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4"/>
            <a:ext cx="10660075" cy="67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5CFA0CD-A27F-476D-BD29-3BD429637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368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673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7ADE17-58DF-4F78-8452-C5F930DB8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823DCD43-01E3-4C9B-A321-BD077CEFECE1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74202-F698-4A1E-AFC0-589F570DF2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9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67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4F952D9C-702C-4059-991B-14F6693E33C3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EB9873-1B7F-460E-97AE-22CA9D9A76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5CBE55C-D5CB-4483-8D90-3F01D8869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86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5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grpSp>
        <p:nvGrpSpPr>
          <p:cNvPr id="46" name="Group 3">
            <a:extLst>
              <a:ext uri="{FF2B5EF4-FFF2-40B4-BE49-F238E27FC236}">
                <a16:creationId xmlns:a16="http://schemas.microsoft.com/office/drawing/2014/main" id="{C275E6D4-B984-4881-B7B2-CD1DEF748372}"/>
              </a:ext>
            </a:extLst>
          </p:cNvPr>
          <p:cNvGrpSpPr/>
          <p:nvPr userDrawn="1"/>
        </p:nvGrpSpPr>
        <p:grpSpPr>
          <a:xfrm>
            <a:off x="5180309" y="7580771"/>
            <a:ext cx="4266251" cy="275663"/>
            <a:chOff x="5180309" y="7580771"/>
            <a:chExt cx="4266251" cy="275663"/>
          </a:xfrm>
        </p:grpSpPr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7FC4F38E-D5AC-4504-AC96-61037A8E878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19261DF6-C15E-4B53-9A4C-8E30F16201A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02A202FD-8D7A-4668-A375-A311ECE987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6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7" r:id="rId11"/>
    <p:sldLayoutId id="2147483852" r:id="rId12"/>
    <p:sldLayoutId id="2147483853" r:id="rId13"/>
    <p:sldLayoutId id="21474838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68400" y="3600083"/>
            <a:ext cx="7353431" cy="2256367"/>
          </a:xfrm>
        </p:spPr>
        <p:txBody>
          <a:bodyPr/>
          <a:lstStyle/>
          <a:p>
            <a:br>
              <a:rPr lang="ru-RU" altLang="ru-RU" dirty="0"/>
            </a:br>
            <a:r>
              <a:rPr lang="ru-RU" dirty="0">
                <a:ea typeface="+mj-lt"/>
                <a:cs typeface="+mj-lt"/>
              </a:rPr>
              <a:t>Module 2: </a:t>
            </a:r>
            <a:r>
              <a:rPr lang="en-US" dirty="0">
                <a:ea typeface="+mj-lt"/>
                <a:cs typeface="+mj-lt"/>
              </a:rPr>
              <a:t>CLI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68401" y="3442428"/>
            <a:ext cx="7353431" cy="914400"/>
          </a:xfrm>
        </p:spPr>
        <p:txBody>
          <a:bodyPr/>
          <a:lstStyle/>
          <a:p>
            <a:r>
              <a:rPr lang="en-US" altLang="ru-RU" dirty="0"/>
              <a:t>JVA-083</a:t>
            </a:r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168401" y="6338028"/>
            <a:ext cx="7353431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463040" rtl="0" eaLnBrk="1" latinLnBrk="0" hangingPunct="1">
              <a:spcBef>
                <a:spcPts val="0"/>
              </a:spcBef>
              <a:buFontTx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0" algn="ctr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63040" indent="0" algn="ctr" defTabSz="1463040" rtl="0" eaLnBrk="1" latinLnBrk="0" hangingPunct="1">
              <a:spcBef>
                <a:spcPts val="12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9456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92608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60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38912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12064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85216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63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the messages been sent?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4467497"/>
            <a:ext cx="13258799" cy="27111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Let's check...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where are the messages?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is something wrong?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--from-beginning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8E205-2479-5638-A87B-151F309B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3" y="2400300"/>
            <a:ext cx="9734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AE5ED2-8B8C-D861-70A6-2614D558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8" y="4529002"/>
            <a:ext cx="12611100" cy="1924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96550-CE28-5888-C95A-97C37746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596231"/>
            <a:ext cx="9734550" cy="32575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messages from beginning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6633368"/>
            <a:ext cx="13258799" cy="5453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TIP: </a:t>
            </a:r>
            <a:r>
              <a:rPr lang="en-US" b="0" dirty="0"/>
              <a:t>Switch from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--topic</a:t>
            </a:r>
            <a:r>
              <a:rPr lang="en-US" b="0" dirty="0"/>
              <a:t> to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--include</a:t>
            </a:r>
            <a:r>
              <a:rPr lang="en-US" b="0" dirty="0"/>
              <a:t> to specify multiple topics.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Notice how messages are delivered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Is that what you expected?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SOLUTION: </a:t>
            </a:r>
            <a:r>
              <a:rPr lang="en-US" sz="2400" dirty="0"/>
              <a:t>use consumer groups!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multiple consumers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34915-64FF-A9C5-6285-9A1141F4B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589BC1-2015-33E7-2D64-712EEA5E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27" y="4227332"/>
            <a:ext cx="6414990" cy="27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5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3A7361C-7D7F-09ED-B567-B38293FF5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4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data specifying consumer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2DE8B-3ECD-B3FF-95D0-46751D857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2438400"/>
            <a:ext cx="11849100" cy="3352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6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consumer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65ED50-3BFC-C557-95AE-A4E556DD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3295650"/>
            <a:ext cx="11849100" cy="16383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8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77F87-94D2-2B7A-5599-F88D08FF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79600"/>
            <a:ext cx="11849100" cy="2324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groups details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FF9C5D-1925-6A92-9CAB-D21BAD5E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1" y="4291823"/>
            <a:ext cx="13840249" cy="1406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AE545C-7099-CC57-748D-0C52B25BA8AC}"/>
              </a:ext>
            </a:extLst>
          </p:cNvPr>
          <p:cNvSpPr txBox="1"/>
          <p:nvPr/>
        </p:nvSpPr>
        <p:spPr>
          <a:xfrm>
            <a:off x="7315200" y="6350000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</a:t>
            </a:r>
            <a:r>
              <a:rPr lang="en-US" sz="2000" dirty="0"/>
              <a:t> notice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client-id</a:t>
            </a:r>
            <a:r>
              <a:rPr lang="en-US" sz="2000" dirty="0"/>
              <a:t> and number of partitions assigned</a:t>
            </a:r>
          </a:p>
        </p:txBody>
      </p:sp>
    </p:spTree>
    <p:extLst>
      <p:ext uri="{BB962C8B-B14F-4D97-AF65-F5344CB8AC3E}">
        <p14:creationId xmlns:p14="http://schemas.microsoft.com/office/powerpoint/2010/main" val="37335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more details!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A6A0EC-8957-0AC3-F9BE-87021CBF3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3956385"/>
            <a:ext cx="13258800" cy="278634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8A54B1-4B69-543E-0F3C-94A2D70A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9" y="1902173"/>
            <a:ext cx="6191250" cy="1924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FAA4B2-3C41-B0BD-3026-E05C2B55AD70}"/>
              </a:ext>
            </a:extLst>
          </p:cNvPr>
          <p:cNvSpPr txBox="1"/>
          <p:nvPr/>
        </p:nvSpPr>
        <p:spPr>
          <a:xfrm>
            <a:off x="7315198" y="6373398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CAUTION: </a:t>
            </a:r>
            <a:r>
              <a:rPr lang="en-US" sz="2000" dirty="0"/>
              <a:t>what is consumer lag? 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213568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What was the consumer group when I didn't specify it?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 multiple consumers. </a:t>
            </a:r>
            <a:r>
              <a:rPr lang="en-US" sz="2400" b="0" dirty="0"/>
              <a:t>Produce messages. How are they assigned to partitions?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 more consumers than partitions.</a:t>
            </a:r>
            <a:r>
              <a:rPr lang="en-US" sz="2400" b="0" dirty="0"/>
              <a:t> What happened?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 multiple consumers in multiple groups. </a:t>
            </a:r>
            <a:r>
              <a:rPr lang="en-US" sz="2400" b="0" dirty="0"/>
              <a:t>Analyze the behavior.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Stop one of customers</a:t>
            </a:r>
            <a:r>
              <a:rPr lang="en-US" sz="2400" b="0" dirty="0"/>
              <a:t>. What happened?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Stop all consumers. </a:t>
            </a:r>
            <a:r>
              <a:rPr lang="en-US" sz="2400" b="0" dirty="0"/>
              <a:t>Keep producing. </a:t>
            </a:r>
            <a:r>
              <a:rPr lang="en-US" sz="2400" dirty="0"/>
              <a:t>Reconnect. </a:t>
            </a:r>
            <a:r>
              <a:rPr lang="en-US" sz="2400" b="0" dirty="0"/>
              <a:t>What happened?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5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new consumer joins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consumer leaves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consumer hangs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consumer crashes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When does rebalance happen?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2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creation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1D47134-FE8E-B273-7D49-8BA0D81C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427287"/>
            <a:ext cx="11582400" cy="219075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48C0B7-54C7-A06B-22CC-F71C4D8E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09" y="4618037"/>
            <a:ext cx="11582400" cy="933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1371D6-6503-68E8-F345-D66173062CC3}"/>
              </a:ext>
            </a:extLst>
          </p:cNvPr>
          <p:cNvSpPr txBox="1"/>
          <p:nvPr/>
        </p:nvSpPr>
        <p:spPr>
          <a:xfrm>
            <a:off x="7889966" y="6086397"/>
            <a:ext cx="5601213" cy="1096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how many partitions should you specify?</a:t>
            </a:r>
          </a:p>
          <a:p>
            <a:pPr marL="342900" indent="-342900" algn="l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what is the maximum replication factor?</a:t>
            </a:r>
          </a:p>
        </p:txBody>
      </p:sp>
    </p:spTree>
    <p:extLst>
      <p:ext uri="{BB962C8B-B14F-4D97-AF65-F5344CB8AC3E}">
        <p14:creationId xmlns:p14="http://schemas.microsoft.com/office/powerpoint/2010/main" val="284720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read those messages again!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I want to reprocess a message (bug)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I want to skip forward (poison pill 💀)</a:t>
            </a:r>
          </a:p>
          <a:p>
            <a:endParaRPr lang="en-US" sz="2200" b="0" dirty="0"/>
          </a:p>
          <a:p>
            <a:r>
              <a:rPr lang="en-US" sz="2200" dirty="0">
                <a:solidFill>
                  <a:schemeClr val="accent1"/>
                </a:solidFill>
              </a:rPr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change consumer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move offsets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delete group's offsets (all or for topic)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read from specified partition/offset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7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offsets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--reset-offsets:</a:t>
            </a:r>
          </a:p>
          <a:p>
            <a:pPr marL="571500" lvl="2" indent="-342900"/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--to-datetime</a:t>
            </a:r>
          </a:p>
          <a:p>
            <a:pPr marL="571500" lvl="2" indent="-342900"/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--by-duration</a:t>
            </a:r>
          </a:p>
          <a:p>
            <a:pPr marL="571500" lvl="2" indent="-342900"/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--to-earliest</a:t>
            </a:r>
          </a:p>
          <a:p>
            <a:pPr marL="571500" lvl="2" indent="-342900"/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--to-latest</a:t>
            </a:r>
          </a:p>
          <a:p>
            <a:pPr marL="571500" lvl="2" indent="-342900"/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--shift-by</a:t>
            </a:r>
          </a:p>
          <a:p>
            <a:pPr marL="571500" lvl="2" indent="-342900"/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--to-offset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--all-topics</a:t>
            </a:r>
            <a:r>
              <a:rPr lang="en-US" b="0" dirty="0"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 --topic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--delete-offsets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kafka</a:t>
            </a:r>
            <a:r>
              <a:rPr lang="en-US" dirty="0">
                <a:solidFill>
                  <a:schemeClr val="accent1"/>
                </a:solidFill>
              </a:rPr>
              <a:t>-consumer-groups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4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73C48-5243-BCAC-1A18-D8EAA253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79600"/>
            <a:ext cx="6191250" cy="2590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offsets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180" y="2919595"/>
            <a:ext cx="5179421" cy="1731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TIP: </a:t>
            </a:r>
            <a:r>
              <a:rPr lang="en-US" b="0" dirty="0"/>
              <a:t>This is dry run. Now add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--execute</a:t>
            </a:r>
            <a:endParaRPr lang="en-US" b="0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IMPORTANT: </a:t>
            </a:r>
            <a:r>
              <a:rPr lang="en-US" b="0" dirty="0"/>
              <a:t>the group cannot be active!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135E0-716C-12FC-98A4-E7C5642E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444273"/>
            <a:ext cx="11506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specified partition/offset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B8FE10F-7A5B-A8C2-866C-297DCCF0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819400"/>
            <a:ext cx="11506200" cy="2590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1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Messages with keys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1617F48-52B7-0D0E-C516-C8C59C6EB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7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urgent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why do we need to specify keys?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how is partition assigned?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what is partition assignment strategy for null keys?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1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messages with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4992685"/>
            <a:ext cx="13258799" cy="2185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Use tab to separate key from value (or specify different </a:t>
            </a: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key.separator</a:t>
            </a:r>
            <a:r>
              <a:rPr lang="en-US" sz="2200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Make sure the input has correct syntax (console producer does not handle it well)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  <a:latin typeface="Consolas" panose="020B0609020204030204" pitchFamily="49" charset="0"/>
              </a:rPr>
              <a:t>--property </a:t>
            </a: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key.separator</a:t>
            </a:r>
            <a:r>
              <a:rPr lang="en-US" sz="2200" b="0" dirty="0">
                <a:solidFill>
                  <a:schemeClr val="accent1"/>
                </a:solidFill>
                <a:latin typeface="Consolas" panose="020B0609020204030204" pitchFamily="49" charset="0"/>
              </a:rPr>
              <a:t>=:</a:t>
            </a: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Run multiple consumers. Check which messages appear in which consumer.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D38F-E4E9-2671-D023-2EC9C704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190750"/>
            <a:ext cx="11506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structure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1617F48-52B7-0D0E-C516-C8C59C6EB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9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topic stored?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3128508"/>
            <a:ext cx="13258799" cy="40501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TIP: </a:t>
            </a:r>
            <a:r>
              <a:rPr lang="en-US" sz="2200" b="0" dirty="0"/>
              <a:t>inspect contents of directories</a:t>
            </a:r>
          </a:p>
          <a:p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topics are stored as directories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one directory for each partition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offset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timestamp index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A8B5A-39B6-B8A0-1141-A031C1DA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3961"/>
            <a:ext cx="8305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2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9DBF07-80B6-508E-A3B1-B31E2297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74"/>
          <a:stretch/>
        </p:blipFill>
        <p:spPr>
          <a:xfrm>
            <a:off x="685800" y="1940673"/>
            <a:ext cx="6851469" cy="2076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consumer_offsets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D218A-4DBB-7D38-B1A5-BECD1BB3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212478"/>
            <a:ext cx="13487400" cy="3238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710C50-2E40-F157-8FBC-57B69383E343}"/>
              </a:ext>
            </a:extLst>
          </p:cNvPr>
          <p:cNvSpPr txBox="1"/>
          <p:nvPr/>
        </p:nvSpPr>
        <p:spPr>
          <a:xfrm>
            <a:off x="8357365" y="2808514"/>
            <a:ext cx="5587235" cy="100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NOTE: </a:t>
            </a:r>
            <a:r>
              <a:rPr lang="en-US" sz="2000" dirty="0"/>
              <a:t>Heavily partitioned (50)</a:t>
            </a: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dirty="0"/>
              <a:t>We will address `</a:t>
            </a:r>
            <a:r>
              <a:rPr lang="en-US" sz="2000" dirty="0" err="1"/>
              <a:t>cleanup.policy</a:t>
            </a:r>
            <a:r>
              <a:rPr lang="en-US" sz="2000" dirty="0"/>
              <a:t>=compact` later.</a:t>
            </a:r>
          </a:p>
        </p:txBody>
      </p:sp>
    </p:spTree>
    <p:extLst>
      <p:ext uri="{BB962C8B-B14F-4D97-AF65-F5344CB8AC3E}">
        <p14:creationId xmlns:p14="http://schemas.microsoft.com/office/powerpoint/2010/main" val="416473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listing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6FA5CF-5CCB-AF5E-D97B-B2C6C4B1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74887"/>
            <a:ext cx="11582400" cy="15621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E481D-DB70-02A0-57C0-550BF3EB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30096"/>
            <a:ext cx="11582400" cy="156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394FE-0EA4-9E6E-16EA-AA460D3942B5}"/>
              </a:ext>
            </a:extLst>
          </p:cNvPr>
          <p:cNvSpPr txBox="1"/>
          <p:nvPr/>
        </p:nvSpPr>
        <p:spPr>
          <a:xfrm>
            <a:off x="6877318" y="6024891"/>
            <a:ext cx="68259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200" b="1" dirty="0">
                <a:solidFill>
                  <a:schemeClr val="accent1"/>
                </a:solidFill>
              </a:rPr>
              <a:t>CAUTION: </a:t>
            </a:r>
            <a:r>
              <a:rPr lang="en-US" sz="2200" dirty="0"/>
              <a:t>there are some topics we did not create...</a:t>
            </a:r>
          </a:p>
        </p:txBody>
      </p:sp>
    </p:spTree>
    <p:extLst>
      <p:ext uri="{BB962C8B-B14F-4D97-AF65-F5344CB8AC3E}">
        <p14:creationId xmlns:p14="http://schemas.microsoft.com/office/powerpoint/2010/main" val="40168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Text Box 115">
            <a:extLst>
              <a:ext uri="{FF2B5EF4-FFF2-40B4-BE49-F238E27FC236}">
                <a16:creationId xmlns:a16="http://schemas.microsoft.com/office/drawing/2014/main" id="{AE73D340-2581-4F46-8033-5D3536AD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30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685800" y="2076233"/>
            <a:ext cx="10414000" cy="2229067"/>
          </a:xfrm>
          <a:prstGeom prst="rect">
            <a:avLst/>
          </a:prstGeom>
        </p:spPr>
        <p:txBody>
          <a:bodyPr anchor="ctr"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share your feedback.</a:t>
            </a:r>
            <a:br>
              <a:rPr lang="en-US" dirty="0"/>
            </a:br>
            <a:r>
              <a:rPr lang="en-US" dirty="0"/>
              <a:t>Your opinion is important to us!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06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description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D3B8E15-4776-2370-CC24-A5CB96F1F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09" y="1879600"/>
            <a:ext cx="11582400" cy="188595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C0F5D-7729-A3AF-A13E-37A91012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765550"/>
            <a:ext cx="138493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0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deletion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CFDE129-A2A0-1232-39F6-E9CAC0C6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2555794"/>
            <a:ext cx="9734550" cy="188595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74397-3137-9A67-77CB-10873F1FD2FB}"/>
              </a:ext>
            </a:extLst>
          </p:cNvPr>
          <p:cNvSpPr txBox="1"/>
          <p:nvPr/>
        </p:nvSpPr>
        <p:spPr>
          <a:xfrm>
            <a:off x="1593668" y="6221492"/>
            <a:ext cx="1253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delete.topic.enable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=true</a:t>
            </a:r>
            <a:r>
              <a:rPr lang="en-US" sz="2000" dirty="0"/>
              <a:t> by default. You will probably not have that comfort in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2923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will be more…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86A47-9E11-1C74-EED8-2BB83B8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First let's produce something into the topic.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5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Producer/Consumer CLI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3A7361C-7D7F-09ED-B567-B38293FF5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2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Produce from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3196D-869E-36DC-3BDB-DCB9990A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3333750"/>
            <a:ext cx="973455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7FDBE-7493-0F2B-D20B-390129EA549C}"/>
              </a:ext>
            </a:extLst>
          </p:cNvPr>
          <p:cNvSpPr txBox="1"/>
          <p:nvPr/>
        </p:nvSpPr>
        <p:spPr>
          <a:xfrm>
            <a:off x="9817250" y="6137634"/>
            <a:ext cx="30572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TIP: </a:t>
            </a:r>
            <a:r>
              <a:rPr lang="en-US" sz="2400" dirty="0"/>
              <a:t>Stop with </a:t>
            </a:r>
            <a:r>
              <a:rPr lang="en-US" sz="2400" b="1" dirty="0"/>
              <a:t>Ctrl-C</a:t>
            </a:r>
          </a:p>
        </p:txBody>
      </p:sp>
    </p:spTree>
    <p:extLst>
      <p:ext uri="{BB962C8B-B14F-4D97-AF65-F5344CB8AC3E}">
        <p14:creationId xmlns:p14="http://schemas.microsoft.com/office/powerpoint/2010/main" val="30056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96E9-5732-65F6-AA30-6ADB69D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from file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7F75741-E5F6-922D-180A-370AA56D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3124200"/>
            <a:ext cx="9734550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1B171-9224-689E-48EA-14BA1ED99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D69E75D-E586-4EB8-9C6D-6A1EE3E892D0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Command Line Interface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8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Luxoft_Powerpoint_template+manual_Dec_2021" id="{29F1CA3D-50C0-4110-A821-0F77721E1386}" vid="{25BC799D-1736-4F7D-8187-0710C620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5759C4F30514AA1546D4FDCEC3CF1" ma:contentTypeVersion="18" ma:contentTypeDescription="Create a new document." ma:contentTypeScope="" ma:versionID="7e75811bbd23b238b7a3509e6ba8a1c6">
  <xsd:schema xmlns:xsd="http://www.w3.org/2001/XMLSchema" xmlns:xs="http://www.w3.org/2001/XMLSchema" xmlns:p="http://schemas.microsoft.com/office/2006/metadata/properties" xmlns:ns2="447c2993-ad71-4527-9aff-70d2cd651966" xmlns:ns3="cd35c876-aafd-4110-b926-8e924b76e3a6" xmlns:ns4="168e0357-5b39-4600-91c2-bfff6e896513" targetNamespace="http://schemas.microsoft.com/office/2006/metadata/properties" ma:root="true" ma:fieldsID="e17e85bb73ff15e2bb082ac51a48e3e6" ns2:_="" ns3:_="" ns4:_="">
    <xsd:import namespace="447c2993-ad71-4527-9aff-70d2cd651966"/>
    <xsd:import namespace="cd35c876-aafd-4110-b926-8e924b76e3a6"/>
    <xsd:import namespace="168e0357-5b39-4600-91c2-bfff6e8965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2:SharedWithDetail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c2993-ad71-4527-9aff-70d2cd651966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list="UserInfo" ma:SharePointGroup="0" ma:internalName="SharedWithUsers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5c876-aafd-4110-b926-8e924b76e3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8f211cb-e08d-4e65-a875-32590ca7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e0357-5b39-4600-91c2-bfff6e8965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a00e36e-3d62-44df-b6a9-06560a85f158}" ma:internalName="TaxCatchAll" ma:showField="CatchAllData" ma:web="447c2993-ad71-4527-9aff-70d2cd651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35c876-aafd-4110-b926-8e924b76e3a6">
      <Terms xmlns="http://schemas.microsoft.com/office/infopath/2007/PartnerControls"/>
    </lcf76f155ced4ddcb4097134ff3c332f>
    <TaxCatchAll xmlns="168e0357-5b39-4600-91c2-bfff6e8965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F3B988-3070-4D9B-BAB8-B9670FE83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c2993-ad71-4527-9aff-70d2cd651966"/>
    <ds:schemaRef ds:uri="cd35c876-aafd-4110-b926-8e924b76e3a6"/>
    <ds:schemaRef ds:uri="168e0357-5b39-4600-91c2-bfff6e89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0B601F-1F4D-46C9-90D2-8B075905F6D3}">
  <ds:schemaRefs>
    <ds:schemaRef ds:uri="447c2993-ad71-4527-9aff-70d2cd651966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d35c876-aafd-4110-b926-8e924b76e3a6"/>
    <ds:schemaRef ds:uri="http://www.w3.org/XML/1998/namespace"/>
    <ds:schemaRef ds:uri="168e0357-5b39-4600-91c2-bfff6e896513"/>
  </ds:schemaRefs>
</ds:datastoreItem>
</file>

<file path=customXml/itemProps3.xml><?xml version="1.0" encoding="utf-8"?>
<ds:datastoreItem xmlns:ds="http://schemas.openxmlformats.org/officeDocument/2006/customXml" ds:itemID="{71BEE685-D058-427C-9735-7E4218DFD1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683</Words>
  <Application>Microsoft Office PowerPoint</Application>
  <PresentationFormat>Custom</PresentationFormat>
  <Paragraphs>139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Open Sans</vt:lpstr>
      <vt:lpstr>1_DXC</vt:lpstr>
      <vt:lpstr> Module 2: CLI</vt:lpstr>
      <vt:lpstr>Topic creation</vt:lpstr>
      <vt:lpstr>Topic listing</vt:lpstr>
      <vt:lpstr>Topic description</vt:lpstr>
      <vt:lpstr>Topic deletion</vt:lpstr>
      <vt:lpstr>There will be more…</vt:lpstr>
      <vt:lpstr>Producer/Consumer CLI</vt:lpstr>
      <vt:lpstr> Produce from console</vt:lpstr>
      <vt:lpstr>Produce from file</vt:lpstr>
      <vt:lpstr>Have the messages been sent?</vt:lpstr>
      <vt:lpstr>Reading messages from beginning</vt:lpstr>
      <vt:lpstr>Run multiple consumers</vt:lpstr>
      <vt:lpstr>Consumer groups</vt:lpstr>
      <vt:lpstr>Consuming data specifying consumer group</vt:lpstr>
      <vt:lpstr>Listing consumer groups</vt:lpstr>
      <vt:lpstr>Consumer groups details</vt:lpstr>
      <vt:lpstr>I want more details!</vt:lpstr>
      <vt:lpstr>Gotchas</vt:lpstr>
      <vt:lpstr>Rebalance!</vt:lpstr>
      <vt:lpstr>I want to read those messages again!</vt:lpstr>
      <vt:lpstr>Resetting offsets</vt:lpstr>
      <vt:lpstr>Resetting offsets</vt:lpstr>
      <vt:lpstr>Read data from specified partition/offset</vt:lpstr>
      <vt:lpstr>Messages with keys</vt:lpstr>
      <vt:lpstr>Some urgent questions</vt:lpstr>
      <vt:lpstr>Producing messages with keys</vt:lpstr>
      <vt:lpstr>Topic structure</vt:lpstr>
      <vt:lpstr>How is topic stored?</vt:lpstr>
      <vt:lpstr>__consumer_offsets</vt:lpstr>
      <vt:lpstr>PowerPoint Presentation</vt:lpstr>
      <vt:lpstr>Thank you!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training  course title</dc:title>
  <dc:subject/>
  <dc:creator>Mishenko, Andrii</dc:creator>
  <cp:keywords/>
  <dc:description/>
  <cp:lastModifiedBy>Gawron, Leszek (DXC Luxoft)</cp:lastModifiedBy>
  <cp:revision>43</cp:revision>
  <dcterms:created xsi:type="dcterms:W3CDTF">2022-06-01T11:26:12Z</dcterms:created>
  <dcterms:modified xsi:type="dcterms:W3CDTF">2024-02-12T12:34:31Z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0x0101008685759C4F30514AA1546D4FDCEC3CF1</vt:lpwstr>
  </property>
  <property fmtid="{D5CDD505-2E9C-101B-9397-08002B2CF9AE}" pid="3" name="MediaServiceImageTags">
    <vt:lpwstr/>
  </property>
</Properties>
</file>