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53"/>
  </p:notesMasterIdLst>
  <p:handoutMasterIdLst>
    <p:handoutMasterId r:id="rId54"/>
  </p:handoutMasterIdLst>
  <p:sldIdLst>
    <p:sldId id="2134804451" r:id="rId5"/>
    <p:sldId id="2147308138" r:id="rId6"/>
    <p:sldId id="2147308160" r:id="rId7"/>
    <p:sldId id="2147308161" r:id="rId8"/>
    <p:sldId id="2147308144" r:id="rId9"/>
    <p:sldId id="2147308139" r:id="rId10"/>
    <p:sldId id="2147308140" r:id="rId11"/>
    <p:sldId id="2147308141" r:id="rId12"/>
    <p:sldId id="2147308142" r:id="rId13"/>
    <p:sldId id="2147308143" r:id="rId14"/>
    <p:sldId id="2147308154" r:id="rId15"/>
    <p:sldId id="2147308177" r:id="rId16"/>
    <p:sldId id="2147308184" r:id="rId17"/>
    <p:sldId id="2147308182" r:id="rId18"/>
    <p:sldId id="2147308183" r:id="rId19"/>
    <p:sldId id="2147308185" r:id="rId20"/>
    <p:sldId id="2147308186" r:id="rId21"/>
    <p:sldId id="2147308157" r:id="rId22"/>
    <p:sldId id="2147308156" r:id="rId23"/>
    <p:sldId id="2147308178" r:id="rId24"/>
    <p:sldId id="2147308179" r:id="rId25"/>
    <p:sldId id="2147308145" r:id="rId26"/>
    <p:sldId id="2147308146" r:id="rId27"/>
    <p:sldId id="2147308148" r:id="rId28"/>
    <p:sldId id="2147308149" r:id="rId29"/>
    <p:sldId id="2147308150" r:id="rId30"/>
    <p:sldId id="2147308151" r:id="rId31"/>
    <p:sldId id="2147308152" r:id="rId32"/>
    <p:sldId id="2147308153" r:id="rId33"/>
    <p:sldId id="2147308162" r:id="rId34"/>
    <p:sldId id="2147308163" r:id="rId35"/>
    <p:sldId id="2147308180" r:id="rId36"/>
    <p:sldId id="2147308187" r:id="rId37"/>
    <p:sldId id="2147308164" r:id="rId38"/>
    <p:sldId id="2147308165" r:id="rId39"/>
    <p:sldId id="2147308166" r:id="rId40"/>
    <p:sldId id="2147308167" r:id="rId41"/>
    <p:sldId id="2147308181" r:id="rId42"/>
    <p:sldId id="2147308168" r:id="rId43"/>
    <p:sldId id="2147308169" r:id="rId44"/>
    <p:sldId id="2147308170" r:id="rId45"/>
    <p:sldId id="2147308171" r:id="rId46"/>
    <p:sldId id="2147308172" r:id="rId47"/>
    <p:sldId id="2147308174" r:id="rId48"/>
    <p:sldId id="2147308176" r:id="rId49"/>
    <p:sldId id="2147308137" r:id="rId50"/>
    <p:sldId id="2147308135" r:id="rId51"/>
    <p:sldId id="513" r:id="rId52"/>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3768" userDrawn="1">
          <p15:clr>
            <a:srgbClr val="A4A3A4"/>
          </p15:clr>
        </p15:guide>
        <p15:guide id="3" orient="horz" pos="4512" userDrawn="1">
          <p15:clr>
            <a:srgbClr val="A4A3A4"/>
          </p15:clr>
        </p15:guide>
        <p15:guide id="4" orient="horz" pos="4872"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36" userDrawn="1">
          <p15:clr>
            <a:srgbClr val="A4A3A4"/>
          </p15:clr>
        </p15:guide>
        <p15:guide id="9" pos="4488" userDrawn="1">
          <p15:clr>
            <a:srgbClr val="A4A3A4"/>
          </p15:clr>
        </p15:guide>
        <p15:guide id="10" pos="472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60"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AA39A-0D8D-43EC-8F96-56C0A7414FB8}" v="10" dt="2022-12-05T12:33:42.863"/>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4" autoAdjust="0"/>
    <p:restoredTop sz="80702" autoAdjust="0"/>
  </p:normalViewPr>
  <p:slideViewPr>
    <p:cSldViewPr snapToGrid="0" snapToObjects="1" showGuides="1">
      <p:cViewPr varScale="1">
        <p:scale>
          <a:sx n="59" d="100"/>
          <a:sy n="59" d="100"/>
        </p:scale>
        <p:origin x="1118" y="53"/>
      </p:cViewPr>
      <p:guideLst>
        <p:guide orient="horz" pos="408"/>
        <p:guide orient="horz" pos="3768"/>
        <p:guide orient="horz" pos="4512"/>
        <p:guide orient="horz" pos="4872"/>
        <p:guide pos="7488"/>
        <p:guide pos="432"/>
        <p:guide pos="3024"/>
        <p:guide pos="3336"/>
        <p:guide pos="4488"/>
        <p:guide pos="4728"/>
        <p:guide pos="4752"/>
        <p:guide pos="5904"/>
        <p:guide pos="6192"/>
        <p:guide pos="8760"/>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47" d="100"/>
          <a:sy n="47" d="100"/>
        </p:scale>
        <p:origin x="3810" y="72"/>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imova, Alena (DXC Luxoft)" userId="607f0aa3-d0b3-4d0f-b985-23f99efadf34" providerId="ADAL" clId="{304AA39A-0D8D-43EC-8F96-56C0A7414FB8}"/>
    <pc:docChg chg="undo custSel modSld">
      <pc:chgData name="Shalimova, Alena (DXC Luxoft)" userId="607f0aa3-d0b3-4d0f-b985-23f99efadf34" providerId="ADAL" clId="{304AA39A-0D8D-43EC-8F96-56C0A7414FB8}" dt="2022-12-05T12:33:39.264" v="13" actId="14100"/>
      <pc:docMkLst>
        <pc:docMk/>
      </pc:docMkLst>
      <pc:sldChg chg="modSp">
        <pc:chgData name="Shalimova, Alena (DXC Luxoft)" userId="607f0aa3-d0b3-4d0f-b985-23f99efadf34" providerId="ADAL" clId="{304AA39A-0D8D-43EC-8F96-56C0A7414FB8}" dt="2022-12-05T12:31:49.377" v="4" actId="13900"/>
        <pc:sldMkLst>
          <pc:docMk/>
          <pc:sldMk cId="3938960628" sldId="2147308122"/>
        </pc:sldMkLst>
        <pc:spChg chg="mod">
          <ac:chgData name="Shalimova, Alena (DXC Luxoft)" userId="607f0aa3-d0b3-4d0f-b985-23f99efadf34" providerId="ADAL" clId="{304AA39A-0D8D-43EC-8F96-56C0A7414FB8}" dt="2022-12-05T12:31:49.377" v="4" actId="13900"/>
          <ac:spMkLst>
            <pc:docMk/>
            <pc:sldMk cId="3938960628" sldId="2147308122"/>
            <ac:spMk id="9" creationId="{FCC55B2C-0E07-4C08-9C00-2BEC4D43052E}"/>
          </ac:spMkLst>
        </pc:spChg>
      </pc:sldChg>
      <pc:sldChg chg="modSp mod">
        <pc:chgData name="Shalimova, Alena (DXC Luxoft)" userId="607f0aa3-d0b3-4d0f-b985-23f99efadf34" providerId="ADAL" clId="{304AA39A-0D8D-43EC-8F96-56C0A7414FB8}" dt="2022-12-05T12:33:39.264" v="13" actId="14100"/>
        <pc:sldMkLst>
          <pc:docMk/>
          <pc:sldMk cId="4126341280" sldId="2147308125"/>
        </pc:sldMkLst>
        <pc:graphicFrameChg chg="mod">
          <ac:chgData name="Shalimova, Alena (DXC Luxoft)" userId="607f0aa3-d0b3-4d0f-b985-23f99efadf34" providerId="ADAL" clId="{304AA39A-0D8D-43EC-8F96-56C0A7414FB8}" dt="2022-12-05T12:33:39.264" v="13" actId="14100"/>
          <ac:graphicFrameMkLst>
            <pc:docMk/>
            <pc:sldMk cId="4126341280" sldId="2147308125"/>
            <ac:graphicFrameMk id="2" creationId="{92BC7DCE-CB84-001C-0905-2396C9FEE66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2024-02-15</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a:t>
            </a:fld>
            <a:endParaRPr lang="en-US" dirty="0"/>
          </a:p>
        </p:txBody>
      </p:sp>
    </p:spTree>
    <p:extLst>
      <p:ext uri="{BB962C8B-B14F-4D97-AF65-F5344CB8AC3E}">
        <p14:creationId xmlns:p14="http://schemas.microsoft.com/office/powerpoint/2010/main" val="60069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solidFill>
                  <a:srgbClr val="CF8E6D"/>
                </a:solidFill>
                <a:effectLst/>
              </a:rPr>
              <a:t>TIP: </a:t>
            </a:r>
            <a:r>
              <a:rPr lang="en-US" dirty="0">
                <a:solidFill>
                  <a:srgbClr val="A9B7C6"/>
                </a:solidFill>
                <a:effectLst/>
              </a:rPr>
              <a:t>Run </a:t>
            </a:r>
            <a:r>
              <a:rPr lang="en-US" dirty="0">
                <a:solidFill>
                  <a:srgbClr val="CF8E6D"/>
                </a:solidFill>
                <a:effectLst/>
              </a:rPr>
              <a:t>`</a:t>
            </a:r>
            <a:r>
              <a:rPr lang="en-US" dirty="0" err="1">
                <a:solidFill>
                  <a:srgbClr val="A9B7C6"/>
                </a:solidFill>
                <a:effectLst/>
              </a:rPr>
              <a:t>com.luxoft.lmd.kafka.assign.AssigningConsumer</a:t>
            </a:r>
            <a:r>
              <a:rPr lang="en-US" dirty="0">
                <a:solidFill>
                  <a:srgbClr val="CF8E6D"/>
                </a:solidFill>
                <a:effectLst/>
              </a:rPr>
              <a:t>`</a:t>
            </a:r>
            <a:endParaRPr lang="en-US" dirty="0">
              <a:solidFill>
                <a:srgbClr val="A9B7C6"/>
              </a:solidFill>
              <a:effectLst/>
            </a:endParaRPr>
          </a:p>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26</a:t>
            </a:fld>
            <a:endParaRPr lang="en-US" dirty="0"/>
          </a:p>
        </p:txBody>
      </p:sp>
    </p:spTree>
    <p:extLst>
      <p:ext uri="{BB962C8B-B14F-4D97-AF65-F5344CB8AC3E}">
        <p14:creationId xmlns:p14="http://schemas.microsoft.com/office/powerpoint/2010/main" val="1708280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solidFill>
                  <a:srgbClr val="CF8E6D"/>
                </a:solidFill>
                <a:effectLst/>
              </a:rPr>
              <a:t>TIP: </a:t>
            </a:r>
            <a:r>
              <a:rPr lang="en-US" dirty="0">
                <a:solidFill>
                  <a:srgbClr val="A9B7C6"/>
                </a:solidFill>
                <a:effectLst/>
              </a:rPr>
              <a:t>Run </a:t>
            </a:r>
            <a:r>
              <a:rPr lang="en-US" dirty="0">
                <a:solidFill>
                  <a:srgbClr val="CF8E6D"/>
                </a:solidFill>
                <a:effectLst/>
              </a:rPr>
              <a:t>`</a:t>
            </a:r>
            <a:r>
              <a:rPr lang="en-US" dirty="0" err="1">
                <a:solidFill>
                  <a:srgbClr val="A9B7C6"/>
                </a:solidFill>
                <a:effectLst/>
              </a:rPr>
              <a:t>com.luxoft.lmd.kafka.seek.SeekConsumer</a:t>
            </a:r>
            <a:r>
              <a:rPr lang="en-US" dirty="0">
                <a:solidFill>
                  <a:srgbClr val="CF8E6D"/>
                </a:solidFill>
                <a:effectLst/>
              </a:rPr>
              <a:t>`</a:t>
            </a:r>
            <a:endParaRPr lang="en-US" dirty="0">
              <a:solidFill>
                <a:srgbClr val="A9B7C6"/>
              </a:solidFill>
              <a:effectLst/>
            </a:endParaRPr>
          </a:p>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27</a:t>
            </a:fld>
            <a:endParaRPr lang="en-US" dirty="0"/>
          </a:p>
        </p:txBody>
      </p:sp>
    </p:spTree>
    <p:extLst>
      <p:ext uri="{BB962C8B-B14F-4D97-AF65-F5344CB8AC3E}">
        <p14:creationId xmlns:p14="http://schemas.microsoft.com/office/powerpoint/2010/main" val="2097842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replace diagram</a:t>
            </a:r>
          </a:p>
        </p:txBody>
      </p:sp>
      <p:sp>
        <p:nvSpPr>
          <p:cNvPr id="4" name="Slide Number Placeholder 3"/>
          <p:cNvSpPr>
            <a:spLocks noGrp="1"/>
          </p:cNvSpPr>
          <p:nvPr>
            <p:ph type="sldNum" sz="quarter" idx="5"/>
          </p:nvPr>
        </p:nvSpPr>
        <p:spPr/>
        <p:txBody>
          <a:bodyPr/>
          <a:lstStyle/>
          <a:p>
            <a:fld id="{7DE2E8FF-3D0C-9D4D-B4D1-3089215958A5}" type="slidenum">
              <a:rPr lang="en-US" smtClean="0"/>
              <a:pPr/>
              <a:t>37</a:t>
            </a:fld>
            <a:endParaRPr lang="en-US" dirty="0"/>
          </a:p>
        </p:txBody>
      </p:sp>
    </p:spTree>
    <p:extLst>
      <p:ext uri="{BB962C8B-B14F-4D97-AF65-F5344CB8AC3E}">
        <p14:creationId xmlns:p14="http://schemas.microsoft.com/office/powerpoint/2010/main" val="2361063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replace diagram</a:t>
            </a:r>
          </a:p>
        </p:txBody>
      </p:sp>
      <p:sp>
        <p:nvSpPr>
          <p:cNvPr id="4" name="Slide Number Placeholder 3"/>
          <p:cNvSpPr>
            <a:spLocks noGrp="1"/>
          </p:cNvSpPr>
          <p:nvPr>
            <p:ph type="sldNum" sz="quarter" idx="5"/>
          </p:nvPr>
        </p:nvSpPr>
        <p:spPr/>
        <p:txBody>
          <a:bodyPr/>
          <a:lstStyle/>
          <a:p>
            <a:fld id="{7DE2E8FF-3D0C-9D4D-B4D1-3089215958A5}" type="slidenum">
              <a:rPr lang="en-US" smtClean="0"/>
              <a:pPr/>
              <a:t>38</a:t>
            </a:fld>
            <a:endParaRPr lang="en-US" dirty="0"/>
          </a:p>
        </p:txBody>
      </p:sp>
    </p:spTree>
    <p:extLst>
      <p:ext uri="{BB962C8B-B14F-4D97-AF65-F5344CB8AC3E}">
        <p14:creationId xmlns:p14="http://schemas.microsoft.com/office/powerpoint/2010/main" val="3432846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41</a:t>
            </a:fld>
            <a:endParaRPr lang="en-US" dirty="0"/>
          </a:p>
        </p:txBody>
      </p:sp>
    </p:spTree>
    <p:extLst>
      <p:ext uri="{BB962C8B-B14F-4D97-AF65-F5344CB8AC3E}">
        <p14:creationId xmlns:p14="http://schemas.microsoft.com/office/powerpoint/2010/main" val="3256277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Open Sans"/>
            </a:endParaRPr>
          </a:p>
        </p:txBody>
      </p:sp>
      <p:sp>
        <p:nvSpPr>
          <p:cNvPr id="4" name="Slide Number Placeholder 3"/>
          <p:cNvSpPr>
            <a:spLocks noGrp="1"/>
          </p:cNvSpPr>
          <p:nvPr>
            <p:ph type="sldNum" sz="quarter" idx="5"/>
          </p:nvPr>
        </p:nvSpPr>
        <p:spPr/>
        <p:txBody>
          <a:bodyPr/>
          <a:lstStyle/>
          <a:p>
            <a:fld id="{7DE2E8FF-3D0C-9D4D-B4D1-3089215958A5}" type="slidenum">
              <a:rPr lang="en-US" smtClean="0"/>
              <a:pPr/>
              <a:t>46</a:t>
            </a:fld>
            <a:endParaRPr lang="en-US" dirty="0"/>
          </a:p>
        </p:txBody>
      </p:sp>
    </p:spTree>
    <p:extLst>
      <p:ext uri="{BB962C8B-B14F-4D97-AF65-F5344CB8AC3E}">
        <p14:creationId xmlns:p14="http://schemas.microsoft.com/office/powerpoint/2010/main" val="1943659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348480-8DC8-404A-8F21-4C6360183197}" type="slidenum">
              <a:rPr lang="ru-RU" smtClean="0"/>
              <a:t>47</a:t>
            </a:fld>
            <a:endParaRPr lang="ru-RU"/>
          </a:p>
        </p:txBody>
      </p:sp>
    </p:spTree>
    <p:extLst>
      <p:ext uri="{BB962C8B-B14F-4D97-AF65-F5344CB8AC3E}">
        <p14:creationId xmlns:p14="http://schemas.microsoft.com/office/powerpoint/2010/main" val="373366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solidFill>
                  <a:srgbClr val="A9B7C6"/>
                </a:solidFill>
                <a:effectLst/>
              </a:rPr>
              <a:t>Create an application that will automatically create a topic with 6 partitions, replication factor 3 and min </a:t>
            </a:r>
            <a:r>
              <a:rPr lang="en-US" dirty="0" err="1">
                <a:solidFill>
                  <a:srgbClr val="A9B7C6"/>
                </a:solidFill>
                <a:effectLst/>
              </a:rPr>
              <a:t>insync</a:t>
            </a:r>
            <a:r>
              <a:rPr lang="en-US" dirty="0">
                <a:solidFill>
                  <a:srgbClr val="A9B7C6"/>
                </a:solidFill>
                <a:effectLst/>
              </a:rPr>
              <a:t> replicas 2.</a:t>
            </a:r>
          </a:p>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5</a:t>
            </a:fld>
            <a:endParaRPr lang="en-US" dirty="0"/>
          </a:p>
        </p:txBody>
      </p:sp>
    </p:spTree>
    <p:extLst>
      <p:ext uri="{BB962C8B-B14F-4D97-AF65-F5344CB8AC3E}">
        <p14:creationId xmlns:p14="http://schemas.microsoft.com/office/powerpoint/2010/main" val="349548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8</a:t>
            </a:fld>
            <a:endParaRPr lang="en-US" dirty="0"/>
          </a:p>
        </p:txBody>
      </p:sp>
    </p:spTree>
    <p:extLst>
      <p:ext uri="{BB962C8B-B14F-4D97-AF65-F5344CB8AC3E}">
        <p14:creationId xmlns:p14="http://schemas.microsoft.com/office/powerpoint/2010/main" val="2242951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solidFill>
                  <a:srgbClr val="CF8E6D"/>
                </a:solidFill>
                <a:effectLst/>
              </a:rPr>
              <a:t>TIP: </a:t>
            </a:r>
            <a:r>
              <a:rPr lang="en-US" dirty="0">
                <a:solidFill>
                  <a:srgbClr val="A9B7C6"/>
                </a:solidFill>
                <a:effectLst/>
              </a:rPr>
              <a:t>Run </a:t>
            </a:r>
            <a:r>
              <a:rPr lang="en-US" dirty="0">
                <a:solidFill>
                  <a:srgbClr val="CF8E6D"/>
                </a:solidFill>
                <a:effectLst/>
              </a:rPr>
              <a:t>`</a:t>
            </a:r>
            <a:r>
              <a:rPr lang="en-US" dirty="0" err="1">
                <a:solidFill>
                  <a:srgbClr val="A9B7C6"/>
                </a:solidFill>
                <a:effectLst/>
              </a:rPr>
              <a:t>com.luxoft.lmd.kafka.simple.BasicProducer</a:t>
            </a:r>
            <a:r>
              <a:rPr lang="en-US" dirty="0">
                <a:solidFill>
                  <a:srgbClr val="CF8E6D"/>
                </a:solidFill>
                <a:effectLst/>
              </a:rPr>
              <a:t>`</a:t>
            </a:r>
            <a:endParaRPr lang="en-US" dirty="0">
              <a:solidFill>
                <a:srgbClr val="A9B7C6"/>
              </a:solidFill>
              <a:effectLst/>
            </a:endParaRPr>
          </a:p>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9</a:t>
            </a:fld>
            <a:endParaRPr lang="en-US" dirty="0"/>
          </a:p>
        </p:txBody>
      </p:sp>
    </p:spTree>
    <p:extLst>
      <p:ext uri="{BB962C8B-B14F-4D97-AF65-F5344CB8AC3E}">
        <p14:creationId xmlns:p14="http://schemas.microsoft.com/office/powerpoint/2010/main" val="280902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diagram downloaded from conduktor.io</a:t>
            </a:r>
          </a:p>
        </p:txBody>
      </p:sp>
      <p:sp>
        <p:nvSpPr>
          <p:cNvPr id="4" name="Slide Number Placeholder 3"/>
          <p:cNvSpPr>
            <a:spLocks noGrp="1"/>
          </p:cNvSpPr>
          <p:nvPr>
            <p:ph type="sldNum" sz="quarter" idx="5"/>
          </p:nvPr>
        </p:nvSpPr>
        <p:spPr/>
        <p:txBody>
          <a:bodyPr/>
          <a:lstStyle/>
          <a:p>
            <a:fld id="{7DE2E8FF-3D0C-9D4D-B4D1-3089215958A5}" type="slidenum">
              <a:rPr lang="en-US" smtClean="0"/>
              <a:pPr/>
              <a:t>17</a:t>
            </a:fld>
            <a:endParaRPr lang="en-US" dirty="0"/>
          </a:p>
        </p:txBody>
      </p:sp>
    </p:spTree>
    <p:extLst>
      <p:ext uri="{BB962C8B-B14F-4D97-AF65-F5344CB8AC3E}">
        <p14:creationId xmlns:p14="http://schemas.microsoft.com/office/powerpoint/2010/main" val="3306830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solidFill>
                  <a:srgbClr val="CF8E6D"/>
                </a:solidFill>
                <a:effectLst/>
              </a:rPr>
              <a:t>TIP: </a:t>
            </a:r>
            <a:r>
              <a:rPr lang="en-US" dirty="0">
                <a:solidFill>
                  <a:srgbClr val="A9B7C6"/>
                </a:solidFill>
                <a:effectLst/>
              </a:rPr>
              <a:t>Run </a:t>
            </a:r>
            <a:r>
              <a:rPr lang="en-US" dirty="0">
                <a:solidFill>
                  <a:srgbClr val="CF8E6D"/>
                </a:solidFill>
                <a:effectLst/>
              </a:rPr>
              <a:t>`</a:t>
            </a:r>
            <a:r>
              <a:rPr lang="en-US" dirty="0" err="1">
                <a:solidFill>
                  <a:srgbClr val="A9B7C6"/>
                </a:solidFill>
                <a:effectLst/>
              </a:rPr>
              <a:t>com.luxoft.lmd.kafka.simple.BasicConsumer</a:t>
            </a:r>
            <a:r>
              <a:rPr lang="en-US" dirty="0">
                <a:solidFill>
                  <a:srgbClr val="CF8E6D"/>
                </a:solidFill>
                <a:effectLst/>
              </a:rPr>
              <a:t>`</a:t>
            </a:r>
            <a:endParaRPr lang="en-US" dirty="0">
              <a:solidFill>
                <a:srgbClr val="A9B7C6"/>
              </a:solidFill>
              <a:effectLst/>
            </a:endParaRPr>
          </a:p>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19</a:t>
            </a:fld>
            <a:endParaRPr lang="en-US" dirty="0"/>
          </a:p>
        </p:txBody>
      </p:sp>
    </p:spTree>
    <p:extLst>
      <p:ext uri="{BB962C8B-B14F-4D97-AF65-F5344CB8AC3E}">
        <p14:creationId xmlns:p14="http://schemas.microsoft.com/office/powerpoint/2010/main" val="53799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22</a:t>
            </a:fld>
            <a:endParaRPr lang="en-US" dirty="0"/>
          </a:p>
        </p:txBody>
      </p:sp>
    </p:spTree>
    <p:extLst>
      <p:ext uri="{BB962C8B-B14F-4D97-AF65-F5344CB8AC3E}">
        <p14:creationId xmlns:p14="http://schemas.microsoft.com/office/powerpoint/2010/main" val="4281582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23</a:t>
            </a:fld>
            <a:endParaRPr lang="en-US" dirty="0"/>
          </a:p>
        </p:txBody>
      </p:sp>
    </p:spTree>
    <p:extLst>
      <p:ext uri="{BB962C8B-B14F-4D97-AF65-F5344CB8AC3E}">
        <p14:creationId xmlns:p14="http://schemas.microsoft.com/office/powerpoint/2010/main" val="3474299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solidFill>
                  <a:srgbClr val="CF8E6D"/>
                </a:solidFill>
                <a:effectLst/>
              </a:rPr>
              <a:t>TIP: </a:t>
            </a:r>
            <a:r>
              <a:rPr lang="en-US" dirty="0">
                <a:solidFill>
                  <a:srgbClr val="A9B7C6"/>
                </a:solidFill>
                <a:effectLst/>
              </a:rPr>
              <a:t>Run </a:t>
            </a:r>
            <a:r>
              <a:rPr lang="en-US" dirty="0">
                <a:solidFill>
                  <a:srgbClr val="CF8E6D"/>
                </a:solidFill>
                <a:effectLst/>
              </a:rPr>
              <a:t>`</a:t>
            </a:r>
            <a:r>
              <a:rPr lang="en-US" dirty="0" err="1">
                <a:solidFill>
                  <a:srgbClr val="A9B7C6"/>
                </a:solidFill>
                <a:effectLst/>
              </a:rPr>
              <a:t>com.luxoft.lmd.kafka.simple.RebalanceListeningConsumer</a:t>
            </a:r>
            <a:r>
              <a:rPr lang="en-US" dirty="0">
                <a:solidFill>
                  <a:srgbClr val="CF8E6D"/>
                </a:solidFill>
                <a:effectLst/>
              </a:rPr>
              <a:t>` </a:t>
            </a:r>
            <a:r>
              <a:rPr lang="en-US" dirty="0">
                <a:solidFill>
                  <a:srgbClr val="A9B7C6"/>
                </a:solidFill>
                <a:effectLst/>
              </a:rPr>
              <a:t>in multiple instances. Make sure you have a topic with multiple partitions.</a:t>
            </a:r>
          </a:p>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25</a:t>
            </a:fld>
            <a:endParaRPr lang="en-US" dirty="0"/>
          </a:p>
        </p:txBody>
      </p:sp>
    </p:spTree>
    <p:extLst>
      <p:ext uri="{BB962C8B-B14F-4D97-AF65-F5344CB8AC3E}">
        <p14:creationId xmlns:p14="http://schemas.microsoft.com/office/powerpoint/2010/main" val="303520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Purple Tab Shape Title Slide 1">
    <p:spTree>
      <p:nvGrpSpPr>
        <p:cNvPr id="1" name=""/>
        <p:cNvGrpSpPr/>
        <p:nvPr/>
      </p:nvGrpSpPr>
      <p:grpSpPr>
        <a:xfrm>
          <a:off x="0" y="0"/>
          <a:ext cx="0" cy="0"/>
          <a:chOff x="0" y="0"/>
          <a:chExt cx="0" cy="0"/>
        </a:xfrm>
      </p:grpSpPr>
      <p:pic>
        <p:nvPicPr>
          <p:cNvPr id="46" name="Picture 4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1631" y="386372"/>
            <a:ext cx="3330465" cy="1370974"/>
          </a:xfrm>
          <a:prstGeom prst="rect">
            <a:avLst/>
          </a:prstGeom>
        </p:spPr>
      </p:pic>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grpSp>
        <p:nvGrpSpPr>
          <p:cNvPr id="47" name="Group 3">
            <a:extLst>
              <a:ext uri="{FF2B5EF4-FFF2-40B4-BE49-F238E27FC236}">
                <a16:creationId xmlns:a16="http://schemas.microsoft.com/office/drawing/2014/main" id="{762EE022-1F6B-450F-B24D-390EF321A15C}"/>
              </a:ext>
            </a:extLst>
          </p:cNvPr>
          <p:cNvGrpSpPr/>
          <p:nvPr userDrawn="1"/>
        </p:nvGrpSpPr>
        <p:grpSpPr>
          <a:xfrm>
            <a:off x="578864" y="7694125"/>
            <a:ext cx="4266251" cy="275663"/>
            <a:chOff x="5180309" y="7580771"/>
            <a:chExt cx="4266251" cy="275663"/>
          </a:xfrm>
        </p:grpSpPr>
        <p:sp>
          <p:nvSpPr>
            <p:cNvPr id="49" name="Footer Placeholder 4">
              <a:extLst>
                <a:ext uri="{FF2B5EF4-FFF2-40B4-BE49-F238E27FC236}">
                  <a16:creationId xmlns:a16="http://schemas.microsoft.com/office/drawing/2014/main" id="{F803F650-FBCD-42E2-8B97-A662198F68BE}"/>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0" name="Footer Placeholder 4">
              <a:extLst>
                <a:ext uri="{FF2B5EF4-FFF2-40B4-BE49-F238E27FC236}">
                  <a16:creationId xmlns:a16="http://schemas.microsoft.com/office/drawing/2014/main" id="{232004B2-78EE-4410-9C0B-C34CEEB570E8}"/>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1" name="Footer Placeholder 4">
              <a:extLst>
                <a:ext uri="{FF2B5EF4-FFF2-40B4-BE49-F238E27FC236}">
                  <a16:creationId xmlns:a16="http://schemas.microsoft.com/office/drawing/2014/main" id="{B22AF4F2-A215-41CD-ACC7-74D9C27199BC}"/>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2024</a:t>
              </a:fld>
              <a:endParaRPr lang="en-US" sz="1100" dirty="0"/>
            </a:p>
          </p:txBody>
        </p:sp>
      </p:grpSp>
    </p:spTree>
    <p:extLst>
      <p:ext uri="{BB962C8B-B14F-4D97-AF65-F5344CB8AC3E}">
        <p14:creationId xmlns:p14="http://schemas.microsoft.com/office/powerpoint/2010/main" val="272061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15, 2024</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9" name="Footer Placeholder 4">
            <a:extLst>
              <a:ext uri="{FF2B5EF4-FFF2-40B4-BE49-F238E27FC236}">
                <a16:creationId xmlns:a16="http://schemas.microsoft.com/office/drawing/2014/main" id="{EF389A70-6BE4-4539-B55B-7C4D7A98A6DE}"/>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 2021 Luxoft, A DXC Technology Company. All rights reserved. </a:t>
            </a:r>
            <a:endParaRPr lang="en-US" sz="1100" dirty="0"/>
          </a:p>
        </p:txBody>
      </p:sp>
      <p:pic>
        <p:nvPicPr>
          <p:cNvPr id="46" name="Picture 4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Tree>
    <p:extLst>
      <p:ext uri="{BB962C8B-B14F-4D97-AF65-F5344CB8AC3E}">
        <p14:creationId xmlns:p14="http://schemas.microsoft.com/office/powerpoint/2010/main" val="58182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15, 2024</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9" name="Picture 4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Tree>
    <p:extLst>
      <p:ext uri="{BB962C8B-B14F-4D97-AF65-F5344CB8AC3E}">
        <p14:creationId xmlns:p14="http://schemas.microsoft.com/office/powerpoint/2010/main" val="77195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15, 2024</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February 15, 2024</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45" name="Grafika 44">
            <a:extLst>
              <a:ext uri="{FF2B5EF4-FFF2-40B4-BE49-F238E27FC236}">
                <a16:creationId xmlns:a16="http://schemas.microsoft.com/office/drawing/2014/main" id="{66672ADE-1A7C-4849-9479-C2600913639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75618" y="7413169"/>
            <a:ext cx="1107462" cy="456361"/>
          </a:xfrm>
          <a:prstGeom prst="rect">
            <a:avLst/>
          </a:prstGeom>
        </p:spPr>
      </p:pic>
      <p:sp>
        <p:nvSpPr>
          <p:cNvPr id="56" name="Footer Placeholder 4">
            <a:extLst>
              <a:ext uri="{FF2B5EF4-FFF2-40B4-BE49-F238E27FC236}">
                <a16:creationId xmlns:a16="http://schemas.microsoft.com/office/drawing/2014/main" id="{6DBCA8F0-0A02-4BCC-A073-37F44B998011}"/>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 2021 Luxoft, A DXC Technology Company. All rights reserved. </a:t>
            </a:r>
            <a:endParaRPr lang="en-US" sz="1100" dirty="0"/>
          </a:p>
        </p:txBody>
      </p:sp>
    </p:spTree>
    <p:extLst>
      <p:ext uri="{BB962C8B-B14F-4D97-AF65-F5344CB8AC3E}">
        <p14:creationId xmlns:p14="http://schemas.microsoft.com/office/powerpoint/2010/main" val="102730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15, 2024</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5" name="Picture 4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Tree>
    <p:extLst>
      <p:ext uri="{BB962C8B-B14F-4D97-AF65-F5344CB8AC3E}">
        <p14:creationId xmlns:p14="http://schemas.microsoft.com/office/powerpoint/2010/main" val="355849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40" name="Group 3">
            <a:extLst>
              <a:ext uri="{FF2B5EF4-FFF2-40B4-BE49-F238E27FC236}">
                <a16:creationId xmlns:a16="http://schemas.microsoft.com/office/drawing/2014/main" id="{A4740BAF-E55C-41B4-9D8F-20EFCB1D9DF5}"/>
              </a:ext>
            </a:extLst>
          </p:cNvPr>
          <p:cNvGrpSpPr/>
          <p:nvPr userDrawn="1"/>
        </p:nvGrpSpPr>
        <p:grpSpPr>
          <a:xfrm>
            <a:off x="10018061" y="7718602"/>
            <a:ext cx="4266251" cy="275663"/>
            <a:chOff x="5180309" y="7580771"/>
            <a:chExt cx="4266251" cy="275663"/>
          </a:xfrm>
        </p:grpSpPr>
        <p:sp>
          <p:nvSpPr>
            <p:cNvPr id="41" name="Footer Placeholder 4">
              <a:extLst>
                <a:ext uri="{FF2B5EF4-FFF2-40B4-BE49-F238E27FC236}">
                  <a16:creationId xmlns:a16="http://schemas.microsoft.com/office/drawing/2014/main" id="{CD5E5A76-CF93-42B9-8734-9AB6DE5B0C05}"/>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2" name="Footer Placeholder 4">
              <a:extLst>
                <a:ext uri="{FF2B5EF4-FFF2-40B4-BE49-F238E27FC236}">
                  <a16:creationId xmlns:a16="http://schemas.microsoft.com/office/drawing/2014/main" id="{7BDC4FD3-2E2A-4492-B9D5-AB7815CA6490}"/>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3" name="Footer Placeholder 4">
              <a:extLst>
                <a:ext uri="{FF2B5EF4-FFF2-40B4-BE49-F238E27FC236}">
                  <a16:creationId xmlns:a16="http://schemas.microsoft.com/office/drawing/2014/main" id="{B322C845-80D4-4B00-9745-E7328F5B1420}"/>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2024</a:t>
              </a:fld>
              <a:endParaRPr lang="en-US" sz="1100" dirty="0"/>
            </a:p>
          </p:txBody>
        </p:sp>
      </p:grpSp>
      <p:pic>
        <p:nvPicPr>
          <p:cNvPr id="38" name="Picture 3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79129" y="2865012"/>
            <a:ext cx="6072142" cy="2499577"/>
          </a:xfrm>
          <a:prstGeom prst="rect">
            <a:avLst/>
          </a:prstGeom>
        </p:spPr>
      </p:pic>
    </p:spTree>
    <p:extLst>
      <p:ext uri="{BB962C8B-B14F-4D97-AF65-F5344CB8AC3E}">
        <p14:creationId xmlns:p14="http://schemas.microsoft.com/office/powerpoint/2010/main" val="37305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en-US" dirty="0"/>
              <a:t>Click to edit Master title style</a:t>
            </a:r>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grpSp>
        <p:nvGrpSpPr>
          <p:cNvPr id="47" name="Group 3">
            <a:extLst>
              <a:ext uri="{FF2B5EF4-FFF2-40B4-BE49-F238E27FC236}">
                <a16:creationId xmlns:a16="http://schemas.microsoft.com/office/drawing/2014/main" id="{DE6920B9-1B18-4AAA-A252-B3117674BB8F}"/>
              </a:ext>
            </a:extLst>
          </p:cNvPr>
          <p:cNvGrpSpPr/>
          <p:nvPr userDrawn="1"/>
        </p:nvGrpSpPr>
        <p:grpSpPr>
          <a:xfrm>
            <a:off x="578864" y="7694125"/>
            <a:ext cx="4266251" cy="275663"/>
            <a:chOff x="5180309" y="7580771"/>
            <a:chExt cx="4266251" cy="275663"/>
          </a:xfrm>
        </p:grpSpPr>
        <p:sp>
          <p:nvSpPr>
            <p:cNvPr id="49" name="Footer Placeholder 4">
              <a:extLst>
                <a:ext uri="{FF2B5EF4-FFF2-40B4-BE49-F238E27FC236}">
                  <a16:creationId xmlns:a16="http://schemas.microsoft.com/office/drawing/2014/main" id="{CA92D7E5-6F65-456D-9A3D-FCAD414A4940}"/>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0" name="Footer Placeholder 4">
              <a:extLst>
                <a:ext uri="{FF2B5EF4-FFF2-40B4-BE49-F238E27FC236}">
                  <a16:creationId xmlns:a16="http://schemas.microsoft.com/office/drawing/2014/main" id="{724BEABC-BAED-4312-9129-04D50195085F}"/>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1" name="Footer Placeholder 4">
              <a:extLst>
                <a:ext uri="{FF2B5EF4-FFF2-40B4-BE49-F238E27FC236}">
                  <a16:creationId xmlns:a16="http://schemas.microsoft.com/office/drawing/2014/main" id="{433FE2B0-5CFF-4E89-A998-BC955907CBFF}"/>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2024</a:t>
              </a:fld>
              <a:endParaRPr lang="en-US" sz="1100" dirty="0"/>
            </a:p>
          </p:txBody>
        </p:sp>
      </p:grpSp>
      <p:pic>
        <p:nvPicPr>
          <p:cNvPr id="46" name="Picture 4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1631" y="386372"/>
            <a:ext cx="3330465" cy="1370974"/>
          </a:xfrm>
          <a:prstGeom prst="rect">
            <a:avLst/>
          </a:prstGeom>
        </p:spPr>
      </p:pic>
    </p:spTree>
    <p:extLst>
      <p:ext uri="{BB962C8B-B14F-4D97-AF65-F5344CB8AC3E}">
        <p14:creationId xmlns:p14="http://schemas.microsoft.com/office/powerpoint/2010/main" val="171721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566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ytuł i zawartość">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Tree>
    <p:extLst>
      <p:ext uri="{BB962C8B-B14F-4D97-AF65-F5344CB8AC3E}">
        <p14:creationId xmlns:p14="http://schemas.microsoft.com/office/powerpoint/2010/main" val="68884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698" y="7219681"/>
            <a:ext cx="2048690" cy="843336"/>
          </a:xfrm>
          <a:prstGeom prst="rect">
            <a:avLst/>
          </a:prstGeom>
        </p:spPr>
      </p:pic>
    </p:spTree>
    <p:extLst>
      <p:ext uri="{BB962C8B-B14F-4D97-AF65-F5344CB8AC3E}">
        <p14:creationId xmlns:p14="http://schemas.microsoft.com/office/powerpoint/2010/main" val="11963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673100"/>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
        <p:nvSpPr>
          <p:cNvPr id="6"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8" name="Text Placeholder 9">
            <a:extLst>
              <a:ext uri="{FF2B5EF4-FFF2-40B4-BE49-F238E27FC236}">
                <a16:creationId xmlns:a16="http://schemas.microsoft.com/office/drawing/2014/main" id="{A5CFA0CD-A27F-476D-BD29-3BD429637413}"/>
              </a:ext>
            </a:extLst>
          </p:cNvPr>
          <p:cNvSpPr>
            <a:spLocks noGrp="1"/>
          </p:cNvSpPr>
          <p:nvPr>
            <p:ph type="body" sz="quarter" idx="11"/>
          </p:nvPr>
        </p:nvSpPr>
        <p:spPr>
          <a:xfrm>
            <a:off x="685800" y="1312863"/>
            <a:ext cx="8393113" cy="566737"/>
          </a:xfrm>
        </p:spPr>
        <p:txBody>
          <a:bodyPr>
            <a:normAutofit/>
          </a:bodyPr>
          <a:lstStyle>
            <a:lvl1pPr>
              <a:defRPr sz="2400" b="1"/>
            </a:lvl1pPr>
            <a:lvl2pPr>
              <a:defRPr b="1"/>
            </a:lvl2pPr>
            <a:lvl3pPr marL="0" indent="0">
              <a:buNone/>
              <a:defRPr b="1"/>
            </a:lvl3pPr>
            <a:lvl4pPr marL="228600" indent="0">
              <a:buNone/>
              <a:defRPr b="1"/>
            </a:lvl4pPr>
            <a:lvl5pPr marL="457200" indent="0">
              <a:buNone/>
              <a:defRPr b="1"/>
            </a:lvl5pPr>
          </a:lstStyle>
          <a:p>
            <a:pPr lvl="0"/>
            <a:r>
              <a:rPr lang="en-US" dirty="0"/>
              <a:t>Click to edit</a:t>
            </a:r>
          </a:p>
        </p:txBody>
      </p:sp>
    </p:spTree>
    <p:extLst>
      <p:ext uri="{BB962C8B-B14F-4D97-AF65-F5344CB8AC3E}">
        <p14:creationId xmlns:p14="http://schemas.microsoft.com/office/powerpoint/2010/main" val="373689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wa elementy zawartości">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a:xfrm>
            <a:off x="685800" y="639764"/>
            <a:ext cx="13258800" cy="673100"/>
          </a:xfrm>
        </p:spPr>
        <p:txBody>
          <a:bodyPr/>
          <a:lstStyle/>
          <a:p>
            <a:r>
              <a:rPr lang="en-US"/>
              <a:t>Click to edit Master title style</a:t>
            </a:r>
            <a:endParaRPr lang="en-US" dirty="0"/>
          </a:p>
        </p:txBody>
      </p:sp>
      <p:sp>
        <p:nvSpPr>
          <p:cNvPr id="5"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7" name="Text Placeholder 9">
            <a:extLst>
              <a:ext uri="{FF2B5EF4-FFF2-40B4-BE49-F238E27FC236}">
                <a16:creationId xmlns:a16="http://schemas.microsoft.com/office/drawing/2014/main" id="{CF7ADE17-58DF-4F78-8452-C5F930DB8576}"/>
              </a:ext>
            </a:extLst>
          </p:cNvPr>
          <p:cNvSpPr>
            <a:spLocks noGrp="1"/>
          </p:cNvSpPr>
          <p:nvPr>
            <p:ph type="body" sz="quarter" idx="11"/>
          </p:nvPr>
        </p:nvSpPr>
        <p:spPr>
          <a:xfrm>
            <a:off x="685800" y="1312863"/>
            <a:ext cx="8393113" cy="566737"/>
          </a:xfrm>
        </p:spPr>
        <p:txBody>
          <a:bodyPr>
            <a:normAutofit/>
          </a:bodyPr>
          <a:lstStyle>
            <a:lvl1pPr>
              <a:defRPr sz="2400" b="1"/>
            </a:lvl1pPr>
            <a:lvl2pPr>
              <a:defRPr b="1"/>
            </a:lvl2pPr>
            <a:lvl3pPr marL="0" indent="0">
              <a:buNone/>
              <a:defRPr b="1"/>
            </a:lvl3pPr>
            <a:lvl4pPr marL="228600" indent="0">
              <a:buNone/>
              <a:defRPr b="1"/>
            </a:lvl4pPr>
            <a:lvl5pPr marL="457200" indent="0">
              <a:buNone/>
              <a:defRPr b="1"/>
            </a:lvl5pPr>
          </a:lstStyle>
          <a:p>
            <a:pPr lvl="0"/>
            <a:r>
              <a:rPr lang="en-US" dirty="0"/>
              <a:t>Click to edit</a:t>
            </a:r>
          </a:p>
        </p:txBody>
      </p:sp>
      <p:sp>
        <p:nvSpPr>
          <p:cNvPr id="9" name="Rectangle: Single Corner Rounded 8">
            <a:extLst>
              <a:ext uri="{FF2B5EF4-FFF2-40B4-BE49-F238E27FC236}">
                <a16:creationId xmlns:a16="http://schemas.microsoft.com/office/drawing/2014/main" id="{823DCD43-01E3-4C9B-A321-BD077CEFECE1}"/>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AFE74202-F698-4A1E-AFC0-589F570DF23F}"/>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38449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a:xfrm>
            <a:off x="685800" y="639764"/>
            <a:ext cx="13258800" cy="673100"/>
          </a:xfrm>
        </p:spPr>
        <p:txBody>
          <a:bodyPr/>
          <a:lstStyle/>
          <a:p>
            <a:r>
              <a:rPr lang="en-US"/>
              <a:t>Click to edit Master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10" name="Rectangle: Single Corner Rounded 9">
            <a:extLst>
              <a:ext uri="{FF2B5EF4-FFF2-40B4-BE49-F238E27FC236}">
                <a16:creationId xmlns:a16="http://schemas.microsoft.com/office/drawing/2014/main" id="{4F952D9C-702C-4059-991B-14F6693E33C3}"/>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C3EB9873-1B7F-460E-97AE-22CA9D9A7699}"/>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
        <p:nvSpPr>
          <p:cNvPr id="12" name="Text Placeholder 9">
            <a:extLst>
              <a:ext uri="{FF2B5EF4-FFF2-40B4-BE49-F238E27FC236}">
                <a16:creationId xmlns:a16="http://schemas.microsoft.com/office/drawing/2014/main" id="{B5CBE55C-D5CB-4483-8D90-3F01D8869F30}"/>
              </a:ext>
            </a:extLst>
          </p:cNvPr>
          <p:cNvSpPr>
            <a:spLocks noGrp="1"/>
          </p:cNvSpPr>
          <p:nvPr>
            <p:ph type="body" sz="quarter" idx="11"/>
          </p:nvPr>
        </p:nvSpPr>
        <p:spPr>
          <a:xfrm>
            <a:off x="685800" y="1312863"/>
            <a:ext cx="8393113" cy="566737"/>
          </a:xfrm>
        </p:spPr>
        <p:txBody>
          <a:bodyPr>
            <a:normAutofit/>
          </a:bodyPr>
          <a:lstStyle>
            <a:lvl1pPr>
              <a:defRPr sz="2400" b="1"/>
            </a:lvl1pPr>
            <a:lvl2pPr>
              <a:defRPr b="1"/>
            </a:lvl2pPr>
            <a:lvl3pPr marL="0" indent="0">
              <a:buNone/>
              <a:defRPr b="1"/>
            </a:lvl3pPr>
            <a:lvl4pPr marL="228600" indent="0">
              <a:buNone/>
              <a:defRPr b="1"/>
            </a:lvl4pPr>
            <a:lvl5pPr marL="457200" indent="0">
              <a:buNone/>
              <a:defRPr b="1"/>
            </a:lvl5pPr>
          </a:lstStyle>
          <a:p>
            <a:pPr lvl="0"/>
            <a:r>
              <a:rPr lang="en-US" dirty="0"/>
              <a:t>Click to edit</a:t>
            </a:r>
          </a:p>
        </p:txBody>
      </p:sp>
    </p:spTree>
    <p:extLst>
      <p:ext uri="{BB962C8B-B14F-4D97-AF65-F5344CB8AC3E}">
        <p14:creationId xmlns:p14="http://schemas.microsoft.com/office/powerpoint/2010/main" val="30867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5"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Tree>
    <p:extLst>
      <p:ext uri="{BB962C8B-B14F-4D97-AF65-F5344CB8AC3E}">
        <p14:creationId xmlns:p14="http://schemas.microsoft.com/office/powerpoint/2010/main" val="72076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 name="Grafika 4">
            <a:extLst>
              <a:ext uri="{FF2B5EF4-FFF2-40B4-BE49-F238E27FC236}">
                <a16:creationId xmlns:a16="http://schemas.microsoft.com/office/drawing/2014/main" id="{D2479C33-2277-4E92-90DB-43557A4995C6}"/>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675618" y="7413169"/>
            <a:ext cx="1107462" cy="456361"/>
          </a:xfrm>
          <a:prstGeom prst="rect">
            <a:avLst/>
          </a:prstGeom>
        </p:spPr>
      </p:pic>
      <p:grpSp>
        <p:nvGrpSpPr>
          <p:cNvPr id="46" name="Group 3">
            <a:extLst>
              <a:ext uri="{FF2B5EF4-FFF2-40B4-BE49-F238E27FC236}">
                <a16:creationId xmlns:a16="http://schemas.microsoft.com/office/drawing/2014/main" id="{C275E6D4-B984-4881-B7B2-CD1DEF748372}"/>
              </a:ext>
            </a:extLst>
          </p:cNvPr>
          <p:cNvGrpSpPr/>
          <p:nvPr userDrawn="1"/>
        </p:nvGrpSpPr>
        <p:grpSpPr>
          <a:xfrm>
            <a:off x="5180309" y="7580771"/>
            <a:ext cx="4266251" cy="275663"/>
            <a:chOff x="5180309" y="7580771"/>
            <a:chExt cx="4266251" cy="275663"/>
          </a:xfrm>
        </p:grpSpPr>
        <p:sp>
          <p:nvSpPr>
            <p:cNvPr id="48" name="Footer Placeholder 4">
              <a:extLst>
                <a:ext uri="{FF2B5EF4-FFF2-40B4-BE49-F238E27FC236}">
                  <a16:creationId xmlns:a16="http://schemas.microsoft.com/office/drawing/2014/main" id="{7FC4F38E-D5AC-4504-AC96-61037A8E8784}"/>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9" name="Footer Placeholder 4">
              <a:extLst>
                <a:ext uri="{FF2B5EF4-FFF2-40B4-BE49-F238E27FC236}">
                  <a16:creationId xmlns:a16="http://schemas.microsoft.com/office/drawing/2014/main" id="{19261DF6-C15E-4B53-9A4C-8E30F16201AB}"/>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0" name="Footer Placeholder 4">
              <a:extLst>
                <a:ext uri="{FF2B5EF4-FFF2-40B4-BE49-F238E27FC236}">
                  <a16:creationId xmlns:a16="http://schemas.microsoft.com/office/drawing/2014/main" id="{02A202FD-8D7A-4668-A375-A311ECE98788}"/>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2024</a:t>
              </a:fld>
              <a:endParaRPr lang="en-US" sz="1100" dirty="0"/>
            </a:p>
          </p:txBody>
        </p:sp>
      </p:grpSp>
    </p:spTree>
    <p:extLst>
      <p:ext uri="{BB962C8B-B14F-4D97-AF65-F5344CB8AC3E}">
        <p14:creationId xmlns:p14="http://schemas.microsoft.com/office/powerpoint/2010/main" val="4057610471"/>
      </p:ext>
    </p:extLst>
  </p:cSld>
  <p:clrMap bg1="lt1" tx1="dk1" bg2="lt2" tx2="dk2" accent1="accent1" accent2="accent2" accent3="accent3" accent4="accent4" accent5="accent5" accent6="accent6" hlink="hlink" folHlink="folHlink"/>
  <p:sldLayoutIdLst>
    <p:sldLayoutId id="2147483841"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7" r:id="rId11"/>
    <p:sldLayoutId id="2147483852" r:id="rId12"/>
    <p:sldLayoutId id="2147483853" r:id="rId13"/>
    <p:sldLayoutId id="2147483855"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s://www.baeldung.com/kafka-exactly-once"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kafka.apache.org/31/javadoc/org/apache/kafka/clients/consumer/KafkaConsumer.html"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8400" y="3600083"/>
            <a:ext cx="7353431" cy="2256367"/>
          </a:xfrm>
        </p:spPr>
        <p:txBody>
          <a:bodyPr/>
          <a:lstStyle/>
          <a:p>
            <a:br>
              <a:rPr lang="ru-RU" altLang="ru-RU" dirty="0"/>
            </a:br>
            <a:r>
              <a:rPr lang="ru-RU" dirty="0">
                <a:ea typeface="+mj-lt"/>
                <a:cs typeface="+mj-lt"/>
              </a:rPr>
              <a:t>Module </a:t>
            </a:r>
            <a:r>
              <a:rPr lang="en-US" dirty="0">
                <a:ea typeface="+mj-lt"/>
                <a:cs typeface="+mj-lt"/>
              </a:rPr>
              <a:t>3</a:t>
            </a:r>
            <a:r>
              <a:rPr lang="ru-RU" dirty="0">
                <a:ea typeface="+mj-lt"/>
                <a:cs typeface="+mj-lt"/>
              </a:rPr>
              <a:t>: </a:t>
            </a:r>
            <a:br>
              <a:rPr lang="en-US" dirty="0">
                <a:ea typeface="+mj-lt"/>
                <a:cs typeface="+mj-lt"/>
              </a:rPr>
            </a:br>
            <a:r>
              <a:rPr lang="en-US" dirty="0">
                <a:ea typeface="+mj-lt"/>
                <a:cs typeface="+mj-lt"/>
              </a:rPr>
              <a:t>Java Client API</a:t>
            </a:r>
            <a:endParaRPr lang="en-US" dirty="0"/>
          </a:p>
        </p:txBody>
      </p:sp>
      <p:sp>
        <p:nvSpPr>
          <p:cNvPr id="5" name="Subtitle 4"/>
          <p:cNvSpPr>
            <a:spLocks noGrp="1"/>
          </p:cNvSpPr>
          <p:nvPr>
            <p:ph type="subTitle" idx="1"/>
          </p:nvPr>
        </p:nvSpPr>
        <p:spPr>
          <a:xfrm>
            <a:off x="1168401" y="3442428"/>
            <a:ext cx="7353431" cy="914400"/>
          </a:xfrm>
        </p:spPr>
        <p:txBody>
          <a:bodyPr/>
          <a:lstStyle/>
          <a:p>
            <a:r>
              <a:rPr lang="en-US" altLang="ru-RU" dirty="0"/>
              <a:t>JVA-083</a:t>
            </a:r>
            <a:endParaRPr lang="en-US" dirty="0"/>
          </a:p>
        </p:txBody>
      </p:sp>
      <p:sp>
        <p:nvSpPr>
          <p:cNvPr id="7" name="Subtitle 4"/>
          <p:cNvSpPr txBox="1">
            <a:spLocks/>
          </p:cNvSpPr>
          <p:nvPr/>
        </p:nvSpPr>
        <p:spPr>
          <a:xfrm>
            <a:off x="1168401" y="6338028"/>
            <a:ext cx="7353431" cy="914400"/>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chemeClr val="bg1"/>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endParaRPr lang="en-US" b="0" dirty="0"/>
          </a:p>
        </p:txBody>
      </p:sp>
    </p:spTree>
    <p:extLst>
      <p:ext uri="{BB962C8B-B14F-4D97-AF65-F5344CB8AC3E}">
        <p14:creationId xmlns:p14="http://schemas.microsoft.com/office/powerpoint/2010/main" val="13363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Write your own producer</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p:txBody>
          <a:bodyPr>
            <a:normAutofit/>
          </a:bodyPr>
          <a:lstStyle/>
          <a:p>
            <a:r>
              <a:rPr lang="en-US" sz="2400" b="0" dirty="0"/>
              <a:t>It’s now time for you to write the simplest Kafka producer application.</a:t>
            </a:r>
          </a:p>
          <a:p>
            <a:endParaRPr lang="en-US" sz="2400" b="0" dirty="0"/>
          </a:p>
          <a:p>
            <a:r>
              <a:rPr lang="en-US" sz="2400" b="0" dirty="0"/>
              <a:t>Use the template provided. </a:t>
            </a:r>
          </a:p>
          <a:p>
            <a:endParaRPr lang="en-US" sz="2400" b="0" dirty="0"/>
          </a:p>
          <a:p>
            <a:r>
              <a:rPr lang="en-US" sz="2400" b="0" dirty="0"/>
              <a:t>You already know how to run Kafka console consumer – use it to verify the data is being properly sent to the cluster.</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408775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Most common producer settings</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a:xfrm>
            <a:off x="685800" y="6633368"/>
            <a:ext cx="13258799" cy="566737"/>
          </a:xfrm>
        </p:spPr>
        <p:txBody>
          <a:bodyPr>
            <a:normAutofit lnSpcReduction="10000"/>
          </a:bodyPr>
          <a:lstStyle/>
          <a:p>
            <a:r>
              <a:rPr lang="en-US" dirty="0">
                <a:solidFill>
                  <a:schemeClr val="accent1"/>
                </a:solidFill>
              </a:rPr>
              <a:t>HINT: </a:t>
            </a:r>
            <a:r>
              <a:rPr lang="en-US" b="0" dirty="0"/>
              <a:t>It’s a bit too early to dive deep into configuration settings. Keep coming back to this slide later to understand your possibilities.</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graphicFrame>
        <p:nvGraphicFramePr>
          <p:cNvPr id="2" name="Content Placeholder 4">
            <a:extLst>
              <a:ext uri="{FF2B5EF4-FFF2-40B4-BE49-F238E27FC236}">
                <a16:creationId xmlns:a16="http://schemas.microsoft.com/office/drawing/2014/main" id="{834C18C2-7D66-A706-DD74-055F55390671}"/>
              </a:ext>
            </a:extLst>
          </p:cNvPr>
          <p:cNvGraphicFramePr>
            <a:graphicFrameLocks/>
          </p:cNvGraphicFramePr>
          <p:nvPr>
            <p:extLst>
              <p:ext uri="{D42A27DB-BD31-4B8C-83A1-F6EECF244321}">
                <p14:modId xmlns:p14="http://schemas.microsoft.com/office/powerpoint/2010/main" val="1261571700"/>
              </p:ext>
            </p:extLst>
          </p:nvPr>
        </p:nvGraphicFramePr>
        <p:xfrm>
          <a:off x="685799" y="2057716"/>
          <a:ext cx="13258800" cy="4413504"/>
        </p:xfrm>
        <a:graphic>
          <a:graphicData uri="http://schemas.openxmlformats.org/drawingml/2006/table">
            <a:tbl>
              <a:tblPr firstRow="1" firstCol="1" lastRow="1">
                <a:tableStyleId>{45BD5076-5073-49C7-9E08-65982F3C9860}</a:tableStyleId>
              </a:tblPr>
              <a:tblGrid>
                <a:gridCol w="3468190">
                  <a:extLst>
                    <a:ext uri="{9D8B030D-6E8A-4147-A177-3AD203B41FA5}">
                      <a16:colId xmlns:a16="http://schemas.microsoft.com/office/drawing/2014/main" val="20000"/>
                    </a:ext>
                  </a:extLst>
                </a:gridCol>
                <a:gridCol w="537101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465256">
                <a:tc>
                  <a:txBody>
                    <a:bodyPr/>
                    <a:lstStyle/>
                    <a:p>
                      <a:r>
                        <a:rPr lang="en-US" sz="2400" dirty="0">
                          <a:solidFill>
                            <a:schemeClr val="bg1"/>
                          </a:solidFill>
                        </a:rPr>
                        <a:t>Property</a:t>
                      </a:r>
                    </a:p>
                  </a:txBody>
                  <a:tcPr marL="146304" marR="146304" marT="73152" marB="73152">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400" dirty="0">
                          <a:solidFill>
                            <a:schemeClr val="bg1"/>
                          </a:solidFill>
                        </a:rPr>
                        <a:t>Meaning</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400" dirty="0">
                          <a:solidFill>
                            <a:schemeClr val="bg1"/>
                          </a:solidFill>
                        </a:rPr>
                        <a:t>Default value</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extLst>
                  <a:ext uri="{0D108BD9-81ED-4DB2-BD59-A6C34878D82A}">
                    <a16:rowId xmlns:a16="http://schemas.microsoft.com/office/drawing/2014/main" val="10000"/>
                  </a:ext>
                </a:extLst>
              </a:tr>
              <a:tr h="611156">
                <a:tc>
                  <a:txBody>
                    <a:bodyPr/>
                    <a:lstStyle/>
                    <a:p>
                      <a:pPr algn="l"/>
                      <a:r>
                        <a:rPr lang="en-US" sz="2400" dirty="0" err="1">
                          <a:solidFill>
                            <a:schemeClr val="accent1"/>
                          </a:solidFill>
                          <a:latin typeface="Consolas" panose="020B0609020204030204" pitchFamily="49" charset="0"/>
                        </a:rPr>
                        <a:t>batch.size</a:t>
                      </a:r>
                      <a:endParaRPr lang="en-US" sz="2400" dirty="0">
                        <a:solidFill>
                          <a:schemeClr val="accent1"/>
                        </a:solidFill>
                        <a:latin typeface="Consolas" panose="020B0609020204030204" pitchFamily="49" charset="0"/>
                      </a:endParaRPr>
                    </a:p>
                  </a:txBody>
                  <a:tcPr marL="146304" marR="146304" marT="73152" marB="73152">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Amount of data to batch before sending out to broker.</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16384 (16kB)</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9869">
                <a:tc>
                  <a:txBody>
                    <a:bodyPr/>
                    <a:lstStyle/>
                    <a:p>
                      <a:pPr algn="l"/>
                      <a:r>
                        <a:rPr lang="en-US" sz="2400" dirty="0">
                          <a:solidFill>
                            <a:schemeClr val="accent1"/>
                          </a:solidFill>
                          <a:latin typeface="Consolas" panose="020B0609020204030204" pitchFamily="49" charset="0"/>
                        </a:rPr>
                        <a:t>linger.ms</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The time to wait before sending the batch.</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0</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409869">
                <a:tc>
                  <a:txBody>
                    <a:bodyPr/>
                    <a:lstStyle/>
                    <a:p>
                      <a:pPr algn="l"/>
                      <a:r>
                        <a:rPr lang="en-US" sz="2400" dirty="0" err="1">
                          <a:solidFill>
                            <a:schemeClr val="accent1"/>
                          </a:solidFill>
                          <a:latin typeface="Consolas" panose="020B0609020204030204" pitchFamily="49" charset="0"/>
                        </a:rPr>
                        <a:t>compression.type</a:t>
                      </a:r>
                      <a:endParaRPr lang="en-US" sz="2400" dirty="0">
                        <a:solidFill>
                          <a:schemeClr val="accent1"/>
                        </a:solidFill>
                        <a:latin typeface="Consolas" panose="020B0609020204030204" pitchFamily="49" charset="0"/>
                      </a:endParaRP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Compression algorithm used</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none</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856393"/>
                  </a:ext>
                </a:extLst>
              </a:tr>
              <a:tr h="409869">
                <a:tc>
                  <a:txBody>
                    <a:bodyPr/>
                    <a:lstStyle/>
                    <a:p>
                      <a:pPr algn="l"/>
                      <a:r>
                        <a:rPr lang="en-US" sz="2400" dirty="0">
                          <a:solidFill>
                            <a:schemeClr val="accent1"/>
                          </a:solidFill>
                          <a:latin typeface="Consolas" panose="020B0609020204030204" pitchFamily="49" charset="0"/>
                        </a:rPr>
                        <a:t>acks</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The number of acknowledgments the producer requires the leader to have received before considering a request complete.</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all</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57333473"/>
                  </a:ext>
                </a:extLst>
              </a:tr>
              <a:tr h="409869">
                <a:tc>
                  <a:txBody>
                    <a:bodyPr/>
                    <a:lstStyle/>
                    <a:p>
                      <a:pPr algn="l"/>
                      <a:r>
                        <a:rPr lang="en-US" sz="2400" dirty="0" err="1">
                          <a:solidFill>
                            <a:schemeClr val="accent1"/>
                          </a:solidFill>
                          <a:latin typeface="Consolas" panose="020B0609020204030204" pitchFamily="49" charset="0"/>
                        </a:rPr>
                        <a:t>enable.idempotence</a:t>
                      </a:r>
                      <a:endParaRPr lang="en-US" sz="2400" dirty="0">
                        <a:solidFill>
                          <a:schemeClr val="accent1"/>
                        </a:solidFill>
                        <a:latin typeface="Consolas" panose="020B0609020204030204" pitchFamily="49" charset="0"/>
                      </a:endParaRP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Producer will ensure that exactly one copy of each message is written in the stream.</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true</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54576468"/>
                  </a:ext>
                </a:extLst>
              </a:tr>
            </a:tbl>
          </a:graphicData>
        </a:graphic>
      </p:graphicFrame>
    </p:spTree>
    <p:extLst>
      <p:ext uri="{BB962C8B-B14F-4D97-AF65-F5344CB8AC3E}">
        <p14:creationId xmlns:p14="http://schemas.microsoft.com/office/powerpoint/2010/main" val="25178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Other producer settings</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a:xfrm>
            <a:off x="685799" y="6468245"/>
            <a:ext cx="13258799" cy="566737"/>
          </a:xfrm>
        </p:spPr>
        <p:txBody>
          <a:bodyPr>
            <a:normAutofit lnSpcReduction="10000"/>
          </a:bodyPr>
          <a:lstStyle/>
          <a:p>
            <a:r>
              <a:rPr lang="en-US" dirty="0">
                <a:solidFill>
                  <a:schemeClr val="accent1"/>
                </a:solidFill>
              </a:rPr>
              <a:t>HINT: </a:t>
            </a:r>
            <a:r>
              <a:rPr lang="en-US" b="0" dirty="0"/>
              <a:t>It’s a bit too early to dive deep into configuration settings. Keep coming back to this slide later to understand your possibilities.</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graphicFrame>
        <p:nvGraphicFramePr>
          <p:cNvPr id="2" name="Content Placeholder 4">
            <a:extLst>
              <a:ext uri="{FF2B5EF4-FFF2-40B4-BE49-F238E27FC236}">
                <a16:creationId xmlns:a16="http://schemas.microsoft.com/office/drawing/2014/main" id="{834C18C2-7D66-A706-DD74-055F55390671}"/>
              </a:ext>
            </a:extLst>
          </p:cNvPr>
          <p:cNvGraphicFramePr>
            <a:graphicFrameLocks/>
          </p:cNvGraphicFramePr>
          <p:nvPr>
            <p:extLst>
              <p:ext uri="{D42A27DB-BD31-4B8C-83A1-F6EECF244321}">
                <p14:modId xmlns:p14="http://schemas.microsoft.com/office/powerpoint/2010/main" val="998798858"/>
              </p:ext>
            </p:extLst>
          </p:nvPr>
        </p:nvGraphicFramePr>
        <p:xfrm>
          <a:off x="685799" y="2057716"/>
          <a:ext cx="13258800" cy="3389376"/>
        </p:xfrm>
        <a:graphic>
          <a:graphicData uri="http://schemas.openxmlformats.org/drawingml/2006/table">
            <a:tbl>
              <a:tblPr firstRow="1" firstCol="1" lastRow="1">
                <a:tableStyleId>{45BD5076-5073-49C7-9E08-65982F3C9860}</a:tableStyleId>
              </a:tblPr>
              <a:tblGrid>
                <a:gridCol w="3559630">
                  <a:extLst>
                    <a:ext uri="{9D8B030D-6E8A-4147-A177-3AD203B41FA5}">
                      <a16:colId xmlns:a16="http://schemas.microsoft.com/office/drawing/2014/main" val="20000"/>
                    </a:ext>
                  </a:extLst>
                </a:gridCol>
                <a:gridCol w="527957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465256">
                <a:tc>
                  <a:txBody>
                    <a:bodyPr/>
                    <a:lstStyle/>
                    <a:p>
                      <a:r>
                        <a:rPr lang="en-US" sz="2400" dirty="0">
                          <a:solidFill>
                            <a:schemeClr val="bg1"/>
                          </a:solidFill>
                        </a:rPr>
                        <a:t>Property</a:t>
                      </a:r>
                    </a:p>
                  </a:txBody>
                  <a:tcPr marL="146304" marR="146304" marT="73152" marB="73152">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400" dirty="0">
                          <a:solidFill>
                            <a:schemeClr val="bg1"/>
                          </a:solidFill>
                        </a:rPr>
                        <a:t>Meaning</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400" dirty="0">
                          <a:solidFill>
                            <a:schemeClr val="bg1"/>
                          </a:solidFill>
                        </a:rPr>
                        <a:t>Default value</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extLst>
                  <a:ext uri="{0D108BD9-81ED-4DB2-BD59-A6C34878D82A}">
                    <a16:rowId xmlns:a16="http://schemas.microsoft.com/office/drawing/2014/main" val="10000"/>
                  </a:ext>
                </a:extLst>
              </a:tr>
              <a:tr h="611156">
                <a:tc>
                  <a:txBody>
                    <a:bodyPr/>
                    <a:lstStyle/>
                    <a:p>
                      <a:pPr algn="l"/>
                      <a:r>
                        <a:rPr lang="en-US" sz="2400" dirty="0">
                          <a:solidFill>
                            <a:schemeClr val="accent1"/>
                          </a:solidFill>
                          <a:latin typeface="Consolas" panose="020B0609020204030204" pitchFamily="49" charset="0"/>
                        </a:rPr>
                        <a:t>delivery.timeout.ms</a:t>
                      </a:r>
                    </a:p>
                  </a:txBody>
                  <a:tcPr marL="146304" marR="146304" marT="73152" marB="73152">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An upper bound on the time to report success or failure after a call to `send()` returns.</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120000 (2 minutes)</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9869">
                <a:tc>
                  <a:txBody>
                    <a:bodyPr/>
                    <a:lstStyle/>
                    <a:p>
                      <a:pPr algn="l"/>
                      <a:r>
                        <a:rPr lang="en-US" sz="2400" dirty="0">
                          <a:solidFill>
                            <a:schemeClr val="accent1"/>
                          </a:solidFill>
                          <a:latin typeface="Consolas" panose="020B0609020204030204" pitchFamily="49" charset="0"/>
                        </a:rPr>
                        <a:t>request.timeout.ms</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Maximum amount of time the client will wait for the response of a request.</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30000 (30s)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409869">
                <a:tc>
                  <a:txBody>
                    <a:bodyPr/>
                    <a:lstStyle/>
                    <a:p>
                      <a:pPr algn="l"/>
                      <a:r>
                        <a:rPr lang="en-US" sz="2400" dirty="0" err="1">
                          <a:solidFill>
                            <a:schemeClr val="accent1"/>
                          </a:solidFill>
                        </a:rPr>
                        <a:t>max.in.flight.requests.per.connection</a:t>
                      </a:r>
                      <a:endParaRPr lang="en-US" sz="2400" dirty="0">
                        <a:solidFill>
                          <a:schemeClr val="accent1"/>
                        </a:solidFill>
                      </a:endParaRP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The maximum number of unacknowledged requests the client will send on a single connection before blocking.</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5</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856393"/>
                  </a:ext>
                </a:extLst>
              </a:tr>
            </a:tbl>
          </a:graphicData>
        </a:graphic>
      </p:graphicFrame>
    </p:spTree>
    <p:extLst>
      <p:ext uri="{BB962C8B-B14F-4D97-AF65-F5344CB8AC3E}">
        <p14:creationId xmlns:p14="http://schemas.microsoft.com/office/powerpoint/2010/main" val="76935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Producer acknowledgements</a:t>
            </a:r>
          </a:p>
        </p:txBody>
      </p:sp>
      <p:sp>
        <p:nvSpPr>
          <p:cNvPr id="3" name="Content Placeholder 2">
            <a:extLst>
              <a:ext uri="{FF2B5EF4-FFF2-40B4-BE49-F238E27FC236}">
                <a16:creationId xmlns:a16="http://schemas.microsoft.com/office/drawing/2014/main" id="{3ED0A2A0-5656-153E-2BBD-B23D5F51DFE7}"/>
              </a:ext>
            </a:extLst>
          </p:cNvPr>
          <p:cNvSpPr>
            <a:spLocks noGrp="1"/>
          </p:cNvSpPr>
          <p:nvPr>
            <p:ph idx="1"/>
          </p:nvPr>
        </p:nvSpPr>
        <p:spPr/>
        <p:txBody>
          <a:bodyPr/>
          <a:lstStyle/>
          <a:p>
            <a:pPr marL="342900" indent="-342900">
              <a:buFont typeface="Arial" panose="020B0604020202020204" pitchFamily="34" charset="0"/>
              <a:buChar char="•"/>
            </a:pPr>
            <a:r>
              <a:rPr lang="en-US" b="0" dirty="0">
                <a:solidFill>
                  <a:schemeClr val="accent1"/>
                </a:solidFill>
                <a:latin typeface="Consolas" panose="020B0609020204030204" pitchFamily="49" charset="0"/>
              </a:rPr>
              <a:t>acks=0</a:t>
            </a:r>
            <a:br>
              <a:rPr lang="en-US" b="0" dirty="0"/>
            </a:br>
            <a:r>
              <a:rPr lang="en-US" b="0" dirty="0"/>
              <a:t>do not wait for any acknowledgements from the broker… and loose your messages easily</a:t>
            </a:r>
          </a:p>
          <a:p>
            <a:pPr marL="342900" indent="-342900">
              <a:buFont typeface="Arial" panose="020B0604020202020204" pitchFamily="34" charset="0"/>
              <a:buChar char="•"/>
            </a:pPr>
            <a:r>
              <a:rPr lang="en-US" b="0" dirty="0">
                <a:solidFill>
                  <a:schemeClr val="accent1"/>
                </a:solidFill>
                <a:latin typeface="Consolas" panose="020B0609020204030204" pitchFamily="49" charset="0"/>
              </a:rPr>
              <a:t>acks=1</a:t>
            </a:r>
            <a:br>
              <a:rPr lang="en-US" b="0" dirty="0"/>
            </a:br>
            <a:r>
              <a:rPr lang="en-US" b="0" dirty="0"/>
              <a:t>wait for acknowledgement from replica leader – still very unsafe.</a:t>
            </a:r>
          </a:p>
          <a:p>
            <a:pPr marL="342900" indent="-342900">
              <a:buFont typeface="Arial" panose="020B0604020202020204" pitchFamily="34" charset="0"/>
              <a:buChar char="•"/>
            </a:pPr>
            <a:r>
              <a:rPr lang="en-US" b="0" dirty="0">
                <a:solidFill>
                  <a:schemeClr val="accent1"/>
                </a:solidFill>
                <a:latin typeface="Consolas" panose="020B0609020204030204" pitchFamily="49" charset="0"/>
              </a:rPr>
              <a:t>acks=all</a:t>
            </a:r>
            <a:r>
              <a:rPr lang="en-US" b="0" dirty="0"/>
              <a:t> (or </a:t>
            </a:r>
            <a:r>
              <a:rPr lang="en-US" b="0" dirty="0">
                <a:solidFill>
                  <a:schemeClr val="accent1"/>
                </a:solidFill>
                <a:latin typeface="Consolas" panose="020B0609020204030204" pitchFamily="49" charset="0"/>
              </a:rPr>
              <a:t>-1</a:t>
            </a:r>
            <a:r>
              <a:rPr lang="en-US" b="0" dirty="0"/>
              <a:t>)</a:t>
            </a:r>
            <a:br>
              <a:rPr lang="en-US" b="0" dirty="0"/>
            </a:br>
            <a:r>
              <a:rPr lang="en-US" b="0" dirty="0"/>
              <a:t>wait for acknowledgement from replica leader and all </a:t>
            </a:r>
            <a:r>
              <a:rPr lang="en-US" b="0" dirty="0" err="1"/>
              <a:t>insync</a:t>
            </a:r>
            <a:r>
              <a:rPr lang="en-US" b="0" dirty="0"/>
              <a:t> replicas. The best option. Still not safe enough without further topic configuration.</a:t>
            </a:r>
          </a:p>
          <a:p>
            <a:pPr marL="342900" indent="-342900">
              <a:buFont typeface="Arial" panose="020B0604020202020204" pitchFamily="34" charset="0"/>
              <a:buChar char="•"/>
            </a:pPr>
            <a:endParaRPr lang="en-US" b="0" dirty="0"/>
          </a:p>
          <a:p>
            <a:r>
              <a:rPr lang="en-US" dirty="0">
                <a:solidFill>
                  <a:schemeClr val="accent1"/>
                </a:solidFill>
              </a:rPr>
              <a:t>TIP: </a:t>
            </a:r>
            <a:r>
              <a:rPr lang="en-US" b="0" dirty="0"/>
              <a:t>acks=all is the default setting for Kafka 3+ installations. </a:t>
            </a:r>
          </a:p>
          <a:p>
            <a:r>
              <a:rPr lang="en-US" dirty="0">
                <a:solidFill>
                  <a:schemeClr val="accent1"/>
                </a:solidFill>
              </a:rPr>
              <a:t>CAUTION: </a:t>
            </a:r>
            <a:r>
              <a:rPr lang="en-US" b="0" dirty="0"/>
              <a:t>Watch out for Spring powered clients – they fall back to </a:t>
            </a:r>
            <a:r>
              <a:rPr lang="en-US" b="0" dirty="0">
                <a:solidFill>
                  <a:schemeClr val="accent1"/>
                </a:solidFill>
                <a:latin typeface="Consolas" panose="020B0609020204030204" pitchFamily="49" charset="0"/>
              </a:rPr>
              <a:t>acks=1</a:t>
            </a:r>
            <a:r>
              <a:rPr lang="en-US" b="0" dirty="0"/>
              <a:t> for compatibility reasons!</a:t>
            </a:r>
          </a:p>
        </p:txBody>
      </p:sp>
      <p:sp>
        <p:nvSpPr>
          <p:cNvPr id="6" name="Text Placeholder 5">
            <a:extLst>
              <a:ext uri="{FF2B5EF4-FFF2-40B4-BE49-F238E27FC236}">
                <a16:creationId xmlns:a16="http://schemas.microsoft.com/office/drawing/2014/main" id="{92EA4038-7224-9785-D1BA-690FF8C07C70}"/>
              </a:ext>
            </a:extLst>
          </p:cNvPr>
          <p:cNvSpPr>
            <a:spLocks noGrp="1"/>
          </p:cNvSpPr>
          <p:nvPr>
            <p:ph type="body" sz="quarter" idx="11"/>
          </p:nvPr>
        </p:nvSpPr>
        <p:spPr/>
        <p:txBody>
          <a:bodyPr/>
          <a:lstStyle/>
          <a:p>
            <a:r>
              <a:rPr lang="en-US" dirty="0">
                <a:solidFill>
                  <a:schemeClr val="accent1"/>
                </a:solidFill>
                <a:latin typeface="Consolas" panose="020B0609020204030204" pitchFamily="49" charset="0"/>
              </a:rPr>
              <a:t>acks=all</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32739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A5D11B64-7719-1797-B812-9FBE6BA03EC8}"/>
              </a:ext>
            </a:extLst>
          </p:cNvPr>
          <p:cNvPicPr>
            <a:picLocks noGrp="1" noChangeAspect="1"/>
          </p:cNvPicPr>
          <p:nvPr>
            <p:ph sz="half" idx="1"/>
          </p:nvPr>
        </p:nvPicPr>
        <p:blipFill>
          <a:blip r:embed="rId2"/>
          <a:stretch>
            <a:fillRect/>
          </a:stretch>
        </p:blipFill>
        <p:spPr>
          <a:xfrm>
            <a:off x="685800" y="2057398"/>
            <a:ext cx="6400800" cy="4037990"/>
          </a:xfrm>
          <a:prstGeom prst="rect">
            <a:avLst/>
          </a:prstGeom>
        </p:spPr>
      </p:pic>
      <p:sp>
        <p:nvSpPr>
          <p:cNvPr id="3" name="Content Placeholder 2">
            <a:extLst>
              <a:ext uri="{FF2B5EF4-FFF2-40B4-BE49-F238E27FC236}">
                <a16:creationId xmlns:a16="http://schemas.microsoft.com/office/drawing/2014/main" id="{3ED0A2A0-5656-153E-2BBD-B23D5F51DFE7}"/>
              </a:ext>
            </a:extLst>
          </p:cNvPr>
          <p:cNvSpPr>
            <a:spLocks noGrp="1"/>
          </p:cNvSpPr>
          <p:nvPr>
            <p:ph sz="half" idx="2"/>
          </p:nvPr>
        </p:nvSpPr>
        <p:spPr/>
        <p:txBody>
          <a:bodyPr/>
          <a:lstStyle/>
          <a:p>
            <a:pPr marL="342900" indent="-342900" algn="just">
              <a:buFont typeface="Arial" panose="020B0604020202020204" pitchFamily="34" charset="0"/>
              <a:buChar char="•"/>
            </a:pPr>
            <a:r>
              <a:rPr lang="en-US" b="0" dirty="0"/>
              <a:t>Kafka producer automatically batches the messages being sent.</a:t>
            </a:r>
          </a:p>
          <a:p>
            <a:pPr marL="342900" indent="-342900" algn="just">
              <a:buFont typeface="Arial" panose="020B0604020202020204" pitchFamily="34" charset="0"/>
              <a:buChar char="•"/>
            </a:pPr>
            <a:r>
              <a:rPr lang="en-US" b="0" dirty="0"/>
              <a:t>Control the </a:t>
            </a:r>
            <a:r>
              <a:rPr lang="en-US" b="0" dirty="0" err="1"/>
              <a:t>behaviour</a:t>
            </a:r>
            <a:r>
              <a:rPr lang="en-US" b="0" dirty="0"/>
              <a:t> using </a:t>
            </a:r>
            <a:r>
              <a:rPr lang="en-US" b="0" dirty="0" err="1">
                <a:solidFill>
                  <a:schemeClr val="accent1"/>
                </a:solidFill>
                <a:latin typeface="Consolas" panose="020B0609020204030204" pitchFamily="49" charset="0"/>
              </a:rPr>
              <a:t>batch.size</a:t>
            </a:r>
            <a:r>
              <a:rPr lang="en-US" b="0" dirty="0"/>
              <a:t> and </a:t>
            </a:r>
            <a:r>
              <a:rPr lang="en-US" b="0" dirty="0">
                <a:solidFill>
                  <a:schemeClr val="accent1"/>
                </a:solidFill>
                <a:latin typeface="Consolas" panose="020B0609020204030204" pitchFamily="49" charset="0"/>
              </a:rPr>
              <a:t>linger.ms</a:t>
            </a:r>
            <a:r>
              <a:rPr lang="en-US" b="0" dirty="0"/>
              <a:t> properties.</a:t>
            </a:r>
          </a:p>
          <a:p>
            <a:pPr marL="342900" indent="-342900" algn="just">
              <a:buFont typeface="Arial" panose="020B0604020202020204" pitchFamily="34" charset="0"/>
              <a:buChar char="•"/>
            </a:pPr>
            <a:r>
              <a:rPr lang="en-US" b="0" dirty="0"/>
              <a:t>Increased batching will provide optimal </a:t>
            </a:r>
            <a:r>
              <a:rPr lang="en-US" dirty="0"/>
              <a:t>throughput</a:t>
            </a:r>
          </a:p>
          <a:p>
            <a:pPr marL="342900" indent="-342900" algn="just">
              <a:buFont typeface="Arial" panose="020B0604020202020204" pitchFamily="34" charset="0"/>
              <a:buChar char="•"/>
            </a:pPr>
            <a:r>
              <a:rPr lang="en-US" b="0" dirty="0"/>
              <a:t>…and harm your </a:t>
            </a:r>
            <a:r>
              <a:rPr lang="en-US" dirty="0"/>
              <a:t>latency</a:t>
            </a:r>
            <a:endParaRPr lang="en-US" b="0" dirty="0"/>
          </a:p>
          <a:p>
            <a:pPr marL="342900" indent="-342900" algn="just">
              <a:buFont typeface="Arial" panose="020B0604020202020204" pitchFamily="34" charset="0"/>
              <a:buChar char="•"/>
            </a:pPr>
            <a:endParaRPr lang="en-US" b="0" dirty="0"/>
          </a:p>
          <a:p>
            <a:pPr algn="just"/>
            <a:r>
              <a:rPr lang="en-US" dirty="0">
                <a:solidFill>
                  <a:schemeClr val="accent1"/>
                </a:solidFill>
              </a:rPr>
              <a:t>CAUTION: </a:t>
            </a:r>
            <a:r>
              <a:rPr lang="en-US" b="0" dirty="0"/>
              <a:t>it makes no sense to make </a:t>
            </a:r>
            <a:r>
              <a:rPr lang="en-US" b="0" dirty="0" err="1">
                <a:solidFill>
                  <a:schemeClr val="accent1"/>
                </a:solidFill>
                <a:latin typeface="Consolas" panose="020B0609020204030204" pitchFamily="49" charset="0"/>
              </a:rPr>
              <a:t>batch.size</a:t>
            </a:r>
            <a:r>
              <a:rPr lang="en-US" b="0" dirty="0"/>
              <a:t> big, without giving it enough time to fill (</a:t>
            </a:r>
            <a:r>
              <a:rPr lang="en-US" b="0" dirty="0">
                <a:solidFill>
                  <a:schemeClr val="accent1"/>
                </a:solidFill>
                <a:latin typeface="Consolas" panose="020B0609020204030204" pitchFamily="49" charset="0"/>
              </a:rPr>
              <a:t>linger.ms</a:t>
            </a:r>
            <a:r>
              <a:rPr lang="en-US" b="0" dirty="0"/>
              <a:t>). This requires tests. </a:t>
            </a:r>
          </a:p>
        </p:txBody>
      </p:sp>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Message batching</a:t>
            </a:r>
          </a:p>
        </p:txBody>
      </p:sp>
      <p:sp>
        <p:nvSpPr>
          <p:cNvPr id="6" name="Text Placeholder 5">
            <a:extLst>
              <a:ext uri="{FF2B5EF4-FFF2-40B4-BE49-F238E27FC236}">
                <a16:creationId xmlns:a16="http://schemas.microsoft.com/office/drawing/2014/main" id="{92EA4038-7224-9785-D1BA-690FF8C07C70}"/>
              </a:ext>
            </a:extLst>
          </p:cNvPr>
          <p:cNvSpPr>
            <a:spLocks noGrp="1"/>
          </p:cNvSpPr>
          <p:nvPr>
            <p:ph type="body" sz="quarter" idx="11"/>
          </p:nvPr>
        </p:nvSpPr>
        <p:spPr/>
        <p:txBody>
          <a:bodyPr/>
          <a:lstStyle/>
          <a:p>
            <a:r>
              <a:rPr lang="en-US" dirty="0"/>
              <a:t>Manage your throughput</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61729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0A2A0-5656-153E-2BBD-B23D5F51DFE7}"/>
              </a:ext>
            </a:extLst>
          </p:cNvPr>
          <p:cNvSpPr>
            <a:spLocks noGrp="1"/>
          </p:cNvSpPr>
          <p:nvPr>
            <p:ph sz="half" idx="1"/>
          </p:nvPr>
        </p:nvSpPr>
        <p:spPr/>
        <p:txBody>
          <a:bodyPr>
            <a:normAutofit/>
          </a:bodyPr>
          <a:lstStyle/>
          <a:p>
            <a:pPr marL="342900" indent="-342900" algn="just">
              <a:buFont typeface="Arial" panose="020B0604020202020204" pitchFamily="34" charset="0"/>
              <a:buChar char="•"/>
            </a:pPr>
            <a:r>
              <a:rPr lang="en-US" b="0" dirty="0"/>
              <a:t>Compression affects the producer and consumer. Not the broker (it might but that config is quite rare)</a:t>
            </a:r>
          </a:p>
          <a:p>
            <a:pPr marL="342900" indent="-342900" algn="just">
              <a:buFont typeface="Arial" panose="020B0604020202020204" pitchFamily="34" charset="0"/>
              <a:buChar char="•"/>
            </a:pPr>
            <a:r>
              <a:rPr lang="en-US" b="0" dirty="0"/>
              <a:t>Producer is responsible for configuring compression using </a:t>
            </a:r>
            <a:r>
              <a:rPr lang="en-US" b="0" dirty="0" err="1">
                <a:solidFill>
                  <a:schemeClr val="accent1"/>
                </a:solidFill>
                <a:latin typeface="Consolas" panose="020B0609020204030204" pitchFamily="49" charset="0"/>
              </a:rPr>
              <a:t>compression.type</a:t>
            </a:r>
            <a:endParaRPr lang="en-US" b="0" dirty="0">
              <a:solidFill>
                <a:schemeClr val="accent1"/>
              </a:solidFill>
              <a:latin typeface="Consolas" panose="020B0609020204030204" pitchFamily="49" charset="0"/>
            </a:endParaRPr>
          </a:p>
          <a:p>
            <a:pPr marL="342900" indent="-342900" algn="just">
              <a:buFont typeface="Arial" panose="020B0604020202020204" pitchFamily="34" charset="0"/>
              <a:buChar char="•"/>
            </a:pPr>
            <a:r>
              <a:rPr lang="en-US" b="0" dirty="0"/>
              <a:t>Compressed data is stored (and replicated) as-is in the broker</a:t>
            </a:r>
          </a:p>
          <a:p>
            <a:pPr marL="342900" indent="-342900" algn="just">
              <a:buFont typeface="Arial" panose="020B0604020202020204" pitchFamily="34" charset="0"/>
              <a:buChar char="•"/>
            </a:pPr>
            <a:r>
              <a:rPr lang="en-US" b="0" dirty="0"/>
              <a:t>The consumer is able to handle both compressed and uncompressed data without any additional configuration.</a:t>
            </a:r>
          </a:p>
          <a:p>
            <a:pPr marL="342900" indent="-342900" algn="just">
              <a:buFont typeface="Arial" panose="020B0604020202020204" pitchFamily="34" charset="0"/>
              <a:buChar char="•"/>
            </a:pPr>
            <a:r>
              <a:rPr lang="en-US" b="0" dirty="0"/>
              <a:t>Generally improves producer throughput, at the cost of instance CPU (and latency)</a:t>
            </a:r>
          </a:p>
          <a:p>
            <a:pPr algn="just"/>
            <a:endParaRPr lang="en-US" b="0" dirty="0"/>
          </a:p>
        </p:txBody>
      </p:sp>
      <p:sp>
        <p:nvSpPr>
          <p:cNvPr id="12" name="Content Placeholder 11">
            <a:extLst>
              <a:ext uri="{FF2B5EF4-FFF2-40B4-BE49-F238E27FC236}">
                <a16:creationId xmlns:a16="http://schemas.microsoft.com/office/drawing/2014/main" id="{6EC72F43-EFB2-7F82-FE37-6082498BE0D7}"/>
              </a:ext>
            </a:extLst>
          </p:cNvPr>
          <p:cNvSpPr>
            <a:spLocks noGrp="1"/>
          </p:cNvSpPr>
          <p:nvPr>
            <p:ph sz="half" idx="2"/>
          </p:nvPr>
        </p:nvSpPr>
        <p:spPr/>
        <p:txBody>
          <a:bodyPr/>
          <a:lstStyle/>
          <a:p>
            <a:r>
              <a:rPr lang="en-US" b="0" dirty="0" err="1">
                <a:solidFill>
                  <a:schemeClr val="accent1"/>
                </a:solidFill>
                <a:latin typeface="Consolas" panose="020B0609020204030204" pitchFamily="49" charset="0"/>
              </a:rPr>
              <a:t>compression.type</a:t>
            </a:r>
            <a:endParaRPr lang="en-US" b="0" dirty="0">
              <a:solidFill>
                <a:schemeClr val="accent1"/>
              </a:solidFill>
              <a:latin typeface="Consolas" panose="020B0609020204030204" pitchFamily="49" charset="0"/>
            </a:endParaRPr>
          </a:p>
          <a:p>
            <a:pPr marL="342900" indent="-342900">
              <a:buFont typeface="Arial" panose="020B0604020202020204" pitchFamily="34" charset="0"/>
              <a:buChar char="•"/>
            </a:pPr>
            <a:r>
              <a:rPr lang="en-US" b="0" dirty="0">
                <a:solidFill>
                  <a:schemeClr val="accent1"/>
                </a:solidFill>
                <a:latin typeface="Consolas" panose="020B0609020204030204" pitchFamily="49" charset="0"/>
              </a:rPr>
              <a:t>none</a:t>
            </a:r>
          </a:p>
          <a:p>
            <a:pPr marL="342900" indent="-342900">
              <a:buFont typeface="Arial" panose="020B0604020202020204" pitchFamily="34" charset="0"/>
              <a:buChar char="•"/>
            </a:pPr>
            <a:r>
              <a:rPr lang="en-US" b="0" dirty="0" err="1">
                <a:solidFill>
                  <a:schemeClr val="accent1"/>
                </a:solidFill>
                <a:latin typeface="Consolas" panose="020B0609020204030204" pitchFamily="49" charset="0"/>
              </a:rPr>
              <a:t>gzip</a:t>
            </a:r>
            <a:endParaRPr lang="en-US" b="0" dirty="0">
              <a:solidFill>
                <a:schemeClr val="accent1"/>
              </a:solidFill>
              <a:latin typeface="Consolas" panose="020B0609020204030204" pitchFamily="49" charset="0"/>
            </a:endParaRPr>
          </a:p>
          <a:p>
            <a:pPr marL="342900" indent="-342900">
              <a:buFont typeface="Arial" panose="020B0604020202020204" pitchFamily="34" charset="0"/>
              <a:buChar char="•"/>
            </a:pPr>
            <a:r>
              <a:rPr lang="en-US" b="0" dirty="0">
                <a:solidFill>
                  <a:schemeClr val="accent1"/>
                </a:solidFill>
                <a:latin typeface="Consolas" panose="020B0609020204030204" pitchFamily="49" charset="0"/>
              </a:rPr>
              <a:t>snappy</a:t>
            </a:r>
          </a:p>
          <a:p>
            <a:pPr marL="342900" indent="-342900">
              <a:buFont typeface="Arial" panose="020B0604020202020204" pitchFamily="34" charset="0"/>
              <a:buChar char="•"/>
            </a:pPr>
            <a:r>
              <a:rPr lang="en-US" b="0" dirty="0">
                <a:solidFill>
                  <a:schemeClr val="accent1"/>
                </a:solidFill>
                <a:latin typeface="Consolas" panose="020B0609020204030204" pitchFamily="49" charset="0"/>
              </a:rPr>
              <a:t>lz4</a:t>
            </a:r>
          </a:p>
          <a:p>
            <a:pPr marL="342900" indent="-342900">
              <a:buFont typeface="Arial" panose="020B0604020202020204" pitchFamily="34" charset="0"/>
              <a:buChar char="•"/>
            </a:pPr>
            <a:r>
              <a:rPr lang="en-US" b="0" dirty="0" err="1">
                <a:solidFill>
                  <a:schemeClr val="accent1"/>
                </a:solidFill>
                <a:latin typeface="Consolas" panose="020B0609020204030204" pitchFamily="49" charset="0"/>
              </a:rPr>
              <a:t>Zstd</a:t>
            </a:r>
            <a:endParaRPr lang="en-US" b="0" dirty="0">
              <a:solidFill>
                <a:schemeClr val="accent1"/>
              </a:solidFill>
              <a:latin typeface="Consolas" panose="020B0609020204030204" pitchFamily="49" charset="0"/>
            </a:endParaRPr>
          </a:p>
          <a:p>
            <a:pPr marL="342900" indent="-342900">
              <a:buFont typeface="Arial" panose="020B0604020202020204" pitchFamily="34" charset="0"/>
              <a:buChar char="•"/>
            </a:pPr>
            <a:endParaRPr lang="en-US" b="0" dirty="0">
              <a:solidFill>
                <a:schemeClr val="accent1"/>
              </a:solidFill>
              <a:latin typeface="Consolas" panose="020B0609020204030204" pitchFamily="49" charset="0"/>
            </a:endParaRPr>
          </a:p>
          <a:p>
            <a:pPr marL="342900" indent="-342900">
              <a:buFont typeface="Arial" panose="020B0604020202020204" pitchFamily="34" charset="0"/>
              <a:buChar char="•"/>
            </a:pPr>
            <a:endParaRPr lang="en-US" b="0" dirty="0">
              <a:solidFill>
                <a:schemeClr val="accent1"/>
              </a:solidFill>
              <a:latin typeface="Consolas" panose="020B0609020204030204" pitchFamily="49" charset="0"/>
            </a:endParaRPr>
          </a:p>
          <a:p>
            <a:r>
              <a:rPr lang="en-US" dirty="0">
                <a:solidFill>
                  <a:schemeClr val="accent1"/>
                </a:solidFill>
              </a:rPr>
              <a:t>TIP:</a:t>
            </a:r>
            <a:r>
              <a:rPr lang="en-US" b="0" dirty="0"/>
              <a:t> Textual data allows for high compression ratio. Compressing encrypted data makes no sense.</a:t>
            </a:r>
          </a:p>
          <a:p>
            <a:endParaRPr lang="en-US" b="0" dirty="0">
              <a:solidFill>
                <a:schemeClr val="accent1"/>
              </a:solidFill>
              <a:latin typeface="Consolas" panose="020B0609020204030204" pitchFamily="49" charset="0"/>
            </a:endParaRPr>
          </a:p>
        </p:txBody>
      </p:sp>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Compression</a:t>
            </a:r>
          </a:p>
        </p:txBody>
      </p:sp>
      <p:sp>
        <p:nvSpPr>
          <p:cNvPr id="14" name="Text Placeholder 13">
            <a:extLst>
              <a:ext uri="{FF2B5EF4-FFF2-40B4-BE49-F238E27FC236}">
                <a16:creationId xmlns:a16="http://schemas.microsoft.com/office/drawing/2014/main" id="{E77B2596-B03A-9F1B-6F4E-33FBEE8C845A}"/>
              </a:ext>
            </a:extLst>
          </p:cNvPr>
          <p:cNvSpPr>
            <a:spLocks noGrp="1"/>
          </p:cNvSpPr>
          <p:nvPr>
            <p:ph type="body" sz="quarter" idx="11"/>
          </p:nvPr>
        </p:nvSpPr>
        <p:spPr/>
        <p:txBody>
          <a:bodyPr/>
          <a:lstStyle/>
          <a:p>
            <a:r>
              <a:rPr lang="en-US" dirty="0">
                <a:solidFill>
                  <a:schemeClr val="accent1"/>
                </a:solidFill>
              </a:rPr>
              <a:t>Set it up at producer size</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1485191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Retries</a:t>
            </a:r>
          </a:p>
        </p:txBody>
      </p:sp>
      <p:sp>
        <p:nvSpPr>
          <p:cNvPr id="3" name="Content Placeholder 2">
            <a:extLst>
              <a:ext uri="{FF2B5EF4-FFF2-40B4-BE49-F238E27FC236}">
                <a16:creationId xmlns:a16="http://schemas.microsoft.com/office/drawing/2014/main" id="{3ED0A2A0-5656-153E-2BBD-B23D5F51DFE7}"/>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b="0" dirty="0"/>
              <a:t>Kafka producer manages retries automatically. Just give the client some time to work with failed network calls.</a:t>
            </a:r>
          </a:p>
          <a:p>
            <a:pPr marL="571500" lvl="2" indent="-342900"/>
            <a:r>
              <a:rPr lang="en-US" sz="2400" dirty="0">
                <a:solidFill>
                  <a:schemeClr val="accent1"/>
                </a:solidFill>
                <a:latin typeface="Consolas" panose="020B0609020204030204" pitchFamily="49" charset="0"/>
              </a:rPr>
              <a:t>delivery.timeout.ms</a:t>
            </a:r>
            <a:r>
              <a:rPr lang="en-US" sz="2400" dirty="0"/>
              <a:t> – total time you are willing to wait (by default 2 minutes).</a:t>
            </a:r>
          </a:p>
          <a:p>
            <a:pPr marL="571500" lvl="2" indent="-342900"/>
            <a:r>
              <a:rPr lang="en-US" sz="2400" b="0" dirty="0">
                <a:solidFill>
                  <a:schemeClr val="accent1"/>
                </a:solidFill>
                <a:latin typeface="Consolas" panose="020B0609020204030204" pitchFamily="49" charset="0"/>
              </a:rPr>
              <a:t>request.timeout.ms</a:t>
            </a:r>
            <a:r>
              <a:rPr lang="en-US" sz="2400" b="0" dirty="0"/>
              <a:t> – maximum time to wait before giving up on a single retry (30s)</a:t>
            </a:r>
          </a:p>
          <a:p>
            <a:pPr marL="342900" lvl="1" indent="-342900">
              <a:buFont typeface="Arial" panose="020B0604020202020204" pitchFamily="34" charset="0"/>
              <a:buChar char="•"/>
            </a:pPr>
            <a:r>
              <a:rPr lang="en-US" sz="2400" dirty="0"/>
              <a:t>Early Kafka versions controlled retrying via </a:t>
            </a:r>
            <a:r>
              <a:rPr lang="en-US" sz="2400" dirty="0">
                <a:solidFill>
                  <a:schemeClr val="accent1"/>
                </a:solidFill>
                <a:latin typeface="Consolas" panose="020B0609020204030204" pitchFamily="49" charset="0"/>
              </a:rPr>
              <a:t>retries</a:t>
            </a:r>
            <a:r>
              <a:rPr lang="en-US" sz="2400" dirty="0"/>
              <a:t> property (specifying retry count). This property is </a:t>
            </a:r>
            <a:r>
              <a:rPr lang="en-US" sz="2400" dirty="0" err="1">
                <a:solidFill>
                  <a:schemeClr val="accent1"/>
                </a:solidFill>
                <a:latin typeface="Consolas" panose="020B0609020204030204" pitchFamily="49" charset="0"/>
              </a:rPr>
              <a:t>Integer.MAX_VALUE</a:t>
            </a:r>
            <a:r>
              <a:rPr lang="en-US" sz="2400" dirty="0">
                <a:solidFill>
                  <a:schemeClr val="accent1"/>
                </a:solidFill>
                <a:latin typeface="Consolas" panose="020B0609020204030204" pitchFamily="49" charset="0"/>
              </a:rPr>
              <a:t> </a:t>
            </a:r>
            <a:r>
              <a:rPr lang="en-US" sz="2400" dirty="0"/>
              <a:t>now and should not be changed.</a:t>
            </a:r>
          </a:p>
        </p:txBody>
      </p:sp>
      <p:sp>
        <p:nvSpPr>
          <p:cNvPr id="6" name="Text Placeholder 5">
            <a:extLst>
              <a:ext uri="{FF2B5EF4-FFF2-40B4-BE49-F238E27FC236}">
                <a16:creationId xmlns:a16="http://schemas.microsoft.com/office/drawing/2014/main" id="{92EA4038-7224-9785-D1BA-690FF8C07C70}"/>
              </a:ext>
            </a:extLst>
          </p:cNvPr>
          <p:cNvSpPr>
            <a:spLocks noGrp="1"/>
          </p:cNvSpPr>
          <p:nvPr>
            <p:ph type="body" sz="quarter" idx="11"/>
          </p:nvPr>
        </p:nvSpPr>
        <p:spPr/>
        <p:txBody>
          <a:bodyPr/>
          <a:lstStyle/>
          <a:p>
            <a:endParaRPr lang="en-US" dirty="0">
              <a:solidFill>
                <a:schemeClr val="accent1"/>
              </a:solidFill>
              <a:latin typeface="Consolas" panose="020B0609020204030204" pitchFamily="49" charset="0"/>
            </a:endParaRP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6620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Producer timings</a:t>
            </a:r>
          </a:p>
        </p:txBody>
      </p:sp>
      <p:sp>
        <p:nvSpPr>
          <p:cNvPr id="6" name="Text Placeholder 5">
            <a:extLst>
              <a:ext uri="{FF2B5EF4-FFF2-40B4-BE49-F238E27FC236}">
                <a16:creationId xmlns:a16="http://schemas.microsoft.com/office/drawing/2014/main" id="{92EA4038-7224-9785-D1BA-690FF8C07C70}"/>
              </a:ext>
            </a:extLst>
          </p:cNvPr>
          <p:cNvSpPr>
            <a:spLocks noGrp="1"/>
          </p:cNvSpPr>
          <p:nvPr>
            <p:ph type="body" sz="quarter" idx="11"/>
          </p:nvPr>
        </p:nvSpPr>
        <p:spPr/>
        <p:txBody>
          <a:bodyPr/>
          <a:lstStyle/>
          <a:p>
            <a:endParaRPr lang="en-US" dirty="0">
              <a:solidFill>
                <a:schemeClr val="accent1"/>
              </a:solidFill>
              <a:latin typeface="Consolas" panose="020B0609020204030204" pitchFamily="49" charset="0"/>
            </a:endParaRP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pic>
        <p:nvPicPr>
          <p:cNvPr id="3074" name="Picture 2" descr="Diagram illustrating the Kafka producer retries process.">
            <a:extLst>
              <a:ext uri="{FF2B5EF4-FFF2-40B4-BE49-F238E27FC236}">
                <a16:creationId xmlns:a16="http://schemas.microsoft.com/office/drawing/2014/main" id="{CA0D3204-6F1D-5195-E554-183C4DE062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2123" y="2057400"/>
            <a:ext cx="11586154"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310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32F750F-8695-82A9-FB3D-4F7AE50A900C}"/>
              </a:ext>
            </a:extLst>
          </p:cNvPr>
          <p:cNvPicPr>
            <a:picLocks noGrp="1" noChangeAspect="1"/>
          </p:cNvPicPr>
          <p:nvPr>
            <p:ph idx="1"/>
          </p:nvPr>
        </p:nvPicPr>
        <p:blipFill>
          <a:blip r:embed="rId2"/>
          <a:stretch>
            <a:fillRect/>
          </a:stretch>
        </p:blipFill>
        <p:spPr>
          <a:xfrm>
            <a:off x="1390938" y="2057400"/>
            <a:ext cx="11848524" cy="5121275"/>
          </a:xfrm>
        </p:spPr>
      </p:pic>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Kafka consumer</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11" name="TextBox 10">
            <a:extLst>
              <a:ext uri="{FF2B5EF4-FFF2-40B4-BE49-F238E27FC236}">
                <a16:creationId xmlns:a16="http://schemas.microsoft.com/office/drawing/2014/main" id="{71D16D06-893D-D145-39FB-40E06633B526}"/>
              </a:ext>
            </a:extLst>
          </p:cNvPr>
          <p:cNvSpPr txBox="1"/>
          <p:nvPr/>
        </p:nvSpPr>
        <p:spPr>
          <a:xfrm>
            <a:off x="8743142" y="6803963"/>
            <a:ext cx="5205464" cy="369332"/>
          </a:xfrm>
          <a:prstGeom prst="rect">
            <a:avLst/>
          </a:prstGeom>
          <a:noFill/>
        </p:spPr>
        <p:txBody>
          <a:bodyPr wrap="none" rtlCol="0">
            <a:spAutoFit/>
          </a:bodyPr>
          <a:lstStyle/>
          <a:p>
            <a:pPr algn="l">
              <a:lnSpc>
                <a:spcPct val="90000"/>
              </a:lnSpc>
              <a:spcAft>
                <a:spcPts val="400"/>
              </a:spcAft>
            </a:pPr>
            <a:r>
              <a:rPr lang="en-US" sz="2000" b="1" dirty="0">
                <a:solidFill>
                  <a:schemeClr val="accent1"/>
                </a:solidFill>
              </a:rPr>
              <a:t>TIP: </a:t>
            </a:r>
            <a:r>
              <a:rPr lang="en-US" sz="2000" dirty="0"/>
              <a:t>Consumer is NOT thread safe. Beware!</a:t>
            </a:r>
          </a:p>
        </p:txBody>
      </p:sp>
    </p:spTree>
    <p:extLst>
      <p:ext uri="{BB962C8B-B14F-4D97-AF65-F5344CB8AC3E}">
        <p14:creationId xmlns:p14="http://schemas.microsoft.com/office/powerpoint/2010/main" val="165423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FA0FE5D-1681-CBCB-6012-B8C8B96754D3}"/>
              </a:ext>
            </a:extLst>
          </p:cNvPr>
          <p:cNvPicPr>
            <a:picLocks noGrp="1" noChangeAspect="1"/>
          </p:cNvPicPr>
          <p:nvPr>
            <p:ph idx="1"/>
          </p:nvPr>
        </p:nvPicPr>
        <p:blipFill>
          <a:blip r:embed="rId3"/>
          <a:stretch>
            <a:fillRect/>
          </a:stretch>
        </p:blipFill>
        <p:spPr>
          <a:xfrm>
            <a:off x="1230517" y="2057400"/>
            <a:ext cx="12169366" cy="5121275"/>
          </a:xfrm>
        </p:spPr>
      </p:pic>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Consuming records</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18" name="TextBox 17">
            <a:extLst>
              <a:ext uri="{FF2B5EF4-FFF2-40B4-BE49-F238E27FC236}">
                <a16:creationId xmlns:a16="http://schemas.microsoft.com/office/drawing/2014/main" id="{E0E2A06E-208B-18EA-F1B4-7D35A641B416}"/>
              </a:ext>
            </a:extLst>
          </p:cNvPr>
          <p:cNvSpPr txBox="1"/>
          <p:nvPr/>
        </p:nvSpPr>
        <p:spPr>
          <a:xfrm>
            <a:off x="3435296" y="6732071"/>
            <a:ext cx="9964587" cy="369332"/>
          </a:xfrm>
          <a:prstGeom prst="rect">
            <a:avLst/>
          </a:prstGeom>
          <a:noFill/>
        </p:spPr>
        <p:txBody>
          <a:bodyPr wrap="none" rtlCol="0">
            <a:spAutoFit/>
          </a:bodyPr>
          <a:lstStyle/>
          <a:p>
            <a:pPr algn="l">
              <a:lnSpc>
                <a:spcPct val="90000"/>
              </a:lnSpc>
              <a:spcAft>
                <a:spcPts val="400"/>
              </a:spcAft>
            </a:pPr>
            <a:r>
              <a:rPr lang="en-US" sz="2000" b="1" dirty="0">
                <a:solidFill>
                  <a:schemeClr val="accent1"/>
                </a:solidFill>
              </a:rPr>
              <a:t>CAUTION: </a:t>
            </a:r>
            <a:r>
              <a:rPr lang="en-US" sz="2000" dirty="0"/>
              <a:t>Looks trivial, but lots of </a:t>
            </a:r>
            <a:r>
              <a:rPr lang="en-US" sz="2000" i="1" dirty="0"/>
              <a:t>magic </a:t>
            </a:r>
            <a:r>
              <a:rPr lang="en-US" sz="2000" dirty="0"/>
              <a:t>happens inside </a:t>
            </a:r>
            <a:r>
              <a:rPr lang="en-US" sz="2000" dirty="0" err="1">
                <a:solidFill>
                  <a:schemeClr val="accent1"/>
                </a:solidFill>
                <a:latin typeface="Consolas" panose="020B0609020204030204" pitchFamily="49" charset="0"/>
              </a:rPr>
              <a:t>consumer.poll</a:t>
            </a:r>
            <a:r>
              <a:rPr lang="en-US" sz="2000" dirty="0">
                <a:solidFill>
                  <a:schemeClr val="accent1"/>
                </a:solidFill>
                <a:latin typeface="Consolas" panose="020B0609020204030204" pitchFamily="49" charset="0"/>
              </a:rPr>
              <a:t>(Duration)</a:t>
            </a:r>
            <a:r>
              <a:rPr lang="en-US" sz="2000" dirty="0"/>
              <a:t>.</a:t>
            </a:r>
            <a:endParaRPr lang="en-US" sz="2000" i="1" dirty="0"/>
          </a:p>
        </p:txBody>
      </p:sp>
    </p:spTree>
    <p:extLst>
      <p:ext uri="{BB962C8B-B14F-4D97-AF65-F5344CB8AC3E}">
        <p14:creationId xmlns:p14="http://schemas.microsoft.com/office/powerpoint/2010/main" val="263868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The setup</a:t>
            </a:r>
          </a:p>
        </p:txBody>
      </p:sp>
      <p:pic>
        <p:nvPicPr>
          <p:cNvPr id="10" name="Content Placeholder 9">
            <a:extLst>
              <a:ext uri="{FF2B5EF4-FFF2-40B4-BE49-F238E27FC236}">
                <a16:creationId xmlns:a16="http://schemas.microsoft.com/office/drawing/2014/main" id="{A36E6096-C342-6A7A-EF4E-7B4E87DBC7ED}"/>
              </a:ext>
            </a:extLst>
          </p:cNvPr>
          <p:cNvPicPr>
            <a:picLocks noGrp="1" noChangeAspect="1"/>
          </p:cNvPicPr>
          <p:nvPr>
            <p:ph idx="1"/>
          </p:nvPr>
        </p:nvPicPr>
        <p:blipFill>
          <a:blip r:embed="rId2"/>
          <a:stretch>
            <a:fillRect/>
          </a:stretch>
        </p:blipFill>
        <p:spPr>
          <a:xfrm>
            <a:off x="2476500" y="2546572"/>
            <a:ext cx="9677400" cy="1562100"/>
          </a:xfrm>
        </p:spPr>
      </p:pic>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11" name="TextBox 10">
            <a:extLst>
              <a:ext uri="{FF2B5EF4-FFF2-40B4-BE49-F238E27FC236}">
                <a16:creationId xmlns:a16="http://schemas.microsoft.com/office/drawing/2014/main" id="{6764C72F-5E1F-E289-5252-02D7768AAA53}"/>
              </a:ext>
            </a:extLst>
          </p:cNvPr>
          <p:cNvSpPr txBox="1"/>
          <p:nvPr/>
        </p:nvSpPr>
        <p:spPr>
          <a:xfrm>
            <a:off x="7315200" y="5879198"/>
            <a:ext cx="5956662" cy="923330"/>
          </a:xfrm>
          <a:prstGeom prst="rect">
            <a:avLst/>
          </a:prstGeom>
          <a:noFill/>
        </p:spPr>
        <p:txBody>
          <a:bodyPr wrap="square" rtlCol="0">
            <a:spAutoFit/>
          </a:bodyPr>
          <a:lstStyle/>
          <a:p>
            <a:pPr algn="just">
              <a:lnSpc>
                <a:spcPct val="90000"/>
              </a:lnSpc>
              <a:spcAft>
                <a:spcPts val="400"/>
              </a:spcAft>
            </a:pPr>
            <a:r>
              <a:rPr lang="en-US" sz="2000" b="1" dirty="0">
                <a:solidFill>
                  <a:schemeClr val="accent1"/>
                </a:solidFill>
              </a:rPr>
              <a:t>NOTE: </a:t>
            </a:r>
            <a:r>
              <a:rPr lang="en-US" sz="2000" dirty="0"/>
              <a:t>At the time of writing this course (Jan 2024) the </a:t>
            </a:r>
            <a:r>
              <a:rPr lang="en-US" sz="2000" dirty="0" err="1"/>
              <a:t>lastest</a:t>
            </a:r>
            <a:r>
              <a:rPr lang="en-US" sz="2000" dirty="0"/>
              <a:t> released Kafka version is 3.6.1, released Dec 7</a:t>
            </a:r>
            <a:r>
              <a:rPr lang="en-US" sz="2000" baseline="30000" dirty="0"/>
              <a:t>th</a:t>
            </a:r>
            <a:r>
              <a:rPr lang="en-US" sz="2000" dirty="0"/>
              <a:t>, 2023</a:t>
            </a:r>
          </a:p>
        </p:txBody>
      </p:sp>
    </p:spTree>
    <p:extLst>
      <p:ext uri="{BB962C8B-B14F-4D97-AF65-F5344CB8AC3E}">
        <p14:creationId xmlns:p14="http://schemas.microsoft.com/office/powerpoint/2010/main" val="286775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834C18C2-7D66-A706-DD74-055F55390671}"/>
              </a:ext>
            </a:extLst>
          </p:cNvPr>
          <p:cNvGraphicFramePr>
            <a:graphicFrameLocks/>
          </p:cNvGraphicFramePr>
          <p:nvPr>
            <p:extLst>
              <p:ext uri="{D42A27DB-BD31-4B8C-83A1-F6EECF244321}">
                <p14:modId xmlns:p14="http://schemas.microsoft.com/office/powerpoint/2010/main" val="2075837105"/>
              </p:ext>
            </p:extLst>
          </p:nvPr>
        </p:nvGraphicFramePr>
        <p:xfrm>
          <a:off x="685799" y="2057716"/>
          <a:ext cx="13258800" cy="5307036"/>
        </p:xfrm>
        <a:graphic>
          <a:graphicData uri="http://schemas.openxmlformats.org/drawingml/2006/table">
            <a:tbl>
              <a:tblPr firstRow="1" firstCol="1" lastRow="1">
                <a:tableStyleId>{45BD5076-5073-49C7-9E08-65982F3C9860}</a:tableStyleId>
              </a:tblPr>
              <a:tblGrid>
                <a:gridCol w="3755572">
                  <a:extLst>
                    <a:ext uri="{9D8B030D-6E8A-4147-A177-3AD203B41FA5}">
                      <a16:colId xmlns:a16="http://schemas.microsoft.com/office/drawing/2014/main" val="20000"/>
                    </a:ext>
                  </a:extLst>
                </a:gridCol>
                <a:gridCol w="5083628">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465256">
                <a:tc>
                  <a:txBody>
                    <a:bodyPr/>
                    <a:lstStyle/>
                    <a:p>
                      <a:r>
                        <a:rPr lang="en-US" sz="2000" dirty="0">
                          <a:solidFill>
                            <a:schemeClr val="bg1"/>
                          </a:solidFill>
                        </a:rPr>
                        <a:t>Property</a:t>
                      </a:r>
                    </a:p>
                  </a:txBody>
                  <a:tcPr marL="146304" marR="146304" marT="73152" marB="73152">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Meaning</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Default value</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extLst>
                  <a:ext uri="{0D108BD9-81ED-4DB2-BD59-A6C34878D82A}">
                    <a16:rowId xmlns:a16="http://schemas.microsoft.com/office/drawing/2014/main" val="10000"/>
                  </a:ext>
                </a:extLst>
              </a:tr>
              <a:tr h="611156">
                <a:tc>
                  <a:txBody>
                    <a:bodyPr/>
                    <a:lstStyle/>
                    <a:p>
                      <a:pPr algn="l"/>
                      <a:r>
                        <a:rPr lang="en-US" sz="2000" dirty="0">
                          <a:solidFill>
                            <a:schemeClr val="accent1"/>
                          </a:solidFill>
                          <a:latin typeface="Consolas" panose="020B0609020204030204" pitchFamily="49" charset="0"/>
                        </a:rPr>
                        <a:t>group.id</a:t>
                      </a:r>
                    </a:p>
                  </a:txBody>
                  <a:tcPr marL="146304" marR="146304" marT="73152" marB="73152">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Consumer group name</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11156">
                <a:tc>
                  <a:txBody>
                    <a:bodyPr/>
                    <a:lstStyle/>
                    <a:p>
                      <a:pPr algn="l"/>
                      <a:r>
                        <a:rPr lang="en-US" sz="2000" dirty="0" err="1">
                          <a:solidFill>
                            <a:schemeClr val="accent1"/>
                          </a:solidFill>
                          <a:latin typeface="Consolas" panose="020B0609020204030204" pitchFamily="49" charset="0"/>
                        </a:rPr>
                        <a:t>auto.offset.reset</a:t>
                      </a:r>
                      <a:endParaRPr lang="en-US" sz="2000" dirty="0">
                        <a:solidFill>
                          <a:schemeClr val="accent1"/>
                        </a:solidFill>
                        <a:latin typeface="Consolas" panose="020B0609020204030204" pitchFamily="49" charset="0"/>
                      </a:endParaRP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Start reading data from the beginning of the topic (</a:t>
                      </a:r>
                      <a:r>
                        <a:rPr kumimoji="0" lang="en-US" sz="2000" b="0" i="0" u="none" strike="noStrike" kern="1200" cap="none" spc="0" normalizeH="0" baseline="0" noProof="0" dirty="0">
                          <a:ln>
                            <a:noFill/>
                          </a:ln>
                          <a:solidFill>
                            <a:schemeClr val="accent1"/>
                          </a:solidFill>
                          <a:effectLst/>
                          <a:uLnTx/>
                          <a:uFillTx/>
                          <a:latin typeface="Consolas" panose="020B0609020204030204" pitchFamily="49" charset="0"/>
                          <a:ea typeface="+mn-ea"/>
                          <a:cs typeface="+mn-cs"/>
                        </a:rPr>
                        <a:t>earliest</a:t>
                      </a:r>
                      <a:r>
                        <a:rPr kumimoji="0" lang="en-US" sz="2000" b="0" i="0" u="none" strike="noStrike" kern="1200" cap="none" spc="0" normalizeH="0" baseline="0" noProof="0" dirty="0">
                          <a:ln>
                            <a:noFill/>
                          </a:ln>
                          <a:solidFill>
                            <a:srgbClr val="000000"/>
                          </a:solidFill>
                          <a:effectLst/>
                          <a:uLnTx/>
                          <a:uFillTx/>
                          <a:latin typeface="+mj-lt"/>
                          <a:ea typeface="+mn-ea"/>
                          <a:cs typeface="+mn-cs"/>
                        </a:rPr>
                        <a:t>) or end of the topic (</a:t>
                      </a:r>
                      <a:r>
                        <a:rPr kumimoji="0" lang="en-US" sz="2000" b="0" i="0" u="none" strike="noStrike" kern="1200" cap="none" spc="0" normalizeH="0" baseline="0" noProof="0" dirty="0">
                          <a:ln>
                            <a:noFill/>
                          </a:ln>
                          <a:solidFill>
                            <a:schemeClr val="accent1"/>
                          </a:solidFill>
                          <a:effectLst/>
                          <a:uLnTx/>
                          <a:uFillTx/>
                          <a:latin typeface="Consolas" panose="020B0609020204030204" pitchFamily="49" charset="0"/>
                          <a:ea typeface="+mn-ea"/>
                          <a:cs typeface="+mn-cs"/>
                        </a:rPr>
                        <a:t>latest</a:t>
                      </a:r>
                      <a:r>
                        <a:rPr kumimoji="0" lang="en-US" sz="2000" b="0" i="0" u="none" strike="noStrike" kern="1200" cap="none" spc="0" normalizeH="0" baseline="0" noProof="0" dirty="0">
                          <a:ln>
                            <a:noFill/>
                          </a:ln>
                          <a:solidFill>
                            <a:srgbClr val="000000"/>
                          </a:solidFill>
                          <a:effectLst/>
                          <a:uLnTx/>
                          <a:uFillTx/>
                          <a:latin typeface="+mj-lt"/>
                          <a:ea typeface="+mn-ea"/>
                          <a:cs typeface="+mn-cs"/>
                        </a:rPr>
                        <a:t>)</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latest</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29037807"/>
                  </a:ext>
                </a:extLst>
              </a:tr>
              <a:tr h="409869">
                <a:tc>
                  <a:txBody>
                    <a:bodyPr/>
                    <a:lstStyle/>
                    <a:p>
                      <a:pPr algn="l"/>
                      <a:r>
                        <a:rPr lang="en-US" sz="2000" dirty="0" err="1">
                          <a:solidFill>
                            <a:schemeClr val="accent1"/>
                          </a:solidFill>
                          <a:latin typeface="Consolas" panose="020B0609020204030204" pitchFamily="49" charset="0"/>
                        </a:rPr>
                        <a:t>fetch.min.bytes</a:t>
                      </a:r>
                      <a:endParaRPr lang="en-US" sz="2000" dirty="0">
                        <a:solidFill>
                          <a:schemeClr val="accent1"/>
                        </a:solidFill>
                        <a:latin typeface="Consolas" panose="020B0609020204030204" pitchFamily="49" charset="0"/>
                      </a:endParaRP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Minimum batch size to receive</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1</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409869">
                <a:tc>
                  <a:txBody>
                    <a:bodyPr/>
                    <a:lstStyle/>
                    <a:p>
                      <a:pPr algn="l"/>
                      <a:r>
                        <a:rPr lang="en-US" sz="2000" dirty="0">
                          <a:solidFill>
                            <a:schemeClr val="accent1"/>
                          </a:solidFill>
                          <a:latin typeface="Consolas" panose="020B0609020204030204" pitchFamily="49" charset="0"/>
                        </a:rPr>
                        <a:t>fetch.max.wait.ms</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Maximum time to wait for batch to </a:t>
                      </a:r>
                      <a:r>
                        <a:rPr kumimoji="0" lang="en-US" sz="2000" b="0" i="0" u="none" strike="noStrike" kern="1200" cap="none" spc="0" normalizeH="0" baseline="0" noProof="0" dirty="0" err="1">
                          <a:ln>
                            <a:noFill/>
                          </a:ln>
                          <a:solidFill>
                            <a:srgbClr val="000000"/>
                          </a:solidFill>
                          <a:effectLst/>
                          <a:uLnTx/>
                          <a:uFillTx/>
                          <a:latin typeface="+mj-lt"/>
                          <a:ea typeface="+mn-ea"/>
                          <a:cs typeface="+mn-cs"/>
                        </a:rPr>
                        <a:t>acumulate</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500</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856393"/>
                  </a:ext>
                </a:extLst>
              </a:tr>
              <a:tr h="409869">
                <a:tc>
                  <a:txBody>
                    <a:bodyPr/>
                    <a:lstStyle/>
                    <a:p>
                      <a:pPr algn="l"/>
                      <a:r>
                        <a:rPr lang="en-US" sz="2000" dirty="0" err="1">
                          <a:solidFill>
                            <a:schemeClr val="accent1"/>
                          </a:solidFill>
                          <a:latin typeface="Consolas" panose="020B0609020204030204" pitchFamily="49" charset="0"/>
                        </a:rPr>
                        <a:t>fetch.max.bytes</a:t>
                      </a:r>
                      <a:endParaRPr lang="en-US" sz="2000" dirty="0">
                        <a:solidFill>
                          <a:schemeClr val="accent1"/>
                        </a:solidFill>
                        <a:latin typeface="Consolas" panose="020B0609020204030204" pitchFamily="49" charset="0"/>
                      </a:endParaRP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Max batch size to fetch</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57671680 (55 MiB)</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3740054"/>
                  </a:ext>
                </a:extLst>
              </a:tr>
              <a:tr h="409869">
                <a:tc>
                  <a:txBody>
                    <a:bodyPr/>
                    <a:lstStyle/>
                    <a:p>
                      <a:pPr algn="l"/>
                      <a:r>
                        <a:rPr lang="en-US" sz="2000" dirty="0">
                          <a:solidFill>
                            <a:schemeClr val="accent1"/>
                          </a:solidFill>
                          <a:latin typeface="Consolas" panose="020B0609020204030204" pitchFamily="49" charset="0"/>
                        </a:rPr>
                        <a:t>max.poll.interval.ms</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Maximum timespan between polls broker should expect</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5 minutes</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1966445"/>
                  </a:ext>
                </a:extLst>
              </a:tr>
              <a:tr h="673826">
                <a:tc>
                  <a:txBody>
                    <a:bodyPr/>
                    <a:lstStyle/>
                    <a:p>
                      <a:pPr algn="l"/>
                      <a:r>
                        <a:rPr lang="en-US" sz="2000" dirty="0" err="1">
                          <a:solidFill>
                            <a:schemeClr val="accent1"/>
                          </a:solidFill>
                          <a:latin typeface="Consolas" panose="020B0609020204030204" pitchFamily="49" charset="0"/>
                        </a:rPr>
                        <a:t>max.poll.records</a:t>
                      </a:r>
                      <a:endParaRPr lang="en-US" sz="2000" dirty="0">
                        <a:solidFill>
                          <a:schemeClr val="accent1"/>
                        </a:solidFill>
                        <a:latin typeface="Consolas" panose="020B0609020204030204" pitchFamily="49" charset="0"/>
                      </a:endParaRP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Max number of records to fetch with each poll</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500</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61450808"/>
                  </a:ext>
                </a:extLst>
              </a:tr>
            </a:tbl>
          </a:graphicData>
        </a:graphic>
      </p:graphicFrame>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Important configuration</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r>
              <a:rPr lang="en-US" dirty="0">
                <a:solidFill>
                  <a:schemeClr val="accent1"/>
                </a:solidFill>
              </a:rPr>
              <a:t>Every configuration property has a long backstory</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43000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834C18C2-7D66-A706-DD74-055F55390671}"/>
              </a:ext>
            </a:extLst>
          </p:cNvPr>
          <p:cNvGraphicFramePr>
            <a:graphicFrameLocks/>
          </p:cNvGraphicFramePr>
          <p:nvPr>
            <p:extLst>
              <p:ext uri="{D42A27DB-BD31-4B8C-83A1-F6EECF244321}">
                <p14:modId xmlns:p14="http://schemas.microsoft.com/office/powerpoint/2010/main" val="3968046689"/>
              </p:ext>
            </p:extLst>
          </p:nvPr>
        </p:nvGraphicFramePr>
        <p:xfrm>
          <a:off x="685799" y="2057716"/>
          <a:ext cx="13258800" cy="5319228"/>
        </p:xfrm>
        <a:graphic>
          <a:graphicData uri="http://schemas.openxmlformats.org/drawingml/2006/table">
            <a:tbl>
              <a:tblPr firstRow="1" firstCol="1" lastRow="1">
                <a:tableStyleId>{45BD5076-5073-49C7-9E08-65982F3C9860}</a:tableStyleId>
              </a:tblPr>
              <a:tblGrid>
                <a:gridCol w="3690258">
                  <a:extLst>
                    <a:ext uri="{9D8B030D-6E8A-4147-A177-3AD203B41FA5}">
                      <a16:colId xmlns:a16="http://schemas.microsoft.com/office/drawing/2014/main" val="20000"/>
                    </a:ext>
                  </a:extLst>
                </a:gridCol>
                <a:gridCol w="5148942">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465256">
                <a:tc>
                  <a:txBody>
                    <a:bodyPr/>
                    <a:lstStyle/>
                    <a:p>
                      <a:r>
                        <a:rPr lang="en-US" sz="2000" dirty="0">
                          <a:solidFill>
                            <a:schemeClr val="bg1"/>
                          </a:solidFill>
                        </a:rPr>
                        <a:t>Property</a:t>
                      </a:r>
                    </a:p>
                  </a:txBody>
                  <a:tcPr marL="146304" marR="146304" marT="73152" marB="73152">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Meaning</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Default value</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extLst>
                  <a:ext uri="{0D108BD9-81ED-4DB2-BD59-A6C34878D82A}">
                    <a16:rowId xmlns:a16="http://schemas.microsoft.com/office/drawing/2014/main" val="10000"/>
                  </a:ext>
                </a:extLst>
              </a:tr>
              <a:tr h="611156">
                <a:tc>
                  <a:txBody>
                    <a:bodyPr/>
                    <a:lstStyle/>
                    <a:p>
                      <a:pPr algn="l"/>
                      <a:r>
                        <a:rPr lang="en-US" sz="2000" dirty="0" err="1">
                          <a:solidFill>
                            <a:schemeClr val="accent1"/>
                          </a:solidFill>
                          <a:latin typeface="Consolas" panose="020B0609020204030204" pitchFamily="49" charset="0"/>
                        </a:rPr>
                        <a:t>enable.auto.commit</a:t>
                      </a:r>
                      <a:endParaRPr lang="en-US" sz="2000" dirty="0">
                        <a:solidFill>
                          <a:schemeClr val="accent1"/>
                        </a:solidFill>
                        <a:latin typeface="Consolas" panose="020B0609020204030204" pitchFamily="49" charset="0"/>
                      </a:endParaRPr>
                    </a:p>
                  </a:txBody>
                  <a:tcPr marL="146304" marR="146304" marT="73152" marB="73152">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Enable automatic offset sending to broker</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true</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9869">
                <a:tc>
                  <a:txBody>
                    <a:bodyPr/>
                    <a:lstStyle/>
                    <a:p>
                      <a:pPr algn="l"/>
                      <a:r>
                        <a:rPr lang="en-US" sz="2000" dirty="0">
                          <a:solidFill>
                            <a:schemeClr val="accent1"/>
                          </a:solidFill>
                          <a:latin typeface="Consolas" panose="020B0609020204030204" pitchFamily="49" charset="0"/>
                        </a:rPr>
                        <a:t>auto.commit.interval.ms</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The frequency that the consumer offsets are auto-committed to Kafka</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5000 (5s)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409869">
                <a:tc>
                  <a:txBody>
                    <a:bodyPr/>
                    <a:lstStyle/>
                    <a:p>
                      <a:pPr algn="l"/>
                      <a:r>
                        <a:rPr lang="en-US" sz="2000" dirty="0" err="1">
                          <a:solidFill>
                            <a:schemeClr val="accent1"/>
                          </a:solidFill>
                          <a:latin typeface="Consolas" panose="020B0609020204030204" pitchFamily="49" charset="0"/>
                        </a:rPr>
                        <a:t>partition.assignment</a:t>
                      </a:r>
                      <a:r>
                        <a:rPr lang="en-US" sz="2000" dirty="0">
                          <a:solidFill>
                            <a:schemeClr val="accent1"/>
                          </a:solidFill>
                          <a:latin typeface="Consolas" panose="020B0609020204030204" pitchFamily="49" charset="0"/>
                        </a:rPr>
                        <a:t>.</a:t>
                      </a:r>
                      <a:br>
                        <a:rPr lang="en-US" sz="2000" dirty="0">
                          <a:solidFill>
                            <a:schemeClr val="accent1"/>
                          </a:solidFill>
                          <a:latin typeface="Consolas" panose="020B0609020204030204" pitchFamily="49" charset="0"/>
                        </a:rPr>
                      </a:br>
                      <a:r>
                        <a:rPr lang="en-US" sz="2000" dirty="0">
                          <a:solidFill>
                            <a:schemeClr val="accent1"/>
                          </a:solidFill>
                          <a:latin typeface="Consolas" panose="020B0609020204030204" pitchFamily="49" charset="0"/>
                        </a:rPr>
                        <a:t>strategy</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A list of class names or class types, ordered by preference, of supported partition assignment strategies</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chemeClr val="accent1"/>
                          </a:solidFill>
                          <a:effectLst/>
                          <a:uLnTx/>
                          <a:uFillTx/>
                          <a:latin typeface="Consolas" panose="020B0609020204030204" pitchFamily="49" charset="0"/>
                          <a:ea typeface="+mn-ea"/>
                          <a:cs typeface="+mn-cs"/>
                        </a:rPr>
                        <a:t>o.a.k.c.c.RangeAssignor</a:t>
                      </a:r>
                      <a:r>
                        <a:rPr kumimoji="0" lang="en-US" sz="2000" b="0" i="0" u="none" strike="noStrike" kern="1200" cap="none" spc="0" normalizeH="0" baseline="0" noProof="0" dirty="0">
                          <a:ln>
                            <a:noFill/>
                          </a:ln>
                          <a:solidFill>
                            <a:schemeClr val="accent1"/>
                          </a:solidFill>
                          <a:effectLst/>
                          <a:uLnTx/>
                          <a:uFillTx/>
                          <a:latin typeface="Consolas" panose="020B0609020204030204" pitchFamily="49" charset="0"/>
                          <a:ea typeface="+mn-ea"/>
                          <a:cs typeface="+mn-cs"/>
                        </a:rPr>
                        <a:t>, o.a.k.c.c..</a:t>
                      </a:r>
                      <a:r>
                        <a:rPr kumimoji="0" lang="en-US" sz="2000" b="0" i="0" u="none" strike="noStrike" kern="1200" cap="none" spc="0" normalizeH="0" baseline="0" noProof="0" dirty="0" err="1">
                          <a:ln>
                            <a:noFill/>
                          </a:ln>
                          <a:solidFill>
                            <a:schemeClr val="accent1"/>
                          </a:solidFill>
                          <a:effectLst/>
                          <a:uLnTx/>
                          <a:uFillTx/>
                          <a:latin typeface="Consolas" panose="020B0609020204030204" pitchFamily="49" charset="0"/>
                          <a:ea typeface="+mn-ea"/>
                          <a:cs typeface="+mn-cs"/>
                        </a:rPr>
                        <a:t>CooperativeStickyAssignor</a:t>
                      </a:r>
                      <a:endParaRPr kumimoji="0" lang="en-US" sz="2000" b="0" i="0" u="none" strike="noStrike" kern="1200" cap="none" spc="0" normalizeH="0" baseline="0" noProof="0" dirty="0">
                        <a:ln>
                          <a:noFill/>
                        </a:ln>
                        <a:solidFill>
                          <a:schemeClr val="accent1"/>
                        </a:solidFill>
                        <a:effectLst/>
                        <a:uLnTx/>
                        <a:uFillTx/>
                        <a:latin typeface="Consolas" panose="020B0609020204030204" pitchFamily="49" charset="0"/>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856393"/>
                  </a:ext>
                </a:extLst>
              </a:tr>
              <a:tr h="409869">
                <a:tc>
                  <a:txBody>
                    <a:bodyPr/>
                    <a:lstStyle/>
                    <a:p>
                      <a:pPr algn="l"/>
                      <a:r>
                        <a:rPr lang="en-US" sz="2000" dirty="0">
                          <a:solidFill>
                            <a:schemeClr val="accent1"/>
                          </a:solidFill>
                          <a:latin typeface="Consolas" panose="020B0609020204030204" pitchFamily="49" charset="0"/>
                        </a:rPr>
                        <a:t>session.timeout.ms</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The timeout used to detect client failures when using Kafka's group management facility.</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45000 (45s)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1966445"/>
                  </a:ext>
                </a:extLst>
              </a:tr>
              <a:tr h="409869">
                <a:tc>
                  <a:txBody>
                    <a:bodyPr/>
                    <a:lstStyle/>
                    <a:p>
                      <a:pPr algn="l"/>
                      <a:r>
                        <a:rPr lang="en-US" sz="2000" dirty="0">
                          <a:solidFill>
                            <a:schemeClr val="accent1"/>
                          </a:solidFill>
                          <a:latin typeface="Consolas" panose="020B0609020204030204" pitchFamily="49" charset="0"/>
                        </a:rPr>
                        <a:t>heartbeat.interval.ms</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just"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The expected time between heartbeats to the group coordinator. Lower than </a:t>
                      </a:r>
                      <a:r>
                        <a:rPr kumimoji="0" lang="en-US" sz="2000" b="0" i="0" u="none" strike="noStrike" kern="1200" cap="none" spc="0" normalizeH="0" baseline="0" noProof="0" dirty="0">
                          <a:ln>
                            <a:noFill/>
                          </a:ln>
                          <a:solidFill>
                            <a:schemeClr val="accent1"/>
                          </a:solidFill>
                          <a:effectLst/>
                          <a:uLnTx/>
                          <a:uFillTx/>
                          <a:latin typeface="Consolas" panose="020B0609020204030204" pitchFamily="49" charset="0"/>
                          <a:ea typeface="+mn-ea"/>
                          <a:cs typeface="+mn-cs"/>
                        </a:rPr>
                        <a:t>session.timeout.ms</a:t>
                      </a:r>
                      <a:r>
                        <a:rPr kumimoji="0" lang="en-US" sz="2000" b="0" i="0" u="none" strike="noStrike" kern="1200" cap="none" spc="0" normalizeH="0" baseline="0" noProof="0" dirty="0">
                          <a:ln>
                            <a:noFill/>
                          </a:ln>
                          <a:solidFill>
                            <a:srgbClr val="000000"/>
                          </a:solidFill>
                          <a:effectLst/>
                          <a:uLnTx/>
                          <a:uFillTx/>
                          <a:latin typeface="+mn-lt"/>
                          <a:ea typeface="+mn-ea"/>
                          <a:cs typeface="+mn-cs"/>
                        </a:rPr>
                        <a:t> and no higher than 1/3 of that value.</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3000 (3s)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61450808"/>
                  </a:ext>
                </a:extLst>
              </a:tr>
            </a:tbl>
          </a:graphicData>
        </a:graphic>
      </p:graphicFrame>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Other consumer properties</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dirty="0">
              <a:solidFill>
                <a:schemeClr val="accent1"/>
              </a:solidFill>
            </a:endParaRP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13803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A0E16029-9752-FA11-10AB-EEABE87D6F4A}"/>
              </a:ext>
            </a:extLst>
          </p:cNvPr>
          <p:cNvPicPr>
            <a:picLocks noGrp="1" noChangeAspect="1"/>
          </p:cNvPicPr>
          <p:nvPr>
            <p:ph idx="1"/>
          </p:nvPr>
        </p:nvPicPr>
        <p:blipFill>
          <a:blip r:embed="rId3"/>
          <a:stretch>
            <a:fillRect/>
          </a:stretch>
        </p:blipFill>
        <p:spPr>
          <a:xfrm>
            <a:off x="575547" y="1596231"/>
            <a:ext cx="11416155" cy="6104669"/>
          </a:xfrm>
        </p:spPr>
      </p:pic>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Auto commit disabled</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2" name="TextBox 1">
            <a:extLst>
              <a:ext uri="{FF2B5EF4-FFF2-40B4-BE49-F238E27FC236}">
                <a16:creationId xmlns:a16="http://schemas.microsoft.com/office/drawing/2014/main" id="{D750554B-5779-7DA5-ADE6-816C24F6100D}"/>
              </a:ext>
            </a:extLst>
          </p:cNvPr>
          <p:cNvSpPr txBox="1"/>
          <p:nvPr/>
        </p:nvSpPr>
        <p:spPr>
          <a:xfrm>
            <a:off x="5282900" y="6672557"/>
            <a:ext cx="8771953" cy="697627"/>
          </a:xfrm>
          <a:prstGeom prst="rect">
            <a:avLst/>
          </a:prstGeom>
          <a:noFill/>
        </p:spPr>
        <p:txBody>
          <a:bodyPr wrap="none" rtlCol="0">
            <a:spAutoFit/>
          </a:bodyPr>
          <a:lstStyle/>
          <a:p>
            <a:pPr algn="l">
              <a:lnSpc>
                <a:spcPct val="90000"/>
              </a:lnSpc>
              <a:spcAft>
                <a:spcPts val="400"/>
              </a:spcAft>
            </a:pPr>
            <a:r>
              <a:rPr lang="en-US" sz="2000" b="1" dirty="0">
                <a:solidFill>
                  <a:schemeClr val="accent1"/>
                </a:solidFill>
              </a:rPr>
              <a:t>TIP: </a:t>
            </a:r>
            <a:r>
              <a:rPr lang="en-US" sz="2000" dirty="0"/>
              <a:t>Run </a:t>
            </a:r>
            <a:r>
              <a:rPr lang="en-US" sz="2000" dirty="0" err="1">
                <a:solidFill>
                  <a:schemeClr val="accent1"/>
                </a:solidFill>
                <a:latin typeface="Consolas" panose="020B0609020204030204" pitchFamily="49" charset="0"/>
              </a:rPr>
              <a:t>com.luxoft.lmd.kafka.offsetcommit.CommittingConsumer</a:t>
            </a:r>
            <a:endParaRPr lang="en-US" sz="2000" dirty="0"/>
          </a:p>
          <a:p>
            <a:pPr algn="l">
              <a:lnSpc>
                <a:spcPct val="90000"/>
              </a:lnSpc>
              <a:spcAft>
                <a:spcPts val="400"/>
              </a:spcAft>
            </a:pPr>
            <a:endParaRPr lang="en-US" sz="2000" dirty="0"/>
          </a:p>
        </p:txBody>
      </p:sp>
    </p:spTree>
    <p:extLst>
      <p:ext uri="{BB962C8B-B14F-4D97-AF65-F5344CB8AC3E}">
        <p14:creationId xmlns:p14="http://schemas.microsoft.com/office/powerpoint/2010/main" val="285943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BC893C45-3360-DD2F-E446-40CE7C7F37AC}"/>
              </a:ext>
            </a:extLst>
          </p:cNvPr>
          <p:cNvPicPr>
            <a:picLocks noGrp="1" noChangeAspect="1"/>
          </p:cNvPicPr>
          <p:nvPr>
            <p:ph idx="1"/>
          </p:nvPr>
        </p:nvPicPr>
        <p:blipFill>
          <a:blip r:embed="rId3"/>
          <a:stretch>
            <a:fillRect/>
          </a:stretch>
        </p:blipFill>
        <p:spPr>
          <a:xfrm>
            <a:off x="333102" y="1120925"/>
            <a:ext cx="13356772" cy="6346952"/>
          </a:xfrm>
        </p:spPr>
      </p:pic>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Committing data in batches</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23" name="TextBox 22">
            <a:extLst>
              <a:ext uri="{FF2B5EF4-FFF2-40B4-BE49-F238E27FC236}">
                <a16:creationId xmlns:a16="http://schemas.microsoft.com/office/drawing/2014/main" id="{47FE8111-B254-6EE6-DA0B-B202F533FB15}"/>
              </a:ext>
            </a:extLst>
          </p:cNvPr>
          <p:cNvSpPr txBox="1"/>
          <p:nvPr/>
        </p:nvSpPr>
        <p:spPr>
          <a:xfrm>
            <a:off x="5186157" y="6154567"/>
            <a:ext cx="8503717" cy="1908215"/>
          </a:xfrm>
          <a:prstGeom prst="rect">
            <a:avLst/>
          </a:prstGeom>
          <a:noFill/>
        </p:spPr>
        <p:txBody>
          <a:bodyPr wrap="square" rtlCol="0">
            <a:spAutoFit/>
          </a:bodyPr>
          <a:lstStyle/>
          <a:p>
            <a:pPr algn="l">
              <a:lnSpc>
                <a:spcPct val="90000"/>
              </a:lnSpc>
              <a:spcAft>
                <a:spcPts val="400"/>
              </a:spcAft>
            </a:pPr>
            <a:r>
              <a:rPr lang="en-US" sz="2000" b="1" dirty="0">
                <a:solidFill>
                  <a:schemeClr val="accent1"/>
                </a:solidFill>
              </a:rPr>
              <a:t>NOTE: </a:t>
            </a:r>
            <a:r>
              <a:rPr lang="en-US" sz="2000" dirty="0"/>
              <a:t>There is even more committing control using </a:t>
            </a:r>
            <a:r>
              <a:rPr lang="en-US" sz="2000" dirty="0" err="1">
                <a:solidFill>
                  <a:schemeClr val="accent1"/>
                </a:solidFill>
                <a:latin typeface="Consolas" panose="020B0609020204030204" pitchFamily="49" charset="0"/>
              </a:rPr>
              <a:t>consumer.commitSync</a:t>
            </a:r>
            <a:r>
              <a:rPr lang="en-US" sz="2000" dirty="0">
                <a:solidFill>
                  <a:schemeClr val="accent1"/>
                </a:solidFill>
                <a:latin typeface="Consolas" panose="020B0609020204030204" pitchFamily="49" charset="0"/>
              </a:rPr>
              <a:t>(Map&lt;</a:t>
            </a:r>
            <a:r>
              <a:rPr lang="en-US" sz="2000" dirty="0" err="1">
                <a:solidFill>
                  <a:schemeClr val="accent1"/>
                </a:solidFill>
                <a:latin typeface="Consolas" panose="020B0609020204030204" pitchFamily="49" charset="0"/>
              </a:rPr>
              <a:t>TopicPartition,OffsetAndMetadata</a:t>
            </a:r>
            <a:r>
              <a:rPr lang="en-US" sz="2000" dirty="0">
                <a:solidFill>
                  <a:schemeClr val="accent1"/>
                </a:solidFill>
                <a:latin typeface="Consolas" panose="020B0609020204030204" pitchFamily="49" charset="0"/>
              </a:rPr>
              <a:t>&gt;)</a:t>
            </a:r>
            <a:r>
              <a:rPr lang="en-US" sz="2000" dirty="0"/>
              <a:t> but that is too difficult now.</a:t>
            </a:r>
          </a:p>
          <a:p>
            <a:pPr algn="l">
              <a:lnSpc>
                <a:spcPct val="90000"/>
              </a:lnSpc>
              <a:spcAft>
                <a:spcPts val="400"/>
              </a:spcAft>
            </a:pPr>
            <a:endParaRPr lang="en-US" sz="2000" dirty="0"/>
          </a:p>
          <a:p>
            <a:pPr algn="l">
              <a:lnSpc>
                <a:spcPct val="90000"/>
              </a:lnSpc>
              <a:spcAft>
                <a:spcPts val="400"/>
              </a:spcAft>
            </a:pPr>
            <a:r>
              <a:rPr lang="en-US" sz="2000" b="1" dirty="0">
                <a:solidFill>
                  <a:schemeClr val="accent1"/>
                </a:solidFill>
              </a:rPr>
              <a:t>TIP: </a:t>
            </a:r>
            <a:r>
              <a:rPr lang="en-US" sz="2000" dirty="0"/>
              <a:t>Run </a:t>
            </a:r>
            <a:r>
              <a:rPr lang="en-US" sz="2000" dirty="0" err="1">
                <a:solidFill>
                  <a:schemeClr val="accent1"/>
                </a:solidFill>
                <a:latin typeface="Consolas" panose="020B0609020204030204" pitchFamily="49" charset="0"/>
              </a:rPr>
              <a:t>com.luxoft.lmd.kafka.offsetcommit.BatchingConsumer</a:t>
            </a:r>
            <a:endParaRPr lang="en-US" sz="2000" dirty="0"/>
          </a:p>
          <a:p>
            <a:pPr algn="l">
              <a:lnSpc>
                <a:spcPct val="90000"/>
              </a:lnSpc>
              <a:spcAft>
                <a:spcPts val="400"/>
              </a:spcAft>
            </a:pPr>
            <a:endParaRPr lang="en-US" sz="2000" dirty="0"/>
          </a:p>
        </p:txBody>
      </p:sp>
    </p:spTree>
    <p:extLst>
      <p:ext uri="{BB962C8B-B14F-4D97-AF65-F5344CB8AC3E}">
        <p14:creationId xmlns:p14="http://schemas.microsoft.com/office/powerpoint/2010/main" val="122802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Dealing with rebalancing</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p:txBody>
          <a:bodyPr>
            <a:normAutofit/>
          </a:bodyPr>
          <a:lstStyle/>
          <a:p>
            <a:r>
              <a:rPr lang="en-US" sz="2400" b="0" dirty="0"/>
              <a:t>Is your consumer stateless? No problem!</a:t>
            </a:r>
          </a:p>
          <a:p>
            <a:endParaRPr lang="en-US" sz="2400" b="0" dirty="0"/>
          </a:p>
          <a:p>
            <a:r>
              <a:rPr lang="en-US" sz="2400" b="0" dirty="0"/>
              <a:t>Your consumer is stateful? well...</a:t>
            </a:r>
          </a:p>
          <a:p>
            <a:endParaRPr lang="en-US" sz="2400" b="0" dirty="0"/>
          </a:p>
          <a:p>
            <a:pPr marL="342900" indent="-342900">
              <a:buFont typeface="Arial" panose="020B0604020202020204" pitchFamily="34" charset="0"/>
              <a:buChar char="•"/>
            </a:pPr>
            <a:r>
              <a:rPr lang="en-US" sz="2400" b="0" dirty="0"/>
              <a:t>introduce </a:t>
            </a:r>
            <a:r>
              <a:rPr lang="en-US" sz="2400" b="0" dirty="0" err="1">
                <a:solidFill>
                  <a:schemeClr val="accent1"/>
                </a:solidFill>
                <a:latin typeface="Consolas" panose="020B0609020204030204" pitchFamily="49" charset="0"/>
              </a:rPr>
              <a:t>ConsumerRebalanceListener</a:t>
            </a:r>
            <a:endParaRPr lang="en-US" sz="2400" b="0" dirty="0">
              <a:solidFill>
                <a:schemeClr val="accent1"/>
              </a:solidFill>
              <a:latin typeface="Consolas" panose="020B0609020204030204" pitchFamily="49" charset="0"/>
            </a:endParaRPr>
          </a:p>
          <a:p>
            <a:pPr marL="342900" indent="-342900">
              <a:buFont typeface="Arial" panose="020B0604020202020204" pitchFamily="34" charset="0"/>
              <a:buChar char="•"/>
            </a:pPr>
            <a:r>
              <a:rPr lang="en-US" sz="2400" b="0" dirty="0"/>
              <a:t>switch off rebalancing entirely</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379720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Tapping into rebalance process</a:t>
            </a:r>
          </a:p>
        </p:txBody>
      </p:sp>
      <p:pic>
        <p:nvPicPr>
          <p:cNvPr id="3" name="Content Placeholder 2">
            <a:extLst>
              <a:ext uri="{FF2B5EF4-FFF2-40B4-BE49-F238E27FC236}">
                <a16:creationId xmlns:a16="http://schemas.microsoft.com/office/drawing/2014/main" id="{C4906667-026A-AFEF-4223-AEF3AD430C7B}"/>
              </a:ext>
            </a:extLst>
          </p:cNvPr>
          <p:cNvPicPr>
            <a:picLocks noGrp="1" noChangeAspect="1"/>
          </p:cNvPicPr>
          <p:nvPr>
            <p:ph idx="1"/>
          </p:nvPr>
        </p:nvPicPr>
        <p:blipFill>
          <a:blip r:embed="rId3"/>
          <a:stretch>
            <a:fillRect/>
          </a:stretch>
        </p:blipFill>
        <p:spPr>
          <a:xfrm>
            <a:off x="685799" y="1695334"/>
            <a:ext cx="13258800" cy="4457983"/>
          </a:xfrm>
        </p:spPr>
      </p:pic>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2" name="TextBox 1">
            <a:extLst>
              <a:ext uri="{FF2B5EF4-FFF2-40B4-BE49-F238E27FC236}">
                <a16:creationId xmlns:a16="http://schemas.microsoft.com/office/drawing/2014/main" id="{9D26919D-25B7-CF68-B5FD-3C3EC3EB0D96}"/>
              </a:ext>
            </a:extLst>
          </p:cNvPr>
          <p:cNvSpPr txBox="1"/>
          <p:nvPr/>
        </p:nvSpPr>
        <p:spPr>
          <a:xfrm>
            <a:off x="3259182" y="6539864"/>
            <a:ext cx="10685417" cy="974626"/>
          </a:xfrm>
          <a:prstGeom prst="rect">
            <a:avLst/>
          </a:prstGeom>
          <a:noFill/>
        </p:spPr>
        <p:txBody>
          <a:bodyPr wrap="square" rtlCol="0">
            <a:spAutoFit/>
          </a:bodyPr>
          <a:lstStyle/>
          <a:p>
            <a:pPr algn="l">
              <a:lnSpc>
                <a:spcPct val="90000"/>
              </a:lnSpc>
              <a:spcAft>
                <a:spcPts val="400"/>
              </a:spcAft>
            </a:pPr>
            <a:r>
              <a:rPr lang="en-US" sz="2000" b="1" dirty="0">
                <a:solidFill>
                  <a:schemeClr val="accent1"/>
                </a:solidFill>
              </a:rPr>
              <a:t>TIP: </a:t>
            </a:r>
            <a:r>
              <a:rPr lang="en-US" sz="2000" dirty="0"/>
              <a:t>Run </a:t>
            </a:r>
            <a:r>
              <a:rPr lang="en-US" sz="2000" dirty="0" err="1">
                <a:solidFill>
                  <a:schemeClr val="accent1"/>
                </a:solidFill>
                <a:latin typeface="Consolas" panose="020B0609020204030204" pitchFamily="49" charset="0"/>
              </a:rPr>
              <a:t>com.luxoft.lmd.kafka.simple.RebalanceListeningConsumer</a:t>
            </a:r>
            <a:r>
              <a:rPr lang="en-US" sz="2000" dirty="0"/>
              <a:t> in multiple instances. Make sure you have a topic with multiple partitions.</a:t>
            </a:r>
          </a:p>
          <a:p>
            <a:pPr algn="l">
              <a:lnSpc>
                <a:spcPct val="90000"/>
              </a:lnSpc>
              <a:spcAft>
                <a:spcPts val="400"/>
              </a:spcAft>
            </a:pPr>
            <a:endParaRPr lang="en-US" sz="2000" dirty="0"/>
          </a:p>
        </p:txBody>
      </p:sp>
    </p:spTree>
    <p:extLst>
      <p:ext uri="{BB962C8B-B14F-4D97-AF65-F5344CB8AC3E}">
        <p14:creationId xmlns:p14="http://schemas.microsoft.com/office/powerpoint/2010/main" val="168627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Assigning partitions manually</a:t>
            </a:r>
          </a:p>
        </p:txBody>
      </p:sp>
      <p:pic>
        <p:nvPicPr>
          <p:cNvPr id="3" name="Content Placeholder 2">
            <a:extLst>
              <a:ext uri="{FF2B5EF4-FFF2-40B4-BE49-F238E27FC236}">
                <a16:creationId xmlns:a16="http://schemas.microsoft.com/office/drawing/2014/main" id="{1EB8B38D-90F8-2915-899E-497C3C49617E}"/>
              </a:ext>
            </a:extLst>
          </p:cNvPr>
          <p:cNvPicPr>
            <a:picLocks noGrp="1" noChangeAspect="1"/>
          </p:cNvPicPr>
          <p:nvPr>
            <p:ph idx="1"/>
          </p:nvPr>
        </p:nvPicPr>
        <p:blipFill>
          <a:blip r:embed="rId3"/>
          <a:stretch>
            <a:fillRect/>
          </a:stretch>
        </p:blipFill>
        <p:spPr>
          <a:xfrm>
            <a:off x="685800" y="1879600"/>
            <a:ext cx="13258800" cy="3948029"/>
          </a:xfrm>
        </p:spPr>
      </p:pic>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a:xfrm>
            <a:off x="685800" y="1312863"/>
            <a:ext cx="9372600" cy="566737"/>
          </a:xfrm>
        </p:spPr>
        <p:txBody>
          <a:bodyPr>
            <a:normAutofit fontScale="92500"/>
          </a:bodyPr>
          <a:lstStyle/>
          <a:p>
            <a:r>
              <a:rPr lang="en-US" dirty="0">
                <a:solidFill>
                  <a:schemeClr val="accent1"/>
                </a:solidFill>
              </a:rPr>
              <a:t>By assigning the partitions you are turning off consumer rebalance.</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6" name="TextBox 5">
            <a:extLst>
              <a:ext uri="{FF2B5EF4-FFF2-40B4-BE49-F238E27FC236}">
                <a16:creationId xmlns:a16="http://schemas.microsoft.com/office/drawing/2014/main" id="{B2DC2F1C-78F3-53B9-D2C3-DB2621B6DCD4}"/>
              </a:ext>
            </a:extLst>
          </p:cNvPr>
          <p:cNvSpPr txBox="1"/>
          <p:nvPr/>
        </p:nvSpPr>
        <p:spPr>
          <a:xfrm>
            <a:off x="6146074" y="6270406"/>
            <a:ext cx="7798526" cy="646331"/>
          </a:xfrm>
          <a:prstGeom prst="rect">
            <a:avLst/>
          </a:prstGeom>
          <a:noFill/>
        </p:spPr>
        <p:txBody>
          <a:bodyPr wrap="square" rtlCol="0">
            <a:spAutoFit/>
          </a:bodyPr>
          <a:lstStyle/>
          <a:p>
            <a:pPr algn="l">
              <a:lnSpc>
                <a:spcPct val="90000"/>
              </a:lnSpc>
              <a:spcAft>
                <a:spcPts val="400"/>
              </a:spcAft>
            </a:pPr>
            <a:r>
              <a:rPr lang="en-US" sz="2000" b="1" dirty="0">
                <a:solidFill>
                  <a:schemeClr val="accent1"/>
                </a:solidFill>
              </a:rPr>
              <a:t>TIP: </a:t>
            </a:r>
            <a:r>
              <a:rPr lang="en-US" sz="2000" dirty="0"/>
              <a:t>use this approach if your infrastructure manages and observes app instances (Kubernetes, YARN, Mesos)</a:t>
            </a:r>
          </a:p>
        </p:txBody>
      </p:sp>
    </p:spTree>
    <p:extLst>
      <p:ext uri="{BB962C8B-B14F-4D97-AF65-F5344CB8AC3E}">
        <p14:creationId xmlns:p14="http://schemas.microsoft.com/office/powerpoint/2010/main" val="87859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Let me choose the read position myself</a:t>
            </a:r>
          </a:p>
        </p:txBody>
      </p:sp>
      <p:pic>
        <p:nvPicPr>
          <p:cNvPr id="3" name="Content Placeholder 2">
            <a:extLst>
              <a:ext uri="{FF2B5EF4-FFF2-40B4-BE49-F238E27FC236}">
                <a16:creationId xmlns:a16="http://schemas.microsoft.com/office/drawing/2014/main" id="{DE4C1795-2F27-D8F7-291B-03B2BF9122A2}"/>
              </a:ext>
            </a:extLst>
          </p:cNvPr>
          <p:cNvPicPr>
            <a:picLocks noGrp="1" noChangeAspect="1"/>
          </p:cNvPicPr>
          <p:nvPr>
            <p:ph idx="1"/>
          </p:nvPr>
        </p:nvPicPr>
        <p:blipFill>
          <a:blip r:embed="rId3"/>
          <a:stretch>
            <a:fillRect/>
          </a:stretch>
        </p:blipFill>
        <p:spPr>
          <a:xfrm>
            <a:off x="685800" y="2178622"/>
            <a:ext cx="13258800" cy="2632019"/>
          </a:xfrm>
        </p:spPr>
      </p:pic>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2" name="TextBox 1">
            <a:extLst>
              <a:ext uri="{FF2B5EF4-FFF2-40B4-BE49-F238E27FC236}">
                <a16:creationId xmlns:a16="http://schemas.microsoft.com/office/drawing/2014/main" id="{655AC89A-0926-F47E-4287-D1C9A7D56B1D}"/>
              </a:ext>
            </a:extLst>
          </p:cNvPr>
          <p:cNvSpPr txBox="1"/>
          <p:nvPr/>
        </p:nvSpPr>
        <p:spPr>
          <a:xfrm>
            <a:off x="7133120" y="6318539"/>
            <a:ext cx="6811480" cy="697627"/>
          </a:xfrm>
          <a:prstGeom prst="rect">
            <a:avLst/>
          </a:prstGeom>
          <a:noFill/>
        </p:spPr>
        <p:txBody>
          <a:bodyPr wrap="none" rtlCol="0">
            <a:spAutoFit/>
          </a:bodyPr>
          <a:lstStyle/>
          <a:p>
            <a:pPr algn="l">
              <a:lnSpc>
                <a:spcPct val="90000"/>
              </a:lnSpc>
              <a:spcAft>
                <a:spcPts val="400"/>
              </a:spcAft>
            </a:pPr>
            <a:r>
              <a:rPr lang="en-US" sz="2000" b="1" dirty="0">
                <a:solidFill>
                  <a:schemeClr val="accent1"/>
                </a:solidFill>
              </a:rPr>
              <a:t>TIP: </a:t>
            </a:r>
            <a:r>
              <a:rPr lang="en-US" sz="2000" dirty="0"/>
              <a:t>Run </a:t>
            </a:r>
            <a:r>
              <a:rPr lang="en-US" sz="2000" dirty="0" err="1">
                <a:solidFill>
                  <a:schemeClr val="accent1"/>
                </a:solidFill>
                <a:latin typeface="Consolas" panose="020B0609020204030204" pitchFamily="49" charset="0"/>
              </a:rPr>
              <a:t>com.luxoft.lmd.kafka.seek.SeekConsumer</a:t>
            </a:r>
            <a:endParaRPr lang="en-US" sz="2000" dirty="0"/>
          </a:p>
          <a:p>
            <a:pPr algn="l">
              <a:lnSpc>
                <a:spcPct val="90000"/>
              </a:lnSpc>
              <a:spcAft>
                <a:spcPts val="400"/>
              </a:spcAft>
            </a:pPr>
            <a:endParaRPr lang="en-US" sz="2000" dirty="0"/>
          </a:p>
        </p:txBody>
      </p:sp>
    </p:spTree>
    <p:extLst>
      <p:ext uri="{BB962C8B-B14F-4D97-AF65-F5344CB8AC3E}">
        <p14:creationId xmlns:p14="http://schemas.microsoft.com/office/powerpoint/2010/main" val="117735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Custom partitioner</a:t>
            </a:r>
          </a:p>
        </p:txBody>
      </p:sp>
      <p:pic>
        <p:nvPicPr>
          <p:cNvPr id="3" name="Content Placeholder 2">
            <a:extLst>
              <a:ext uri="{FF2B5EF4-FFF2-40B4-BE49-F238E27FC236}">
                <a16:creationId xmlns:a16="http://schemas.microsoft.com/office/drawing/2014/main" id="{BF91E3AD-A155-D2B4-0375-24B80576831B}"/>
              </a:ext>
            </a:extLst>
          </p:cNvPr>
          <p:cNvPicPr>
            <a:picLocks noGrp="1" noChangeAspect="1"/>
          </p:cNvPicPr>
          <p:nvPr>
            <p:ph idx="1"/>
          </p:nvPr>
        </p:nvPicPr>
        <p:blipFill>
          <a:blip r:embed="rId2"/>
          <a:stretch>
            <a:fillRect/>
          </a:stretch>
        </p:blipFill>
        <p:spPr>
          <a:xfrm>
            <a:off x="542108" y="2230423"/>
            <a:ext cx="13258800" cy="2895221"/>
          </a:xfrm>
        </p:spPr>
      </p:pic>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6" name="TextBox 5">
            <a:extLst>
              <a:ext uri="{FF2B5EF4-FFF2-40B4-BE49-F238E27FC236}">
                <a16:creationId xmlns:a16="http://schemas.microsoft.com/office/drawing/2014/main" id="{5CDC79D1-E391-4AC9-B08D-2EFD815E4CA3}"/>
              </a:ext>
            </a:extLst>
          </p:cNvPr>
          <p:cNvSpPr txBox="1"/>
          <p:nvPr/>
        </p:nvSpPr>
        <p:spPr>
          <a:xfrm>
            <a:off x="5636623" y="6229197"/>
            <a:ext cx="8307977" cy="646331"/>
          </a:xfrm>
          <a:prstGeom prst="rect">
            <a:avLst/>
          </a:prstGeom>
          <a:noFill/>
        </p:spPr>
        <p:txBody>
          <a:bodyPr wrap="square" rtlCol="0">
            <a:spAutoFit/>
          </a:bodyPr>
          <a:lstStyle/>
          <a:p>
            <a:pPr algn="l">
              <a:lnSpc>
                <a:spcPct val="90000"/>
              </a:lnSpc>
              <a:spcAft>
                <a:spcPts val="400"/>
              </a:spcAft>
            </a:pPr>
            <a:r>
              <a:rPr lang="en-US" sz="2000" dirty="0"/>
              <a:t>Implement </a:t>
            </a:r>
            <a:r>
              <a:rPr lang="en-US" sz="2000" dirty="0" err="1">
                <a:solidFill>
                  <a:schemeClr val="accent1"/>
                </a:solidFill>
                <a:latin typeface="Consolas" panose="020B0609020204030204" pitchFamily="49" charset="0"/>
              </a:rPr>
              <a:t>org.apache.kafka.clients.producer.Partitioner</a:t>
            </a:r>
            <a:r>
              <a:rPr lang="en-US" sz="2000" dirty="0"/>
              <a:t> interface and pass it as </a:t>
            </a:r>
            <a:r>
              <a:rPr lang="en-US" sz="2000" dirty="0" err="1">
                <a:solidFill>
                  <a:schemeClr val="accent1"/>
                </a:solidFill>
                <a:latin typeface="Consolas" panose="020B0609020204030204" pitchFamily="49" charset="0"/>
              </a:rPr>
              <a:t>partitioner.class</a:t>
            </a:r>
            <a:r>
              <a:rPr lang="en-US" sz="2000" dirty="0"/>
              <a:t> configuration property.</a:t>
            </a:r>
          </a:p>
        </p:txBody>
      </p:sp>
    </p:spTree>
    <p:extLst>
      <p:ext uri="{BB962C8B-B14F-4D97-AF65-F5344CB8AC3E}">
        <p14:creationId xmlns:p14="http://schemas.microsoft.com/office/powerpoint/2010/main" val="3522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Partitioner class</a:t>
            </a:r>
          </a:p>
        </p:txBody>
      </p:sp>
      <p:pic>
        <p:nvPicPr>
          <p:cNvPr id="3" name="Content Placeholder 2">
            <a:extLst>
              <a:ext uri="{FF2B5EF4-FFF2-40B4-BE49-F238E27FC236}">
                <a16:creationId xmlns:a16="http://schemas.microsoft.com/office/drawing/2014/main" id="{FCC110E0-CBC9-9BA4-865A-921001734636}"/>
              </a:ext>
            </a:extLst>
          </p:cNvPr>
          <p:cNvPicPr>
            <a:picLocks noGrp="1" noChangeAspect="1"/>
          </p:cNvPicPr>
          <p:nvPr>
            <p:ph idx="1"/>
          </p:nvPr>
        </p:nvPicPr>
        <p:blipFill>
          <a:blip r:embed="rId2"/>
          <a:stretch>
            <a:fillRect/>
          </a:stretch>
        </p:blipFill>
        <p:spPr>
          <a:xfrm>
            <a:off x="1691566" y="2057400"/>
            <a:ext cx="11247268" cy="5121275"/>
          </a:xfrm>
        </p:spPr>
      </p:pic>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8988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Admin API</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pic>
        <p:nvPicPr>
          <p:cNvPr id="11" name="Content Placeholder 10">
            <a:extLst>
              <a:ext uri="{FF2B5EF4-FFF2-40B4-BE49-F238E27FC236}">
                <a16:creationId xmlns:a16="http://schemas.microsoft.com/office/drawing/2014/main" id="{9A68AE30-A201-2621-26B5-CEC3CC3E26E0}"/>
              </a:ext>
            </a:extLst>
          </p:cNvPr>
          <p:cNvPicPr>
            <a:picLocks noGrp="1" noChangeAspect="1"/>
          </p:cNvPicPr>
          <p:nvPr>
            <p:ph idx="1"/>
          </p:nvPr>
        </p:nvPicPr>
        <p:blipFill>
          <a:blip r:embed="rId2"/>
          <a:stretch>
            <a:fillRect/>
          </a:stretch>
        </p:blipFill>
        <p:spPr>
          <a:xfrm>
            <a:off x="685800" y="3230880"/>
            <a:ext cx="13258800" cy="1767840"/>
          </a:xfrm>
        </p:spPr>
      </p:pic>
    </p:spTree>
    <p:extLst>
      <p:ext uri="{BB962C8B-B14F-4D97-AF65-F5344CB8AC3E}">
        <p14:creationId xmlns:p14="http://schemas.microsoft.com/office/powerpoint/2010/main" val="283391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96D10401-075A-457E-6C5B-B06674976595}"/>
              </a:ext>
            </a:extLst>
          </p:cNvPr>
          <p:cNvPicPr>
            <a:picLocks noGrp="1" noChangeAspect="1"/>
          </p:cNvPicPr>
          <p:nvPr>
            <p:ph idx="1"/>
          </p:nvPr>
        </p:nvPicPr>
        <p:blipFill>
          <a:blip r:embed="rId2"/>
          <a:stretch>
            <a:fillRect/>
          </a:stretch>
        </p:blipFill>
        <p:spPr>
          <a:xfrm>
            <a:off x="685799" y="1596231"/>
            <a:ext cx="12035219" cy="5718969"/>
          </a:xfrm>
        </p:spPr>
      </p:pic>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This example looks innocent</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a:xfrm>
            <a:off x="685800" y="1312863"/>
            <a:ext cx="9712234" cy="566737"/>
          </a:xfrm>
        </p:spPr>
        <p:txBody>
          <a:bodyPr>
            <a:normAutofit fontScale="92500"/>
          </a:bodyPr>
          <a:lstStyle/>
          <a:p>
            <a:r>
              <a:rPr lang="en-US" dirty="0">
                <a:solidFill>
                  <a:schemeClr val="accent1"/>
                </a:solidFill>
              </a:rPr>
              <a:t>…but it will cause you quite a headache during message processing</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6" name="TextBox 5">
            <a:extLst>
              <a:ext uri="{FF2B5EF4-FFF2-40B4-BE49-F238E27FC236}">
                <a16:creationId xmlns:a16="http://schemas.microsoft.com/office/drawing/2014/main" id="{7A18D54C-EC0B-56A6-72C6-E79A7140AE76}"/>
              </a:ext>
            </a:extLst>
          </p:cNvPr>
          <p:cNvSpPr txBox="1"/>
          <p:nvPr/>
        </p:nvSpPr>
        <p:spPr>
          <a:xfrm>
            <a:off x="9016886" y="5508954"/>
            <a:ext cx="2762295" cy="369332"/>
          </a:xfrm>
          <a:prstGeom prst="rect">
            <a:avLst/>
          </a:prstGeom>
          <a:noFill/>
        </p:spPr>
        <p:txBody>
          <a:bodyPr wrap="none" rtlCol="0">
            <a:spAutoFit/>
          </a:bodyPr>
          <a:lstStyle/>
          <a:p>
            <a:pPr algn="l">
              <a:lnSpc>
                <a:spcPct val="90000"/>
              </a:lnSpc>
              <a:spcAft>
                <a:spcPts val="400"/>
              </a:spcAft>
            </a:pPr>
            <a:r>
              <a:rPr lang="en-US" sz="2000" dirty="0">
                <a:solidFill>
                  <a:schemeClr val="accent1"/>
                </a:solidFill>
              </a:rPr>
              <a:t>Where is the problem?</a:t>
            </a:r>
          </a:p>
        </p:txBody>
      </p:sp>
    </p:spTree>
    <p:extLst>
      <p:ext uri="{BB962C8B-B14F-4D97-AF65-F5344CB8AC3E}">
        <p14:creationId xmlns:p14="http://schemas.microsoft.com/office/powerpoint/2010/main" val="179643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You need to poll every 30 seconds!</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p:txBody>
          <a:bodyPr>
            <a:normAutofit/>
          </a:bodyPr>
          <a:lstStyle/>
          <a:p>
            <a:pPr marL="342900" indent="-342900">
              <a:lnSpc>
                <a:spcPct val="150000"/>
              </a:lnSpc>
              <a:buFont typeface="Arial" panose="020B0604020202020204" pitchFamily="34" charset="0"/>
              <a:buChar char="•"/>
            </a:pPr>
            <a:r>
              <a:rPr lang="en-US" sz="2400" b="0" dirty="0"/>
              <a:t>you need to </a:t>
            </a:r>
            <a:r>
              <a:rPr lang="en-US" sz="2400" b="0" dirty="0" err="1">
                <a:solidFill>
                  <a:schemeClr val="accent1"/>
                </a:solidFill>
                <a:latin typeface="Consolas" panose="020B0609020204030204" pitchFamily="49" charset="0"/>
              </a:rPr>
              <a:t>consumer.poll</a:t>
            </a:r>
            <a:r>
              <a:rPr lang="en-US" sz="2400" b="0" dirty="0">
                <a:solidFill>
                  <a:schemeClr val="accent1"/>
                </a:solidFill>
                <a:latin typeface="Consolas" panose="020B0609020204030204" pitchFamily="49" charset="0"/>
              </a:rPr>
              <a:t>(Duration) </a:t>
            </a:r>
            <a:r>
              <a:rPr lang="en-US" sz="2400" b="0" dirty="0"/>
              <a:t>at least once in 30s (by default), or the broker will declare you dead and </a:t>
            </a:r>
            <a:r>
              <a:rPr lang="en-US" sz="2400" dirty="0"/>
              <a:t>trigger a rebalance</a:t>
            </a:r>
            <a:endParaRPr lang="en-US" sz="2400" b="0" dirty="0"/>
          </a:p>
          <a:p>
            <a:pPr marL="342900" indent="-342900">
              <a:lnSpc>
                <a:spcPct val="150000"/>
              </a:lnSpc>
              <a:buFont typeface="Arial" panose="020B0604020202020204" pitchFamily="34" charset="0"/>
              <a:buChar char="•"/>
            </a:pPr>
            <a:r>
              <a:rPr lang="en-US" sz="2400" b="0" dirty="0"/>
              <a:t>how do we fix it?</a:t>
            </a:r>
          </a:p>
          <a:p>
            <a:pPr marL="571500" lvl="2" indent="-342900">
              <a:lnSpc>
                <a:spcPct val="150000"/>
              </a:lnSpc>
            </a:pPr>
            <a:r>
              <a:rPr lang="en-US" sz="2400" b="0" dirty="0"/>
              <a:t>make sure we are faster - might not be possible though!</a:t>
            </a:r>
          </a:p>
          <a:p>
            <a:pPr marL="571500" lvl="2" indent="-342900">
              <a:lnSpc>
                <a:spcPct val="150000"/>
              </a:lnSpc>
            </a:pPr>
            <a:r>
              <a:rPr lang="en-US" sz="2400" b="0" dirty="0"/>
              <a:t>make sure we get fewer records with each </a:t>
            </a:r>
            <a:r>
              <a:rPr lang="en-US" sz="2400" b="0" dirty="0" err="1">
                <a:solidFill>
                  <a:schemeClr val="accent1"/>
                </a:solidFill>
                <a:latin typeface="Consolas" panose="020B0609020204030204" pitchFamily="49" charset="0"/>
              </a:rPr>
              <a:t>consumer.poll</a:t>
            </a:r>
            <a:r>
              <a:rPr lang="en-US" sz="2400" b="0" dirty="0">
                <a:solidFill>
                  <a:schemeClr val="accent1"/>
                </a:solidFill>
                <a:latin typeface="Consolas" panose="020B0609020204030204" pitchFamily="49" charset="0"/>
              </a:rPr>
              <a:t>()</a:t>
            </a:r>
          </a:p>
          <a:p>
            <a:pPr marL="800100" lvl="3" indent="-342900">
              <a:lnSpc>
                <a:spcPct val="150000"/>
              </a:lnSpc>
            </a:pPr>
            <a:r>
              <a:rPr lang="en-US" sz="2400" b="0" dirty="0" err="1">
                <a:solidFill>
                  <a:schemeClr val="accent1"/>
                </a:solidFill>
                <a:latin typeface="Consolas" panose="020B0609020204030204" pitchFamily="49" charset="0"/>
              </a:rPr>
              <a:t>max.poll.records</a:t>
            </a:r>
            <a:r>
              <a:rPr lang="en-US" sz="2400" b="0" dirty="0"/>
              <a:t> or </a:t>
            </a:r>
            <a:r>
              <a:rPr lang="en-US" sz="2400" b="0" dirty="0" err="1">
                <a:solidFill>
                  <a:schemeClr val="accent1"/>
                </a:solidFill>
                <a:latin typeface="Consolas" panose="020B0609020204030204" pitchFamily="49" charset="0"/>
              </a:rPr>
              <a:t>fetch.max.bytes</a:t>
            </a:r>
            <a:endParaRPr lang="en-US" sz="2400" b="0" dirty="0">
              <a:solidFill>
                <a:schemeClr val="accent1"/>
              </a:solidFill>
              <a:latin typeface="Consolas" panose="020B0609020204030204" pitchFamily="49" charset="0"/>
            </a:endParaRPr>
          </a:p>
          <a:p>
            <a:pPr marL="571500" lvl="2" indent="-342900">
              <a:lnSpc>
                <a:spcPct val="150000"/>
              </a:lnSpc>
            </a:pPr>
            <a:r>
              <a:rPr lang="en-US" sz="2400" b="0" dirty="0"/>
              <a:t>extend that default 30s time expressing it in </a:t>
            </a:r>
            <a:r>
              <a:rPr lang="en-US" sz="2400" b="0" dirty="0">
                <a:solidFill>
                  <a:schemeClr val="accent1"/>
                </a:solidFill>
                <a:latin typeface="Consolas" panose="020B0609020204030204" pitchFamily="49" charset="0"/>
              </a:rPr>
              <a:t>max.poll.interval.ms </a:t>
            </a:r>
            <a:r>
              <a:rPr lang="en-US" sz="2400" b="0" dirty="0"/>
              <a:t>config property</a:t>
            </a:r>
          </a:p>
          <a:p>
            <a:pPr>
              <a:lnSpc>
                <a:spcPct val="150000"/>
              </a:lnSpc>
            </a:pPr>
            <a:endParaRPr lang="en-US" sz="2400" b="0" dirty="0"/>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92110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r>
              <a:rPr lang="en-US" dirty="0">
                <a:solidFill>
                  <a:schemeClr val="accent1"/>
                </a:solidFill>
              </a:rPr>
              <a:t>Example</a:t>
            </a:r>
          </a:p>
        </p:txBody>
      </p:sp>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Polling issue</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p:txBody>
          <a:bodyPr>
            <a:normAutofit/>
          </a:bodyPr>
          <a:lstStyle/>
          <a:p>
            <a:pPr marL="342900" indent="-342900">
              <a:lnSpc>
                <a:spcPct val="150000"/>
              </a:lnSpc>
              <a:buFont typeface="Arial" panose="020B0604020202020204" pitchFamily="34" charset="0"/>
              <a:buChar char="•"/>
            </a:pPr>
            <a:r>
              <a:rPr lang="en-US" sz="2400" b="0" dirty="0"/>
              <a:t>you are processing invoice DTO and generating PDF documents</a:t>
            </a:r>
          </a:p>
          <a:p>
            <a:pPr marL="342900" indent="-342900">
              <a:lnSpc>
                <a:spcPct val="150000"/>
              </a:lnSpc>
              <a:buFont typeface="Arial" panose="020B0604020202020204" pitchFamily="34" charset="0"/>
              <a:buChar char="•"/>
            </a:pPr>
            <a:r>
              <a:rPr lang="en-US" sz="2400" b="0" dirty="0"/>
              <a:t>each render takes 5 seconds</a:t>
            </a:r>
          </a:p>
          <a:p>
            <a:pPr marL="342900" indent="-342900">
              <a:lnSpc>
                <a:spcPct val="150000"/>
              </a:lnSpc>
              <a:buFont typeface="Arial" panose="020B0604020202020204" pitchFamily="34" charset="0"/>
              <a:buChar char="•"/>
            </a:pPr>
            <a:r>
              <a:rPr lang="en-US" sz="2400" dirty="0"/>
              <a:t>Solution 1:</a:t>
            </a:r>
            <a:r>
              <a:rPr lang="en-US" sz="2400" b="0" dirty="0"/>
              <a:t> limit the number of records polled to 5 (5x5s=25s - under 30s limit)</a:t>
            </a:r>
          </a:p>
          <a:p>
            <a:pPr marL="342900" indent="-342900">
              <a:lnSpc>
                <a:spcPct val="150000"/>
              </a:lnSpc>
              <a:buFont typeface="Arial" panose="020B0604020202020204" pitchFamily="34" charset="0"/>
              <a:buChar char="•"/>
            </a:pPr>
            <a:r>
              <a:rPr lang="en-US" sz="2400" dirty="0"/>
              <a:t>Solution 2:</a:t>
            </a:r>
            <a:r>
              <a:rPr lang="en-US" sz="2400" b="0" dirty="0"/>
              <a:t> set </a:t>
            </a:r>
            <a:r>
              <a:rPr lang="en-US" sz="2400" b="0" dirty="0">
                <a:solidFill>
                  <a:schemeClr val="accent1"/>
                </a:solidFill>
                <a:latin typeface="Consolas" panose="020B0609020204030204" pitchFamily="49" charset="0"/>
              </a:rPr>
              <a:t>max.poll.interval.ms=60000</a:t>
            </a:r>
            <a:r>
              <a:rPr lang="en-US" sz="2400" b="0" dirty="0"/>
              <a:t> and you can extend the number of records polled to 11. (11x5s=55s - under 60s limit)</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31892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r>
              <a:rPr lang="en-US" dirty="0">
                <a:solidFill>
                  <a:schemeClr val="accent1"/>
                </a:solidFill>
              </a:rPr>
              <a:t>Why do we need one?</a:t>
            </a:r>
          </a:p>
        </p:txBody>
      </p:sp>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Consumer heartbeat</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p:txBody>
          <a:bodyPr>
            <a:normAutofit/>
          </a:bodyPr>
          <a:lstStyle/>
          <a:p>
            <a:pPr marL="342900" indent="-342900">
              <a:lnSpc>
                <a:spcPct val="150000"/>
              </a:lnSpc>
              <a:buFont typeface="Arial" panose="020B0604020202020204" pitchFamily="34" charset="0"/>
              <a:buChar char="•"/>
            </a:pPr>
            <a:r>
              <a:rPr lang="en-US" sz="2200" b="0" dirty="0"/>
              <a:t>If the consumer processes data quickly – Kafka has no problem detecting problems (crash, OOME, hanging) early and is able to trigger rebalance without large delay.</a:t>
            </a:r>
          </a:p>
          <a:p>
            <a:pPr marL="342900" indent="-342900">
              <a:lnSpc>
                <a:spcPct val="150000"/>
              </a:lnSpc>
              <a:buFont typeface="Arial" panose="020B0604020202020204" pitchFamily="34" charset="0"/>
              <a:buChar char="•"/>
            </a:pPr>
            <a:r>
              <a:rPr lang="en-US" sz="2200" b="0" dirty="0"/>
              <a:t>If the consumer processes data slowly (fetching external resources, expensive computation: i.e. video transcoding) – processing might take minutes. In between </a:t>
            </a:r>
            <a:r>
              <a:rPr lang="en-US" sz="2200" b="0" dirty="0" err="1">
                <a:solidFill>
                  <a:schemeClr val="accent1"/>
                </a:solidFill>
                <a:latin typeface="Consolas" panose="020B0609020204030204" pitchFamily="49" charset="0"/>
              </a:rPr>
              <a:t>consumer.poll</a:t>
            </a:r>
            <a:r>
              <a:rPr lang="en-US" sz="2200" b="0" dirty="0">
                <a:solidFill>
                  <a:schemeClr val="accent1"/>
                </a:solidFill>
                <a:latin typeface="Consolas" panose="020B0609020204030204" pitchFamily="49" charset="0"/>
              </a:rPr>
              <a:t>() </a:t>
            </a:r>
            <a:r>
              <a:rPr lang="en-US" sz="2200" b="0" dirty="0"/>
              <a:t>Kafka has no idea if the consumer is alive. </a:t>
            </a:r>
          </a:p>
          <a:p>
            <a:pPr marL="342900" indent="-342900">
              <a:lnSpc>
                <a:spcPct val="150000"/>
              </a:lnSpc>
              <a:buFont typeface="Arial" panose="020B0604020202020204" pitchFamily="34" charset="0"/>
              <a:buChar char="•"/>
            </a:pPr>
            <a:r>
              <a:rPr lang="en-US" sz="2200" b="0" dirty="0"/>
              <a:t>Waiting 10 minutes to find out the consumer is actually dead is an ETERNITY in event streaming world.</a:t>
            </a:r>
          </a:p>
          <a:p>
            <a:pPr marL="342900" indent="-342900">
              <a:lnSpc>
                <a:spcPct val="150000"/>
              </a:lnSpc>
              <a:buFont typeface="Arial" panose="020B0604020202020204" pitchFamily="34" charset="0"/>
              <a:buChar char="•"/>
            </a:pPr>
            <a:r>
              <a:rPr lang="en-US" sz="2200" dirty="0">
                <a:solidFill>
                  <a:schemeClr val="accent1"/>
                </a:solidFill>
              </a:rPr>
              <a:t>SOLUTION: </a:t>
            </a:r>
            <a:r>
              <a:rPr lang="en-US" sz="2200" b="0" dirty="0"/>
              <a:t>automatic heartbeat thread that is sending requests every few seconds. </a:t>
            </a:r>
          </a:p>
          <a:p>
            <a:pPr marL="342900" indent="-342900">
              <a:lnSpc>
                <a:spcPct val="150000"/>
              </a:lnSpc>
              <a:buFont typeface="Arial" panose="020B0604020202020204" pitchFamily="34" charset="0"/>
              <a:buChar char="•"/>
            </a:pPr>
            <a:r>
              <a:rPr lang="en-US" sz="2200" b="0" dirty="0"/>
              <a:t>Fine tune the </a:t>
            </a:r>
            <a:r>
              <a:rPr lang="en-US" sz="2200" b="0" dirty="0" err="1"/>
              <a:t>behaviour</a:t>
            </a:r>
            <a:r>
              <a:rPr lang="en-US" sz="2200" b="0" dirty="0"/>
              <a:t> with </a:t>
            </a:r>
            <a:r>
              <a:rPr lang="en-US" sz="2200" b="0" dirty="0">
                <a:solidFill>
                  <a:schemeClr val="accent1"/>
                </a:solidFill>
                <a:latin typeface="Consolas" panose="020B0609020204030204" pitchFamily="49" charset="0"/>
              </a:rPr>
              <a:t>heartbeat.interval.ms </a:t>
            </a:r>
            <a:r>
              <a:rPr lang="en-US" sz="2200" b="0" dirty="0"/>
              <a:t>and </a:t>
            </a:r>
            <a:r>
              <a:rPr lang="en-US" sz="2200" b="0" dirty="0">
                <a:solidFill>
                  <a:schemeClr val="accent1"/>
                </a:solidFill>
                <a:latin typeface="Consolas" panose="020B0609020204030204" pitchFamily="49" charset="0"/>
              </a:rPr>
              <a:t>session.timeout.ms</a:t>
            </a:r>
            <a:r>
              <a:rPr lang="en-US" sz="2200" b="0" dirty="0"/>
              <a:t>. Usually you do not need to.</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328796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Designing for large throughput</a:t>
            </a:r>
          </a:p>
        </p:txBody>
      </p:sp>
      <p:pic>
        <p:nvPicPr>
          <p:cNvPr id="3" name="Content Placeholder 2">
            <a:extLst>
              <a:ext uri="{FF2B5EF4-FFF2-40B4-BE49-F238E27FC236}">
                <a16:creationId xmlns:a16="http://schemas.microsoft.com/office/drawing/2014/main" id="{9C90A6F9-9211-7769-6024-F741EDF98CCF}"/>
              </a:ext>
            </a:extLst>
          </p:cNvPr>
          <p:cNvPicPr>
            <a:picLocks noGrp="1" noChangeAspect="1"/>
          </p:cNvPicPr>
          <p:nvPr>
            <p:ph idx="1"/>
          </p:nvPr>
        </p:nvPicPr>
        <p:blipFill>
          <a:blip r:embed="rId2"/>
          <a:stretch>
            <a:fillRect/>
          </a:stretch>
        </p:blipFill>
        <p:spPr>
          <a:xfrm>
            <a:off x="685799" y="1879600"/>
            <a:ext cx="13258800" cy="2368817"/>
          </a:xfrm>
        </p:spPr>
      </p:pic>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r>
              <a:rPr lang="en-US" dirty="0">
                <a:solidFill>
                  <a:schemeClr val="accent1"/>
                </a:solidFill>
              </a:rPr>
              <a:t>The producer</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6" name="TextBox 5">
            <a:extLst>
              <a:ext uri="{FF2B5EF4-FFF2-40B4-BE49-F238E27FC236}">
                <a16:creationId xmlns:a16="http://schemas.microsoft.com/office/drawing/2014/main" id="{9F442F1A-1204-9BF0-4BBC-579C8A5A14AD}"/>
              </a:ext>
            </a:extLst>
          </p:cNvPr>
          <p:cNvSpPr txBox="1"/>
          <p:nvPr/>
        </p:nvSpPr>
        <p:spPr>
          <a:xfrm>
            <a:off x="685800" y="4248417"/>
            <a:ext cx="13258799" cy="2446247"/>
          </a:xfrm>
          <a:prstGeom prst="rect">
            <a:avLst/>
          </a:prstGeom>
          <a:noFill/>
        </p:spPr>
        <p:txBody>
          <a:bodyPr wrap="square" rtlCol="0">
            <a:spAutoFit/>
          </a:bodyPr>
          <a:lstStyle/>
          <a:p>
            <a:pPr marL="457200" indent="-457200" algn="just">
              <a:lnSpc>
                <a:spcPct val="150000"/>
              </a:lnSpc>
              <a:spcAft>
                <a:spcPts val="400"/>
              </a:spcAft>
              <a:buFont typeface="+mj-lt"/>
              <a:buAutoNum type="arabicPeriod"/>
            </a:pPr>
            <a:r>
              <a:rPr lang="en-US" sz="2000" dirty="0"/>
              <a:t>Remember that batch is allocated separately for each partition. Did you configure memory limits for your app?</a:t>
            </a:r>
          </a:p>
          <a:p>
            <a:pPr marL="457200" indent="-457200" algn="just">
              <a:lnSpc>
                <a:spcPct val="150000"/>
              </a:lnSpc>
              <a:spcAft>
                <a:spcPts val="400"/>
              </a:spcAft>
              <a:buFont typeface="+mj-lt"/>
              <a:buAutoNum type="arabicPeriod"/>
            </a:pPr>
            <a:r>
              <a:rPr lang="en-US" sz="2000" dirty="0"/>
              <a:t>No point in setting batch size if we do not give the client proper time to fill it up.</a:t>
            </a:r>
          </a:p>
          <a:p>
            <a:pPr marL="457200" indent="-457200" algn="just">
              <a:lnSpc>
                <a:spcPct val="150000"/>
              </a:lnSpc>
              <a:spcAft>
                <a:spcPts val="400"/>
              </a:spcAft>
              <a:buFont typeface="+mj-lt"/>
              <a:buAutoNum type="arabicPeriod"/>
            </a:pPr>
            <a:r>
              <a:rPr lang="en-US" sz="2000" dirty="0"/>
              <a:t>Compression will additionally increase latency and CPU usage on the client, but it will be very beneficial network wise (and HDD wise for the broker). String data compresses really well (JSON?), especially multiple messages of the same format.</a:t>
            </a:r>
          </a:p>
        </p:txBody>
      </p:sp>
    </p:spTree>
    <p:extLst>
      <p:ext uri="{BB962C8B-B14F-4D97-AF65-F5344CB8AC3E}">
        <p14:creationId xmlns:p14="http://schemas.microsoft.com/office/powerpoint/2010/main" val="88095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D32DE5-7B9C-02A7-6A06-F5148800C6AE}"/>
              </a:ext>
            </a:extLst>
          </p:cNvPr>
          <p:cNvPicPr>
            <a:picLocks noChangeAspect="1"/>
          </p:cNvPicPr>
          <p:nvPr/>
        </p:nvPicPr>
        <p:blipFill>
          <a:blip r:embed="rId2"/>
          <a:stretch>
            <a:fillRect/>
          </a:stretch>
        </p:blipFill>
        <p:spPr>
          <a:xfrm>
            <a:off x="1695450" y="1596231"/>
            <a:ext cx="11239500" cy="3352800"/>
          </a:xfrm>
          <a:prstGeom prst="rect">
            <a:avLst/>
          </a:prstGeom>
        </p:spPr>
      </p:pic>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Large throughput consumer</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a:xfrm>
            <a:off x="685799" y="5232400"/>
            <a:ext cx="13258799" cy="1946274"/>
          </a:xfrm>
        </p:spPr>
        <p:txBody>
          <a:bodyPr>
            <a:noAutofit/>
          </a:bodyPr>
          <a:lstStyle/>
          <a:p>
            <a:pPr marL="457200" indent="-457200" algn="just">
              <a:buFont typeface="+mj-lt"/>
              <a:buAutoNum type="arabicPeriod"/>
            </a:pPr>
            <a:r>
              <a:rPr lang="en-US" b="0" dirty="0"/>
              <a:t>How much data should Kafka accumulate before answering with whole buffer at once.</a:t>
            </a:r>
          </a:p>
          <a:p>
            <a:pPr marL="457200" indent="-457200" algn="just">
              <a:buFont typeface="+mj-lt"/>
              <a:buAutoNum type="arabicPeriod"/>
            </a:pPr>
            <a:r>
              <a:rPr lang="en-US" b="0" dirty="0"/>
              <a:t>How long is the consumer willing to wait (thus introducing added latency). What happens when 3s pass and there is no 10000 bytes ready to read?</a:t>
            </a:r>
          </a:p>
          <a:p>
            <a:pPr algn="just"/>
            <a:r>
              <a:rPr lang="en-US" dirty="0">
                <a:solidFill>
                  <a:schemeClr val="accent1"/>
                </a:solidFill>
              </a:rPr>
              <a:t>TIP: </a:t>
            </a:r>
            <a:r>
              <a:rPr lang="en-US" b="0" dirty="0"/>
              <a:t>Run </a:t>
            </a:r>
            <a:r>
              <a:rPr lang="en-US" b="0" dirty="0" err="1">
                <a:solidFill>
                  <a:schemeClr val="accent1"/>
                </a:solidFill>
                <a:latin typeface="Consolas" panose="020B0609020204030204" pitchFamily="49" charset="0"/>
              </a:rPr>
              <a:t>com.luxoft.lmd.kafka.throughput.LargeThroughputConsumer</a:t>
            </a:r>
            <a:r>
              <a:rPr lang="en-US" b="0" dirty="0"/>
              <a:t>. Check what happens when you poll every 2 seconds. Why does that happen? Is that a problem?</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67906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ctrTitle"/>
          </p:nvPr>
        </p:nvSpPr>
        <p:spPr/>
        <p:txBody>
          <a:bodyPr/>
          <a:lstStyle/>
          <a:p>
            <a:r>
              <a:rPr lang="en-US" dirty="0"/>
              <a:t>Assuring consistency</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type="subTitle" idx="1"/>
          </p:nvPr>
        </p:nvSpPr>
        <p:spPr/>
        <p:txBody>
          <a:bodyPr>
            <a:normAutofit/>
          </a:bodyPr>
          <a:lstStyle/>
          <a:p>
            <a:pPr marL="342900" indent="-342900">
              <a:buFont typeface="Arial" panose="020B0604020202020204" pitchFamily="34" charset="0"/>
              <a:buChar char="•"/>
            </a:pPr>
            <a:r>
              <a:rPr lang="en-US" sz="2400" b="0" dirty="0"/>
              <a:t>producer idempotence</a:t>
            </a:r>
          </a:p>
          <a:p>
            <a:pPr marL="342900" indent="-342900">
              <a:buFont typeface="Arial" panose="020B0604020202020204" pitchFamily="34" charset="0"/>
              <a:buChar char="•"/>
            </a:pPr>
            <a:r>
              <a:rPr lang="en-US" sz="2400" b="0" dirty="0"/>
              <a:t>transactions</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189627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o alt text provided for this image">
            <a:extLst>
              <a:ext uri="{FF2B5EF4-FFF2-40B4-BE49-F238E27FC236}">
                <a16:creationId xmlns:a16="http://schemas.microsoft.com/office/drawing/2014/main" id="{A1305CF4-CE63-FB8B-F89C-6B87290C9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963" y="1596231"/>
            <a:ext cx="8420100" cy="62388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Producer idempotence</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r>
              <a:rPr lang="en-US" sz="2400" b="0" dirty="0" err="1">
                <a:solidFill>
                  <a:schemeClr val="accent1"/>
                </a:solidFill>
                <a:latin typeface="Consolas" panose="020B0609020204030204" pitchFamily="49" charset="0"/>
              </a:rPr>
              <a:t>enable.idempotence</a:t>
            </a:r>
            <a:r>
              <a:rPr lang="en-US" sz="2400" b="0" dirty="0"/>
              <a:t> is on by default for Kafka 3+</a:t>
            </a:r>
          </a:p>
          <a:p>
            <a:endParaRPr lang="en-US" dirty="0"/>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352628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No alt text provided for this image">
            <a:extLst>
              <a:ext uri="{FF2B5EF4-FFF2-40B4-BE49-F238E27FC236}">
                <a16:creationId xmlns:a16="http://schemas.microsoft.com/office/drawing/2014/main" id="{7352F8D5-2C39-6FDB-F926-051FC1448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013" y="1596231"/>
            <a:ext cx="7543800" cy="62388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Producer idempotence</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r>
              <a:rPr lang="en-US" sz="2400" b="0" dirty="0" err="1">
                <a:solidFill>
                  <a:schemeClr val="accent1"/>
                </a:solidFill>
                <a:latin typeface="Consolas" panose="020B0609020204030204" pitchFamily="49" charset="0"/>
              </a:rPr>
              <a:t>enable.idempotence</a:t>
            </a:r>
            <a:r>
              <a:rPr lang="en-US" sz="2400" b="0" dirty="0"/>
              <a:t> is on by default for Kafka 3+</a:t>
            </a:r>
          </a:p>
          <a:p>
            <a:endParaRPr lang="en-US" dirty="0"/>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138086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Producer transactions</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p:txBody>
          <a:bodyPr>
            <a:normAutofit/>
          </a:bodyPr>
          <a:lstStyle/>
          <a:p>
            <a:r>
              <a:rPr lang="en-US" sz="2400" b="0" dirty="0"/>
              <a:t>The checklist:</a:t>
            </a:r>
          </a:p>
          <a:p>
            <a:endParaRPr lang="en-US" sz="2400" b="0" dirty="0"/>
          </a:p>
          <a:p>
            <a:pPr marL="342900" indent="-342900">
              <a:buFont typeface="Arial" panose="020B0604020202020204" pitchFamily="34" charset="0"/>
              <a:buChar char="•"/>
            </a:pPr>
            <a:r>
              <a:rPr lang="en-US" sz="2400" b="0" dirty="0"/>
              <a:t>set producer's </a:t>
            </a:r>
            <a:r>
              <a:rPr lang="en-US" sz="2400" b="0" dirty="0">
                <a:solidFill>
                  <a:schemeClr val="accent1"/>
                </a:solidFill>
                <a:latin typeface="Consolas" panose="020B0609020204030204" pitchFamily="49" charset="0"/>
              </a:rPr>
              <a:t>transactional.id</a:t>
            </a:r>
            <a:r>
              <a:rPr lang="en-US" sz="2400" b="0" dirty="0">
                <a:latin typeface="Consolas" panose="020B0609020204030204" pitchFamily="49" charset="0"/>
              </a:rPr>
              <a:t> </a:t>
            </a:r>
            <a:r>
              <a:rPr lang="en-US" sz="2400" b="0" dirty="0"/>
              <a:t>(turns on idempotence)</a:t>
            </a:r>
          </a:p>
          <a:p>
            <a:pPr marL="342900" indent="-342900">
              <a:buFont typeface="Arial" panose="020B0604020202020204" pitchFamily="34" charset="0"/>
              <a:buChar char="•"/>
            </a:pPr>
            <a:r>
              <a:rPr lang="en-US" sz="2400" b="0" dirty="0"/>
              <a:t>use different producer instances for different threads </a:t>
            </a:r>
            <a:br>
              <a:rPr lang="en-US" sz="2400" b="0" dirty="0"/>
            </a:br>
            <a:r>
              <a:rPr lang="en-US" sz="2400" b="0" dirty="0"/>
              <a:t>(or you will have one large transaction - you do not want that!)</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12974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err="1"/>
              <a:t>AdminClient</a:t>
            </a:r>
            <a:endParaRPr lang="en-US" dirty="0"/>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pic>
        <p:nvPicPr>
          <p:cNvPr id="12" name="Content Placeholder 11">
            <a:extLst>
              <a:ext uri="{FF2B5EF4-FFF2-40B4-BE49-F238E27FC236}">
                <a16:creationId xmlns:a16="http://schemas.microsoft.com/office/drawing/2014/main" id="{2987B5D2-D1CB-F05B-3DAE-8A9BB78A5DD3}"/>
              </a:ext>
            </a:extLst>
          </p:cNvPr>
          <p:cNvPicPr>
            <a:picLocks noGrp="1" noChangeAspect="1"/>
          </p:cNvPicPr>
          <p:nvPr>
            <p:ph idx="1"/>
          </p:nvPr>
        </p:nvPicPr>
        <p:blipFill>
          <a:blip r:embed="rId2"/>
          <a:stretch>
            <a:fillRect/>
          </a:stretch>
        </p:blipFill>
        <p:spPr>
          <a:xfrm>
            <a:off x="685800" y="2647209"/>
            <a:ext cx="13258800" cy="2946400"/>
          </a:xfrm>
        </p:spPr>
      </p:pic>
      <p:sp>
        <p:nvSpPr>
          <p:cNvPr id="13" name="TextBox 12">
            <a:extLst>
              <a:ext uri="{FF2B5EF4-FFF2-40B4-BE49-F238E27FC236}">
                <a16:creationId xmlns:a16="http://schemas.microsoft.com/office/drawing/2014/main" id="{67577BD6-F482-4368-0AEA-C9C06BDF0C96}"/>
              </a:ext>
            </a:extLst>
          </p:cNvPr>
          <p:cNvSpPr txBox="1"/>
          <p:nvPr/>
        </p:nvSpPr>
        <p:spPr>
          <a:xfrm>
            <a:off x="7315200" y="6130426"/>
            <a:ext cx="4258345" cy="369332"/>
          </a:xfrm>
          <a:prstGeom prst="rect">
            <a:avLst/>
          </a:prstGeom>
          <a:noFill/>
        </p:spPr>
        <p:txBody>
          <a:bodyPr wrap="none" rtlCol="0">
            <a:spAutoFit/>
          </a:bodyPr>
          <a:lstStyle/>
          <a:p>
            <a:pPr algn="l">
              <a:lnSpc>
                <a:spcPct val="90000"/>
              </a:lnSpc>
              <a:spcAft>
                <a:spcPts val="400"/>
              </a:spcAft>
            </a:pPr>
            <a:r>
              <a:rPr lang="en-US" sz="2000" b="1" dirty="0">
                <a:solidFill>
                  <a:schemeClr val="accent1"/>
                </a:solidFill>
              </a:rPr>
              <a:t>HINT: </a:t>
            </a:r>
            <a:r>
              <a:rPr lang="en-US" sz="2000" dirty="0"/>
              <a:t>responses are asynchronous.</a:t>
            </a:r>
          </a:p>
        </p:txBody>
      </p:sp>
    </p:spTree>
    <p:extLst>
      <p:ext uri="{BB962C8B-B14F-4D97-AF65-F5344CB8AC3E}">
        <p14:creationId xmlns:p14="http://schemas.microsoft.com/office/powerpoint/2010/main" val="283679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Sample code - setup</a:t>
            </a:r>
          </a:p>
        </p:txBody>
      </p:sp>
      <p:pic>
        <p:nvPicPr>
          <p:cNvPr id="6" name="Content Placeholder 5">
            <a:extLst>
              <a:ext uri="{FF2B5EF4-FFF2-40B4-BE49-F238E27FC236}">
                <a16:creationId xmlns:a16="http://schemas.microsoft.com/office/drawing/2014/main" id="{34F0C6D7-8108-1EEC-B3B9-B406C67D4273}"/>
              </a:ext>
            </a:extLst>
          </p:cNvPr>
          <p:cNvPicPr>
            <a:picLocks noGrp="1" noChangeAspect="1"/>
          </p:cNvPicPr>
          <p:nvPr>
            <p:ph idx="1"/>
          </p:nvPr>
        </p:nvPicPr>
        <p:blipFill>
          <a:blip r:embed="rId2"/>
          <a:stretch>
            <a:fillRect/>
          </a:stretch>
        </p:blipFill>
        <p:spPr>
          <a:xfrm>
            <a:off x="685800" y="2263288"/>
            <a:ext cx="13258800" cy="4709499"/>
          </a:xfrm>
        </p:spPr>
      </p:pic>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364241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A7C5038-8D2E-A7A1-8793-EBBA7C619E98}"/>
              </a:ext>
            </a:extLst>
          </p:cNvPr>
          <p:cNvPicPr>
            <a:picLocks noGrp="1" noChangeAspect="1"/>
          </p:cNvPicPr>
          <p:nvPr>
            <p:ph idx="1"/>
          </p:nvPr>
        </p:nvPicPr>
        <p:blipFill>
          <a:blip r:embed="rId3"/>
          <a:stretch>
            <a:fillRect/>
          </a:stretch>
        </p:blipFill>
        <p:spPr>
          <a:xfrm>
            <a:off x="473919" y="1216054"/>
            <a:ext cx="11635574" cy="6086083"/>
          </a:xfrm>
        </p:spPr>
      </p:pic>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Sample code - actual producer transaction</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78571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Transaction aware consumer</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b="0" dirty="0"/>
              <a:t>Let's run a basic consumer which is not aware of transactions first.</a:t>
            </a:r>
          </a:p>
          <a:p>
            <a:pPr marL="342900" indent="-342900">
              <a:buFont typeface="Arial" panose="020B0604020202020204" pitchFamily="34" charset="0"/>
              <a:buChar char="•"/>
            </a:pPr>
            <a:r>
              <a:rPr lang="en-US" sz="2400" b="0" dirty="0"/>
              <a:t>Something is wrong - you see messages from aborted transactions!</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a:xfrm>
            <a:off x="685800" y="1312863"/>
            <a:ext cx="9712234" cy="566737"/>
          </a:xfrm>
        </p:spPr>
        <p:txBody>
          <a:bodyPr>
            <a:normAutofit fontScale="92500"/>
          </a:bodyPr>
          <a:lstStyle/>
          <a:p>
            <a:r>
              <a:rPr lang="en-US" dirty="0">
                <a:solidFill>
                  <a:schemeClr val="accent1"/>
                </a:solidFill>
              </a:rPr>
              <a:t>AKHQ was "cheating" a bit. The actual java consumer will be more tricky</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00752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Transaction aware consumer - sample</a:t>
            </a:r>
          </a:p>
        </p:txBody>
      </p:sp>
      <p:pic>
        <p:nvPicPr>
          <p:cNvPr id="3" name="Content Placeholder 2">
            <a:extLst>
              <a:ext uri="{FF2B5EF4-FFF2-40B4-BE49-F238E27FC236}">
                <a16:creationId xmlns:a16="http://schemas.microsoft.com/office/drawing/2014/main" id="{65FBCFFF-025C-4808-0CFC-972D568603C1}"/>
              </a:ext>
            </a:extLst>
          </p:cNvPr>
          <p:cNvPicPr>
            <a:picLocks noGrp="1" noChangeAspect="1"/>
          </p:cNvPicPr>
          <p:nvPr>
            <p:ph idx="1"/>
          </p:nvPr>
        </p:nvPicPr>
        <p:blipFill>
          <a:blip r:embed="rId2"/>
          <a:stretch>
            <a:fillRect/>
          </a:stretch>
        </p:blipFill>
        <p:spPr>
          <a:xfrm>
            <a:off x="685800" y="1879600"/>
            <a:ext cx="13258800" cy="3089429"/>
          </a:xfrm>
        </p:spPr>
      </p:pic>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
        <p:nvSpPr>
          <p:cNvPr id="6" name="TextBox 5">
            <a:extLst>
              <a:ext uri="{FF2B5EF4-FFF2-40B4-BE49-F238E27FC236}">
                <a16:creationId xmlns:a16="http://schemas.microsoft.com/office/drawing/2014/main" id="{FA1A9891-5ABC-0F18-B9DE-E261A895E2A5}"/>
              </a:ext>
            </a:extLst>
          </p:cNvPr>
          <p:cNvSpPr txBox="1"/>
          <p:nvPr/>
        </p:nvSpPr>
        <p:spPr>
          <a:xfrm>
            <a:off x="3878601" y="5005330"/>
            <a:ext cx="10065999" cy="2082621"/>
          </a:xfrm>
          <a:prstGeom prst="rect">
            <a:avLst/>
          </a:prstGeom>
          <a:noFill/>
        </p:spPr>
        <p:txBody>
          <a:bodyPr wrap="square" rtlCol="0">
            <a:spAutoFit/>
          </a:bodyPr>
          <a:lstStyle/>
          <a:p>
            <a:pPr marL="457200" indent="-457200" algn="l">
              <a:lnSpc>
                <a:spcPct val="90000"/>
              </a:lnSpc>
              <a:spcAft>
                <a:spcPts val="400"/>
              </a:spcAft>
              <a:buFont typeface="+mj-lt"/>
              <a:buAutoNum type="arabicPeriod"/>
            </a:pPr>
            <a:r>
              <a:rPr lang="en-US" sz="2000" dirty="0" err="1">
                <a:solidFill>
                  <a:schemeClr val="accent1"/>
                </a:solidFill>
                <a:latin typeface="Consolas" panose="020B0609020204030204" pitchFamily="49" charset="0"/>
              </a:rPr>
              <a:t>isolation.level</a:t>
            </a:r>
            <a:r>
              <a:rPr lang="en-US" sz="2000" dirty="0">
                <a:solidFill>
                  <a:schemeClr val="accent1"/>
                </a:solidFill>
                <a:latin typeface="Consolas" panose="020B0609020204030204" pitchFamily="49" charset="0"/>
              </a:rPr>
              <a:t>=</a:t>
            </a:r>
            <a:r>
              <a:rPr lang="en-US" sz="2000" dirty="0" err="1">
                <a:solidFill>
                  <a:schemeClr val="accent1"/>
                </a:solidFill>
                <a:latin typeface="Consolas" panose="020B0609020204030204" pitchFamily="49" charset="0"/>
              </a:rPr>
              <a:t>read_committed</a:t>
            </a:r>
            <a:r>
              <a:rPr lang="en-US" sz="2000" dirty="0"/>
              <a:t> is required for the broker to filter out </a:t>
            </a:r>
            <a:r>
              <a:rPr lang="en-US" sz="2000" dirty="0" err="1"/>
              <a:t>uncommited</a:t>
            </a:r>
            <a:r>
              <a:rPr lang="en-US" sz="2000" dirty="0"/>
              <a:t> records while sending data to consumer.</a:t>
            </a:r>
          </a:p>
          <a:p>
            <a:pPr algn="l">
              <a:lnSpc>
                <a:spcPct val="90000"/>
              </a:lnSpc>
              <a:spcAft>
                <a:spcPts val="400"/>
              </a:spcAft>
            </a:pPr>
            <a:br>
              <a:rPr lang="en-US" sz="2000" b="1" dirty="0">
                <a:solidFill>
                  <a:schemeClr val="accent1"/>
                </a:solidFill>
              </a:rPr>
            </a:br>
            <a:r>
              <a:rPr lang="en-US" sz="2000" b="1" dirty="0">
                <a:solidFill>
                  <a:schemeClr val="accent1"/>
                </a:solidFill>
              </a:rPr>
              <a:t>LSO</a:t>
            </a:r>
            <a:r>
              <a:rPr lang="en-US" sz="2000" dirty="0"/>
              <a:t> - Last Stable Offset</a:t>
            </a:r>
            <a:br>
              <a:rPr lang="en-US" sz="2000" dirty="0"/>
            </a:br>
            <a:br>
              <a:rPr lang="en-US" sz="2000" dirty="0"/>
            </a:br>
            <a:r>
              <a:rPr lang="en-US" sz="2000" b="1" dirty="0">
                <a:solidFill>
                  <a:schemeClr val="accent1"/>
                </a:solidFill>
              </a:rPr>
              <a:t>WARNING: </a:t>
            </a:r>
            <a:r>
              <a:rPr lang="en-US" sz="2000" dirty="0"/>
              <a:t>You need to ask the developers responsible for producers 'Are you using transactions?'. </a:t>
            </a:r>
            <a:r>
              <a:rPr lang="en-US" sz="2000" dirty="0" err="1">
                <a:solidFill>
                  <a:schemeClr val="accent1"/>
                </a:solidFill>
                <a:latin typeface="Consolas" panose="020B0609020204030204" pitchFamily="49" charset="0"/>
              </a:rPr>
              <a:t>read_committed</a:t>
            </a:r>
            <a:r>
              <a:rPr lang="en-US" sz="2000" dirty="0"/>
              <a:t> is not the default!</a:t>
            </a:r>
          </a:p>
        </p:txBody>
      </p:sp>
    </p:spTree>
    <p:extLst>
      <p:ext uri="{BB962C8B-B14F-4D97-AF65-F5344CB8AC3E}">
        <p14:creationId xmlns:p14="http://schemas.microsoft.com/office/powerpoint/2010/main" val="83208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37FA9C7-0FAE-9BEB-21B8-3FCC65CA43C9}"/>
              </a:ext>
            </a:extLst>
          </p:cNvPr>
          <p:cNvSpPr>
            <a:spLocks noGrp="1"/>
          </p:cNvSpPr>
          <p:nvPr>
            <p:ph sz="half" idx="1"/>
          </p:nvPr>
        </p:nvSpPr>
        <p:spPr/>
        <p:txBody>
          <a:bodyPr>
            <a:normAutofit/>
          </a:bodyPr>
          <a:lstStyle/>
          <a:p>
            <a:pPr>
              <a:lnSpc>
                <a:spcPct val="150000"/>
              </a:lnSpc>
            </a:pPr>
            <a:r>
              <a:rPr lang="en-US" sz="2400" b="0" dirty="0"/>
              <a:t>The pipeline is trivial, but... the code is not. Do not worry if you don't understand it at first.</a:t>
            </a:r>
          </a:p>
          <a:p>
            <a:pPr>
              <a:lnSpc>
                <a:spcPct val="150000"/>
              </a:lnSpc>
            </a:pPr>
            <a:endParaRPr lang="en-US" sz="2400" b="0" dirty="0"/>
          </a:p>
          <a:p>
            <a:pPr>
              <a:lnSpc>
                <a:spcPct val="150000"/>
              </a:lnSpc>
            </a:pPr>
            <a:r>
              <a:rPr lang="en-US" sz="2400" dirty="0">
                <a:solidFill>
                  <a:schemeClr val="accent1"/>
                </a:solidFill>
              </a:rPr>
              <a:t>NOTE: </a:t>
            </a:r>
            <a:r>
              <a:rPr lang="en-US" sz="2400" b="0" dirty="0"/>
              <a:t>The code is too long for a slide. </a:t>
            </a:r>
            <a:br>
              <a:rPr lang="en-US" sz="2400" b="0" dirty="0"/>
            </a:br>
            <a:r>
              <a:rPr lang="en-US" sz="2400" b="0" dirty="0"/>
              <a:t>Let's analyze and run </a:t>
            </a:r>
            <a:r>
              <a:rPr lang="en-US" sz="2400" b="0" dirty="0" err="1">
                <a:solidFill>
                  <a:schemeClr val="accent1"/>
                </a:solidFill>
                <a:latin typeface="Consolas" panose="020B0609020204030204" pitchFamily="49" charset="0"/>
              </a:rPr>
              <a:t>com.luxoft.lmd.kafka.tx</a:t>
            </a:r>
            <a:r>
              <a:rPr lang="en-US" sz="2400" b="0" dirty="0">
                <a:solidFill>
                  <a:schemeClr val="accent1"/>
                </a:solidFill>
                <a:latin typeface="Consolas" panose="020B0609020204030204" pitchFamily="49" charset="0"/>
              </a:rPr>
              <a:t>.</a:t>
            </a:r>
          </a:p>
          <a:p>
            <a:pPr>
              <a:lnSpc>
                <a:spcPct val="150000"/>
              </a:lnSpc>
            </a:pPr>
            <a:r>
              <a:rPr lang="en-US" sz="2400" b="0" dirty="0" err="1">
                <a:solidFill>
                  <a:schemeClr val="accent1"/>
                </a:solidFill>
                <a:latin typeface="Consolas" panose="020B0609020204030204" pitchFamily="49" charset="0"/>
              </a:rPr>
              <a:t>TransactionalProcessor</a:t>
            </a:r>
            <a:r>
              <a:rPr lang="en-US" sz="2400" b="0" dirty="0"/>
              <a:t>.</a:t>
            </a:r>
          </a:p>
        </p:txBody>
      </p:sp>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Transaction aware processor</a:t>
            </a:r>
          </a:p>
        </p:txBody>
      </p:sp>
      <p:sp>
        <p:nvSpPr>
          <p:cNvPr id="10" name="Text Placeholder 9">
            <a:extLst>
              <a:ext uri="{FF2B5EF4-FFF2-40B4-BE49-F238E27FC236}">
                <a16:creationId xmlns:a16="http://schemas.microsoft.com/office/drawing/2014/main" id="{CA5E5B3A-9146-1965-AC96-3953A0F104B1}"/>
              </a:ext>
            </a:extLst>
          </p:cNvPr>
          <p:cNvSpPr>
            <a:spLocks noGrp="1"/>
          </p:cNvSpPr>
          <p:nvPr>
            <p:ph type="body" sz="quarter" idx="11"/>
          </p:nvPr>
        </p:nvSpPr>
        <p:spPr/>
        <p:txBody>
          <a:bodyPr/>
          <a:lstStyle/>
          <a:p>
            <a:r>
              <a:rPr lang="en-US" dirty="0">
                <a:solidFill>
                  <a:schemeClr val="accent1"/>
                </a:solidFill>
              </a:rPr>
              <a:t>Processor = consumer + producer</a:t>
            </a:r>
          </a:p>
          <a:p>
            <a:endParaRPr lang="en-US" dirty="0">
              <a:solidFill>
                <a:schemeClr val="accent1"/>
              </a:solidFill>
            </a:endParaRP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pic>
        <p:nvPicPr>
          <p:cNvPr id="11268" name="Picture 4">
            <a:extLst>
              <a:ext uri="{FF2B5EF4-FFF2-40B4-BE49-F238E27FC236}">
                <a16:creationId xmlns:a16="http://schemas.microsoft.com/office/drawing/2014/main" id="{09C818A7-2B7C-7789-7E3A-526A1B0F5F5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43802" y="2057399"/>
            <a:ext cx="6400800" cy="37364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4FECCA0-5CC3-BF7E-4250-137EEDB733A4}"/>
              </a:ext>
            </a:extLst>
          </p:cNvPr>
          <p:cNvSpPr txBox="1"/>
          <p:nvPr/>
        </p:nvSpPr>
        <p:spPr>
          <a:xfrm>
            <a:off x="5826416" y="6726404"/>
            <a:ext cx="8118184" cy="697627"/>
          </a:xfrm>
          <a:prstGeom prst="rect">
            <a:avLst/>
          </a:prstGeom>
          <a:noFill/>
        </p:spPr>
        <p:txBody>
          <a:bodyPr wrap="none" rtlCol="0">
            <a:spAutoFit/>
          </a:bodyPr>
          <a:lstStyle/>
          <a:p>
            <a:pPr algn="l">
              <a:lnSpc>
                <a:spcPct val="90000"/>
              </a:lnSpc>
              <a:spcAft>
                <a:spcPts val="400"/>
              </a:spcAft>
            </a:pPr>
            <a:r>
              <a:rPr lang="en-US" sz="2000" dirty="0"/>
              <a:t>Read another example: </a:t>
            </a:r>
            <a:r>
              <a:rPr lang="en-US" sz="2000" dirty="0">
                <a:hlinkClick r:id="rId3"/>
              </a:rPr>
              <a:t>https://www.baeldung.com/kafka-exactly-once</a:t>
            </a:r>
            <a:endParaRPr lang="en-US" sz="2000" dirty="0"/>
          </a:p>
          <a:p>
            <a:pPr algn="l">
              <a:lnSpc>
                <a:spcPct val="90000"/>
              </a:lnSpc>
              <a:spcAft>
                <a:spcPts val="400"/>
              </a:spcAft>
            </a:pPr>
            <a:endParaRPr lang="en-US" sz="2000" dirty="0"/>
          </a:p>
        </p:txBody>
      </p:sp>
    </p:spTree>
    <p:extLst>
      <p:ext uri="{BB962C8B-B14F-4D97-AF65-F5344CB8AC3E}">
        <p14:creationId xmlns:p14="http://schemas.microsoft.com/office/powerpoint/2010/main" val="164481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Multi threaded processing</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p:txBody>
          <a:bodyPr>
            <a:normAutofit/>
          </a:bodyPr>
          <a:lstStyle/>
          <a:p>
            <a:endParaRPr lang="en-US" sz="2400" b="0" dirty="0">
              <a:hlinkClick r:id="rId2"/>
            </a:endParaRPr>
          </a:p>
          <a:p>
            <a:endParaRPr lang="en-US" sz="2400" b="0" dirty="0">
              <a:hlinkClick r:id="rId2"/>
            </a:endParaRPr>
          </a:p>
          <a:p>
            <a:endParaRPr lang="en-US" sz="2400" b="0" dirty="0">
              <a:hlinkClick r:id="rId2"/>
            </a:endParaRPr>
          </a:p>
          <a:p>
            <a:r>
              <a:rPr lang="en-US" sz="2400" b="0" dirty="0">
                <a:hlinkClick r:id="rId2"/>
              </a:rPr>
              <a:t>https://kafka.apache.org/31/javadoc/org/apache/kafka/clients/consumer/KafkaConsumer.html</a:t>
            </a:r>
            <a:endParaRPr lang="en-US" sz="2400" b="0" dirty="0"/>
          </a:p>
          <a:p>
            <a:endParaRPr lang="en-US" sz="2400" b="0" dirty="0"/>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r>
              <a:rPr lang="en-US" dirty="0">
                <a:solidFill>
                  <a:schemeClr val="accent1"/>
                </a:solidFill>
              </a:rPr>
              <a:t>Kafka provides surprisingly good summary</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spTree>
    <p:extLst>
      <p:ext uri="{BB962C8B-B14F-4D97-AF65-F5344CB8AC3E}">
        <p14:creationId xmlns:p14="http://schemas.microsoft.com/office/powerpoint/2010/main" val="2378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8" name="Text Box 115">
            <a:extLst>
              <a:ext uri="{FF2B5EF4-FFF2-40B4-BE49-F238E27FC236}">
                <a16:creationId xmlns:a16="http://schemas.microsoft.com/office/drawing/2014/main" id="{AE73D340-2581-4F46-8033-5D3536AD24C7}"/>
              </a:ext>
            </a:extLst>
          </p:cNvPr>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lgn="r" defTabSz="820738">
                <a:spcBef>
                  <a:spcPct val="50000"/>
                </a:spcBef>
              </a:pPr>
              <a:t>46</a:t>
            </a:fld>
            <a:endParaRPr lang="en-US" sz="1100" b="1" dirty="0">
              <a:solidFill>
                <a:schemeClr val="bg1"/>
              </a:solidFill>
            </a:endParaRPr>
          </a:p>
        </p:txBody>
      </p:sp>
      <p:sp>
        <p:nvSpPr>
          <p:cNvPr id="14" name="Title 4"/>
          <p:cNvSpPr txBox="1">
            <a:spLocks/>
          </p:cNvSpPr>
          <p:nvPr/>
        </p:nvSpPr>
        <p:spPr>
          <a:xfrm>
            <a:off x="685800" y="2076233"/>
            <a:ext cx="10414000" cy="2229067"/>
          </a:xfrm>
          <a:prstGeom prst="rect">
            <a:avLst/>
          </a:prstGeom>
        </p:spPr>
        <p:txBody>
          <a:bodyPr anchor="ctr"/>
          <a:lst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a:lstStyle>
          <a:p>
            <a:r>
              <a:rPr lang="en-US" sz="6000" dirty="0">
                <a:solidFill>
                  <a:schemeClr val="bg1"/>
                </a:solidFill>
              </a:rPr>
              <a:t>Questions?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698" y="7219681"/>
            <a:ext cx="2048690" cy="843336"/>
          </a:xfrm>
          <a:prstGeom prst="rect">
            <a:avLst/>
          </a:prstGeom>
        </p:spPr>
      </p:pic>
    </p:spTree>
    <p:extLst>
      <p:ext uri="{BB962C8B-B14F-4D97-AF65-F5344CB8AC3E}">
        <p14:creationId xmlns:p14="http://schemas.microsoft.com/office/powerpoint/2010/main" val="268108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a:t>
            </a:r>
            <a:r>
              <a:rPr lang="en-US" dirty="0">
                <a:latin typeface="+mn-lt"/>
              </a:rPr>
              <a:t> </a:t>
            </a:r>
            <a:r>
              <a:rPr lang="en-US" dirty="0"/>
              <a:t>you!</a:t>
            </a:r>
            <a:endParaRPr lang="ru-RU" dirty="0"/>
          </a:p>
        </p:txBody>
      </p:sp>
      <p:sp>
        <p:nvSpPr>
          <p:cNvPr id="3" name="Subtitle 2"/>
          <p:cNvSpPr>
            <a:spLocks noGrp="1"/>
          </p:cNvSpPr>
          <p:nvPr>
            <p:ph type="subTitle" idx="1"/>
          </p:nvPr>
        </p:nvSpPr>
        <p:spPr/>
        <p:txBody>
          <a:bodyPr/>
          <a:lstStyle/>
          <a:p>
            <a:r>
              <a:rPr lang="en-US" dirty="0"/>
              <a:t>Please share your feedback.</a:t>
            </a:r>
            <a:br>
              <a:rPr lang="en-US" dirty="0"/>
            </a:br>
            <a:r>
              <a:rPr lang="en-US" dirty="0"/>
              <a:t>Your opinion is important to us!</a:t>
            </a:r>
            <a:endParaRPr lang="uk-UA" dirty="0"/>
          </a:p>
        </p:txBody>
      </p:sp>
    </p:spTree>
    <p:extLst>
      <p:ext uri="{BB962C8B-B14F-4D97-AF65-F5344CB8AC3E}">
        <p14:creationId xmlns:p14="http://schemas.microsoft.com/office/powerpoint/2010/main" val="110069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Creating a topic</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pic>
        <p:nvPicPr>
          <p:cNvPr id="15" name="Content Placeholder 14">
            <a:extLst>
              <a:ext uri="{FF2B5EF4-FFF2-40B4-BE49-F238E27FC236}">
                <a16:creationId xmlns:a16="http://schemas.microsoft.com/office/drawing/2014/main" id="{AC6E5953-9760-900E-5453-2AB5BA2EAD93}"/>
              </a:ext>
            </a:extLst>
          </p:cNvPr>
          <p:cNvPicPr>
            <a:picLocks noGrp="1" noChangeAspect="1"/>
          </p:cNvPicPr>
          <p:nvPr>
            <p:ph idx="1"/>
          </p:nvPr>
        </p:nvPicPr>
        <p:blipFill>
          <a:blip r:embed="rId3"/>
          <a:stretch>
            <a:fillRect/>
          </a:stretch>
        </p:blipFill>
        <p:spPr>
          <a:xfrm>
            <a:off x="685800" y="2122805"/>
            <a:ext cx="13258800" cy="4990465"/>
          </a:xfrm>
        </p:spPr>
      </p:pic>
      <p:sp>
        <p:nvSpPr>
          <p:cNvPr id="2" name="TextBox 1">
            <a:extLst>
              <a:ext uri="{FF2B5EF4-FFF2-40B4-BE49-F238E27FC236}">
                <a16:creationId xmlns:a16="http://schemas.microsoft.com/office/drawing/2014/main" id="{C3327278-A273-297D-F1FB-EAD9FC209893}"/>
              </a:ext>
            </a:extLst>
          </p:cNvPr>
          <p:cNvSpPr txBox="1"/>
          <p:nvPr/>
        </p:nvSpPr>
        <p:spPr>
          <a:xfrm>
            <a:off x="6505303" y="5904411"/>
            <a:ext cx="7439297" cy="1251625"/>
          </a:xfrm>
          <a:prstGeom prst="rect">
            <a:avLst/>
          </a:prstGeom>
          <a:noFill/>
        </p:spPr>
        <p:txBody>
          <a:bodyPr wrap="square" rtlCol="0">
            <a:spAutoFit/>
          </a:bodyPr>
          <a:lstStyle/>
          <a:p>
            <a:pPr algn="l">
              <a:lnSpc>
                <a:spcPct val="90000"/>
              </a:lnSpc>
              <a:spcAft>
                <a:spcPts val="400"/>
              </a:spcAft>
            </a:pPr>
            <a:r>
              <a:rPr lang="en-US" sz="2000" b="1" dirty="0">
                <a:solidFill>
                  <a:schemeClr val="accent1"/>
                </a:solidFill>
              </a:rPr>
              <a:t>HOMEWORK: </a:t>
            </a:r>
            <a:r>
              <a:rPr lang="en-US" sz="2000" dirty="0"/>
              <a:t>Create an application that will automatically create a topic with 6 partitions, replication factor 3 and min </a:t>
            </a:r>
            <a:r>
              <a:rPr lang="en-US" sz="2000" dirty="0" err="1"/>
              <a:t>insync</a:t>
            </a:r>
            <a:r>
              <a:rPr lang="en-US" sz="2000" dirty="0"/>
              <a:t> replicas 2.</a:t>
            </a:r>
          </a:p>
          <a:p>
            <a:pPr algn="l">
              <a:lnSpc>
                <a:spcPct val="90000"/>
              </a:lnSpc>
              <a:spcAft>
                <a:spcPts val="400"/>
              </a:spcAft>
            </a:pPr>
            <a:endParaRPr lang="en-US" sz="2000" dirty="0"/>
          </a:p>
        </p:txBody>
      </p:sp>
    </p:spTree>
    <p:extLst>
      <p:ext uri="{BB962C8B-B14F-4D97-AF65-F5344CB8AC3E}">
        <p14:creationId xmlns:p14="http://schemas.microsoft.com/office/powerpoint/2010/main" val="119423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Producer API</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pic>
        <p:nvPicPr>
          <p:cNvPr id="3" name="Picture 2">
            <a:extLst>
              <a:ext uri="{FF2B5EF4-FFF2-40B4-BE49-F238E27FC236}">
                <a16:creationId xmlns:a16="http://schemas.microsoft.com/office/drawing/2014/main" id="{01233689-4BED-91FB-E737-129571C51187}"/>
              </a:ext>
            </a:extLst>
          </p:cNvPr>
          <p:cNvPicPr>
            <a:picLocks noChangeAspect="1"/>
          </p:cNvPicPr>
          <p:nvPr/>
        </p:nvPicPr>
        <p:blipFill>
          <a:blip r:embed="rId2"/>
          <a:stretch>
            <a:fillRect/>
          </a:stretch>
        </p:blipFill>
        <p:spPr>
          <a:xfrm>
            <a:off x="496507" y="1597520"/>
            <a:ext cx="13468350" cy="4419600"/>
          </a:xfrm>
          <a:prstGeom prst="rect">
            <a:avLst/>
          </a:prstGeom>
        </p:spPr>
      </p:pic>
      <p:sp>
        <p:nvSpPr>
          <p:cNvPr id="6" name="TextBox 5">
            <a:extLst>
              <a:ext uri="{FF2B5EF4-FFF2-40B4-BE49-F238E27FC236}">
                <a16:creationId xmlns:a16="http://schemas.microsoft.com/office/drawing/2014/main" id="{FF126A17-2CF0-71BF-F173-F2273258FAB0}"/>
              </a:ext>
            </a:extLst>
          </p:cNvPr>
          <p:cNvSpPr txBox="1"/>
          <p:nvPr/>
        </p:nvSpPr>
        <p:spPr>
          <a:xfrm>
            <a:off x="6185535" y="6017120"/>
            <a:ext cx="7863840" cy="1477328"/>
          </a:xfrm>
          <a:prstGeom prst="rect">
            <a:avLst/>
          </a:prstGeom>
          <a:noFill/>
        </p:spPr>
        <p:txBody>
          <a:bodyPr wrap="square" rtlCol="0">
            <a:spAutoFit/>
          </a:bodyPr>
          <a:lstStyle/>
          <a:p>
            <a:pPr algn="just">
              <a:lnSpc>
                <a:spcPct val="90000"/>
              </a:lnSpc>
              <a:spcAft>
                <a:spcPts val="400"/>
              </a:spcAft>
            </a:pPr>
            <a:r>
              <a:rPr lang="en-US" sz="2000" b="1" dirty="0">
                <a:solidFill>
                  <a:schemeClr val="accent1"/>
                </a:solidFill>
              </a:rPr>
              <a:t>CAUTION: </a:t>
            </a:r>
            <a:r>
              <a:rPr lang="en-US" sz="2000" dirty="0" err="1">
                <a:solidFill>
                  <a:schemeClr val="accent1"/>
                </a:solidFill>
                <a:latin typeface="Consolas" panose="020B0609020204030204" pitchFamily="49" charset="0"/>
              </a:rPr>
              <a:t>KafkaProducer</a:t>
            </a:r>
            <a:r>
              <a:rPr lang="en-US" sz="2000" dirty="0"/>
              <a:t> uses generics, make sure key/value generics parameters match serializers configured.</a:t>
            </a:r>
            <a:br>
              <a:rPr lang="en-US" sz="2000" dirty="0"/>
            </a:br>
            <a:br>
              <a:rPr lang="en-US" sz="2000" dirty="0"/>
            </a:br>
            <a:r>
              <a:rPr lang="en-US" sz="2000" b="1" dirty="0">
                <a:solidFill>
                  <a:schemeClr val="accent1"/>
                </a:solidFill>
              </a:rPr>
              <a:t>HINT: </a:t>
            </a:r>
            <a:r>
              <a:rPr lang="en-US" sz="2000" dirty="0" err="1">
                <a:solidFill>
                  <a:schemeClr val="accent1"/>
                </a:solidFill>
                <a:latin typeface="Consolas" panose="020B0609020204030204" pitchFamily="49" charset="0"/>
              </a:rPr>
              <a:t>KafkaProducer</a:t>
            </a:r>
            <a:r>
              <a:rPr lang="en-US" sz="2000" dirty="0"/>
              <a:t> is thread safe. You may reuse the instance (provided you do not use transactions).</a:t>
            </a:r>
          </a:p>
        </p:txBody>
      </p:sp>
    </p:spTree>
    <p:extLst>
      <p:ext uri="{BB962C8B-B14F-4D97-AF65-F5344CB8AC3E}">
        <p14:creationId xmlns:p14="http://schemas.microsoft.com/office/powerpoint/2010/main" val="427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Create record</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pic>
        <p:nvPicPr>
          <p:cNvPr id="14" name="Picture 13">
            <a:extLst>
              <a:ext uri="{FF2B5EF4-FFF2-40B4-BE49-F238E27FC236}">
                <a16:creationId xmlns:a16="http://schemas.microsoft.com/office/drawing/2014/main" id="{087548AA-BA02-6A17-496A-E9DD24436572}"/>
              </a:ext>
            </a:extLst>
          </p:cNvPr>
          <p:cNvPicPr>
            <a:picLocks noChangeAspect="1"/>
          </p:cNvPicPr>
          <p:nvPr/>
        </p:nvPicPr>
        <p:blipFill>
          <a:blip r:embed="rId2"/>
          <a:stretch>
            <a:fillRect/>
          </a:stretch>
        </p:blipFill>
        <p:spPr>
          <a:xfrm>
            <a:off x="990600" y="2011681"/>
            <a:ext cx="12649200" cy="1828800"/>
          </a:xfrm>
          <a:prstGeom prst="rect">
            <a:avLst/>
          </a:prstGeom>
        </p:spPr>
      </p:pic>
      <p:sp>
        <p:nvSpPr>
          <p:cNvPr id="15" name="TextBox 14">
            <a:extLst>
              <a:ext uri="{FF2B5EF4-FFF2-40B4-BE49-F238E27FC236}">
                <a16:creationId xmlns:a16="http://schemas.microsoft.com/office/drawing/2014/main" id="{46837B23-6944-17FF-7C3F-391A73F200B4}"/>
              </a:ext>
            </a:extLst>
          </p:cNvPr>
          <p:cNvSpPr txBox="1"/>
          <p:nvPr/>
        </p:nvSpPr>
        <p:spPr>
          <a:xfrm>
            <a:off x="3500486" y="4911635"/>
            <a:ext cx="10139314" cy="1959511"/>
          </a:xfrm>
          <a:prstGeom prst="rect">
            <a:avLst/>
          </a:prstGeom>
          <a:noFill/>
        </p:spPr>
        <p:txBody>
          <a:bodyPr wrap="none" rtlCol="0">
            <a:spAutoFit/>
          </a:bodyPr>
          <a:lstStyle/>
          <a:p>
            <a:pPr algn="just">
              <a:lnSpc>
                <a:spcPct val="90000"/>
              </a:lnSpc>
              <a:spcAft>
                <a:spcPts val="400"/>
              </a:spcAft>
            </a:pPr>
            <a:r>
              <a:rPr lang="en-US" sz="2000" dirty="0" err="1">
                <a:solidFill>
                  <a:schemeClr val="accent1"/>
                </a:solidFill>
                <a:latin typeface="Consolas" panose="020B0609020204030204" pitchFamily="49" charset="0"/>
              </a:rPr>
              <a:t>ProducerRecord</a:t>
            </a:r>
            <a:r>
              <a:rPr lang="en-US" sz="2000" dirty="0"/>
              <a:t> is also a generic class. Same rules apply as for </a:t>
            </a:r>
            <a:r>
              <a:rPr lang="en-US" sz="2000" dirty="0" err="1">
                <a:solidFill>
                  <a:schemeClr val="accent1"/>
                </a:solidFill>
                <a:latin typeface="Consolas" panose="020B0609020204030204" pitchFamily="49" charset="0"/>
              </a:rPr>
              <a:t>KafkaProducer</a:t>
            </a:r>
            <a:r>
              <a:rPr lang="en-US" sz="2000" dirty="0"/>
              <a:t>.</a:t>
            </a:r>
          </a:p>
          <a:p>
            <a:pPr algn="just">
              <a:lnSpc>
                <a:spcPct val="90000"/>
              </a:lnSpc>
              <a:spcAft>
                <a:spcPts val="400"/>
              </a:spcAft>
            </a:pPr>
            <a:endParaRPr lang="en-US" sz="2000" dirty="0"/>
          </a:p>
          <a:p>
            <a:pPr algn="just">
              <a:lnSpc>
                <a:spcPct val="90000"/>
              </a:lnSpc>
              <a:spcAft>
                <a:spcPts val="400"/>
              </a:spcAft>
            </a:pPr>
            <a:r>
              <a:rPr lang="en-US" sz="2000" b="1" dirty="0">
                <a:solidFill>
                  <a:schemeClr val="accent1"/>
                </a:solidFill>
              </a:rPr>
              <a:t>HINT: </a:t>
            </a:r>
            <a:r>
              <a:rPr lang="en-US" sz="2000" dirty="0"/>
              <a:t>Use different variants of </a:t>
            </a:r>
            <a:r>
              <a:rPr lang="en-US" sz="2000" dirty="0" err="1">
                <a:solidFill>
                  <a:schemeClr val="accent1"/>
                </a:solidFill>
                <a:latin typeface="Consolas" panose="020B0609020204030204" pitchFamily="49" charset="0"/>
              </a:rPr>
              <a:t>ProducerRecord</a:t>
            </a:r>
            <a:r>
              <a:rPr lang="en-US" sz="2000" dirty="0"/>
              <a:t> constructors! </a:t>
            </a:r>
            <a:br>
              <a:rPr lang="en-US" sz="2000" dirty="0"/>
            </a:br>
            <a:endParaRPr lang="en-US" sz="2000" dirty="0"/>
          </a:p>
          <a:p>
            <a:pPr algn="just">
              <a:lnSpc>
                <a:spcPct val="90000"/>
              </a:lnSpc>
              <a:spcAft>
                <a:spcPts val="400"/>
              </a:spcAft>
            </a:pPr>
            <a:r>
              <a:rPr lang="en-US" sz="2000" dirty="0"/>
              <a:t>Kafka only deals with byte arrays. Serializers help mitigate that problem for keys/values.</a:t>
            </a:r>
          </a:p>
          <a:p>
            <a:pPr algn="just">
              <a:lnSpc>
                <a:spcPct val="90000"/>
              </a:lnSpc>
              <a:spcAft>
                <a:spcPts val="400"/>
              </a:spcAft>
            </a:pPr>
            <a:r>
              <a:rPr lang="en-US" sz="2000" dirty="0"/>
              <a:t>There is no support of this kind for headers.</a:t>
            </a:r>
          </a:p>
        </p:txBody>
      </p:sp>
    </p:spTree>
    <p:extLst>
      <p:ext uri="{BB962C8B-B14F-4D97-AF65-F5344CB8AC3E}">
        <p14:creationId xmlns:p14="http://schemas.microsoft.com/office/powerpoint/2010/main" val="256927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Send</a:t>
            </a:r>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pic>
        <p:nvPicPr>
          <p:cNvPr id="3" name="Picture 2">
            <a:extLst>
              <a:ext uri="{FF2B5EF4-FFF2-40B4-BE49-F238E27FC236}">
                <a16:creationId xmlns:a16="http://schemas.microsoft.com/office/drawing/2014/main" id="{C477F1DF-6882-F0C3-800F-1EC303851EBB}"/>
              </a:ext>
            </a:extLst>
          </p:cNvPr>
          <p:cNvPicPr>
            <a:picLocks noChangeAspect="1"/>
          </p:cNvPicPr>
          <p:nvPr/>
        </p:nvPicPr>
        <p:blipFill>
          <a:blip r:embed="rId3"/>
          <a:stretch>
            <a:fillRect/>
          </a:stretch>
        </p:blipFill>
        <p:spPr>
          <a:xfrm>
            <a:off x="581025" y="2341755"/>
            <a:ext cx="13468350" cy="933450"/>
          </a:xfrm>
          <a:prstGeom prst="rect">
            <a:avLst/>
          </a:prstGeom>
        </p:spPr>
      </p:pic>
      <p:sp>
        <p:nvSpPr>
          <p:cNvPr id="6" name="TextBox 5">
            <a:extLst>
              <a:ext uri="{FF2B5EF4-FFF2-40B4-BE49-F238E27FC236}">
                <a16:creationId xmlns:a16="http://schemas.microsoft.com/office/drawing/2014/main" id="{DF276A63-C3B8-0EA0-1557-6D801D9E983E}"/>
              </a:ext>
            </a:extLst>
          </p:cNvPr>
          <p:cNvSpPr txBox="1"/>
          <p:nvPr/>
        </p:nvSpPr>
        <p:spPr>
          <a:xfrm>
            <a:off x="4715691" y="4745389"/>
            <a:ext cx="9146213" cy="2410916"/>
          </a:xfrm>
          <a:prstGeom prst="rect">
            <a:avLst/>
          </a:prstGeom>
          <a:noFill/>
        </p:spPr>
        <p:txBody>
          <a:bodyPr wrap="square" rtlCol="0">
            <a:spAutoFit/>
          </a:bodyPr>
          <a:lstStyle/>
          <a:p>
            <a:pPr algn="just">
              <a:lnSpc>
                <a:spcPct val="90000"/>
              </a:lnSpc>
              <a:spcAft>
                <a:spcPts val="400"/>
              </a:spcAft>
            </a:pPr>
            <a:r>
              <a:rPr lang="en-US" sz="2000" b="1" dirty="0">
                <a:solidFill>
                  <a:schemeClr val="accent1"/>
                </a:solidFill>
              </a:rPr>
              <a:t>NOTE: </a:t>
            </a:r>
            <a:r>
              <a:rPr lang="en-US" sz="2000" dirty="0"/>
              <a:t>Kafka API is asynchronous. Any request you make to the cluster returns a Future. That is </a:t>
            </a:r>
            <a:r>
              <a:rPr lang="en-US" sz="2000" dirty="0" err="1">
                <a:solidFill>
                  <a:schemeClr val="accent1"/>
                </a:solidFill>
                <a:latin typeface="Consolas" panose="020B0609020204030204" pitchFamily="49" charset="0"/>
              </a:rPr>
              <a:t>java.util.concurrent.Future</a:t>
            </a:r>
            <a:r>
              <a:rPr lang="en-US" sz="2000" dirty="0"/>
              <a:t>, not a </a:t>
            </a:r>
            <a:r>
              <a:rPr lang="en-US" sz="2000" dirty="0" err="1">
                <a:solidFill>
                  <a:schemeClr val="accent1"/>
                </a:solidFill>
                <a:latin typeface="Consolas" panose="020B0609020204030204" pitchFamily="49" charset="0"/>
              </a:rPr>
              <a:t>java.util.concurrent.CompletableFuture</a:t>
            </a:r>
            <a:r>
              <a:rPr lang="en-US" sz="2000" dirty="0"/>
              <a:t>, which is quite inconvenient. </a:t>
            </a:r>
            <a:br>
              <a:rPr lang="en-US" sz="2000" dirty="0"/>
            </a:br>
            <a:br>
              <a:rPr lang="en-US" sz="2000" dirty="0"/>
            </a:br>
            <a:r>
              <a:rPr lang="en-US" sz="2000" dirty="0"/>
              <a:t>Only when you invoke .</a:t>
            </a:r>
            <a:r>
              <a:rPr lang="en-US" sz="2000" dirty="0">
                <a:solidFill>
                  <a:schemeClr val="accent1"/>
                </a:solidFill>
                <a:latin typeface="Consolas" panose="020B0609020204030204" pitchFamily="49" charset="0"/>
              </a:rPr>
              <a:t>get()</a:t>
            </a:r>
            <a:r>
              <a:rPr lang="en-US" sz="2000" dirty="0"/>
              <a:t>, and wait for the result you may be sure the record has been successfully delivered and stored in the broker.</a:t>
            </a:r>
          </a:p>
          <a:p>
            <a:pPr algn="just">
              <a:lnSpc>
                <a:spcPct val="90000"/>
              </a:lnSpc>
              <a:spcAft>
                <a:spcPts val="400"/>
              </a:spcAft>
            </a:pPr>
            <a:endParaRPr lang="en-US" sz="2000" dirty="0"/>
          </a:p>
          <a:p>
            <a:pPr algn="just">
              <a:lnSpc>
                <a:spcPct val="90000"/>
              </a:lnSpc>
              <a:spcAft>
                <a:spcPts val="400"/>
              </a:spcAft>
            </a:pPr>
            <a:r>
              <a:rPr lang="en-US" sz="2000" b="1" dirty="0">
                <a:solidFill>
                  <a:schemeClr val="accent1"/>
                </a:solidFill>
              </a:rPr>
              <a:t>HINT:</a:t>
            </a:r>
            <a:r>
              <a:rPr lang="en-US" sz="2000" dirty="0"/>
              <a:t> There is also </a:t>
            </a:r>
            <a:r>
              <a:rPr lang="en-US" sz="2000" dirty="0" err="1">
                <a:solidFill>
                  <a:schemeClr val="accent1"/>
                </a:solidFill>
                <a:latin typeface="Consolas" panose="020B0609020204030204" pitchFamily="49" charset="0"/>
              </a:rPr>
              <a:t>producer.send</a:t>
            </a:r>
            <a:r>
              <a:rPr lang="en-US" sz="2000" dirty="0">
                <a:solidFill>
                  <a:schemeClr val="accent1"/>
                </a:solidFill>
                <a:latin typeface="Consolas" panose="020B0609020204030204" pitchFamily="49" charset="0"/>
              </a:rPr>
              <a:t>(record, Callback)</a:t>
            </a:r>
            <a:r>
              <a:rPr lang="en-US" sz="2000" dirty="0"/>
              <a:t> variant.</a:t>
            </a:r>
          </a:p>
        </p:txBody>
      </p:sp>
    </p:spTree>
    <p:extLst>
      <p:ext uri="{BB962C8B-B14F-4D97-AF65-F5344CB8AC3E}">
        <p14:creationId xmlns:p14="http://schemas.microsoft.com/office/powerpoint/2010/main" val="189876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F4353-98DB-F900-7B15-3D3C08C18571}"/>
              </a:ext>
            </a:extLst>
          </p:cNvPr>
          <p:cNvSpPr>
            <a:spLocks noGrp="1"/>
          </p:cNvSpPr>
          <p:nvPr>
            <p:ph type="title"/>
          </p:nvPr>
        </p:nvSpPr>
        <p:spPr/>
        <p:txBody>
          <a:bodyPr/>
          <a:lstStyle/>
          <a:p>
            <a:r>
              <a:rPr lang="en-US" dirty="0"/>
              <a:t>Cleanup</a:t>
            </a:r>
          </a:p>
        </p:txBody>
      </p:sp>
      <p:sp>
        <p:nvSpPr>
          <p:cNvPr id="5" name="Content Placeholder 4">
            <a:extLst>
              <a:ext uri="{FF2B5EF4-FFF2-40B4-BE49-F238E27FC236}">
                <a16:creationId xmlns:a16="http://schemas.microsoft.com/office/drawing/2014/main" id="{C37FA9C7-0FAE-9BEB-21B8-3FCC65CA43C9}"/>
              </a:ext>
            </a:extLst>
          </p:cNvPr>
          <p:cNvSpPr>
            <a:spLocks noGrp="1"/>
          </p:cNvSpPr>
          <p:nvPr>
            <p:ph idx="1"/>
          </p:nvPr>
        </p:nvSpPr>
        <p:spPr>
          <a:xfrm>
            <a:off x="7720149" y="5460274"/>
            <a:ext cx="6224449" cy="1718400"/>
          </a:xfrm>
        </p:spPr>
        <p:txBody>
          <a:bodyPr/>
          <a:lstStyle/>
          <a:p>
            <a:r>
              <a:rPr lang="en-US" b="0" dirty="0"/>
              <a:t>Close the producer, before application exits and wait! This flushes all internal buffers.</a:t>
            </a:r>
          </a:p>
        </p:txBody>
      </p:sp>
      <p:sp>
        <p:nvSpPr>
          <p:cNvPr id="7" name="Text Placeholder 6">
            <a:extLst>
              <a:ext uri="{FF2B5EF4-FFF2-40B4-BE49-F238E27FC236}">
                <a16:creationId xmlns:a16="http://schemas.microsoft.com/office/drawing/2014/main" id="{47154DD8-1F0B-D1C5-4976-9CA4258774F9}"/>
              </a:ext>
            </a:extLst>
          </p:cNvPr>
          <p:cNvSpPr>
            <a:spLocks noGrp="1"/>
          </p:cNvSpPr>
          <p:nvPr>
            <p:ph type="body" sz="quarter" idx="11"/>
          </p:nvPr>
        </p:nvSpPr>
        <p:spPr/>
        <p:txBody>
          <a:bodyPr/>
          <a:lstStyle/>
          <a:p>
            <a:endParaRPr lang="en-US" dirty="0"/>
          </a:p>
        </p:txBody>
      </p:sp>
      <p:sp>
        <p:nvSpPr>
          <p:cNvPr id="8" name="Content Placeholder 3">
            <a:extLst>
              <a:ext uri="{FF2B5EF4-FFF2-40B4-BE49-F238E27FC236}">
                <a16:creationId xmlns:a16="http://schemas.microsoft.com/office/drawing/2014/main" id="{9967DCA9-FD1E-F667-DAF6-AE99D98F386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Java Client API</a:t>
            </a:r>
            <a:endParaRPr lang="uk-UA" sz="1600" b="0" dirty="0">
              <a:solidFill>
                <a:schemeClr val="bg1"/>
              </a:solidFill>
            </a:endParaRPr>
          </a:p>
        </p:txBody>
      </p:sp>
      <p:pic>
        <p:nvPicPr>
          <p:cNvPr id="3" name="Picture 2">
            <a:extLst>
              <a:ext uri="{FF2B5EF4-FFF2-40B4-BE49-F238E27FC236}">
                <a16:creationId xmlns:a16="http://schemas.microsoft.com/office/drawing/2014/main" id="{437F70E9-3B73-F6D9-0554-32E538FEF6C8}"/>
              </a:ext>
            </a:extLst>
          </p:cNvPr>
          <p:cNvPicPr>
            <a:picLocks noChangeAspect="1"/>
          </p:cNvPicPr>
          <p:nvPr/>
        </p:nvPicPr>
        <p:blipFill>
          <a:blip r:embed="rId3"/>
          <a:stretch>
            <a:fillRect/>
          </a:stretch>
        </p:blipFill>
        <p:spPr>
          <a:xfrm>
            <a:off x="581025" y="2511607"/>
            <a:ext cx="13468350" cy="933450"/>
          </a:xfrm>
          <a:prstGeom prst="rect">
            <a:avLst/>
          </a:prstGeom>
        </p:spPr>
      </p:pic>
      <p:sp>
        <p:nvSpPr>
          <p:cNvPr id="2" name="TextBox 1">
            <a:extLst>
              <a:ext uri="{FF2B5EF4-FFF2-40B4-BE49-F238E27FC236}">
                <a16:creationId xmlns:a16="http://schemas.microsoft.com/office/drawing/2014/main" id="{6A7ADA8D-B7CD-01D1-F3CE-2E2B1FF8296D}"/>
              </a:ext>
            </a:extLst>
          </p:cNvPr>
          <p:cNvSpPr txBox="1"/>
          <p:nvPr/>
        </p:nvSpPr>
        <p:spPr>
          <a:xfrm>
            <a:off x="1600200" y="6804660"/>
            <a:ext cx="6644640" cy="369332"/>
          </a:xfrm>
          <a:prstGeom prst="rect">
            <a:avLst/>
          </a:prstGeom>
          <a:noFill/>
        </p:spPr>
        <p:txBody>
          <a:bodyPr wrap="square" rtlCol="0">
            <a:spAutoFit/>
          </a:bodyPr>
          <a:lstStyle/>
          <a:p>
            <a:pPr algn="l">
              <a:lnSpc>
                <a:spcPct val="90000"/>
              </a:lnSpc>
              <a:spcAft>
                <a:spcPts val="400"/>
              </a:spcAft>
            </a:pPr>
            <a:endParaRPr lang="en-US" sz="2000" dirty="0"/>
          </a:p>
        </p:txBody>
      </p:sp>
      <p:sp>
        <p:nvSpPr>
          <p:cNvPr id="6" name="TextBox 5">
            <a:extLst>
              <a:ext uri="{FF2B5EF4-FFF2-40B4-BE49-F238E27FC236}">
                <a16:creationId xmlns:a16="http://schemas.microsoft.com/office/drawing/2014/main" id="{77F6EBC0-DC71-0F68-71F0-3438CCCB2463}"/>
              </a:ext>
            </a:extLst>
          </p:cNvPr>
          <p:cNvSpPr txBox="1"/>
          <p:nvPr/>
        </p:nvSpPr>
        <p:spPr>
          <a:xfrm>
            <a:off x="1737360" y="6438900"/>
            <a:ext cx="184731" cy="369332"/>
          </a:xfrm>
          <a:prstGeom prst="rect">
            <a:avLst/>
          </a:prstGeom>
          <a:noFill/>
        </p:spPr>
        <p:txBody>
          <a:bodyPr wrap="none" rtlCol="0">
            <a:spAutoFit/>
          </a:bodyPr>
          <a:lstStyle/>
          <a:p>
            <a:pPr algn="l">
              <a:lnSpc>
                <a:spcPct val="90000"/>
              </a:lnSpc>
              <a:spcAft>
                <a:spcPts val="400"/>
              </a:spcAft>
            </a:pPr>
            <a:endParaRPr lang="en-US" sz="2000" dirty="0"/>
          </a:p>
        </p:txBody>
      </p:sp>
      <p:sp>
        <p:nvSpPr>
          <p:cNvPr id="9" name="TextBox 8">
            <a:extLst>
              <a:ext uri="{FF2B5EF4-FFF2-40B4-BE49-F238E27FC236}">
                <a16:creationId xmlns:a16="http://schemas.microsoft.com/office/drawing/2014/main" id="{1709BD7A-9245-2DD7-FD2E-4AF62D28DAF0}"/>
              </a:ext>
            </a:extLst>
          </p:cNvPr>
          <p:cNvSpPr txBox="1"/>
          <p:nvPr/>
        </p:nvSpPr>
        <p:spPr>
          <a:xfrm>
            <a:off x="685800" y="6799978"/>
            <a:ext cx="7234673" cy="369332"/>
          </a:xfrm>
          <a:prstGeom prst="rect">
            <a:avLst/>
          </a:prstGeom>
          <a:noFill/>
        </p:spPr>
        <p:txBody>
          <a:bodyPr wrap="none" rtlCol="0">
            <a:spAutoFit/>
          </a:bodyPr>
          <a:lstStyle/>
          <a:p>
            <a:pPr algn="l">
              <a:lnSpc>
                <a:spcPct val="90000"/>
              </a:lnSpc>
              <a:spcAft>
                <a:spcPts val="400"/>
              </a:spcAft>
            </a:pPr>
            <a:r>
              <a:rPr lang="en-US" sz="2000" b="1" dirty="0"/>
              <a:t>TIP: </a:t>
            </a:r>
            <a:r>
              <a:rPr lang="en-US" sz="2000" dirty="0"/>
              <a:t>Run </a:t>
            </a:r>
            <a:r>
              <a:rPr lang="en-US" sz="2000" dirty="0" err="1">
                <a:solidFill>
                  <a:schemeClr val="accent1"/>
                </a:solidFill>
                <a:latin typeface="Consolas" panose="020B0609020204030204" pitchFamily="49" charset="0"/>
              </a:rPr>
              <a:t>com.luxoft.lmd.kafka.simple.BasicProducer</a:t>
            </a:r>
            <a:endParaRPr lang="en-US" sz="2000" dirty="0"/>
          </a:p>
        </p:txBody>
      </p:sp>
    </p:spTree>
    <p:extLst>
      <p:ext uri="{BB962C8B-B14F-4D97-AF65-F5344CB8AC3E}">
        <p14:creationId xmlns:p14="http://schemas.microsoft.com/office/powerpoint/2010/main" val="296154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Luxoft_Powerpoint_template+manual_Dec_2021" id="{29F1CA3D-50C0-4110-A821-0F77721E1386}" vid="{25BC799D-1736-4F7D-8187-0710C620F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85759C4F30514AA1546D4FDCEC3CF1" ma:contentTypeVersion="18" ma:contentTypeDescription="Create a new document." ma:contentTypeScope="" ma:versionID="7e75811bbd23b238b7a3509e6ba8a1c6">
  <xsd:schema xmlns:xsd="http://www.w3.org/2001/XMLSchema" xmlns:xs="http://www.w3.org/2001/XMLSchema" xmlns:p="http://schemas.microsoft.com/office/2006/metadata/properties" xmlns:ns2="447c2993-ad71-4527-9aff-70d2cd651966" xmlns:ns3="cd35c876-aafd-4110-b926-8e924b76e3a6" xmlns:ns4="168e0357-5b39-4600-91c2-bfff6e896513" targetNamespace="http://schemas.microsoft.com/office/2006/metadata/properties" ma:root="true" ma:fieldsID="e17e85bb73ff15e2bb082ac51a48e3e6" ns2:_="" ns3:_="" ns4:_="">
    <xsd:import namespace="447c2993-ad71-4527-9aff-70d2cd651966"/>
    <xsd:import namespace="cd35c876-aafd-4110-b926-8e924b76e3a6"/>
    <xsd:import namespace="168e0357-5b39-4600-91c2-bfff6e896513"/>
    <xsd:element name="properties">
      <xsd:complexType>
        <xsd:sequence>
          <xsd:element name="documentManagement">
            <xsd:complexType>
              <xsd:all>
                <xsd:element ref="ns2:SharedWithUsers" minOccurs="0"/>
                <xsd:element ref="ns3:MediaServiceMetadata" minOccurs="0"/>
                <xsd:element ref="ns3:MediaServiceFastMetadata" minOccurs="0"/>
                <xsd:element ref="ns2:SharedWithDetails" minOccurs="0"/>
                <xsd:element ref="ns3:lcf76f155ced4ddcb4097134ff3c332f" minOccurs="0"/>
                <xsd:element ref="ns4:TaxCatchAll"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c2993-ad71-4527-9aff-70d2cd651966" elementFormDefault="qualified">
    <xsd:import namespace="http://schemas.microsoft.com/office/2006/documentManagement/types"/>
    <xsd:import namespace="http://schemas.microsoft.com/office/infopath/2007/PartnerControls"/>
    <xsd:element name="SharedWithUsers" ma:index="4" nillable="true" ma:displayName="Shared With" ma:list="UserInfo" ma:SharePointGroup="0" ma:internalName="SharedWithUsers"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35c876-aafd-4110-b926-8e924b76e3a6"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8f211cb-e08d-4e65-a875-32590ca7bbf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8e0357-5b39-4600-91c2-bfff6e89651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a00e36e-3d62-44df-b6a9-06560a85f158}" ma:internalName="TaxCatchAll" ma:showField="CatchAllData" ma:web="447c2993-ad71-4527-9aff-70d2cd6519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d35c876-aafd-4110-b926-8e924b76e3a6">
      <Terms xmlns="http://schemas.microsoft.com/office/infopath/2007/PartnerControls"/>
    </lcf76f155ced4ddcb4097134ff3c332f>
    <TaxCatchAll xmlns="168e0357-5b39-4600-91c2-bfff6e896513" xsi:nil="true"/>
  </documentManagement>
</p:properties>
</file>

<file path=customXml/itemProps1.xml><?xml version="1.0" encoding="utf-8"?>
<ds:datastoreItem xmlns:ds="http://schemas.openxmlformats.org/officeDocument/2006/customXml" ds:itemID="{71BEE685-D058-427C-9735-7E4218DFD150}">
  <ds:schemaRefs>
    <ds:schemaRef ds:uri="http://schemas.microsoft.com/sharepoint/v3/contenttype/forms"/>
  </ds:schemaRefs>
</ds:datastoreItem>
</file>

<file path=customXml/itemProps2.xml><?xml version="1.0" encoding="utf-8"?>
<ds:datastoreItem xmlns:ds="http://schemas.openxmlformats.org/officeDocument/2006/customXml" ds:itemID="{8CF3B988-3070-4D9B-BAB8-B9670FE83E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7c2993-ad71-4527-9aff-70d2cd651966"/>
    <ds:schemaRef ds:uri="cd35c876-aafd-4110-b926-8e924b76e3a6"/>
    <ds:schemaRef ds:uri="168e0357-5b39-4600-91c2-bfff6e896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0B601F-1F4D-46C9-90D2-8B075905F6D3}">
  <ds:schemaRefs>
    <ds:schemaRef ds:uri="447c2993-ad71-4527-9aff-70d2cd651966"/>
    <ds:schemaRef ds:uri="http://schemas.microsoft.com/office/2006/metadata/propertie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cd35c876-aafd-4110-b926-8e924b76e3a6"/>
    <ds:schemaRef ds:uri="http://www.w3.org/XML/1998/namespace"/>
    <ds:schemaRef ds:uri="168e0357-5b39-4600-91c2-bfff6e896513"/>
  </ds:schemaRefs>
</ds:datastoreItem>
</file>

<file path=docProps/app.xml><?xml version="1.0" encoding="utf-8"?>
<Properties xmlns="http://schemas.openxmlformats.org/officeDocument/2006/extended-properties" xmlns:vt="http://schemas.openxmlformats.org/officeDocument/2006/docPropsVTypes">
  <Template/>
  <TotalTime>2846</TotalTime>
  <Words>2503</Words>
  <Application>Microsoft Office PowerPoint</Application>
  <PresentationFormat>Custom</PresentationFormat>
  <Paragraphs>312</Paragraphs>
  <Slides>48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Consolas</vt:lpstr>
      <vt:lpstr>Open Sans</vt:lpstr>
      <vt:lpstr>1_DXC</vt:lpstr>
      <vt:lpstr> Module 3:  Java Client API</vt:lpstr>
      <vt:lpstr>The setup</vt:lpstr>
      <vt:lpstr>Admin API</vt:lpstr>
      <vt:lpstr>AdminClient</vt:lpstr>
      <vt:lpstr>Creating a topic</vt:lpstr>
      <vt:lpstr>Producer API</vt:lpstr>
      <vt:lpstr>Create record</vt:lpstr>
      <vt:lpstr>Send</vt:lpstr>
      <vt:lpstr>Cleanup</vt:lpstr>
      <vt:lpstr>Write your own producer</vt:lpstr>
      <vt:lpstr>Most common producer settings</vt:lpstr>
      <vt:lpstr>Other producer settings</vt:lpstr>
      <vt:lpstr>Producer acknowledgements</vt:lpstr>
      <vt:lpstr>Message batching</vt:lpstr>
      <vt:lpstr>Compression</vt:lpstr>
      <vt:lpstr>Retries</vt:lpstr>
      <vt:lpstr>Producer timings</vt:lpstr>
      <vt:lpstr>Kafka consumer</vt:lpstr>
      <vt:lpstr>Consuming records</vt:lpstr>
      <vt:lpstr>Important configuration</vt:lpstr>
      <vt:lpstr>Other consumer properties</vt:lpstr>
      <vt:lpstr>Auto commit disabled</vt:lpstr>
      <vt:lpstr>Committing data in batches</vt:lpstr>
      <vt:lpstr>Dealing with rebalancing</vt:lpstr>
      <vt:lpstr>Tapping into rebalance process</vt:lpstr>
      <vt:lpstr>Assigning partitions manually</vt:lpstr>
      <vt:lpstr>Let me choose the read position myself</vt:lpstr>
      <vt:lpstr>Custom partitioner</vt:lpstr>
      <vt:lpstr>Partitioner class</vt:lpstr>
      <vt:lpstr>This example looks innocent</vt:lpstr>
      <vt:lpstr>You need to poll every 30 seconds!</vt:lpstr>
      <vt:lpstr>Polling issue</vt:lpstr>
      <vt:lpstr>Consumer heartbeat</vt:lpstr>
      <vt:lpstr>Designing for large throughput</vt:lpstr>
      <vt:lpstr>Large throughput consumer</vt:lpstr>
      <vt:lpstr>Assuring consistency</vt:lpstr>
      <vt:lpstr>Producer idempotence</vt:lpstr>
      <vt:lpstr>Producer idempotence</vt:lpstr>
      <vt:lpstr>Producer transactions</vt:lpstr>
      <vt:lpstr>Sample code - setup</vt:lpstr>
      <vt:lpstr>Sample code - actual producer transaction</vt:lpstr>
      <vt:lpstr>Transaction aware consumer</vt:lpstr>
      <vt:lpstr>Transaction aware consumer - sample</vt:lpstr>
      <vt:lpstr>Transaction aware processor</vt:lpstr>
      <vt:lpstr>Multi threaded processing</vt:lpstr>
      <vt:lpstr>PowerPoint Presentation</vt:lpstr>
      <vt:lpstr>Thank you!</vt:lpstr>
      <vt:lpstr>PowerPoint Presentation</vt:lpstr>
    </vt:vector>
  </TitlesOfParts>
  <Manager/>
  <Company>Luxoft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training  course title</dc:title>
  <dc:subject/>
  <dc:creator>Mishenko, Andrii</dc:creator>
  <cp:keywords/>
  <dc:description/>
  <cp:lastModifiedBy>Gawron, Leszek (DXC Luxoft)</cp:lastModifiedBy>
  <cp:revision>52</cp:revision>
  <dcterms:created xsi:type="dcterms:W3CDTF">2022-06-01T11:26:12Z</dcterms:created>
  <dcterms:modified xsi:type="dcterms:W3CDTF">2024-02-15T18:23:19Z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0x0101008685759C4F30514AA1546D4FDCEC3CF1</vt:lpwstr>
  </property>
  <property fmtid="{D5CDD505-2E9C-101B-9397-08002B2CF9AE}" pid="3" name="MediaServiceImageTags">
    <vt:lpwstr/>
  </property>
</Properties>
</file>