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33"/>
  </p:notesMasterIdLst>
  <p:handoutMasterIdLst>
    <p:handoutMasterId r:id="rId34"/>
  </p:handoutMasterIdLst>
  <p:sldIdLst>
    <p:sldId id="2134804451" r:id="rId5"/>
    <p:sldId id="2147308138" r:id="rId6"/>
    <p:sldId id="2147308139" r:id="rId7"/>
    <p:sldId id="2147308141" r:id="rId8"/>
    <p:sldId id="2147308140" r:id="rId9"/>
    <p:sldId id="2147308142" r:id="rId10"/>
    <p:sldId id="2147308144" r:id="rId11"/>
    <p:sldId id="2147308143" r:id="rId12"/>
    <p:sldId id="2147308145" r:id="rId13"/>
    <p:sldId id="2147308146" r:id="rId14"/>
    <p:sldId id="2147308147" r:id="rId15"/>
    <p:sldId id="2147308148" r:id="rId16"/>
    <p:sldId id="2147308149" r:id="rId17"/>
    <p:sldId id="2147308150" r:id="rId18"/>
    <p:sldId id="2147308151" r:id="rId19"/>
    <p:sldId id="2147308152" r:id="rId20"/>
    <p:sldId id="2147308153" r:id="rId21"/>
    <p:sldId id="2147308154" r:id="rId22"/>
    <p:sldId id="2147308155" r:id="rId23"/>
    <p:sldId id="2147308156" r:id="rId24"/>
    <p:sldId id="2147308157" r:id="rId25"/>
    <p:sldId id="2147308158" r:id="rId26"/>
    <p:sldId id="2147308159" r:id="rId27"/>
    <p:sldId id="2147308160" r:id="rId28"/>
    <p:sldId id="2147308161" r:id="rId29"/>
    <p:sldId id="2147308137" r:id="rId30"/>
    <p:sldId id="2147308135" r:id="rId31"/>
    <p:sldId id="513" r:id="rId32"/>
  </p:sldIdLst>
  <p:sldSz cx="14630400" cy="8229600"/>
  <p:notesSz cx="7772400" cy="141732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orient="horz" pos="3768" userDrawn="1">
          <p15:clr>
            <a:srgbClr val="A4A3A4"/>
          </p15:clr>
        </p15:guide>
        <p15:guide id="3" orient="horz" pos="4512" userDrawn="1">
          <p15:clr>
            <a:srgbClr val="A4A3A4"/>
          </p15:clr>
        </p15:guide>
        <p15:guide id="4" orient="horz" pos="4872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36" userDrawn="1">
          <p15:clr>
            <a:srgbClr val="A4A3A4"/>
          </p15:clr>
        </p15:guide>
        <p15:guide id="9" pos="4488" userDrawn="1">
          <p15:clr>
            <a:srgbClr val="A4A3A4"/>
          </p15:clr>
        </p15:guide>
        <p15:guide id="10" pos="472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46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63666A"/>
    <a:srgbClr val="F9F048"/>
    <a:srgbClr val="FFCD00"/>
    <a:srgbClr val="D9DF23"/>
    <a:srgbClr val="666666"/>
    <a:srgbClr val="330072"/>
    <a:srgbClr val="60249E"/>
    <a:srgbClr val="1870B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AA39A-0D8D-43EC-8F96-56C0A7414FB8}" v="10" dt="2022-12-05T12:33:42.863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4" autoAdjust="0"/>
    <p:restoredTop sz="80702" autoAdjust="0"/>
  </p:normalViewPr>
  <p:slideViewPr>
    <p:cSldViewPr snapToGrid="0" snapToObjects="1" showGuides="1">
      <p:cViewPr varScale="1">
        <p:scale>
          <a:sx n="125" d="100"/>
          <a:sy n="125" d="100"/>
        </p:scale>
        <p:origin x="624" y="102"/>
      </p:cViewPr>
      <p:guideLst>
        <p:guide orient="horz" pos="408"/>
        <p:guide orient="horz" pos="3768"/>
        <p:guide orient="horz" pos="4512"/>
        <p:guide orient="horz" pos="4872"/>
        <p:guide pos="7488"/>
        <p:guide pos="432"/>
        <p:guide pos="3024"/>
        <p:guide pos="3336"/>
        <p:guide pos="4488"/>
        <p:guide pos="4728"/>
        <p:guide pos="4752"/>
        <p:guide pos="5904"/>
        <p:guide pos="6192"/>
        <p:guide pos="8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 showGuides="1">
      <p:cViewPr varScale="1">
        <p:scale>
          <a:sx n="47" d="100"/>
          <a:sy n="47" d="100"/>
        </p:scale>
        <p:origin x="3810" y="72"/>
      </p:cViewPr>
      <p:guideLst>
        <p:guide orient="horz" pos="4464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limova, Alena (DXC Luxoft)" userId="607f0aa3-d0b3-4d0f-b985-23f99efadf34" providerId="ADAL" clId="{304AA39A-0D8D-43EC-8F96-56C0A7414FB8}"/>
    <pc:docChg chg="undo custSel modSld">
      <pc:chgData name="Shalimova, Alena (DXC Luxoft)" userId="607f0aa3-d0b3-4d0f-b985-23f99efadf34" providerId="ADAL" clId="{304AA39A-0D8D-43EC-8F96-56C0A7414FB8}" dt="2022-12-05T12:33:39.264" v="13" actId="14100"/>
      <pc:docMkLst>
        <pc:docMk/>
      </pc:docMkLst>
      <pc:sldChg chg="modSp">
        <pc:chgData name="Shalimova, Alena (DXC Luxoft)" userId="607f0aa3-d0b3-4d0f-b985-23f99efadf34" providerId="ADAL" clId="{304AA39A-0D8D-43EC-8F96-56C0A7414FB8}" dt="2022-12-05T12:31:49.377" v="4" actId="13900"/>
        <pc:sldMkLst>
          <pc:docMk/>
          <pc:sldMk cId="3938960628" sldId="2147308122"/>
        </pc:sldMkLst>
        <pc:spChg chg="mod">
          <ac:chgData name="Shalimova, Alena (DXC Luxoft)" userId="607f0aa3-d0b3-4d0f-b985-23f99efadf34" providerId="ADAL" clId="{304AA39A-0D8D-43EC-8F96-56C0A7414FB8}" dt="2022-12-05T12:31:49.377" v="4" actId="13900"/>
          <ac:spMkLst>
            <pc:docMk/>
            <pc:sldMk cId="3938960628" sldId="2147308122"/>
            <ac:spMk id="9" creationId="{FCC55B2C-0E07-4C08-9C00-2BEC4D43052E}"/>
          </ac:spMkLst>
        </pc:spChg>
      </pc:sldChg>
      <pc:sldChg chg="modSp mod">
        <pc:chgData name="Shalimova, Alena (DXC Luxoft)" userId="607f0aa3-d0b3-4d0f-b985-23f99efadf34" providerId="ADAL" clId="{304AA39A-0D8D-43EC-8F96-56C0A7414FB8}" dt="2022-12-05T12:33:39.264" v="13" actId="14100"/>
        <pc:sldMkLst>
          <pc:docMk/>
          <pc:sldMk cId="4126341280" sldId="2147308125"/>
        </pc:sldMkLst>
        <pc:graphicFrameChg chg="mod">
          <ac:chgData name="Shalimova, Alena (DXC Luxoft)" userId="607f0aa3-d0b3-4d0f-b985-23f99efadf34" providerId="ADAL" clId="{304AA39A-0D8D-43EC-8F96-56C0A7414FB8}" dt="2022-12-05T12:33:39.264" v="13" actId="14100"/>
          <ac:graphicFrameMkLst>
            <pc:docMk/>
            <pc:sldMk cId="4126341280" sldId="2147308125"/>
            <ac:graphicFrameMk id="2" creationId="{92BC7DCE-CB84-001C-0905-2396C9FEE66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2024-02-16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38200" y="1063625"/>
            <a:ext cx="9448800" cy="5314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401" tIns="62700" rIns="125401" bIns="6270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6732270"/>
            <a:ext cx="6908800" cy="63779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trike="noStrike" dirty="0"/>
              <a:t>Font requirements:  </a:t>
            </a:r>
          </a:p>
          <a:p>
            <a:r>
              <a:rPr lang="en-US" b="1" strike="noStrike" dirty="0">
                <a:latin typeface="Open Sans"/>
                <a:cs typeface="Open Sans"/>
              </a:rPr>
              <a:t>XXX-000: </a:t>
            </a:r>
            <a:r>
              <a:rPr lang="en-US" b="0" strike="noStrike" dirty="0">
                <a:latin typeface="Open Sans"/>
                <a:cs typeface="Open Sans"/>
              </a:rPr>
              <a:t>Arial (Body), bold, white, 28 size</a:t>
            </a:r>
          </a:p>
          <a:p>
            <a:r>
              <a:rPr lang="en-US" b="1" strike="noStrike" dirty="0">
                <a:latin typeface="Open Sans"/>
                <a:cs typeface="Open Sans"/>
              </a:rPr>
              <a:t>Title</a:t>
            </a:r>
            <a:r>
              <a:rPr lang="ru-RU" b="1" strike="noStrike" dirty="0">
                <a:latin typeface="Open Sans"/>
                <a:cs typeface="Open Sans"/>
              </a:rPr>
              <a:t>:</a:t>
            </a:r>
            <a:r>
              <a:rPr lang="en-US" b="1" strike="noStrike" dirty="0">
                <a:latin typeface="Open Sans"/>
                <a:cs typeface="Open Sans"/>
              </a:rPr>
              <a:t> </a:t>
            </a:r>
            <a:r>
              <a:rPr lang="en-US" strike="noStrike" dirty="0">
                <a:latin typeface="Open Sans"/>
                <a:cs typeface="Open Sans"/>
              </a:rPr>
              <a:t>Arial (Headings), bold, white, 54 size</a:t>
            </a:r>
          </a:p>
          <a:p>
            <a:r>
              <a:rPr lang="en-US" b="1" strike="noStrike" dirty="0">
                <a:latin typeface="Open Sans"/>
                <a:cs typeface="Open Sans"/>
              </a:rPr>
              <a:t>Module 1</a:t>
            </a:r>
            <a:r>
              <a:rPr lang="ru-RU" b="1" strike="noStrike" dirty="0">
                <a:latin typeface="Open Sans"/>
                <a:cs typeface="Open Sans"/>
              </a:rPr>
              <a:t>:</a:t>
            </a:r>
            <a:r>
              <a:rPr lang="en-US" strike="noStrike" dirty="0">
                <a:latin typeface="Open Sans"/>
                <a:cs typeface="Open Sans"/>
              </a:rPr>
              <a:t> </a:t>
            </a:r>
            <a:r>
              <a:rPr lang="en-US" b="0" strike="noStrike" dirty="0">
                <a:latin typeface="Open Sans"/>
                <a:cs typeface="Open Sans"/>
              </a:rPr>
              <a:t>Arial (Body), white, 28 size</a:t>
            </a:r>
          </a:p>
          <a:p>
            <a:endParaRPr lang="en-US" strike="noStrike" dirty="0"/>
          </a:p>
          <a:p>
            <a:r>
              <a:rPr lang="en-US" b="1" strike="noStrike" dirty="0"/>
              <a:t>Example of title</a:t>
            </a:r>
            <a:r>
              <a:rPr lang="ru-RU" b="1" strike="noStrike" dirty="0"/>
              <a:t>: </a:t>
            </a:r>
          </a:p>
          <a:p>
            <a:r>
              <a:rPr lang="ru-RU" strike="noStrike" dirty="0"/>
              <a:t>REQ-039</a:t>
            </a:r>
            <a:br>
              <a:rPr lang="ru-RU" strike="noStrike" dirty="0"/>
            </a:br>
            <a:r>
              <a:rPr lang="ru-RU" strike="noStrike" dirty="0"/>
              <a:t>BPMN: </a:t>
            </a:r>
            <a:r>
              <a:rPr lang="en-US" strike="noStrike" dirty="0"/>
              <a:t>Business process modeling. Advanced level</a:t>
            </a:r>
            <a:br>
              <a:rPr lang="ru-RU" strike="noStrike" dirty="0"/>
            </a:br>
            <a:r>
              <a:rPr lang="en-US" strike="noStrike" dirty="0"/>
              <a:t>Module</a:t>
            </a:r>
            <a:r>
              <a:rPr lang="ru-RU" strike="noStrike" dirty="0"/>
              <a:t> 1: </a:t>
            </a:r>
            <a:r>
              <a:rPr lang="en-US" strike="noStrike" dirty="0"/>
              <a:t>Introduction</a:t>
            </a:r>
            <a:r>
              <a:rPr lang="en-US" strike="noStrike" baseline="0" dirty="0"/>
              <a:t> to…</a:t>
            </a:r>
            <a:endParaRPr lang="ru-RU" strike="noStrike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9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 slide of the course is for answers to any remaining questions of participants.</a:t>
            </a:r>
            <a:endParaRPr lang="ru-RU" dirty="0"/>
          </a:p>
          <a:p>
            <a:endParaRPr lang="en-US" dirty="0"/>
          </a:p>
          <a:p>
            <a:r>
              <a:rPr lang="en-US" b="1" dirty="0"/>
              <a:t>Font requirements: </a:t>
            </a:r>
          </a:p>
          <a:p>
            <a:r>
              <a:rPr lang="en-US" b="1" dirty="0">
                <a:latin typeface="Open Sans"/>
                <a:cs typeface="Open Sans"/>
              </a:rPr>
              <a:t>Title font:</a:t>
            </a:r>
            <a:r>
              <a:rPr lang="en-US" dirty="0">
                <a:latin typeface="Open Sans"/>
                <a:cs typeface="Open Sans"/>
              </a:rPr>
              <a:t> Arial (Headings), bold, white, 60 size.</a:t>
            </a:r>
            <a:endParaRPr lang="en-US" dirty="0"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59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 slide of the course is for answers to any last questions of the participants.</a:t>
            </a:r>
            <a:endParaRPr lang="ru-RU" dirty="0"/>
          </a:p>
          <a:p>
            <a:endParaRPr lang="en-US" dirty="0"/>
          </a:p>
          <a:p>
            <a:r>
              <a:rPr lang="en-US" b="1" dirty="0"/>
              <a:t>Font requirements: </a:t>
            </a:r>
          </a:p>
          <a:p>
            <a:r>
              <a:rPr lang="en-US" b="1" dirty="0"/>
              <a:t>Title font: </a:t>
            </a:r>
            <a:r>
              <a:rPr lang="en-US" dirty="0">
                <a:latin typeface="Open Sans"/>
                <a:cs typeface="Open Sans"/>
              </a:rPr>
              <a:t>Arial (Headings), bold, white, 54 size.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48480-8DC8-404A-8F21-4C6360183197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66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urple Tab Shape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1" y="386372"/>
            <a:ext cx="3330465" cy="1370974"/>
          </a:xfrm>
          <a:prstGeom prst="rect">
            <a:avLst/>
          </a:prstGeom>
        </p:spPr>
      </p:pic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8869678" cy="4996181"/>
          </a:xfrm>
          <a:prstGeom prst="round1Rect">
            <a:avLst>
              <a:gd name="adj" fmla="val 2252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7353431" cy="225636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735343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47" name="Group 3">
            <a:extLst>
              <a:ext uri="{FF2B5EF4-FFF2-40B4-BE49-F238E27FC236}">
                <a16:creationId xmlns:a16="http://schemas.microsoft.com/office/drawing/2014/main" id="{762EE022-1F6B-450F-B24D-390EF321A15C}"/>
              </a:ext>
            </a:extLst>
          </p:cNvPr>
          <p:cNvGrpSpPr/>
          <p:nvPr userDrawn="1"/>
        </p:nvGrpSpPr>
        <p:grpSpPr>
          <a:xfrm>
            <a:off x="578864" y="7694125"/>
            <a:ext cx="4266251" cy="275663"/>
            <a:chOff x="5180309" y="7580771"/>
            <a:chExt cx="4266251" cy="275663"/>
          </a:xfrm>
        </p:grpSpPr>
        <p:sp>
          <p:nvSpPr>
            <p:cNvPr id="49" name="Footer Placeholder 4">
              <a:extLst>
                <a:ext uri="{FF2B5EF4-FFF2-40B4-BE49-F238E27FC236}">
                  <a16:creationId xmlns:a16="http://schemas.microsoft.com/office/drawing/2014/main" id="{F803F650-FBCD-42E2-8B97-A662198F68B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 err="1"/>
                <a:t>Luxoft</a:t>
              </a:r>
              <a:r>
                <a:rPr lang="en-GB" sz="1100" dirty="0"/>
                <a:t>, A DXC Technology Company. All rights reserved. </a:t>
              </a:r>
              <a:endParaRPr lang="en-US" sz="1100" dirty="0"/>
            </a:p>
          </p:txBody>
        </p:sp>
        <p:sp>
          <p:nvSpPr>
            <p:cNvPr id="50" name="Footer Placeholder 4">
              <a:extLst>
                <a:ext uri="{FF2B5EF4-FFF2-40B4-BE49-F238E27FC236}">
                  <a16:creationId xmlns:a16="http://schemas.microsoft.com/office/drawing/2014/main" id="{232004B2-78EE-4410-9C0B-C34CEEB570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/>
                <a:t>©</a:t>
              </a:r>
              <a:endParaRPr lang="en-US" sz="1100" dirty="0"/>
            </a:p>
          </p:txBody>
        </p:sp>
        <p:sp>
          <p:nvSpPr>
            <p:cNvPr id="51" name="Footer Placeholder 4">
              <a:extLst>
                <a:ext uri="{FF2B5EF4-FFF2-40B4-BE49-F238E27FC236}">
                  <a16:creationId xmlns:a16="http://schemas.microsoft.com/office/drawing/2014/main" id="{B22AF4F2-A215-41CD-ACC7-74D9C27199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1100" smtClean="0"/>
                <a:t>2024</a:t>
              </a:fld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061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February 16, 2024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695325" y="2057398"/>
            <a:ext cx="11201400" cy="32004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057400"/>
            <a:ext cx="9931400" cy="320040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0" y="5686106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EF389A70-6BE4-4539-B55B-7C4D7A98A6DE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© 2021 Luxoft, A DXC Technology Company. All rights reserved. </a:t>
            </a:r>
            <a:endParaRPr lang="en-US" sz="1100" dirty="0"/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2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February 16, 2024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695325" y="2057398"/>
            <a:ext cx="11201400" cy="32004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057400"/>
            <a:ext cx="9931400" cy="320040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0" y="5686106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5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685800" y="639764"/>
            <a:ext cx="8314499" cy="6538910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985" y="2117489"/>
            <a:ext cx="7217229" cy="254508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985" y="4830209"/>
            <a:ext cx="721722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February 16, 2024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16, 2024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45" name="Grafika 44">
            <a:extLst>
              <a:ext uri="{FF2B5EF4-FFF2-40B4-BE49-F238E27FC236}">
                <a16:creationId xmlns:a16="http://schemas.microsoft.com/office/drawing/2014/main" id="{66672ADE-1A7C-4849-9479-C260091363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618" y="7413169"/>
            <a:ext cx="1107462" cy="456361"/>
          </a:xfrm>
          <a:prstGeom prst="rect">
            <a:avLst/>
          </a:prstGeom>
        </p:spPr>
      </p:pic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6DBCA8F0-0A02-4BCC-A073-37F44B998011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© 2021 Luxoft, A DXC Technology Company. All rights reserved.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273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February 16, 2024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42164"/>
            <a:ext cx="10414000" cy="2229067"/>
          </a:xfrm>
        </p:spPr>
        <p:txBody>
          <a:bodyPr anchor="ctr" anchorCtr="0">
            <a:no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620877"/>
            <a:ext cx="104139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9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XC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">
            <a:extLst>
              <a:ext uri="{FF2B5EF4-FFF2-40B4-BE49-F238E27FC236}">
                <a16:creationId xmlns:a16="http://schemas.microsoft.com/office/drawing/2014/main" id="{A4740BAF-E55C-41B4-9D8F-20EFCB1D9DF5}"/>
              </a:ext>
            </a:extLst>
          </p:cNvPr>
          <p:cNvGrpSpPr/>
          <p:nvPr userDrawn="1"/>
        </p:nvGrpSpPr>
        <p:grpSpPr>
          <a:xfrm>
            <a:off x="10018061" y="7718602"/>
            <a:ext cx="4266251" cy="275663"/>
            <a:chOff x="5180309" y="7580771"/>
            <a:chExt cx="4266251" cy="275663"/>
          </a:xfrm>
        </p:grpSpPr>
        <p:sp>
          <p:nvSpPr>
            <p:cNvPr id="41" name="Footer Placeholder 4">
              <a:extLst>
                <a:ext uri="{FF2B5EF4-FFF2-40B4-BE49-F238E27FC236}">
                  <a16:creationId xmlns:a16="http://schemas.microsoft.com/office/drawing/2014/main" id="{CD5E5A76-CF93-42B9-8734-9AB6DE5B0C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 err="1"/>
                <a:t>Luxoft</a:t>
              </a:r>
              <a:r>
                <a:rPr lang="en-GB" sz="1100" dirty="0"/>
                <a:t>, A DXC Technology Company. All rights reserved. </a:t>
              </a:r>
              <a:endParaRPr lang="en-US" sz="1100" dirty="0"/>
            </a:p>
          </p:txBody>
        </p:sp>
        <p:sp>
          <p:nvSpPr>
            <p:cNvPr id="42" name="Footer Placeholder 4">
              <a:extLst>
                <a:ext uri="{FF2B5EF4-FFF2-40B4-BE49-F238E27FC236}">
                  <a16:creationId xmlns:a16="http://schemas.microsoft.com/office/drawing/2014/main" id="{7BDC4FD3-2E2A-4492-B9D5-AB7815CA649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/>
                <a:t>©</a:t>
              </a:r>
              <a:endParaRPr lang="en-US" sz="1100" dirty="0"/>
            </a:p>
          </p:txBody>
        </p:sp>
        <p:sp>
          <p:nvSpPr>
            <p:cNvPr id="43" name="Footer Placeholder 4">
              <a:extLst>
                <a:ext uri="{FF2B5EF4-FFF2-40B4-BE49-F238E27FC236}">
                  <a16:creationId xmlns:a16="http://schemas.microsoft.com/office/drawing/2014/main" id="{B322C845-80D4-4B00-9745-E7328F5B142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1100" smtClean="0"/>
                <a:t>2024</a:t>
              </a:fld>
              <a:endParaRPr lang="en-US" sz="1100" dirty="0"/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29" y="2865012"/>
            <a:ext cx="6072142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0" y="2057400"/>
            <a:ext cx="11201400" cy="3200400"/>
          </a:xfrm>
          <a:prstGeom prst="round1Rect">
            <a:avLst>
              <a:gd name="adj" fmla="val 283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399" y="2057401"/>
            <a:ext cx="9931400" cy="318108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399" y="5678701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47" name="Group 3">
            <a:extLst>
              <a:ext uri="{FF2B5EF4-FFF2-40B4-BE49-F238E27FC236}">
                <a16:creationId xmlns:a16="http://schemas.microsoft.com/office/drawing/2014/main" id="{DE6920B9-1B18-4AAA-A252-B3117674BB8F}"/>
              </a:ext>
            </a:extLst>
          </p:cNvPr>
          <p:cNvGrpSpPr/>
          <p:nvPr userDrawn="1"/>
        </p:nvGrpSpPr>
        <p:grpSpPr>
          <a:xfrm>
            <a:off x="578864" y="7694125"/>
            <a:ext cx="4266251" cy="275663"/>
            <a:chOff x="5180309" y="7580771"/>
            <a:chExt cx="4266251" cy="275663"/>
          </a:xfrm>
        </p:grpSpPr>
        <p:sp>
          <p:nvSpPr>
            <p:cNvPr id="49" name="Footer Placeholder 4">
              <a:extLst>
                <a:ext uri="{FF2B5EF4-FFF2-40B4-BE49-F238E27FC236}">
                  <a16:creationId xmlns:a16="http://schemas.microsoft.com/office/drawing/2014/main" id="{CA92D7E5-6F65-456D-9A3D-FCAD414A494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 err="1"/>
                <a:t>Luxoft</a:t>
              </a:r>
              <a:r>
                <a:rPr lang="en-GB" sz="1100" dirty="0"/>
                <a:t>, A DXC Technology Company. All rights reserved. </a:t>
              </a:r>
              <a:endParaRPr lang="en-US" sz="1100" dirty="0"/>
            </a:p>
          </p:txBody>
        </p:sp>
        <p:sp>
          <p:nvSpPr>
            <p:cNvPr id="50" name="Footer Placeholder 4">
              <a:extLst>
                <a:ext uri="{FF2B5EF4-FFF2-40B4-BE49-F238E27FC236}">
                  <a16:creationId xmlns:a16="http://schemas.microsoft.com/office/drawing/2014/main" id="{724BEABC-BAED-4312-9129-04D50195085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/>
                <a:t>©</a:t>
              </a:r>
              <a:endParaRPr lang="en-US" sz="1100" dirty="0"/>
            </a:p>
          </p:txBody>
        </p:sp>
        <p:sp>
          <p:nvSpPr>
            <p:cNvPr id="51" name="Footer Placeholder 4">
              <a:extLst>
                <a:ext uri="{FF2B5EF4-FFF2-40B4-BE49-F238E27FC236}">
                  <a16:creationId xmlns:a16="http://schemas.microsoft.com/office/drawing/2014/main" id="{433FE2B0-5CFF-4E89-A998-BC955907CBF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1100" smtClean="0"/>
                <a:t>2024</a:t>
              </a:fld>
              <a:endParaRPr lang="en-US" sz="1100" dirty="0"/>
            </a:p>
          </p:txBody>
        </p:sp>
      </p:grp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1" y="386372"/>
            <a:ext cx="3330465" cy="137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1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66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4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8" y="7219681"/>
            <a:ext cx="2048690" cy="8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39764"/>
            <a:ext cx="10660075" cy="673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6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5CFA0CD-A27F-476D-BD29-3BD4296374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1312863"/>
            <a:ext cx="8393113" cy="566737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b="1"/>
            </a:lvl2pPr>
            <a:lvl3pPr marL="0" indent="0">
              <a:buNone/>
              <a:defRPr b="1"/>
            </a:lvl3pPr>
            <a:lvl4pPr marL="228600" indent="0">
              <a:buNone/>
              <a:defRPr b="1"/>
            </a:lvl4pPr>
            <a:lvl5pPr marL="457200" indent="0">
              <a:buNone/>
              <a:defRPr b="1"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73689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639764"/>
            <a:ext cx="13258800" cy="673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CF7ADE17-58DF-4F78-8452-C5F930DB85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1312863"/>
            <a:ext cx="8393113" cy="566737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b="1"/>
            </a:lvl2pPr>
            <a:lvl3pPr marL="0" indent="0">
              <a:buNone/>
              <a:defRPr b="1"/>
            </a:lvl3pPr>
            <a:lvl4pPr marL="228600" indent="0">
              <a:buNone/>
              <a:defRPr b="1"/>
            </a:lvl4pPr>
            <a:lvl5pPr marL="457200" indent="0">
              <a:buNone/>
              <a:defRPr b="1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823DCD43-01E3-4C9B-A321-BD077CEFECE1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E74202-F698-4A1E-AFC0-589F570DF23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9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5800" y="639764"/>
            <a:ext cx="13258800" cy="673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  <p:sp>
        <p:nvSpPr>
          <p:cNvPr id="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4F952D9C-702C-4059-991B-14F6693E33C3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3EB9873-1B7F-460E-97AE-22CA9D9A769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5CBE55C-D5CB-4483-8D90-3F01D8869F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1312863"/>
            <a:ext cx="8393113" cy="566737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b="1"/>
            </a:lvl2pPr>
            <a:lvl3pPr marL="0" indent="0">
              <a:buNone/>
              <a:defRPr b="1"/>
            </a:lvl3pPr>
            <a:lvl4pPr marL="228600" indent="0">
              <a:buNone/>
              <a:defRPr b="1"/>
            </a:lvl4pPr>
            <a:lvl5pPr marL="457200" indent="0">
              <a:buNone/>
              <a:defRPr b="1"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0867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400">
                <a:solidFill>
                  <a:schemeClr val="accent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3" y="7219681"/>
            <a:ext cx="2048690" cy="843336"/>
          </a:xfrm>
          <a:prstGeom prst="rect">
            <a:avLst/>
          </a:prstGeom>
        </p:spPr>
      </p:pic>
      <p:sp>
        <p:nvSpPr>
          <p:cNvPr id="5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6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799" y="2057399"/>
            <a:ext cx="13258799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D2479C33-2277-4E92-90DB-43557A4995C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5618" y="7413169"/>
            <a:ext cx="1107462" cy="456361"/>
          </a:xfrm>
          <a:prstGeom prst="rect">
            <a:avLst/>
          </a:prstGeom>
        </p:spPr>
      </p:pic>
      <p:grpSp>
        <p:nvGrpSpPr>
          <p:cNvPr id="46" name="Group 3">
            <a:extLst>
              <a:ext uri="{FF2B5EF4-FFF2-40B4-BE49-F238E27FC236}">
                <a16:creationId xmlns:a16="http://schemas.microsoft.com/office/drawing/2014/main" id="{C275E6D4-B984-4881-B7B2-CD1DEF748372}"/>
              </a:ext>
            </a:extLst>
          </p:cNvPr>
          <p:cNvGrpSpPr/>
          <p:nvPr userDrawn="1"/>
        </p:nvGrpSpPr>
        <p:grpSpPr>
          <a:xfrm>
            <a:off x="5180309" y="7580771"/>
            <a:ext cx="4266251" cy="275663"/>
            <a:chOff x="5180309" y="7580771"/>
            <a:chExt cx="4266251" cy="275663"/>
          </a:xfrm>
        </p:grpSpPr>
        <p:sp>
          <p:nvSpPr>
            <p:cNvPr id="48" name="Footer Placeholder 4">
              <a:extLst>
                <a:ext uri="{FF2B5EF4-FFF2-40B4-BE49-F238E27FC236}">
                  <a16:creationId xmlns:a16="http://schemas.microsoft.com/office/drawing/2014/main" id="{7FC4F38E-D5AC-4504-AC96-61037A8E878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 err="1"/>
                <a:t>Luxoft</a:t>
              </a:r>
              <a:r>
                <a:rPr lang="en-GB" sz="1100" dirty="0"/>
                <a:t>, A DXC Technology Company. All rights reserved. </a:t>
              </a:r>
              <a:endParaRPr lang="en-US" sz="1100" dirty="0"/>
            </a:p>
          </p:txBody>
        </p:sp>
        <p:sp>
          <p:nvSpPr>
            <p:cNvPr id="49" name="Footer Placeholder 4">
              <a:extLst>
                <a:ext uri="{FF2B5EF4-FFF2-40B4-BE49-F238E27FC236}">
                  <a16:creationId xmlns:a16="http://schemas.microsoft.com/office/drawing/2014/main" id="{19261DF6-C15E-4B53-9A4C-8E30F16201A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/>
                <a:t>©</a:t>
              </a:r>
              <a:endParaRPr lang="en-US" sz="1100" dirty="0"/>
            </a:p>
          </p:txBody>
        </p:sp>
        <p:sp>
          <p:nvSpPr>
            <p:cNvPr id="50" name="Footer Placeholder 4">
              <a:extLst>
                <a:ext uri="{FF2B5EF4-FFF2-40B4-BE49-F238E27FC236}">
                  <a16:creationId xmlns:a16="http://schemas.microsoft.com/office/drawing/2014/main" id="{02A202FD-8D7A-4668-A375-A311ECE9878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1100" smtClean="0"/>
                <a:t>2024</a:t>
              </a:fld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761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7" r:id="rId11"/>
    <p:sldLayoutId id="2147483852" r:id="rId12"/>
    <p:sldLayoutId id="2147483853" r:id="rId13"/>
    <p:sldLayoutId id="2147483855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>
          <p15:clr>
            <a:srgbClr val="F26B43"/>
          </p15:clr>
        </p15:guide>
        <p15:guide id="2" pos="4608">
          <p15:clr>
            <a:srgbClr val="F26B43"/>
          </p15:clr>
        </p15:guide>
        <p15:guide id="3" pos="432">
          <p15:clr>
            <a:srgbClr val="F26B43"/>
          </p15:clr>
        </p15:guide>
        <p15:guide id="4" pos="3024">
          <p15:clr>
            <a:srgbClr val="F26B43"/>
          </p15:clr>
        </p15:guide>
        <p15:guide id="5" pos="3312">
          <p15:clr>
            <a:srgbClr val="F26B43"/>
          </p15:clr>
        </p15:guide>
        <p15:guide id="6" pos="4464">
          <p15:clr>
            <a:srgbClr val="F26B43"/>
          </p15:clr>
        </p15:guide>
        <p15:guide id="7" pos="4752">
          <p15:clr>
            <a:srgbClr val="F26B43"/>
          </p15:clr>
        </p15:guide>
        <p15:guide id="8" pos="5904">
          <p15:clr>
            <a:srgbClr val="F26B43"/>
          </p15:clr>
        </p15:guide>
        <p15:guide id="9" pos="6192">
          <p15:clr>
            <a:srgbClr val="F26B43"/>
          </p15:clr>
        </p15:guide>
        <p15:guide id="10" pos="7488">
          <p15:clr>
            <a:srgbClr val="F26B43"/>
          </p15:clr>
        </p15:guide>
        <p15:guide id="11" pos="8784">
          <p15:clr>
            <a:srgbClr val="F26B43"/>
          </p15:clr>
        </p15:guide>
        <p15:guide id="12" orient="horz" pos="1296">
          <p15:clr>
            <a:srgbClr val="F26B43"/>
          </p15:clr>
        </p15:guide>
        <p15:guide id="13" orient="horz" pos="4522">
          <p15:clr>
            <a:srgbClr val="F26B43"/>
          </p15:clr>
        </p15:guide>
        <p15:guide id="14" orient="horz" pos="48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ibm.com/articles/benefits-compression-kafka-messaging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confluent.io/cloud/current/client-apps/optimizing/latency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confluent.io/cloud/current/client-apps/optimizing/throughput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fluent.io/cloud/current/client-apps/optimizing/availability.html" TargetMode="External"/><Relationship Id="rId2" Type="http://schemas.openxmlformats.org/officeDocument/2006/relationships/hyperlink" Target="https://docs.confluent.io/cloud/current/client-apps/optimizing/durability.html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68400" y="3600083"/>
            <a:ext cx="7466149" cy="2256367"/>
          </a:xfrm>
        </p:spPr>
        <p:txBody>
          <a:bodyPr/>
          <a:lstStyle/>
          <a:p>
            <a:br>
              <a:rPr lang="ru-RU" altLang="ru-RU" dirty="0"/>
            </a:br>
            <a:r>
              <a:rPr lang="ru-RU" dirty="0">
                <a:ea typeface="+mj-lt"/>
                <a:cs typeface="+mj-lt"/>
              </a:rPr>
              <a:t>Module </a:t>
            </a:r>
            <a:r>
              <a:rPr lang="en-US" dirty="0">
                <a:ea typeface="+mj-lt"/>
                <a:cs typeface="+mj-lt"/>
              </a:rPr>
              <a:t>4</a:t>
            </a:r>
            <a:r>
              <a:rPr lang="ru-RU" dirty="0">
                <a:ea typeface="+mj-lt"/>
                <a:cs typeface="+mj-lt"/>
              </a:rPr>
              <a:t>: 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Data Exchange Design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68401" y="3442428"/>
            <a:ext cx="7353431" cy="914400"/>
          </a:xfrm>
        </p:spPr>
        <p:txBody>
          <a:bodyPr/>
          <a:lstStyle/>
          <a:p>
            <a:r>
              <a:rPr lang="en-US" altLang="ru-RU" dirty="0"/>
              <a:t>JVA-083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6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0CAA9-9989-DF8E-2205-B3D68DC2F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3703321"/>
          </a:xfrm>
        </p:spPr>
        <p:txBody>
          <a:bodyPr>
            <a:normAutofit/>
          </a:bodyPr>
          <a:lstStyle/>
          <a:p>
            <a:r>
              <a:rPr lang="en-US" sz="2400" dirty="0"/>
              <a:t>Where?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producer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topic level (watch out!)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/>
          </a:p>
          <a:p>
            <a:r>
              <a:rPr lang="en-US" sz="2400" dirty="0"/>
              <a:t>How can I make compression better?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Configure for message batching!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7C067A-6376-6AD0-5BA9-060BFB3B5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3703322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compression.type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</a:rPr>
              <a:t>lz4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</a:rPr>
              <a:t>snappy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gzip</a:t>
            </a:r>
            <a:endParaRPr lang="en-US" b="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D491CA-846E-3AD1-55F3-669F4984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7D6B47-A3A6-DF06-E410-C2C7A858DD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031B59-E7E2-0399-A8A0-072D53944D54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Data exchange design</a:t>
            </a:r>
            <a:endParaRPr lang="uk-UA" sz="1600" b="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C6CB9-53A6-4D8E-8A96-3DF3C53191A4}"/>
              </a:ext>
            </a:extLst>
          </p:cNvPr>
          <p:cNvSpPr txBox="1"/>
          <p:nvPr/>
        </p:nvSpPr>
        <p:spPr>
          <a:xfrm>
            <a:off x="5358339" y="6560468"/>
            <a:ext cx="8586261" cy="697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>
                <a:hlinkClick r:id="rId2"/>
              </a:rPr>
              <a:t>https://developer.ibm.com/articles/benefits-compression-kafka-messaging/</a:t>
            </a:r>
            <a:endParaRPr lang="en-US" sz="2000" dirty="0"/>
          </a:p>
          <a:p>
            <a:pPr algn="l">
              <a:lnSpc>
                <a:spcPct val="90000"/>
              </a:lnSpc>
              <a:spcAft>
                <a:spcPts val="4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332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D491CA-846E-3AD1-55F3-669F4984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to be sure my data is not lost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0CAA9-9989-DF8E-2205-B3D68DC2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Use proper replication factor (</a:t>
            </a:r>
            <a:r>
              <a:rPr lang="en-US" sz="2400" dirty="0"/>
              <a:t>RF</a:t>
            </a:r>
            <a:r>
              <a:rPr lang="en-US" sz="2400" b="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Set </a:t>
            </a:r>
            <a:r>
              <a:rPr lang="en-US" sz="24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min.insync.replicas</a:t>
            </a: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Use proper acknowledgement settings (</a:t>
            </a:r>
            <a:r>
              <a:rPr lang="en-US" sz="2400" b="0" dirty="0">
                <a:solidFill>
                  <a:schemeClr val="accent1"/>
                </a:solidFill>
                <a:latin typeface="Consolas" panose="020B0609020204030204" pitchFamily="49" charset="0"/>
              </a:rPr>
              <a:t>acks</a:t>
            </a:r>
            <a:r>
              <a:rPr lang="en-US" sz="2400" b="0" dirty="0"/>
              <a:t>) while producing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91F11E-A9E8-18D9-292B-FD44AF7E2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031B59-E7E2-0399-A8A0-072D53944D54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Data exchange design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06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D491CA-846E-3AD1-55F3-669F4984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91F11E-A9E8-18D9-292B-FD44AF7E2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031B59-E7E2-0399-A8A0-072D53944D54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Data exchange design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2BA96-25B6-D21B-5874-C71D807FC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695575"/>
            <a:ext cx="14097000" cy="2838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280AC3-C9DF-A2F6-28CE-E9D435BB2F3B}"/>
              </a:ext>
            </a:extLst>
          </p:cNvPr>
          <p:cNvSpPr txBox="1"/>
          <p:nvPr/>
        </p:nvSpPr>
        <p:spPr>
          <a:xfrm>
            <a:off x="685800" y="6100354"/>
            <a:ext cx="1019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CAUTION: </a:t>
            </a:r>
            <a:r>
              <a:rPr lang="en-US" sz="2000" dirty="0"/>
              <a:t>the default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min.insync.replicas</a:t>
            </a:r>
            <a:r>
              <a:rPr lang="en-US" sz="2000" dirty="0"/>
              <a:t> is </a:t>
            </a:r>
            <a:r>
              <a:rPr lang="en-US" sz="2000" b="1" dirty="0"/>
              <a:t>1</a:t>
            </a:r>
            <a:r>
              <a:rPr lang="en-US" sz="2000" dirty="0"/>
              <a:t>. Does that guarantee data safety?</a:t>
            </a:r>
          </a:p>
        </p:txBody>
      </p:sp>
    </p:spTree>
    <p:extLst>
      <p:ext uri="{BB962C8B-B14F-4D97-AF65-F5344CB8AC3E}">
        <p14:creationId xmlns:p14="http://schemas.microsoft.com/office/powerpoint/2010/main" val="35297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D491CA-846E-3AD1-55F3-669F4984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min.insync.replicas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91F11E-A9E8-18D9-292B-FD44AF7E2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031B59-E7E2-0399-A8A0-072D53944D54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Data exchange design</a:t>
            </a:r>
            <a:endParaRPr lang="uk-UA" sz="1600" b="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80AC3-C9DF-A2F6-28CE-E9D435BB2F3B}"/>
              </a:ext>
            </a:extLst>
          </p:cNvPr>
          <p:cNvSpPr txBox="1"/>
          <p:nvPr/>
        </p:nvSpPr>
        <p:spPr>
          <a:xfrm>
            <a:off x="685800" y="5890814"/>
            <a:ext cx="9004388" cy="1025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What if there aren't enough in sync replicas and I want to produce messages?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endParaRPr lang="en-US" sz="2000" dirty="0"/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TIP: </a:t>
            </a:r>
            <a:r>
              <a:rPr lang="en-US" sz="2000" dirty="0"/>
              <a:t>experiment!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A97DE-DA2D-B8E2-F2DD-0FAE11B1C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3019425"/>
            <a:ext cx="140970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9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D491CA-846E-3AD1-55F3-669F4984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already have a topic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91F11E-A9E8-18D9-292B-FD44AF7E2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Modifying configuration of existing topic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031B59-E7E2-0399-A8A0-072D53944D54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Data exchange design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6A3F8-F200-921F-F5A6-42DAE733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879600"/>
            <a:ext cx="14097000" cy="251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C4A5B7-E826-3FE1-A441-8E34055E8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305"/>
          <a:stretch/>
        </p:blipFill>
        <p:spPr>
          <a:xfrm>
            <a:off x="7315200" y="4240453"/>
            <a:ext cx="672352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6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D491CA-846E-3AD1-55F3-669F4984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current topic config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91F11E-A9E8-18D9-292B-FD44AF7E2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031B59-E7E2-0399-A8A0-072D53944D54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Data exchange design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8D889-8856-DA52-1A66-64D4553F7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24050"/>
            <a:ext cx="14097000" cy="2190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93EA98-1366-D7AD-79FA-66DA106119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504"/>
          <a:stretch/>
        </p:blipFill>
        <p:spPr>
          <a:xfrm>
            <a:off x="4882356" y="4319828"/>
            <a:ext cx="9092055" cy="1885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553698-A0E8-A60F-7BC3-0A446922DEB5}"/>
              </a:ext>
            </a:extLst>
          </p:cNvPr>
          <p:cNvSpPr txBox="1"/>
          <p:nvPr/>
        </p:nvSpPr>
        <p:spPr>
          <a:xfrm>
            <a:off x="685800" y="6583680"/>
            <a:ext cx="929934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200" b="1" dirty="0">
                <a:solidFill>
                  <a:schemeClr val="accent1"/>
                </a:solidFill>
              </a:rPr>
              <a:t>CAUTION: </a:t>
            </a:r>
            <a:r>
              <a:rPr lang="en-US" sz="2200" dirty="0"/>
              <a:t>is that a good configuration for 3 broker cluster? Let's find out</a:t>
            </a:r>
          </a:p>
        </p:txBody>
      </p:sp>
    </p:spTree>
    <p:extLst>
      <p:ext uri="{BB962C8B-B14F-4D97-AF65-F5344CB8AC3E}">
        <p14:creationId xmlns:p14="http://schemas.microsoft.com/office/powerpoint/2010/main" val="419119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07D321-EF35-173A-73F7-FA9600AB4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812667"/>
            <a:ext cx="14097000" cy="60007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D491CA-846E-3AD1-55F3-669F4984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one topic, try producing messages…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031B59-E7E2-0399-A8A0-072D53944D54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Data exchange design</a:t>
            </a:r>
            <a:endParaRPr lang="uk-UA" sz="1600" b="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553698-A0E8-A60F-7BC3-0A446922DEB5}"/>
              </a:ext>
            </a:extLst>
          </p:cNvPr>
          <p:cNvSpPr txBox="1"/>
          <p:nvPr/>
        </p:nvSpPr>
        <p:spPr>
          <a:xfrm>
            <a:off x="3925388" y="6986320"/>
            <a:ext cx="9739205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200" b="1" dirty="0">
                <a:solidFill>
                  <a:schemeClr val="accent1"/>
                </a:solidFill>
              </a:rPr>
              <a:t>IMPORTANT: </a:t>
            </a:r>
            <a:r>
              <a:rPr lang="en-US" sz="2200" dirty="0"/>
              <a:t>we cannot survive a single broker crash with this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103799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D491CA-846E-3AD1-55F3-669F4984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acknowledgements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0CAA9-9989-DF8E-2205-B3D68DC2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/>
                </a:solidFill>
                <a:latin typeface="Consolas" panose="020B0609020204030204" pitchFamily="49" charset="0"/>
              </a:rPr>
              <a:t>acks=0</a:t>
            </a:r>
            <a:r>
              <a:rPr lang="en-US" sz="2400" b="0" dirty="0"/>
              <a:t> - do not wait for broker to ack at 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/>
                </a:solidFill>
                <a:latin typeface="Consolas" panose="020B0609020204030204" pitchFamily="49" charset="0"/>
              </a:rPr>
              <a:t>acks=1</a:t>
            </a:r>
            <a:r>
              <a:rPr lang="en-US" sz="2400" b="0" dirty="0"/>
              <a:t> - wait for leader 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/>
                </a:solidFill>
                <a:latin typeface="Consolas" panose="020B0609020204030204" pitchFamily="49" charset="0"/>
              </a:rPr>
              <a:t>acks=all (or -1) </a:t>
            </a:r>
            <a:r>
              <a:rPr lang="en-US" sz="2400" b="0" dirty="0"/>
              <a:t>- wait for all in sync replicas</a:t>
            </a:r>
          </a:p>
          <a:p>
            <a:endParaRPr lang="en-US" sz="2400" b="0" dirty="0"/>
          </a:p>
          <a:p>
            <a:r>
              <a:rPr lang="en-US" sz="2400" dirty="0">
                <a:solidFill>
                  <a:schemeClr val="accent1"/>
                </a:solidFill>
              </a:rPr>
              <a:t>TIP:</a:t>
            </a:r>
            <a:r>
              <a:rPr lang="en-US" sz="2400" b="0" dirty="0"/>
              <a:t> `</a:t>
            </a:r>
            <a:r>
              <a:rPr lang="en-US" sz="2400" b="0" dirty="0">
                <a:solidFill>
                  <a:schemeClr val="accent1"/>
                </a:solidFill>
                <a:latin typeface="Consolas" panose="020B0609020204030204" pitchFamily="49" charset="0"/>
              </a:rPr>
              <a:t>acks=all</a:t>
            </a:r>
            <a:r>
              <a:rPr lang="en-US" sz="2400" b="0" dirty="0"/>
              <a:t> is default for Kafka 3+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91F11E-A9E8-18D9-292B-FD44AF7E2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031B59-E7E2-0399-A8A0-072D53944D54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Data exchange design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12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D491CA-846E-3AD1-55F3-669F4984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0CAA9-9989-DF8E-2205-B3D68DC2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producer latency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end-to-end latency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tail latency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91F11E-A9E8-18D9-292B-FD44AF7E2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Let’s revisit important terms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031B59-E7E2-0399-A8A0-072D53944D54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Data exchange design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40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CE47CB-D2ED-08B6-DBFE-7BEE4D67F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414745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Producer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TIP: </a:t>
            </a:r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</a:rPr>
              <a:t>linger.ms=0</a:t>
            </a:r>
            <a:r>
              <a:rPr lang="en-US" b="0" dirty="0"/>
              <a:t> might not always be the best solution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630CAE-22AB-DA8E-4610-64FA0F59D9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Consumer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D491CA-846E-3AD1-55F3-669F4984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low latency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7AEA119-92C5-14E7-8C00-F5D8399F3E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031B59-E7E2-0399-A8A0-072D53944D54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Data exchange design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6CBFCD-11FF-1AA1-CAC8-CD32BE249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973" t="9359" r="72618" b="-9359"/>
          <a:stretch/>
        </p:blipFill>
        <p:spPr>
          <a:xfrm>
            <a:off x="603182" y="3229247"/>
            <a:ext cx="4279174" cy="12382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410D0C-A08A-CD1B-F2EE-C3029CAB72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625"/>
          <a:stretch/>
        </p:blipFill>
        <p:spPr>
          <a:xfrm>
            <a:off x="7543800" y="3229247"/>
            <a:ext cx="4422866" cy="9334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9922D3-9097-36F0-CEB6-F55B8E5FCADF}"/>
              </a:ext>
            </a:extLst>
          </p:cNvPr>
          <p:cNvSpPr txBox="1"/>
          <p:nvPr/>
        </p:nvSpPr>
        <p:spPr>
          <a:xfrm>
            <a:off x="5563925" y="6829858"/>
            <a:ext cx="8382616" cy="697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>
                <a:hlinkClick r:id="rId4"/>
              </a:rPr>
              <a:t>https://docs.confluent.io/cloud/current/client-apps/optimizing/latency.html</a:t>
            </a:r>
            <a:endParaRPr lang="en-US" sz="2000" dirty="0"/>
          </a:p>
          <a:p>
            <a:pPr algn="l">
              <a:lnSpc>
                <a:spcPct val="90000"/>
              </a:lnSpc>
              <a:spcAft>
                <a:spcPts val="4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267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E4BCB78-ED81-2838-2555-8268DA0DF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design a durable and performant data exchange?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8EA2C89-9117-A87E-1010-AD7DA6D95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6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CE47CB-D2ED-08B6-DBFE-7BEE4D67F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414745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Producer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0" dirty="0"/>
              <a:t>Increase </a:t>
            </a:r>
            <a:r>
              <a:rPr lang="en-US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buffer.memory</a:t>
            </a:r>
            <a:r>
              <a:rPr lang="en-US" b="0" dirty="0"/>
              <a:t> if you deal with producing </a:t>
            </a:r>
            <a:br>
              <a:rPr lang="en-US" b="0" dirty="0"/>
            </a:br>
            <a:r>
              <a:rPr lang="en-US" b="0" dirty="0"/>
              <a:t>to lots of partitions.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630CAE-22AB-DA8E-4610-64FA0F59D9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Consumer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D491CA-846E-3AD1-55F3-669F4984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high throughput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7AEA119-92C5-14E7-8C00-F5D8399F3E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031B59-E7E2-0399-A8A0-072D53944D54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Data exchange design</a:t>
            </a:r>
            <a:endParaRPr lang="uk-UA" sz="1600" b="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9922D3-9097-36F0-CEB6-F55B8E5FCADF}"/>
              </a:ext>
            </a:extLst>
          </p:cNvPr>
          <p:cNvSpPr txBox="1"/>
          <p:nvPr/>
        </p:nvSpPr>
        <p:spPr>
          <a:xfrm>
            <a:off x="5563925" y="6829858"/>
            <a:ext cx="8813631" cy="697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>
                <a:hlinkClick r:id="rId2"/>
              </a:rPr>
              <a:t>https://docs.confluent.io/cloud/current/client-apps/optimizing/throughput.html</a:t>
            </a:r>
            <a:endParaRPr lang="en-US" sz="2000" dirty="0"/>
          </a:p>
          <a:p>
            <a:pPr algn="l">
              <a:lnSpc>
                <a:spcPct val="90000"/>
              </a:lnSpc>
              <a:spcAft>
                <a:spcPts val="400"/>
              </a:spcAft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3F19E5-5605-20A2-7AA6-34AD63879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006943"/>
            <a:ext cx="6743700" cy="156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EA0E65-BB60-2C44-1737-0C9C8E7FC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006943"/>
            <a:ext cx="67437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F5E27D-C01C-AFE2-639F-C976E101A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you have both low latency and high throughput?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73F6602-D8CA-3EFC-707B-AD6ABA033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4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CE47CB-D2ED-08B6-DBFE-7BEE4D67FE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Topic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630CAE-22AB-DA8E-4610-64FA0F59D9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Producer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607AE9-49D5-0B58-CB33-B82BF6E91F6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Consumer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D491CA-846E-3AD1-55F3-669F4984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durability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06AE2-2F04-76BE-BDC5-9A24902CD5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031B59-E7E2-0399-A8A0-072D53944D54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Data exchange design</a:t>
            </a:r>
            <a:endParaRPr lang="uk-UA" sz="1600" b="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9922D3-9097-36F0-CEB6-F55B8E5FCADF}"/>
              </a:ext>
            </a:extLst>
          </p:cNvPr>
          <p:cNvSpPr txBox="1"/>
          <p:nvPr/>
        </p:nvSpPr>
        <p:spPr>
          <a:xfrm>
            <a:off x="5563925" y="6829858"/>
            <a:ext cx="8756115" cy="1302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>
                <a:hlinkClick r:id="rId2"/>
              </a:rPr>
              <a:t>https://docs.confluent.io/cloud/current/client-apps/optimizing/durability.html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https://docs.confluent.io/cloud/current/client-apps/optimizing/availability.html</a:t>
            </a:r>
            <a:endParaRPr lang="en-US" sz="2000" dirty="0"/>
          </a:p>
          <a:p>
            <a:pPr algn="l">
              <a:lnSpc>
                <a:spcPct val="90000"/>
              </a:lnSpc>
              <a:spcAft>
                <a:spcPts val="400"/>
              </a:spcAft>
            </a:pPr>
            <a:endParaRPr lang="en-US" sz="2000" dirty="0"/>
          </a:p>
          <a:p>
            <a:pPr algn="l">
              <a:lnSpc>
                <a:spcPct val="90000"/>
              </a:lnSpc>
              <a:spcAft>
                <a:spcPts val="400"/>
              </a:spcAft>
            </a:pP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89F86C-F5DA-18C4-2A63-D524D31EF2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635"/>
          <a:stretch/>
        </p:blipFill>
        <p:spPr>
          <a:xfrm>
            <a:off x="409303" y="2411458"/>
            <a:ext cx="3598817" cy="1238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38BC42-F1BE-F8E2-A91F-677ACD3260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714"/>
          <a:stretch/>
        </p:blipFill>
        <p:spPr>
          <a:xfrm>
            <a:off x="4981303" y="2411458"/>
            <a:ext cx="3857897" cy="1562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A25685-0E13-3DD2-4718-AEED1C18E3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1067"/>
          <a:stretch/>
        </p:blipFill>
        <p:spPr>
          <a:xfrm>
            <a:off x="9349630" y="2411458"/>
            <a:ext cx="4811713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0FB63F-5C06-45D0-D4C2-013B3D03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1879600"/>
            <a:ext cx="6781800" cy="51816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D491CA-846E-3AD1-55F3-669F4984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some tests!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91F11E-A9E8-18D9-292B-FD44AF7E2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031B59-E7E2-0399-A8A0-072D53944D54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Data exchange design</a:t>
            </a:r>
            <a:endParaRPr lang="uk-UA" sz="1600" b="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1568D-14FA-E6E9-C09B-388172813F97}"/>
              </a:ext>
            </a:extLst>
          </p:cNvPr>
          <p:cNvSpPr txBox="1"/>
          <p:nvPr/>
        </p:nvSpPr>
        <p:spPr>
          <a:xfrm>
            <a:off x="685799" y="6035278"/>
            <a:ext cx="9214786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Experiment with different settings for latency/throughput.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endParaRPr lang="en-US" sz="2000" dirty="0"/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WARNING: </a:t>
            </a:r>
            <a:r>
              <a:rPr lang="en-US" sz="2000" dirty="0"/>
              <a:t>your Docker drive will fill up fast if you keep the process running.</a:t>
            </a:r>
          </a:p>
        </p:txBody>
      </p:sp>
    </p:spTree>
    <p:extLst>
      <p:ext uri="{BB962C8B-B14F-4D97-AF65-F5344CB8AC3E}">
        <p14:creationId xmlns:p14="http://schemas.microsoft.com/office/powerpoint/2010/main" val="403477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D491CA-846E-3AD1-55F3-669F4984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guidelines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0CAA9-9989-DF8E-2205-B3D68DC2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no more than 200k partitions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4k partitions per broker (Confluent recommendation)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if you need more - create multiple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the limits may go away with </a:t>
            </a:r>
            <a:r>
              <a:rPr lang="en-US" sz="2400" b="0" dirty="0" err="1"/>
              <a:t>KRaft</a:t>
            </a:r>
            <a:endParaRPr lang="en-US" sz="2400" b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91F11E-A9E8-18D9-292B-FD44AF7E2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031B59-E7E2-0399-A8A0-072D53944D54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Data exchange design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1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D491CA-846E-3AD1-55F3-669F4984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reconfiguration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0CAA9-9989-DF8E-2205-B3D68DC2F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057400"/>
            <a:ext cx="13258799" cy="32199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replication factor - easy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message size - easy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compression level - easy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min </a:t>
            </a:r>
            <a:r>
              <a:rPr lang="en-US" sz="2400" b="0" dirty="0" err="1"/>
              <a:t>insync</a:t>
            </a:r>
            <a:r>
              <a:rPr lang="en-US" sz="2400" b="0" dirty="0"/>
              <a:t> replicas - easy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log cleanup policy - your design was probably bad...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number of partitions - well...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91F11E-A9E8-18D9-292B-FD44AF7E2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031B59-E7E2-0399-A8A0-072D53944D54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Data exchange design</a:t>
            </a:r>
            <a:endParaRPr lang="uk-UA" sz="1600" b="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EFA118-4657-FE80-69CE-263D42E9CB18}"/>
              </a:ext>
            </a:extLst>
          </p:cNvPr>
          <p:cNvSpPr txBox="1"/>
          <p:nvPr/>
        </p:nvSpPr>
        <p:spPr>
          <a:xfrm>
            <a:off x="5956514" y="5708469"/>
            <a:ext cx="798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CAUTION: </a:t>
            </a:r>
            <a:r>
              <a:rPr lang="en-US" sz="2000" dirty="0"/>
              <a:t>What is the catch with changing the number of partitions?</a:t>
            </a:r>
          </a:p>
        </p:txBody>
      </p:sp>
    </p:spTree>
    <p:extLst>
      <p:ext uri="{BB962C8B-B14F-4D97-AF65-F5344CB8AC3E}">
        <p14:creationId xmlns:p14="http://schemas.microsoft.com/office/powerpoint/2010/main" val="52842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8" name="Text Box 115">
            <a:extLst>
              <a:ext uri="{FF2B5EF4-FFF2-40B4-BE49-F238E27FC236}">
                <a16:creationId xmlns:a16="http://schemas.microsoft.com/office/drawing/2014/main" id="{AE73D340-2581-4F46-8033-5D3536AD2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26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685800" y="2076233"/>
            <a:ext cx="10414000" cy="2229067"/>
          </a:xfrm>
          <a:prstGeom prst="rect">
            <a:avLst/>
          </a:prstGeom>
        </p:spPr>
        <p:txBody>
          <a:bodyPr anchor="ctr"/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8" y="7219681"/>
            <a:ext cx="2048690" cy="8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8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you!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Please share your feedback.</a:t>
            </a:r>
            <a:br>
              <a:rPr lang="en-US" dirty="0"/>
            </a:br>
            <a:r>
              <a:rPr lang="en-US" dirty="0"/>
              <a:t>Your opinion is important to us!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069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7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40F404-69AA-9677-16D9-22785AA6C2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Message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Partition 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Data retention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Segment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Deletion 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Compression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Durability and resiliency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6E0310-86B5-A306-D450-3AC9602A97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Design for</a:t>
            </a:r>
          </a:p>
          <a:p>
            <a:pPr marL="571500" lvl="2" indent="-342900"/>
            <a:r>
              <a:rPr lang="en-US" sz="2400" dirty="0"/>
              <a:t>low latency</a:t>
            </a:r>
          </a:p>
          <a:p>
            <a:pPr marL="571500" lvl="2" indent="-342900"/>
            <a:r>
              <a:rPr lang="en-US" sz="2400" b="0" dirty="0"/>
              <a:t>high throughput</a:t>
            </a:r>
          </a:p>
          <a:p>
            <a:pPr marL="571500" lvl="2" indent="-342900"/>
            <a:r>
              <a:rPr lang="en-US" sz="2400" b="0" dirty="0"/>
              <a:t>durability</a:t>
            </a:r>
          </a:p>
          <a:p>
            <a:pPr marL="571500" lvl="2" indent="-342900"/>
            <a:r>
              <a:rPr lang="en-US" sz="2400" b="0" dirty="0"/>
              <a:t>high availability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Simple performance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Cluster-wide guidelines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Production topic reconfiguration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D491CA-846E-3AD1-55F3-669F4984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3C24F5B-9A1F-B910-51BB-91DD2AF5FC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031B59-E7E2-0399-A8A0-072D53944D54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Data exchange design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47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D491CA-846E-3AD1-55F3-669F4984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size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0CAA9-9989-DF8E-2205-B3D68DC2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default: </a:t>
            </a:r>
            <a:r>
              <a:rPr lang="en-US" sz="2400" dirty="0"/>
              <a:t>1MB</a:t>
            </a: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want more?</a:t>
            </a:r>
          </a:p>
          <a:p>
            <a:pPr marL="571500" lvl="2" indent="-342900"/>
            <a:r>
              <a:rPr lang="en-US" sz="2400" b="0" dirty="0"/>
              <a:t>change a lot of broker/client settings</a:t>
            </a:r>
          </a:p>
          <a:p>
            <a:pPr marL="571500" lvl="2" indent="-342900"/>
            <a:r>
              <a:rPr lang="en-US" sz="2400" b="0" dirty="0"/>
              <a:t>offload payload to S3 or HDFS and just send a "link"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91F11E-A9E8-18D9-292B-FD44AF7E2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031B59-E7E2-0399-A8A0-072D53944D54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Data exchange design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80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D491CA-846E-3AD1-55F3-669F4984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count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0CAA9-9989-DF8E-2205-B3D68DC2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producer is </a:t>
            </a:r>
            <a:r>
              <a:rPr lang="en-US" sz="2400" dirty="0"/>
              <a:t>FAST</a:t>
            </a:r>
            <a:r>
              <a:rPr lang="en-US" sz="2400" b="0" dirty="0"/>
              <a:t>(usually)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consumers </a:t>
            </a:r>
            <a:r>
              <a:rPr lang="en-US" sz="2400" dirty="0"/>
              <a:t>might be slow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take consumer throughput into consideration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take consumer instance count into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account for business growth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more partitions allow to scale but put more stress on brokers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no predictions? for small cluster </a:t>
            </a:r>
            <a:r>
              <a:rPr lang="en-US" sz="24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brokerCount</a:t>
            </a:r>
            <a:r>
              <a:rPr lang="en-US" sz="2400" b="0" dirty="0">
                <a:solidFill>
                  <a:schemeClr val="accent1"/>
                </a:solidFill>
                <a:latin typeface="Consolas" panose="020B0609020204030204" pitchFamily="49" charset="0"/>
              </a:rPr>
              <a:t>*3</a:t>
            </a:r>
            <a:r>
              <a:rPr lang="en-US" sz="2400" b="0" dirty="0"/>
              <a:t>, for large clusters </a:t>
            </a:r>
            <a:r>
              <a:rPr lang="en-US" sz="24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brokerCount</a:t>
            </a:r>
            <a:r>
              <a:rPr lang="en-US" sz="2400" b="0" dirty="0">
                <a:solidFill>
                  <a:schemeClr val="accent1"/>
                </a:solidFill>
                <a:latin typeface="Consolas" panose="020B0609020204030204" pitchFamily="49" charset="0"/>
              </a:rPr>
              <a:t>*2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91F11E-A9E8-18D9-292B-FD44AF7E2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031B59-E7E2-0399-A8A0-072D53944D54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Data exchange design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3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D491CA-846E-3AD1-55F3-669F4984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data retention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0CAA9-9989-DF8E-2205-B3D68DC2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broker wide</a:t>
            </a:r>
          </a:p>
          <a:p>
            <a:pPr marL="571500" lvl="2" indent="-342900"/>
            <a:r>
              <a:rPr lang="en-US" sz="2400" b="0" dirty="0">
                <a:solidFill>
                  <a:schemeClr val="accent1"/>
                </a:solidFill>
                <a:latin typeface="Consolas" panose="020B0609020204030204" pitchFamily="49" charset="0"/>
              </a:rPr>
              <a:t>log.retention.hours|.minutes|.ms</a:t>
            </a:r>
            <a:r>
              <a:rPr lang="en-US" sz="2400" b="0" dirty="0"/>
              <a:t> (default: 1 week)</a:t>
            </a:r>
          </a:p>
          <a:p>
            <a:pPr marL="571500" lvl="2" indent="-342900"/>
            <a:r>
              <a:rPr lang="en-US" sz="2400" b="0" dirty="0">
                <a:solidFill>
                  <a:schemeClr val="accent1"/>
                </a:solidFill>
                <a:latin typeface="Consolas" panose="020B0609020204030204" pitchFamily="49" charset="0"/>
              </a:rPr>
              <a:t>log.retention.ms</a:t>
            </a:r>
            <a:r>
              <a:rPr lang="en-US" sz="2400" b="0" dirty="0"/>
              <a:t> is CLI default</a:t>
            </a:r>
          </a:p>
          <a:p>
            <a:pPr marL="571500" lvl="2" indent="-342900"/>
            <a:r>
              <a:rPr lang="en-US" sz="24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log.retention.bytes</a:t>
            </a:r>
            <a:r>
              <a:rPr lang="en-US" sz="2400" b="0" dirty="0"/>
              <a:t> (default: -1)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for particular topic</a:t>
            </a:r>
          </a:p>
          <a:p>
            <a:pPr marL="571500" lvl="2" indent="-342900"/>
            <a:r>
              <a:rPr lang="en-US" sz="2400" b="0" dirty="0">
                <a:solidFill>
                  <a:schemeClr val="accent1"/>
                </a:solidFill>
                <a:latin typeface="Consolas" panose="020B0609020204030204" pitchFamily="49" charset="0"/>
              </a:rPr>
              <a:t>retention.ms</a:t>
            </a:r>
            <a:endParaRPr lang="en-US" sz="2400" b="0" dirty="0"/>
          </a:p>
          <a:p>
            <a:pPr marL="571500" lvl="2" indent="-342900"/>
            <a:r>
              <a:rPr lang="en-US" sz="24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retention.bytes</a:t>
            </a:r>
            <a:endParaRPr lang="en-US" sz="2400" b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91F11E-A9E8-18D9-292B-FD44AF7E2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031B59-E7E2-0399-A8A0-072D53944D54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Data exchange design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9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D491CA-846E-3AD1-55F3-669F4984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segments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0CAA9-9989-DF8E-2205-B3D68DC2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broker wide</a:t>
            </a:r>
          </a:p>
          <a:p>
            <a:pPr marL="571500" lvl="2" indent="-342900"/>
            <a:r>
              <a:rPr lang="en-US" sz="24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log.segment.bytes</a:t>
            </a:r>
            <a:endParaRPr lang="en-US" sz="2400" b="0" dirty="0"/>
          </a:p>
          <a:p>
            <a:pPr marL="571500" lvl="2" indent="-342900"/>
            <a:r>
              <a:rPr lang="en-US" sz="2400" b="0" dirty="0">
                <a:solidFill>
                  <a:schemeClr val="accent1"/>
                </a:solidFill>
                <a:latin typeface="Consolas" panose="020B0609020204030204" pitchFamily="49" charset="0"/>
              </a:rPr>
              <a:t>log.segment.ms</a:t>
            </a:r>
            <a:r>
              <a:rPr lang="en-US" sz="2400" b="0" dirty="0"/>
              <a:t> (watch for performance)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for particular topic</a:t>
            </a:r>
          </a:p>
          <a:p>
            <a:pPr marL="571500" lvl="2" indent="-342900"/>
            <a:r>
              <a:rPr lang="en-US" sz="24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segment.bytes</a:t>
            </a:r>
            <a:endParaRPr lang="en-US" sz="2400" b="0" dirty="0"/>
          </a:p>
          <a:p>
            <a:pPr marL="571500" lvl="2" indent="-342900"/>
            <a:r>
              <a:rPr lang="en-US" sz="2400" b="0" dirty="0">
                <a:solidFill>
                  <a:schemeClr val="accent1"/>
                </a:solidFill>
                <a:latin typeface="Consolas" panose="020B0609020204030204" pitchFamily="49" charset="0"/>
              </a:rPr>
              <a:t>segment.ms</a:t>
            </a:r>
            <a:endParaRPr lang="en-US" sz="2400" b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91F11E-A9E8-18D9-292B-FD44AF7E2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031B59-E7E2-0399-A8A0-072D53944D54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Data exchange design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4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D491CA-846E-3AD1-55F3-669F4984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deletion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0CAA9-9989-DF8E-2205-B3D68DC2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log.cleanup.policy</a:t>
            </a:r>
            <a:r>
              <a:rPr lang="en-US" sz="2400" b="0" dirty="0">
                <a:solidFill>
                  <a:schemeClr val="accent1"/>
                </a:solidFill>
                <a:latin typeface="Consolas" panose="020B0609020204030204" pitchFamily="49" charset="0"/>
              </a:rPr>
              <a:t>=delete</a:t>
            </a: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what if consumer does not catch up?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91F11E-A9E8-18D9-292B-FD44AF7E2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031B59-E7E2-0399-A8A0-072D53944D54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Data exchange design</a:t>
            </a:r>
            <a:endParaRPr lang="uk-UA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8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0CAA9-9989-DF8E-2205-B3D68DC2F3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log.cleanup.policy</a:t>
            </a:r>
            <a:r>
              <a:rPr lang="en-US" sz="2400" b="0" dirty="0">
                <a:solidFill>
                  <a:schemeClr val="accent1"/>
                </a:solidFill>
                <a:latin typeface="Consolas" panose="020B0609020204030204" pitchFamily="49" charset="0"/>
              </a:rPr>
              <a:t>=compact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order guaranteed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offsets immutable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Tombstone</a:t>
            </a:r>
          </a:p>
          <a:p>
            <a:pPr marL="571500" lvl="2" indent="-342900"/>
            <a:r>
              <a:rPr lang="en-US" sz="2400" dirty="0"/>
              <a:t>A message with null payload</a:t>
            </a:r>
          </a:p>
          <a:p>
            <a:pPr marL="571500" lvl="2" indent="-342900"/>
            <a:r>
              <a:rPr lang="en-US" sz="2400" b="0" dirty="0"/>
              <a:t>Allows to remove a key from compacted topic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D491CA-846E-3AD1-55F3-669F4984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compaction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660C1F-A55E-7B04-98A3-F3A65F4C9E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031B59-E7E2-0399-A8A0-072D53944D54}"/>
              </a:ext>
            </a:extLst>
          </p:cNvPr>
          <p:cNvSpPr txBox="1">
            <a:spLocks/>
          </p:cNvSpPr>
          <p:nvPr/>
        </p:nvSpPr>
        <p:spPr>
          <a:xfrm>
            <a:off x="11694262" y="1"/>
            <a:ext cx="2719494" cy="776046"/>
          </a:xfrm>
          <a:prstGeom prst="rect">
            <a:avLst/>
          </a:prstGeom>
        </p:spPr>
        <p:txBody>
          <a:bodyPr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Data exchange design</a:t>
            </a:r>
            <a:endParaRPr lang="uk-UA" sz="1600" b="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28CEF2-74E1-7454-C29F-050924AEA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2057398"/>
            <a:ext cx="6400800" cy="431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3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DXC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400"/>
          </a:spcAft>
          <a:defRPr sz="2000" dirty="0"/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Luxoft_Powerpoint_template+manual_Dec_2021" id="{29F1CA3D-50C0-4110-A821-0F77721E1386}" vid="{25BC799D-1736-4F7D-8187-0710C620F8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35c876-aafd-4110-b926-8e924b76e3a6">
      <Terms xmlns="http://schemas.microsoft.com/office/infopath/2007/PartnerControls"/>
    </lcf76f155ced4ddcb4097134ff3c332f>
    <TaxCatchAll xmlns="168e0357-5b39-4600-91c2-bfff6e89651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85759C4F30514AA1546D4FDCEC3CF1" ma:contentTypeVersion="18" ma:contentTypeDescription="Create a new document." ma:contentTypeScope="" ma:versionID="7e75811bbd23b238b7a3509e6ba8a1c6">
  <xsd:schema xmlns:xsd="http://www.w3.org/2001/XMLSchema" xmlns:xs="http://www.w3.org/2001/XMLSchema" xmlns:p="http://schemas.microsoft.com/office/2006/metadata/properties" xmlns:ns2="447c2993-ad71-4527-9aff-70d2cd651966" xmlns:ns3="cd35c876-aafd-4110-b926-8e924b76e3a6" xmlns:ns4="168e0357-5b39-4600-91c2-bfff6e896513" targetNamespace="http://schemas.microsoft.com/office/2006/metadata/properties" ma:root="true" ma:fieldsID="e17e85bb73ff15e2bb082ac51a48e3e6" ns2:_="" ns3:_="" ns4:_="">
    <xsd:import namespace="447c2993-ad71-4527-9aff-70d2cd651966"/>
    <xsd:import namespace="cd35c876-aafd-4110-b926-8e924b76e3a6"/>
    <xsd:import namespace="168e0357-5b39-4600-91c2-bfff6e8965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MediaServiceMetadata" minOccurs="0"/>
                <xsd:element ref="ns3:MediaServiceFastMetadata" minOccurs="0"/>
                <xsd:element ref="ns2:SharedWithDetails" minOccurs="0"/>
                <xsd:element ref="ns3:lcf76f155ced4ddcb4097134ff3c332f" minOccurs="0"/>
                <xsd:element ref="ns4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c2993-ad71-4527-9aff-70d2cd651966" elementFormDefault="qualified">
    <xsd:import namespace="http://schemas.microsoft.com/office/2006/documentManagement/types"/>
    <xsd:import namespace="http://schemas.microsoft.com/office/infopath/2007/PartnerControls"/>
    <xsd:element name="SharedWithUsers" ma:index="4" nillable="true" ma:displayName="Shared With" ma:list="UserInfo" ma:SharePointGroup="0" ma:internalName="SharedWithUsers" ma:readOnly="tru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35c876-aafd-4110-b926-8e924b76e3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6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8f211cb-e08d-4e65-a875-32590ca7bb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e0357-5b39-4600-91c2-bfff6e89651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a00e36e-3d62-44df-b6a9-06560a85f158}" ma:internalName="TaxCatchAll" ma:showField="CatchAllData" ma:web="447c2993-ad71-4527-9aff-70d2cd6519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BEE685-D058-427C-9735-7E4218DFD1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0B601F-1F4D-46C9-90D2-8B075905F6D3}">
  <ds:schemaRefs>
    <ds:schemaRef ds:uri="447c2993-ad71-4527-9aff-70d2cd651966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cd35c876-aafd-4110-b926-8e924b76e3a6"/>
    <ds:schemaRef ds:uri="http://www.w3.org/XML/1998/namespace"/>
    <ds:schemaRef ds:uri="168e0357-5b39-4600-91c2-bfff6e896513"/>
  </ds:schemaRefs>
</ds:datastoreItem>
</file>

<file path=customXml/itemProps3.xml><?xml version="1.0" encoding="utf-8"?>
<ds:datastoreItem xmlns:ds="http://schemas.openxmlformats.org/officeDocument/2006/customXml" ds:itemID="{8CF3B988-3070-4D9B-BAB8-B9670FE83E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c2993-ad71-4527-9aff-70d2cd651966"/>
    <ds:schemaRef ds:uri="cd35c876-aafd-4110-b926-8e924b76e3a6"/>
    <ds:schemaRef ds:uri="168e0357-5b39-4600-91c2-bfff6e8965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937</Words>
  <Application>Microsoft Office PowerPoint</Application>
  <PresentationFormat>Custom</PresentationFormat>
  <Paragraphs>201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Consolas</vt:lpstr>
      <vt:lpstr>Open Sans</vt:lpstr>
      <vt:lpstr>1_DXC</vt:lpstr>
      <vt:lpstr> Module 4:  Data Exchange Design</vt:lpstr>
      <vt:lpstr>How to design a durable and performant data exchange?</vt:lpstr>
      <vt:lpstr>Issues</vt:lpstr>
      <vt:lpstr>Message size</vt:lpstr>
      <vt:lpstr>Partition count</vt:lpstr>
      <vt:lpstr>Configuring data retention</vt:lpstr>
      <vt:lpstr>Configuring segments</vt:lpstr>
      <vt:lpstr>Log deletion</vt:lpstr>
      <vt:lpstr>Log compaction</vt:lpstr>
      <vt:lpstr>Compression</vt:lpstr>
      <vt:lpstr>I want to be sure my data is not lost</vt:lpstr>
      <vt:lpstr>ISR</vt:lpstr>
      <vt:lpstr>min.insync.replicas</vt:lpstr>
      <vt:lpstr>I already have a topic</vt:lpstr>
      <vt:lpstr>Checking current topic config</vt:lpstr>
      <vt:lpstr>Kill one topic, try producing messages…</vt:lpstr>
      <vt:lpstr>Producer acknowledgements</vt:lpstr>
      <vt:lpstr>Latency</vt:lpstr>
      <vt:lpstr>Designing for low latency</vt:lpstr>
      <vt:lpstr>Designing for high throughput</vt:lpstr>
      <vt:lpstr>Can you have both low latency and high throughput?</vt:lpstr>
      <vt:lpstr>Designing for durability</vt:lpstr>
      <vt:lpstr>Do some tests!</vt:lpstr>
      <vt:lpstr>Cluster guidelines</vt:lpstr>
      <vt:lpstr>Topic reconfiguration</vt:lpstr>
      <vt:lpstr>PowerPoint Presentation</vt:lpstr>
      <vt:lpstr>Thank you!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training  course title</dc:title>
  <dc:subject/>
  <dc:creator>Mishenko, Andrii</dc:creator>
  <cp:keywords/>
  <dc:description/>
  <cp:lastModifiedBy>Gawron, Leszek (DXC Luxoft)</cp:lastModifiedBy>
  <cp:revision>41</cp:revision>
  <dcterms:created xsi:type="dcterms:W3CDTF">2022-06-01T11:26:12Z</dcterms:created>
  <dcterms:modified xsi:type="dcterms:W3CDTF">2024-02-16T13:52:52Z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0x0101008685759C4F30514AA1546D4FDCEC3CF1</vt:lpwstr>
  </property>
  <property fmtid="{D5CDD505-2E9C-101B-9397-08002B2CF9AE}" pid="3" name="MediaServiceImageTags">
    <vt:lpwstr/>
  </property>
</Properties>
</file>