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58"/>
  </p:notesMasterIdLst>
  <p:handoutMasterIdLst>
    <p:handoutMasterId r:id="rId59"/>
  </p:handoutMasterIdLst>
  <p:sldIdLst>
    <p:sldId id="2134804451" r:id="rId5"/>
    <p:sldId id="2147308144" r:id="rId6"/>
    <p:sldId id="2147308145" r:id="rId7"/>
    <p:sldId id="2147308146" r:id="rId8"/>
    <p:sldId id="2147308147" r:id="rId9"/>
    <p:sldId id="2147308148" r:id="rId10"/>
    <p:sldId id="2147308149" r:id="rId11"/>
    <p:sldId id="2147308150" r:id="rId12"/>
    <p:sldId id="2147308151" r:id="rId13"/>
    <p:sldId id="2147308152" r:id="rId14"/>
    <p:sldId id="2147308153" r:id="rId15"/>
    <p:sldId id="2147308154" r:id="rId16"/>
    <p:sldId id="2147308155" r:id="rId17"/>
    <p:sldId id="2147308156" r:id="rId18"/>
    <p:sldId id="2147308157" r:id="rId19"/>
    <p:sldId id="2147308158" r:id="rId20"/>
    <p:sldId id="2147308159" r:id="rId21"/>
    <p:sldId id="2147308160" r:id="rId22"/>
    <p:sldId id="2147308161" r:id="rId23"/>
    <p:sldId id="2147308162" r:id="rId24"/>
    <p:sldId id="2147308163" r:id="rId25"/>
    <p:sldId id="2147308164" r:id="rId26"/>
    <p:sldId id="2147308165" r:id="rId27"/>
    <p:sldId id="2147308166" r:id="rId28"/>
    <p:sldId id="2147308167" r:id="rId29"/>
    <p:sldId id="2147308168" r:id="rId30"/>
    <p:sldId id="2147308169" r:id="rId31"/>
    <p:sldId id="2147308170" r:id="rId32"/>
    <p:sldId id="2147308171" r:id="rId33"/>
    <p:sldId id="2147308172" r:id="rId34"/>
    <p:sldId id="2147308173" r:id="rId35"/>
    <p:sldId id="2147308174" r:id="rId36"/>
    <p:sldId id="2147308175" r:id="rId37"/>
    <p:sldId id="2147308176" r:id="rId38"/>
    <p:sldId id="2147308177" r:id="rId39"/>
    <p:sldId id="2147308178" r:id="rId40"/>
    <p:sldId id="2147308179" r:id="rId41"/>
    <p:sldId id="2147308180" r:id="rId42"/>
    <p:sldId id="2147308181" r:id="rId43"/>
    <p:sldId id="2147308182" r:id="rId44"/>
    <p:sldId id="2147308183" r:id="rId45"/>
    <p:sldId id="2147308184" r:id="rId46"/>
    <p:sldId id="2147308185" r:id="rId47"/>
    <p:sldId id="2147308186" r:id="rId48"/>
    <p:sldId id="2147308187" r:id="rId49"/>
    <p:sldId id="2147308188" r:id="rId50"/>
    <p:sldId id="2147308189" r:id="rId51"/>
    <p:sldId id="2147308190" r:id="rId52"/>
    <p:sldId id="2147308191" r:id="rId53"/>
    <p:sldId id="2147308192" r:id="rId54"/>
    <p:sldId id="2147308137" r:id="rId55"/>
    <p:sldId id="2147308135" r:id="rId56"/>
    <p:sldId id="513" r:id="rId57"/>
  </p:sldIdLst>
  <p:sldSz cx="14630400" cy="8229600"/>
  <p:notesSz cx="7772400" cy="141732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orient="horz" pos="3768" userDrawn="1">
          <p15:clr>
            <a:srgbClr val="A4A3A4"/>
          </p15:clr>
        </p15:guide>
        <p15:guide id="3" orient="horz" pos="4512" userDrawn="1">
          <p15:clr>
            <a:srgbClr val="A4A3A4"/>
          </p15:clr>
        </p15:guide>
        <p15:guide id="4" orient="horz" pos="4872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36" userDrawn="1">
          <p15:clr>
            <a:srgbClr val="A4A3A4"/>
          </p15:clr>
        </p15:guide>
        <p15:guide id="9" pos="4488" userDrawn="1">
          <p15:clr>
            <a:srgbClr val="A4A3A4"/>
          </p15:clr>
        </p15:guide>
        <p15:guide id="10" pos="472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46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63666A"/>
    <a:srgbClr val="F9F048"/>
    <a:srgbClr val="FFCD00"/>
    <a:srgbClr val="D9DF23"/>
    <a:srgbClr val="666666"/>
    <a:srgbClr val="330072"/>
    <a:srgbClr val="60249E"/>
    <a:srgbClr val="1870B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AA39A-0D8D-43EC-8F96-56C0A7414FB8}" v="10" dt="2022-12-05T12:33:42.863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4" autoAdjust="0"/>
    <p:restoredTop sz="80702" autoAdjust="0"/>
  </p:normalViewPr>
  <p:slideViewPr>
    <p:cSldViewPr snapToGrid="0" snapToObjects="1" showGuides="1">
      <p:cViewPr varScale="1">
        <p:scale>
          <a:sx n="59" d="100"/>
          <a:sy n="59" d="100"/>
        </p:scale>
        <p:origin x="1118" y="53"/>
      </p:cViewPr>
      <p:guideLst>
        <p:guide orient="horz" pos="408"/>
        <p:guide orient="horz" pos="3768"/>
        <p:guide orient="horz" pos="4512"/>
        <p:guide orient="horz" pos="4872"/>
        <p:guide pos="7488"/>
        <p:guide pos="432"/>
        <p:guide pos="3024"/>
        <p:guide pos="3336"/>
        <p:guide pos="4488"/>
        <p:guide pos="4728"/>
        <p:guide pos="4752"/>
        <p:guide pos="5904"/>
        <p:guide pos="6192"/>
        <p:guide pos="8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 showGuides="1">
      <p:cViewPr varScale="1">
        <p:scale>
          <a:sx n="47" d="100"/>
          <a:sy n="47" d="100"/>
        </p:scale>
        <p:origin x="3810" y="72"/>
      </p:cViewPr>
      <p:guideLst>
        <p:guide orient="horz" pos="4464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commentAuthors" Target="commentAuthors.xml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limova, Alena (DXC Luxoft)" userId="607f0aa3-d0b3-4d0f-b985-23f99efadf34" providerId="ADAL" clId="{304AA39A-0D8D-43EC-8F96-56C0A7414FB8}"/>
    <pc:docChg chg="undo custSel modSld">
      <pc:chgData name="Shalimova, Alena (DXC Luxoft)" userId="607f0aa3-d0b3-4d0f-b985-23f99efadf34" providerId="ADAL" clId="{304AA39A-0D8D-43EC-8F96-56C0A7414FB8}" dt="2022-12-05T12:33:39.264" v="13" actId="14100"/>
      <pc:docMkLst>
        <pc:docMk/>
      </pc:docMkLst>
      <pc:sldChg chg="modSp">
        <pc:chgData name="Shalimova, Alena (DXC Luxoft)" userId="607f0aa3-d0b3-4d0f-b985-23f99efadf34" providerId="ADAL" clId="{304AA39A-0D8D-43EC-8F96-56C0A7414FB8}" dt="2022-12-05T12:31:49.377" v="4" actId="13900"/>
        <pc:sldMkLst>
          <pc:docMk/>
          <pc:sldMk cId="3938960628" sldId="2147308122"/>
        </pc:sldMkLst>
        <pc:spChg chg="mod">
          <ac:chgData name="Shalimova, Alena (DXC Luxoft)" userId="607f0aa3-d0b3-4d0f-b985-23f99efadf34" providerId="ADAL" clId="{304AA39A-0D8D-43EC-8F96-56C0A7414FB8}" dt="2022-12-05T12:31:49.377" v="4" actId="13900"/>
          <ac:spMkLst>
            <pc:docMk/>
            <pc:sldMk cId="3938960628" sldId="2147308122"/>
            <ac:spMk id="9" creationId="{FCC55B2C-0E07-4C08-9C00-2BEC4D43052E}"/>
          </ac:spMkLst>
        </pc:spChg>
      </pc:sldChg>
      <pc:sldChg chg="modSp mod">
        <pc:chgData name="Shalimova, Alena (DXC Luxoft)" userId="607f0aa3-d0b3-4d0f-b985-23f99efadf34" providerId="ADAL" clId="{304AA39A-0D8D-43EC-8F96-56C0A7414FB8}" dt="2022-12-05T12:33:39.264" v="13" actId="14100"/>
        <pc:sldMkLst>
          <pc:docMk/>
          <pc:sldMk cId="4126341280" sldId="2147308125"/>
        </pc:sldMkLst>
        <pc:graphicFrameChg chg="mod">
          <ac:chgData name="Shalimova, Alena (DXC Luxoft)" userId="607f0aa3-d0b3-4d0f-b985-23f99efadf34" providerId="ADAL" clId="{304AA39A-0D8D-43EC-8F96-56C0A7414FB8}" dt="2022-12-05T12:33:39.264" v="13" actId="14100"/>
          <ac:graphicFrameMkLst>
            <pc:docMk/>
            <pc:sldMk cId="4126341280" sldId="2147308125"/>
            <ac:graphicFrameMk id="2" creationId="{92BC7DCE-CB84-001C-0905-2396C9FEE66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2024-02-08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38200" y="1063625"/>
            <a:ext cx="9448800" cy="5314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401" tIns="62700" rIns="125401" bIns="6270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6732270"/>
            <a:ext cx="6908800" cy="63779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9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 slide of the course is for answers to any remaining questions of participants.</a:t>
            </a:r>
            <a:endParaRPr lang="ru-RU" dirty="0"/>
          </a:p>
          <a:p>
            <a:endParaRPr lang="en-US" dirty="0"/>
          </a:p>
          <a:p>
            <a:r>
              <a:rPr lang="en-US" b="1" dirty="0"/>
              <a:t>Font requirements: </a:t>
            </a:r>
          </a:p>
          <a:p>
            <a:r>
              <a:rPr lang="en-US" b="1" dirty="0">
                <a:latin typeface="Open Sans"/>
                <a:cs typeface="Open Sans"/>
              </a:rPr>
              <a:t>Title font:</a:t>
            </a:r>
            <a:r>
              <a:rPr lang="en-US" dirty="0">
                <a:latin typeface="Open Sans"/>
                <a:cs typeface="Open Sans"/>
              </a:rPr>
              <a:t> Arial (Headings), bold, white, 60 size.</a:t>
            </a:r>
            <a:endParaRPr lang="en-US" dirty="0"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59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 slide of the course is for answers to any last questions of the participants.</a:t>
            </a:r>
            <a:endParaRPr lang="ru-RU" dirty="0"/>
          </a:p>
          <a:p>
            <a:endParaRPr lang="en-US" dirty="0"/>
          </a:p>
          <a:p>
            <a:r>
              <a:rPr lang="en-US" b="1" dirty="0"/>
              <a:t>Font requirements: </a:t>
            </a:r>
          </a:p>
          <a:p>
            <a:r>
              <a:rPr lang="en-US" b="1" dirty="0"/>
              <a:t>Title font: </a:t>
            </a:r>
            <a:r>
              <a:rPr lang="en-US" dirty="0">
                <a:latin typeface="Open Sans"/>
                <a:cs typeface="Open Sans"/>
              </a:rPr>
              <a:t>Arial (Headings), bold, white, 54 size.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48480-8DC8-404A-8F21-4C6360183197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66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urple Tab Shape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1" y="386372"/>
            <a:ext cx="3330465" cy="1370974"/>
          </a:xfrm>
          <a:prstGeom prst="rect">
            <a:avLst/>
          </a:prstGeom>
        </p:spPr>
      </p:pic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8869678" cy="4996181"/>
          </a:xfrm>
          <a:prstGeom prst="round1Rect">
            <a:avLst>
              <a:gd name="adj" fmla="val 2252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7353431" cy="225636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735343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47" name="Group 3">
            <a:extLst>
              <a:ext uri="{FF2B5EF4-FFF2-40B4-BE49-F238E27FC236}">
                <a16:creationId xmlns:a16="http://schemas.microsoft.com/office/drawing/2014/main" id="{762EE022-1F6B-450F-B24D-390EF321A15C}"/>
              </a:ext>
            </a:extLst>
          </p:cNvPr>
          <p:cNvGrpSpPr/>
          <p:nvPr userDrawn="1"/>
        </p:nvGrpSpPr>
        <p:grpSpPr>
          <a:xfrm>
            <a:off x="578864" y="7694125"/>
            <a:ext cx="4266251" cy="275663"/>
            <a:chOff x="5180309" y="7580771"/>
            <a:chExt cx="4266251" cy="275663"/>
          </a:xfrm>
        </p:grpSpPr>
        <p:sp>
          <p:nvSpPr>
            <p:cNvPr id="49" name="Footer Placeholder 4">
              <a:extLst>
                <a:ext uri="{FF2B5EF4-FFF2-40B4-BE49-F238E27FC236}">
                  <a16:creationId xmlns:a16="http://schemas.microsoft.com/office/drawing/2014/main" id="{F803F650-FBCD-42E2-8B97-A662198F68B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 err="1"/>
                <a:t>Luxoft</a:t>
              </a:r>
              <a:r>
                <a:rPr lang="en-GB" sz="1100" dirty="0"/>
                <a:t>, A DXC Technology Company. All rights reserved. </a:t>
              </a:r>
              <a:endParaRPr lang="en-US" sz="1100" dirty="0"/>
            </a:p>
          </p:txBody>
        </p:sp>
        <p:sp>
          <p:nvSpPr>
            <p:cNvPr id="50" name="Footer Placeholder 4">
              <a:extLst>
                <a:ext uri="{FF2B5EF4-FFF2-40B4-BE49-F238E27FC236}">
                  <a16:creationId xmlns:a16="http://schemas.microsoft.com/office/drawing/2014/main" id="{232004B2-78EE-4410-9C0B-C34CEEB570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/>
                <a:t>©</a:t>
              </a:r>
              <a:endParaRPr lang="en-US" sz="1100" dirty="0"/>
            </a:p>
          </p:txBody>
        </p:sp>
        <p:sp>
          <p:nvSpPr>
            <p:cNvPr id="51" name="Footer Placeholder 4">
              <a:extLst>
                <a:ext uri="{FF2B5EF4-FFF2-40B4-BE49-F238E27FC236}">
                  <a16:creationId xmlns:a16="http://schemas.microsoft.com/office/drawing/2014/main" id="{B22AF4F2-A215-41CD-ACC7-74D9C27199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1100" smtClean="0"/>
                <a:t>2024</a:t>
              </a:fld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061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February 8, 2024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695325" y="2057398"/>
            <a:ext cx="11201400" cy="32004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057400"/>
            <a:ext cx="9931400" cy="320040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0" y="5686106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EF389A70-6BE4-4539-B55B-7C4D7A98A6DE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© 2021 Luxoft, A DXC Technology Company. All rights reserved. </a:t>
            </a:r>
            <a:endParaRPr lang="en-US" sz="1100" dirty="0"/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2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February 8, 2024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695325" y="2057398"/>
            <a:ext cx="11201400" cy="32004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057400"/>
            <a:ext cx="9931400" cy="320040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0" y="5686106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5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685800" y="639764"/>
            <a:ext cx="8314499" cy="6538910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985" y="2117489"/>
            <a:ext cx="7217229" cy="254508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985" y="4830209"/>
            <a:ext cx="721722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February 8, 2024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8, 2024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45" name="Grafika 44">
            <a:extLst>
              <a:ext uri="{FF2B5EF4-FFF2-40B4-BE49-F238E27FC236}">
                <a16:creationId xmlns:a16="http://schemas.microsoft.com/office/drawing/2014/main" id="{66672ADE-1A7C-4849-9479-C260091363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618" y="7413169"/>
            <a:ext cx="1107462" cy="456361"/>
          </a:xfrm>
          <a:prstGeom prst="rect">
            <a:avLst/>
          </a:prstGeom>
        </p:spPr>
      </p:pic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6DBCA8F0-0A02-4BCC-A073-37F44B998011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© 2021 Luxoft, A DXC Technology Company. All rights reserved.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273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February 8, 2024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42164"/>
            <a:ext cx="10414000" cy="2229067"/>
          </a:xfrm>
        </p:spPr>
        <p:txBody>
          <a:bodyPr anchor="ctr" anchorCtr="0">
            <a:no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620877"/>
            <a:ext cx="104139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9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XC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">
            <a:extLst>
              <a:ext uri="{FF2B5EF4-FFF2-40B4-BE49-F238E27FC236}">
                <a16:creationId xmlns:a16="http://schemas.microsoft.com/office/drawing/2014/main" id="{A4740BAF-E55C-41B4-9D8F-20EFCB1D9DF5}"/>
              </a:ext>
            </a:extLst>
          </p:cNvPr>
          <p:cNvGrpSpPr/>
          <p:nvPr userDrawn="1"/>
        </p:nvGrpSpPr>
        <p:grpSpPr>
          <a:xfrm>
            <a:off x="10018061" y="7718602"/>
            <a:ext cx="4266251" cy="275663"/>
            <a:chOff x="5180309" y="7580771"/>
            <a:chExt cx="4266251" cy="275663"/>
          </a:xfrm>
        </p:grpSpPr>
        <p:sp>
          <p:nvSpPr>
            <p:cNvPr id="41" name="Footer Placeholder 4">
              <a:extLst>
                <a:ext uri="{FF2B5EF4-FFF2-40B4-BE49-F238E27FC236}">
                  <a16:creationId xmlns:a16="http://schemas.microsoft.com/office/drawing/2014/main" id="{CD5E5A76-CF93-42B9-8734-9AB6DE5B0C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 err="1"/>
                <a:t>Luxoft</a:t>
              </a:r>
              <a:r>
                <a:rPr lang="en-GB" sz="1100" dirty="0"/>
                <a:t>, A DXC Technology Company. All rights reserved. </a:t>
              </a:r>
              <a:endParaRPr lang="en-US" sz="1100" dirty="0"/>
            </a:p>
          </p:txBody>
        </p:sp>
        <p:sp>
          <p:nvSpPr>
            <p:cNvPr id="42" name="Footer Placeholder 4">
              <a:extLst>
                <a:ext uri="{FF2B5EF4-FFF2-40B4-BE49-F238E27FC236}">
                  <a16:creationId xmlns:a16="http://schemas.microsoft.com/office/drawing/2014/main" id="{7BDC4FD3-2E2A-4492-B9D5-AB7815CA649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/>
                <a:t>©</a:t>
              </a:r>
              <a:endParaRPr lang="en-US" sz="1100" dirty="0"/>
            </a:p>
          </p:txBody>
        </p:sp>
        <p:sp>
          <p:nvSpPr>
            <p:cNvPr id="43" name="Footer Placeholder 4">
              <a:extLst>
                <a:ext uri="{FF2B5EF4-FFF2-40B4-BE49-F238E27FC236}">
                  <a16:creationId xmlns:a16="http://schemas.microsoft.com/office/drawing/2014/main" id="{B322C845-80D4-4B00-9745-E7328F5B142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1100" smtClean="0"/>
                <a:t>2024</a:t>
              </a:fld>
              <a:endParaRPr lang="en-US" sz="1100" dirty="0"/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29" y="2865012"/>
            <a:ext cx="6072142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0" y="2057400"/>
            <a:ext cx="11201400" cy="3200400"/>
          </a:xfrm>
          <a:prstGeom prst="round1Rect">
            <a:avLst>
              <a:gd name="adj" fmla="val 283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399" y="2057401"/>
            <a:ext cx="9931400" cy="318108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399" y="5678701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47" name="Group 3">
            <a:extLst>
              <a:ext uri="{FF2B5EF4-FFF2-40B4-BE49-F238E27FC236}">
                <a16:creationId xmlns:a16="http://schemas.microsoft.com/office/drawing/2014/main" id="{DE6920B9-1B18-4AAA-A252-B3117674BB8F}"/>
              </a:ext>
            </a:extLst>
          </p:cNvPr>
          <p:cNvGrpSpPr/>
          <p:nvPr userDrawn="1"/>
        </p:nvGrpSpPr>
        <p:grpSpPr>
          <a:xfrm>
            <a:off x="578864" y="7694125"/>
            <a:ext cx="4266251" cy="275663"/>
            <a:chOff x="5180309" y="7580771"/>
            <a:chExt cx="4266251" cy="275663"/>
          </a:xfrm>
        </p:grpSpPr>
        <p:sp>
          <p:nvSpPr>
            <p:cNvPr id="49" name="Footer Placeholder 4">
              <a:extLst>
                <a:ext uri="{FF2B5EF4-FFF2-40B4-BE49-F238E27FC236}">
                  <a16:creationId xmlns:a16="http://schemas.microsoft.com/office/drawing/2014/main" id="{CA92D7E5-6F65-456D-9A3D-FCAD414A494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 err="1"/>
                <a:t>Luxoft</a:t>
              </a:r>
              <a:r>
                <a:rPr lang="en-GB" sz="1100" dirty="0"/>
                <a:t>, A DXC Technology Company. All rights reserved. </a:t>
              </a:r>
              <a:endParaRPr lang="en-US" sz="1100" dirty="0"/>
            </a:p>
          </p:txBody>
        </p:sp>
        <p:sp>
          <p:nvSpPr>
            <p:cNvPr id="50" name="Footer Placeholder 4">
              <a:extLst>
                <a:ext uri="{FF2B5EF4-FFF2-40B4-BE49-F238E27FC236}">
                  <a16:creationId xmlns:a16="http://schemas.microsoft.com/office/drawing/2014/main" id="{724BEABC-BAED-4312-9129-04D50195085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/>
                <a:t>©</a:t>
              </a:r>
              <a:endParaRPr lang="en-US" sz="1100" dirty="0"/>
            </a:p>
          </p:txBody>
        </p:sp>
        <p:sp>
          <p:nvSpPr>
            <p:cNvPr id="51" name="Footer Placeholder 4">
              <a:extLst>
                <a:ext uri="{FF2B5EF4-FFF2-40B4-BE49-F238E27FC236}">
                  <a16:creationId xmlns:a16="http://schemas.microsoft.com/office/drawing/2014/main" id="{433FE2B0-5CFF-4E89-A998-BC955907CBF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1100" smtClean="0"/>
                <a:t>2024</a:t>
              </a:fld>
              <a:endParaRPr lang="en-US" sz="1100" dirty="0"/>
            </a:p>
          </p:txBody>
        </p:sp>
      </p:grp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1" y="386372"/>
            <a:ext cx="3330465" cy="137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1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66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4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8" y="7219681"/>
            <a:ext cx="2048690" cy="8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39764"/>
            <a:ext cx="10660075" cy="673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6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5CFA0CD-A27F-476D-BD29-3BD4296374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1312863"/>
            <a:ext cx="8393113" cy="566737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b="1"/>
            </a:lvl2pPr>
            <a:lvl3pPr marL="0" indent="0">
              <a:buNone/>
              <a:defRPr b="1"/>
            </a:lvl3pPr>
            <a:lvl4pPr marL="228600" indent="0">
              <a:buNone/>
              <a:defRPr b="1"/>
            </a:lvl4pPr>
            <a:lvl5pPr marL="457200" indent="0">
              <a:buNone/>
              <a:defRPr b="1"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73689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639764"/>
            <a:ext cx="13258800" cy="673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CF7ADE17-58DF-4F78-8452-C5F930DB85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1312863"/>
            <a:ext cx="8393113" cy="566737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b="1"/>
            </a:lvl2pPr>
            <a:lvl3pPr marL="0" indent="0">
              <a:buNone/>
              <a:defRPr b="1"/>
            </a:lvl3pPr>
            <a:lvl4pPr marL="228600" indent="0">
              <a:buNone/>
              <a:defRPr b="1"/>
            </a:lvl4pPr>
            <a:lvl5pPr marL="457200" indent="0">
              <a:buNone/>
              <a:defRPr b="1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823DCD43-01E3-4C9B-A321-BD077CEFECE1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E74202-F698-4A1E-AFC0-589F570DF23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9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5800" y="639764"/>
            <a:ext cx="13258800" cy="673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  <p:sp>
        <p:nvSpPr>
          <p:cNvPr id="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4F952D9C-702C-4059-991B-14F6693E33C3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3EB9873-1B7F-460E-97AE-22CA9D9A769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5CBE55C-D5CB-4483-8D90-3F01D8869F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1312863"/>
            <a:ext cx="8393113" cy="566737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b="1"/>
            </a:lvl2pPr>
            <a:lvl3pPr marL="0" indent="0">
              <a:buNone/>
              <a:defRPr b="1"/>
            </a:lvl3pPr>
            <a:lvl4pPr marL="228600" indent="0">
              <a:buNone/>
              <a:defRPr b="1"/>
            </a:lvl4pPr>
            <a:lvl5pPr marL="457200" indent="0">
              <a:buNone/>
              <a:defRPr b="1"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0867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400">
                <a:solidFill>
                  <a:schemeClr val="accent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  <p:sp>
        <p:nvSpPr>
          <p:cNvPr id="5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6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799" y="2057399"/>
            <a:ext cx="13258799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D2479C33-2277-4E92-90DB-43557A4995C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5618" y="7413169"/>
            <a:ext cx="1107462" cy="456361"/>
          </a:xfrm>
          <a:prstGeom prst="rect">
            <a:avLst/>
          </a:prstGeom>
        </p:spPr>
      </p:pic>
      <p:grpSp>
        <p:nvGrpSpPr>
          <p:cNvPr id="46" name="Group 3">
            <a:extLst>
              <a:ext uri="{FF2B5EF4-FFF2-40B4-BE49-F238E27FC236}">
                <a16:creationId xmlns:a16="http://schemas.microsoft.com/office/drawing/2014/main" id="{C275E6D4-B984-4881-B7B2-CD1DEF748372}"/>
              </a:ext>
            </a:extLst>
          </p:cNvPr>
          <p:cNvGrpSpPr/>
          <p:nvPr userDrawn="1"/>
        </p:nvGrpSpPr>
        <p:grpSpPr>
          <a:xfrm>
            <a:off x="5180309" y="7580771"/>
            <a:ext cx="4266251" cy="275663"/>
            <a:chOff x="5180309" y="7580771"/>
            <a:chExt cx="4266251" cy="275663"/>
          </a:xfrm>
        </p:grpSpPr>
        <p:sp>
          <p:nvSpPr>
            <p:cNvPr id="48" name="Footer Placeholder 4">
              <a:extLst>
                <a:ext uri="{FF2B5EF4-FFF2-40B4-BE49-F238E27FC236}">
                  <a16:creationId xmlns:a16="http://schemas.microsoft.com/office/drawing/2014/main" id="{7FC4F38E-D5AC-4504-AC96-61037A8E878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 err="1"/>
                <a:t>Luxoft</a:t>
              </a:r>
              <a:r>
                <a:rPr lang="en-GB" sz="1100" dirty="0"/>
                <a:t>, A DXC Technology Company. All rights reserved. </a:t>
              </a:r>
              <a:endParaRPr lang="en-US" sz="1100" dirty="0"/>
            </a:p>
          </p:txBody>
        </p:sp>
        <p:sp>
          <p:nvSpPr>
            <p:cNvPr id="49" name="Footer Placeholder 4">
              <a:extLst>
                <a:ext uri="{FF2B5EF4-FFF2-40B4-BE49-F238E27FC236}">
                  <a16:creationId xmlns:a16="http://schemas.microsoft.com/office/drawing/2014/main" id="{19261DF6-C15E-4B53-9A4C-8E30F16201A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/>
                <a:t>©</a:t>
              </a:r>
              <a:endParaRPr lang="en-US" sz="1100" dirty="0"/>
            </a:p>
          </p:txBody>
        </p:sp>
        <p:sp>
          <p:nvSpPr>
            <p:cNvPr id="50" name="Footer Placeholder 4">
              <a:extLst>
                <a:ext uri="{FF2B5EF4-FFF2-40B4-BE49-F238E27FC236}">
                  <a16:creationId xmlns:a16="http://schemas.microsoft.com/office/drawing/2014/main" id="{02A202FD-8D7A-4668-A375-A311ECE9878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1100" smtClean="0"/>
                <a:t>2024</a:t>
              </a:fld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761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7" r:id="rId11"/>
    <p:sldLayoutId id="2147483852" r:id="rId12"/>
    <p:sldLayoutId id="2147483853" r:id="rId13"/>
    <p:sldLayoutId id="2147483855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>
          <p15:clr>
            <a:srgbClr val="F26B43"/>
          </p15:clr>
        </p15:guide>
        <p15:guide id="2" pos="4608">
          <p15:clr>
            <a:srgbClr val="F26B43"/>
          </p15:clr>
        </p15:guide>
        <p15:guide id="3" pos="432">
          <p15:clr>
            <a:srgbClr val="F26B43"/>
          </p15:clr>
        </p15:guide>
        <p15:guide id="4" pos="3024">
          <p15:clr>
            <a:srgbClr val="F26B43"/>
          </p15:clr>
        </p15:guide>
        <p15:guide id="5" pos="3312">
          <p15:clr>
            <a:srgbClr val="F26B43"/>
          </p15:clr>
        </p15:guide>
        <p15:guide id="6" pos="4464">
          <p15:clr>
            <a:srgbClr val="F26B43"/>
          </p15:clr>
        </p15:guide>
        <p15:guide id="7" pos="4752">
          <p15:clr>
            <a:srgbClr val="F26B43"/>
          </p15:clr>
        </p15:guide>
        <p15:guide id="8" pos="5904">
          <p15:clr>
            <a:srgbClr val="F26B43"/>
          </p15:clr>
        </p15:guide>
        <p15:guide id="9" pos="6192">
          <p15:clr>
            <a:srgbClr val="F26B43"/>
          </p15:clr>
        </p15:guide>
        <p15:guide id="10" pos="7488">
          <p15:clr>
            <a:srgbClr val="F26B43"/>
          </p15:clr>
        </p15:guide>
        <p15:guide id="11" pos="8784">
          <p15:clr>
            <a:srgbClr val="F26B43"/>
          </p15:clr>
        </p15:guide>
        <p15:guide id="12" orient="horz" pos="1296">
          <p15:clr>
            <a:srgbClr val="F26B43"/>
          </p15:clr>
        </p15:guide>
        <p15:guide id="13" orient="horz" pos="4522">
          <p15:clr>
            <a:srgbClr val="F26B43"/>
          </p15:clr>
        </p15:guide>
        <p15:guide id="14" orient="horz" pos="48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iotrminkowski.com/2022/10/29/kafka-transactions-with-spring-boot/" TargetMode="External"/><Relationship Id="rId2" Type="http://schemas.openxmlformats.org/officeDocument/2006/relationships/hyperlink" Target="https://github.com/eugenp/tutorials/tree/master/spring-kafka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bezium.io/blog/2019/02/19/reliable-microservices-data-exchange-with-the-outbox-pattern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68400" y="3600083"/>
            <a:ext cx="7353431" cy="2256367"/>
          </a:xfrm>
        </p:spPr>
        <p:txBody>
          <a:bodyPr/>
          <a:lstStyle/>
          <a:p>
            <a:br>
              <a:rPr lang="ru-RU" altLang="ru-RU" dirty="0"/>
            </a:br>
            <a:r>
              <a:rPr lang="ru-RU" dirty="0">
                <a:ea typeface="+mj-lt"/>
                <a:cs typeface="+mj-lt"/>
              </a:rPr>
              <a:t>Module </a:t>
            </a:r>
            <a:r>
              <a:rPr lang="en-US" dirty="0">
                <a:ea typeface="+mj-lt"/>
                <a:cs typeface="+mj-lt"/>
              </a:rPr>
              <a:t>6</a:t>
            </a:r>
            <a:r>
              <a:rPr lang="ru-RU">
                <a:ea typeface="+mj-lt"/>
                <a:cs typeface="+mj-lt"/>
              </a:rPr>
              <a:t>: 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Spring for Kafka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68401" y="3442428"/>
            <a:ext cx="7353431" cy="914400"/>
          </a:xfrm>
        </p:spPr>
        <p:txBody>
          <a:bodyPr/>
          <a:lstStyle/>
          <a:p>
            <a:r>
              <a:rPr lang="en-US" altLang="ru-RU" dirty="0"/>
              <a:t>JVA-083</a:t>
            </a:r>
            <a:endParaRPr lang="en-US" dirty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168401" y="6338028"/>
            <a:ext cx="7353431" cy="91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463040" rtl="0" eaLnBrk="1" latinLnBrk="0" hangingPunct="1">
              <a:spcBef>
                <a:spcPts val="0"/>
              </a:spcBef>
              <a:buFontTx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0" algn="ctr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463040" indent="0" algn="ctr" defTabSz="1463040" rtl="0" eaLnBrk="1" latinLnBrk="0" hangingPunct="1">
              <a:spcBef>
                <a:spcPts val="1200"/>
              </a:spcBef>
              <a:buFont typeface="Arial" pitchFamily="34" charset="0"/>
              <a:buNone/>
              <a:tabLst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94560" indent="0" algn="ctr" defTabSz="1463040" rtl="0" eaLnBrk="1" latinLnBrk="0" hangingPunct="1">
              <a:spcBef>
                <a:spcPts val="600"/>
              </a:spcBef>
              <a:buFont typeface="Arial" pitchFamily="34" charset="0"/>
              <a:buNone/>
              <a:tabLst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926080" indent="0" algn="ctr" defTabSz="1463040" rtl="0" eaLnBrk="1" latinLnBrk="0" hangingPunct="1">
              <a:spcBef>
                <a:spcPts val="600"/>
              </a:spcBef>
              <a:buFont typeface="Arial" pitchFamily="34" charset="0"/>
              <a:buNone/>
              <a:tabLst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657600" indent="0" algn="ctr" defTabSz="1463040" rtl="0" eaLnBrk="1" latinLnBrk="0" hangingPunct="1"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389120" indent="0" algn="ctr" defTabSz="1463040" rtl="0" eaLnBrk="1" latinLnBrk="0" hangingPunct="1">
              <a:spcBef>
                <a:spcPts val="600"/>
              </a:spcBef>
              <a:buFont typeface="Arial" pitchFamily="34" charset="0"/>
              <a:buNone/>
              <a:tabLst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5120640" indent="0" algn="ctr" defTabSz="1463040" rtl="0" eaLnBrk="1" latinLnBrk="0" hangingPunct="1">
              <a:spcBef>
                <a:spcPts val="6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852160" indent="0" algn="ctr" defTabSz="1463040" rtl="0" eaLnBrk="1" latinLnBrk="0" hangingPunct="1">
              <a:spcBef>
                <a:spcPts val="600"/>
              </a:spcBef>
              <a:buFont typeface="Arial" pitchFamily="34" charset="0"/>
              <a:buNone/>
              <a:tabLst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3636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@KafkaListener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72E5C-A4D1-4D11-E040-D10F8F0B97C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C4DE8-A3D5-754E-22E0-12029ABB06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Receive simple message</a:t>
            </a:r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66D695-AA62-D2F9-52B5-50B11F1843C9}"/>
              </a:ext>
            </a:extLst>
          </p:cNvPr>
          <p:cNvSpPr txBox="1"/>
          <p:nvPr/>
        </p:nvSpPr>
        <p:spPr>
          <a:xfrm>
            <a:off x="685799" y="5725176"/>
            <a:ext cx="13147766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9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US" sz="2000" dirty="0"/>
              <a:t>The listener has to be registered in any spring bean. This may be a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@Component </a:t>
            </a:r>
            <a:r>
              <a:rPr lang="en-US" sz="2000" dirty="0"/>
              <a:t>or a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@Configuration</a:t>
            </a:r>
            <a:r>
              <a:rPr lang="en-US" sz="2000" dirty="0"/>
              <a:t>.</a:t>
            </a:r>
          </a:p>
          <a:p>
            <a:pPr marL="457200" indent="-457200" algn="l">
              <a:lnSpc>
                <a:spcPct val="90000"/>
              </a:lnSpc>
              <a:spcAft>
                <a:spcPts val="400"/>
              </a:spcAft>
              <a:buFont typeface="+mj-lt"/>
              <a:buAutoNum type="arabicPeriod"/>
            </a:pPr>
            <a:endParaRPr lang="en-US" sz="2000" dirty="0"/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TIP:</a:t>
            </a:r>
            <a:r>
              <a:rPr lang="en-US" sz="2000" dirty="0"/>
              <a:t> the parameter type for handler method needs to match value </a:t>
            </a:r>
            <a:r>
              <a:rPr lang="en-US" sz="2000" dirty="0" err="1"/>
              <a:t>deserializer</a:t>
            </a:r>
            <a:r>
              <a:rPr lang="en-US" sz="2000" dirty="0"/>
              <a:t> configured.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785EAD-D9DC-0061-35D6-4D299B3BB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3475"/>
            <a:ext cx="13716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71AF8F2-2576-9911-68F7-03A7F7136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599"/>
            <a:ext cx="13716000" cy="47244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@KafkaListener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72E5C-A4D1-4D11-E040-D10F8F0B97C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C4DE8-A3D5-754E-22E0-12029ABB06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If you require more than a payload injected - specify the method signature accordingly.</a:t>
            </a:r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66D695-AA62-D2F9-52B5-50B11F1843C9}"/>
              </a:ext>
            </a:extLst>
          </p:cNvPr>
          <p:cNvSpPr txBox="1"/>
          <p:nvPr/>
        </p:nvSpPr>
        <p:spPr>
          <a:xfrm>
            <a:off x="685799" y="6477000"/>
            <a:ext cx="930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TIP:</a:t>
            </a:r>
            <a:r>
              <a:rPr lang="en-US" sz="2000" dirty="0"/>
              <a:t> you can inject various data into handler method using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@Header </a:t>
            </a:r>
            <a:r>
              <a:rPr lang="en-US" sz="2000" dirty="0"/>
              <a:t>annotation. Consult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KafkaHeaders</a:t>
            </a:r>
            <a:r>
              <a:rPr lang="en-US" sz="2000" dirty="0"/>
              <a:t> class for possible options.</a:t>
            </a:r>
          </a:p>
        </p:txBody>
      </p:sp>
    </p:spTree>
    <p:extLst>
      <p:ext uri="{BB962C8B-B14F-4D97-AF65-F5344CB8AC3E}">
        <p14:creationId xmlns:p14="http://schemas.microsoft.com/office/powerpoint/2010/main" val="40999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73E5C-B7EA-DDA7-1D9F-1C82DF063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96231"/>
            <a:ext cx="13716000" cy="56769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Configuring the producer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72E5C-A4D1-4D11-E040-D10F8F0B97C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C4DE8-A3D5-754E-22E0-12029ABB06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1312863"/>
            <a:ext cx="9503229" cy="566737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Try to configure as much as possible in properties/</a:t>
            </a:r>
            <a:r>
              <a:rPr lang="en-US" dirty="0" err="1">
                <a:solidFill>
                  <a:schemeClr val="accent1"/>
                </a:solidFill>
              </a:rPr>
              <a:t>yaml</a:t>
            </a:r>
            <a:r>
              <a:rPr lang="en-US" dirty="0">
                <a:solidFill>
                  <a:schemeClr val="accent1"/>
                </a:solidFill>
              </a:rPr>
              <a:t> and not code.</a:t>
            </a:r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Configuring the consumer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72E5C-A4D1-4D11-E040-D10F8F0B97C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C4DE8-A3D5-754E-22E0-12029ABB06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1312863"/>
            <a:ext cx="9503229" cy="56673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application.yml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BF48F-A8C5-0E5E-D34D-7D2980F3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13716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E567A9-9C32-24B3-2A8A-85B14C38D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96231"/>
            <a:ext cx="13716000" cy="56769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App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72E5C-A4D1-4D11-E040-D10F8F0B97C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C4DE8-A3D5-754E-22E0-12029ABB06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1312863"/>
            <a:ext cx="9503229" cy="5667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Is your app both the consumer and producer? No problem!</a:t>
            </a:r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2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 we try?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9318DB0-B6DE-8C4B-543F-5ACBFBBF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/>
              <a:t>Use </a:t>
            </a:r>
            <a:r>
              <a:rPr lang="en-US" sz="2400" b="0" dirty="0" err="1"/>
              <a:t>aformentioned</a:t>
            </a:r>
            <a:r>
              <a:rPr lang="en-US" sz="2400" b="0" dirty="0"/>
              <a:t> code patterns to consume events in your own application!</a:t>
            </a:r>
          </a:p>
          <a:p>
            <a:endParaRPr lang="en-US" sz="2400" b="0" dirty="0"/>
          </a:p>
          <a:p>
            <a:r>
              <a:rPr lang="en-US" sz="2400" b="0" dirty="0"/>
              <a:t>TODO: describe the task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7755205-1F8D-5E05-4F9E-D0A39F790A6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accent1"/>
                </a:solidFill>
              </a:rPr>
              <a:t>JSON</a:t>
            </a:r>
            <a:r>
              <a:rPr lang="en-US" sz="2200" b="0" dirty="0"/>
              <a:t>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accent1"/>
                </a:solidFill>
              </a:rPr>
              <a:t>Avro</a:t>
            </a:r>
            <a:r>
              <a:rPr lang="en-US" sz="2200" b="0" dirty="0"/>
              <a:t>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implementing processors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ReplyingKafkaTemplate</a:t>
            </a:r>
            <a:r>
              <a:rPr lang="en-US" sz="2200" b="0" dirty="0"/>
              <a:t> - request/response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Error handling, retries</a:t>
            </a:r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5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B702D1-F5C0-BDAD-A0AE-5A7A40C71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" y="827888"/>
            <a:ext cx="13147766" cy="695735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Handling concurrency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72E5C-A4D1-4D11-E040-D10F8F0B97C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66D695-AA62-D2F9-52B5-50B11F1843C9}"/>
              </a:ext>
            </a:extLst>
          </p:cNvPr>
          <p:cNvSpPr txBox="1"/>
          <p:nvPr/>
        </p:nvSpPr>
        <p:spPr>
          <a:xfrm>
            <a:off x="6230983" y="4531915"/>
            <a:ext cx="7694023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9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US" sz="2000" dirty="0"/>
              <a:t>Concurrency enabled at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@KafkaListener </a:t>
            </a:r>
            <a:r>
              <a:rPr lang="en-US" sz="2000" dirty="0"/>
              <a:t>annotation level. This can be set up in different places but this one is the easiest.</a:t>
            </a:r>
          </a:p>
          <a:p>
            <a:pPr marL="457200" indent="-457200" algn="l">
              <a:lnSpc>
                <a:spcPct val="9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US" sz="2000" dirty="0"/>
              <a:t>No need to manage the lifecycle of multiple consumers - Spring will do it for you.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59A94B-A4D9-E737-54DD-2A01ABB80098}"/>
              </a:ext>
            </a:extLst>
          </p:cNvPr>
          <p:cNvSpPr txBox="1"/>
          <p:nvPr/>
        </p:nvSpPr>
        <p:spPr>
          <a:xfrm>
            <a:off x="6230982" y="6918913"/>
            <a:ext cx="769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QUESTION: </a:t>
            </a:r>
            <a:r>
              <a:rPr lang="en-US" sz="2000" dirty="0"/>
              <a:t>When would you run multiple instances and when would you enable concurrency at app level?</a:t>
            </a:r>
          </a:p>
        </p:txBody>
      </p:sp>
    </p:spTree>
    <p:extLst>
      <p:ext uri="{BB962C8B-B14F-4D97-AF65-F5344CB8AC3E}">
        <p14:creationId xmlns:p14="http://schemas.microsoft.com/office/powerpoint/2010/main" val="46555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5CBF39B-6E48-9859-0E07-DBD41AD57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976314"/>
            <a:ext cx="13716000" cy="645795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Custom </a:t>
            </a:r>
            <a:r>
              <a:rPr lang="en-US" dirty="0" err="1">
                <a:latin typeface="Consolas" panose="020B0609020204030204" pitchFamily="49" charset="0"/>
              </a:rPr>
              <a:t>KafkaTemplate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8277-F0B1-3F16-9B7C-E8A10ADB89B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0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Custom </a:t>
            </a:r>
            <a:r>
              <a:rPr lang="en-US" dirty="0" err="1">
                <a:latin typeface="Consolas" panose="020B0609020204030204" pitchFamily="49" charset="0"/>
              </a:rPr>
              <a:t>KafkaTemplate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8277-F0B1-3F16-9B7C-E8A10ADB89B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55D59-F959-AE32-8F13-82A546F1E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64308"/>
            <a:ext cx="13716000" cy="2571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AF477D-1BA4-8C3F-1D63-2CE709246AFD}"/>
              </a:ext>
            </a:extLst>
          </p:cNvPr>
          <p:cNvSpPr txBox="1"/>
          <p:nvPr/>
        </p:nvSpPr>
        <p:spPr>
          <a:xfrm>
            <a:off x="685799" y="5387503"/>
            <a:ext cx="7073538" cy="80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4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TIP: </a:t>
            </a:r>
            <a:r>
              <a:rPr lang="en-US" sz="2000" dirty="0"/>
              <a:t>if you set a default topic at the level of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KafkaTemplate</a:t>
            </a:r>
            <a:r>
              <a:rPr lang="en-US" sz="2000" dirty="0"/>
              <a:t> you can use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kafkaTemplate.sendDefault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(message)</a:t>
            </a:r>
          </a:p>
        </p:txBody>
      </p:sp>
    </p:spTree>
    <p:extLst>
      <p:ext uri="{BB962C8B-B14F-4D97-AF65-F5344CB8AC3E}">
        <p14:creationId xmlns:p14="http://schemas.microsoft.com/office/powerpoint/2010/main" val="329711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Customizing the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8277-F0B1-3F16-9B7C-E8A10ADB89B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49A71-2355-68C2-00C8-E12803D76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4925"/>
            <a:ext cx="137160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8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9318DB0-B6DE-8C4B-543F-5ACBFBBF5A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Topic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Using </a:t>
            </a:r>
            <a:r>
              <a:rPr lang="en-US" sz="22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KafkaTemplate</a:t>
            </a:r>
            <a:endParaRPr lang="en-US" sz="2200" b="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accent1"/>
                </a:solidFill>
                <a:latin typeface="Consolas" panose="020B0609020204030204" pitchFamily="49" charset="0"/>
              </a:rPr>
              <a:t>@EventListener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configuring Kafka client from </a:t>
            </a:r>
            <a:r>
              <a:rPr lang="en-US" sz="2200" b="0" dirty="0" err="1"/>
              <a:t>application.yml</a:t>
            </a: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configuring Kafka clients from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handling concurrency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7755205-1F8D-5E05-4F9E-D0A39F790A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accent1"/>
                </a:solidFill>
              </a:rPr>
              <a:t>JSON</a:t>
            </a:r>
            <a:r>
              <a:rPr lang="en-US" sz="2200" b="0" dirty="0"/>
              <a:t>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accent1"/>
                </a:solidFill>
              </a:rPr>
              <a:t>Avro</a:t>
            </a:r>
            <a:r>
              <a:rPr lang="en-US" sz="2200" b="0" dirty="0"/>
              <a:t>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implementing processors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ReplyingKafkaTemplate</a:t>
            </a:r>
            <a:r>
              <a:rPr lang="en-US" sz="2200" b="0" dirty="0"/>
              <a:t> - request/response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Error handling, retries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cover?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4B89C69-66CC-4278-0D46-B1422C376F9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93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Customizing the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8277-F0B1-3F16-9B7C-E8A10ADB89B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A8552-0C07-8429-D7FD-8714911F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52700"/>
            <a:ext cx="13716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4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We can listen for strongly typed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8277-F0B1-3F16-9B7C-E8A10ADB89B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C150EE-9E38-AE7D-C1AD-680C6AB1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7394"/>
            <a:ext cx="13716000" cy="487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3CB49F-7738-5842-D1B8-613196ACF85F}"/>
              </a:ext>
            </a:extLst>
          </p:cNvPr>
          <p:cNvSpPr txBox="1"/>
          <p:nvPr/>
        </p:nvSpPr>
        <p:spPr>
          <a:xfrm>
            <a:off x="685799" y="6511787"/>
            <a:ext cx="559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1. Specify name of the listener container factory</a:t>
            </a:r>
          </a:p>
        </p:txBody>
      </p:sp>
    </p:spTree>
    <p:extLst>
      <p:ext uri="{BB962C8B-B14F-4D97-AF65-F5344CB8AC3E}">
        <p14:creationId xmlns:p14="http://schemas.microsoft.com/office/powerpoint/2010/main" val="33593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Alternative configs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8277-F0B1-3F16-9B7C-E8A10ADB89B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00C70-C463-17A1-1414-3795F4A9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5600"/>
            <a:ext cx="13716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4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Alternative configs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8277-F0B1-3F16-9B7C-E8A10ADB89B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894F1-AC6D-394B-EAF3-06CFD76C5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12864"/>
            <a:ext cx="137160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E488BF-A74E-A8CD-C64A-15E0A3536A0B}"/>
              </a:ext>
            </a:extLst>
          </p:cNvPr>
          <p:cNvSpPr txBox="1"/>
          <p:nvPr/>
        </p:nvSpPr>
        <p:spPr>
          <a:xfrm>
            <a:off x="685798" y="6072867"/>
            <a:ext cx="10104121" cy="1015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Aft>
                <a:spcPts val="4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TIP: </a:t>
            </a:r>
            <a:r>
              <a:rPr lang="en-US" sz="2000" dirty="0"/>
              <a:t>this config will reread same data over and over 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initialOffset</a:t>
            </a:r>
            <a:r>
              <a:rPr lang="en-US" sz="2000" dirty="0"/>
              <a:t> being static)</a:t>
            </a:r>
          </a:p>
          <a:p>
            <a:pPr algn="l">
              <a:lnSpc>
                <a:spcPct val="150000"/>
              </a:lnSpc>
              <a:spcAft>
                <a:spcPts val="4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TIP: </a:t>
            </a:r>
            <a:r>
              <a:rPr lang="en-US" sz="2000" dirty="0"/>
              <a:t>Check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KafkaHeaders</a:t>
            </a:r>
            <a:r>
              <a:rPr lang="en-US" sz="2000" dirty="0"/>
              <a:t> what other fields can you inject.</a:t>
            </a:r>
          </a:p>
        </p:txBody>
      </p:sp>
    </p:spTree>
    <p:extLst>
      <p:ext uri="{BB962C8B-B14F-4D97-AF65-F5344CB8AC3E}">
        <p14:creationId xmlns:p14="http://schemas.microsoft.com/office/powerpoint/2010/main" val="318378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Filtering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8277-F0B1-3F16-9B7C-E8A10ADB89B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556B0-9777-4522-8CBF-82F874143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1371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5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1A76EF-FF8C-CA3E-EC71-76FB6895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96231"/>
            <a:ext cx="13716000" cy="607695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Handling multiple data types in one topic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983544-76FC-C6C1-AC46-140437BE81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1ECE23-726A-3D5B-552C-6C6145B13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Nothing fancy on the producing side…</a:t>
            </a:r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87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Handling multiple data types in one topic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983544-76FC-C6C1-AC46-140437BE81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597871-B049-E616-811E-3F4E7662F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1650"/>
            <a:ext cx="137160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2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Handling multiple data types in one topic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58A8D2-BC5F-2227-EEEA-5F2520AE130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928FDDA-E19B-49C5-4FC3-D7994DCA45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Consumer configuration</a:t>
            </a:r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709456-671B-CB62-AB9D-9B7FDB67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1371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8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F32AF9-E91E-87D2-17A6-6A18E72F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76314"/>
            <a:ext cx="13716000" cy="645795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Handling multiple data types in one topic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58A8D2-BC5F-2227-EEEA-5F2520AE130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2E7815-F285-F231-EBD5-43784F4B3877}"/>
              </a:ext>
            </a:extLst>
          </p:cNvPr>
          <p:cNvSpPr txBox="1"/>
          <p:nvPr/>
        </p:nvSpPr>
        <p:spPr>
          <a:xfrm>
            <a:off x="8307977" y="5342706"/>
            <a:ext cx="5307863" cy="697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@KafkaListener </a:t>
            </a:r>
            <a:r>
              <a:rPr lang="en-US" sz="2000" dirty="0"/>
              <a:t>at class level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Multiple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@KafkaHandler </a:t>
            </a:r>
            <a:r>
              <a:rPr lang="en-US" sz="2000" dirty="0"/>
              <a:t>annotated methods</a:t>
            </a:r>
          </a:p>
        </p:txBody>
      </p:sp>
    </p:spTree>
    <p:extLst>
      <p:ext uri="{BB962C8B-B14F-4D97-AF65-F5344CB8AC3E}">
        <p14:creationId xmlns:p14="http://schemas.microsoft.com/office/powerpoint/2010/main" val="212822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59D527-D9B6-3011-BFCD-6351E4A16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76047"/>
            <a:ext cx="13716000" cy="527685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Avro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8277-F0B1-3F16-9B7C-E8A10ADB89B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488BF-A74E-A8CD-C64A-15E0A3536A0B}"/>
              </a:ext>
            </a:extLst>
          </p:cNvPr>
          <p:cNvSpPr txBox="1"/>
          <p:nvPr/>
        </p:nvSpPr>
        <p:spPr>
          <a:xfrm>
            <a:off x="685799" y="6189180"/>
            <a:ext cx="12899572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spcAft>
                <a:spcPts val="400"/>
              </a:spcAft>
              <a:buFont typeface="+mj-lt"/>
              <a:buAutoNum type="arabicPeriod"/>
            </a:pPr>
            <a:r>
              <a:rPr lang="en-US" sz="2000" dirty="0"/>
              <a:t>Configure the location of Schema Registry.</a:t>
            </a:r>
          </a:p>
          <a:p>
            <a:pPr marL="457200" indent="-457200" algn="l">
              <a:spcAft>
                <a:spcPts val="400"/>
              </a:spcAft>
              <a:buFont typeface="+mj-lt"/>
              <a:buAutoNum type="arabicPeriod"/>
            </a:pPr>
            <a:r>
              <a:rPr lang="en-US" sz="2000" dirty="0"/>
              <a:t>Use proper serializers and </a:t>
            </a:r>
            <a:r>
              <a:rPr lang="en-US" sz="2000" dirty="0" err="1"/>
              <a:t>deserializers</a:t>
            </a:r>
            <a:r>
              <a:rPr lang="en-US" sz="2000" dirty="0"/>
              <a:t>.</a:t>
            </a:r>
          </a:p>
          <a:p>
            <a:pPr marL="457200" indent="-457200" algn="l">
              <a:spcAft>
                <a:spcPts val="400"/>
              </a:spcAft>
              <a:buFont typeface="+mj-lt"/>
              <a:buAutoNum type="arabicPeriod"/>
            </a:pPr>
            <a:r>
              <a:rPr lang="en-US" sz="2000" dirty="0"/>
              <a:t>Reading side usually wants to use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SpecificRecord</a:t>
            </a:r>
            <a:r>
              <a:rPr lang="en-US" sz="2000" dirty="0"/>
              <a:t> subclasses instead of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GenericRecord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746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EACCD2-BABE-55E9-2871-C670B4881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881437"/>
            <a:ext cx="13258800" cy="14732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F8B7-10D4-5F4E-99A5-6047DDC6423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78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Transactional producer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BE5DB-BC3D-517B-5296-3E9B38B2EC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62136-E82D-128B-4EF9-F1920E6F71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Finally easy with Spring</a:t>
            </a:r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488BF-A74E-A8CD-C64A-15E0A3536A0B}"/>
              </a:ext>
            </a:extLst>
          </p:cNvPr>
          <p:cNvSpPr txBox="1"/>
          <p:nvPr/>
        </p:nvSpPr>
        <p:spPr>
          <a:xfrm>
            <a:off x="685799" y="5638786"/>
            <a:ext cx="12899572" cy="1477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US" sz="2000" dirty="0"/>
              <a:t>Managing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transactional.id</a:t>
            </a:r>
            <a:r>
              <a:rPr lang="en-US" sz="2000" dirty="0"/>
              <a:t> in Java Client API has it's challenges. </a:t>
            </a:r>
            <a:br>
              <a:rPr lang="en-US" sz="2000" dirty="0"/>
            </a:br>
            <a:r>
              <a:rPr lang="en-US" sz="2000" dirty="0"/>
              <a:t>It has been changed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to transaction-id-prefix</a:t>
            </a:r>
            <a:r>
              <a:rPr lang="en-US" sz="2000" dirty="0"/>
              <a:t> in Spring for Kafka.</a:t>
            </a:r>
          </a:p>
          <a:p>
            <a:pPr marL="457200" indent="-457200" algn="l">
              <a:lnSpc>
                <a:spcPct val="15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US" sz="2000" dirty="0"/>
              <a:t>This automatically introduces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KafkaTransactionManager</a:t>
            </a:r>
            <a:r>
              <a:rPr lang="en-US" sz="2000" dirty="0"/>
              <a:t> and allows to use well known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@Transactional</a:t>
            </a:r>
            <a:r>
              <a:rPr lang="en-US" sz="2000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BCE697-1D2D-A340-003E-A793D1A18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5" y="1852022"/>
            <a:ext cx="1371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3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8DB1CBA-9DFA-B1C8-422C-3604E1A45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2156"/>
            <a:ext cx="13716000" cy="577215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Transactional producer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BE5DB-BC3D-517B-5296-3E9B38B2EC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488BF-A74E-A8CD-C64A-15E0A3536A0B}"/>
              </a:ext>
            </a:extLst>
          </p:cNvPr>
          <p:cNvSpPr txBox="1"/>
          <p:nvPr/>
        </p:nvSpPr>
        <p:spPr>
          <a:xfrm>
            <a:off x="2925295" y="6443597"/>
            <a:ext cx="10660076" cy="100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US" sz="2000" dirty="0"/>
              <a:t>That is it. Use well known pattern for managing transactions in Spring apps</a:t>
            </a:r>
          </a:p>
          <a:p>
            <a:pPr algn="l">
              <a:lnSpc>
                <a:spcPct val="150000"/>
              </a:lnSpc>
              <a:spcAft>
                <a:spcPts val="4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CAUTION</a:t>
            </a:r>
            <a:r>
              <a:rPr lang="en-US" sz="2000" b="1" dirty="0"/>
              <a:t>:</a:t>
            </a:r>
            <a:r>
              <a:rPr lang="en-US" sz="2000" dirty="0"/>
              <a:t> What if you need both a database and Kafka commit?</a:t>
            </a:r>
          </a:p>
        </p:txBody>
      </p:sp>
    </p:spTree>
    <p:extLst>
      <p:ext uri="{BB962C8B-B14F-4D97-AF65-F5344CB8AC3E}">
        <p14:creationId xmlns:p14="http://schemas.microsoft.com/office/powerpoint/2010/main" val="205609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Transactional aware 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00E7-83AB-DEC5-28B5-4CD25837C01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25BC7-44EA-A71D-3A5A-3649738466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application.yml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488BF-A74E-A8CD-C64A-15E0A3536A0B}"/>
              </a:ext>
            </a:extLst>
          </p:cNvPr>
          <p:cNvSpPr txBox="1"/>
          <p:nvPr/>
        </p:nvSpPr>
        <p:spPr>
          <a:xfrm>
            <a:off x="685800" y="6038423"/>
            <a:ext cx="12507686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US" sz="2000" dirty="0"/>
              <a:t>Remember that you consumer needs to know if records are published using transactions or else you will encounter dirty reads.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AF38C7-9CFD-A1D1-64E9-531FC1E06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6443"/>
            <a:ext cx="13716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1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Transactional aware 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00E7-83AB-DEC5-28B5-4CD25837C01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25BC7-44EA-A71D-3A5A-3649738466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No difference in Java code though.</a:t>
            </a:r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488BF-A74E-A8CD-C64A-15E0A3536A0B}"/>
              </a:ext>
            </a:extLst>
          </p:cNvPr>
          <p:cNvSpPr txBox="1"/>
          <p:nvPr/>
        </p:nvSpPr>
        <p:spPr>
          <a:xfrm>
            <a:off x="685800" y="6038423"/>
            <a:ext cx="12507686" cy="50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Aft>
                <a:spcPts val="4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WARNING: </a:t>
            </a:r>
            <a:r>
              <a:rPr lang="en-US" sz="2000" dirty="0"/>
              <a:t>check out what happens if you don't set a proper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isolation.level</a:t>
            </a:r>
            <a:r>
              <a:rPr lang="en-US" sz="2000" dirty="0"/>
              <a:t>. Why is that?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F456B-E90C-4BDD-7CA8-AEF28D041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5011"/>
            <a:ext cx="1371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1C48C7C-EC24-E3A1-2312-E84249CF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2180"/>
            <a:ext cx="13716000" cy="4572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Transactional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00E7-83AB-DEC5-28B5-4CD25837C01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488BF-A74E-A8CD-C64A-15E0A3536A0B}"/>
              </a:ext>
            </a:extLst>
          </p:cNvPr>
          <p:cNvSpPr txBox="1"/>
          <p:nvPr/>
        </p:nvSpPr>
        <p:spPr>
          <a:xfrm>
            <a:off x="685800" y="5714181"/>
            <a:ext cx="13213080" cy="147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Aft>
                <a:spcPts val="400"/>
              </a:spcAft>
            </a:pPr>
            <a:r>
              <a:rPr lang="en-US" sz="2000" dirty="0"/>
              <a:t>If you want to use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@SendTo</a:t>
            </a:r>
            <a:r>
              <a:rPr lang="en-US" sz="2000" dirty="0"/>
              <a:t> in more elaborate setups configure the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ConcurrentKafkaListenerContainerFactory.replyTemplate</a:t>
            </a:r>
            <a:r>
              <a:rPr lang="en-US" sz="2000" dirty="0"/>
              <a:t> with a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KafkaTemplate</a:t>
            </a:r>
            <a:r>
              <a:rPr lang="en-US" sz="2000" dirty="0"/>
              <a:t> to perform the send.</a:t>
            </a:r>
          </a:p>
          <a:p>
            <a:pPr algn="l">
              <a:lnSpc>
                <a:spcPct val="150000"/>
              </a:lnSpc>
              <a:spcAft>
                <a:spcPts val="400"/>
              </a:spcAft>
            </a:pPr>
            <a:r>
              <a:rPr lang="en-US" sz="2000" dirty="0"/>
              <a:t>Simple setups work out of the box. </a:t>
            </a:r>
          </a:p>
        </p:txBody>
      </p:sp>
    </p:spTree>
    <p:extLst>
      <p:ext uri="{BB962C8B-B14F-4D97-AF65-F5344CB8AC3E}">
        <p14:creationId xmlns:p14="http://schemas.microsoft.com/office/powerpoint/2010/main" val="116976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Debugging transactions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A0A35-DBF2-8868-2451-0E5ED64B26A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CE5AE-3229-864D-FD06-5B215C84BD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application.yml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E92099-1D85-50A3-3D51-2BE59B4D6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13716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ReplyingKafkaTemplate</a:t>
            </a:r>
            <a:endParaRPr lang="en-US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CE5AE-3229-864D-FD06-5B215C84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An automatic request/response infrastructure. Let's set it up.</a:t>
            </a:r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54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493C345-945E-30F3-D93B-F0763F926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6325"/>
            <a:ext cx="13716000" cy="607695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ReplyingKafkaTemplate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E2C5D-1895-6CE2-3D95-C61D97E733B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EAC562-4DAE-14C5-3D0E-C337B1F8FFD0}"/>
              </a:ext>
            </a:extLst>
          </p:cNvPr>
          <p:cNvSpPr txBox="1"/>
          <p:nvPr/>
        </p:nvSpPr>
        <p:spPr>
          <a:xfrm>
            <a:off x="2965268" y="6773684"/>
            <a:ext cx="9793065" cy="759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CAUTION:</a:t>
            </a:r>
            <a:r>
              <a:rPr lang="en-US" sz="2000" dirty="0"/>
              <a:t> watch out for concurrent access. Make sure your apps are co-partitioned.</a:t>
            </a:r>
          </a:p>
          <a:p>
            <a:pPr algn="l">
              <a:spcAft>
                <a:spcPts val="4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TIP:</a:t>
            </a:r>
            <a:r>
              <a:rPr lang="en-US" sz="2000" dirty="0"/>
              <a:t> Yes, you can make it transactional. Probably you should!</a:t>
            </a:r>
          </a:p>
        </p:txBody>
      </p:sp>
    </p:spTree>
    <p:extLst>
      <p:ext uri="{BB962C8B-B14F-4D97-AF65-F5344CB8AC3E}">
        <p14:creationId xmlns:p14="http://schemas.microsoft.com/office/powerpoint/2010/main" val="97563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ReplyingKafkaTemplate</a:t>
            </a:r>
            <a:endParaRPr lang="en-US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0A8A1E-A4C8-47B5-6939-2BF3D3159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09651"/>
            <a:ext cx="13258799" cy="5121275"/>
          </a:xfrm>
        </p:spPr>
        <p:txBody>
          <a:bodyPr>
            <a:normAutofit/>
          </a:bodyPr>
          <a:lstStyle/>
          <a:p>
            <a:r>
              <a:rPr lang="en-US" sz="2400" b="0" dirty="0"/>
              <a:t>The client is both: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the producer (produces </a:t>
            </a:r>
            <a:r>
              <a:rPr lang="en-US" sz="2400" b="0" dirty="0">
                <a:solidFill>
                  <a:schemeClr val="accent1"/>
                </a:solidFill>
                <a:latin typeface="Consolas" panose="020B0609020204030204" pitchFamily="49" charset="0"/>
              </a:rPr>
              <a:t>Request</a:t>
            </a:r>
            <a:r>
              <a:rPr lang="en-US" sz="2400" b="0" dirty="0"/>
              <a:t> events)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the consumer of </a:t>
            </a:r>
            <a:r>
              <a:rPr lang="en-US" sz="2400" b="0" dirty="0">
                <a:solidFill>
                  <a:schemeClr val="accent1"/>
                </a:solidFill>
                <a:latin typeface="Consolas" panose="020B0609020204030204" pitchFamily="49" charset="0"/>
              </a:rPr>
              <a:t>`</a:t>
            </a:r>
            <a:r>
              <a:rPr lang="en-US" sz="2400" b="0" dirty="0"/>
              <a:t> events.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/>
          </a:p>
          <a:p>
            <a:r>
              <a:rPr lang="en-US" sz="2400" b="0" dirty="0"/>
              <a:t>We need to configure a special </a:t>
            </a:r>
            <a:r>
              <a:rPr lang="en-US" sz="24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KafkaTemplate</a:t>
            </a:r>
            <a:r>
              <a:rPr lang="en-US" sz="2400" b="0" dirty="0"/>
              <a:t> variant that has a listening container attached. This is </a:t>
            </a:r>
            <a:r>
              <a:rPr lang="en-US" sz="24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org.springframework.kafka.requestreply.ReplyingKafkaTemplate</a:t>
            </a:r>
            <a:r>
              <a:rPr lang="en-US" sz="2400" b="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F6633-B59D-AA9E-8B4F-DDB4043B62E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83428-B295-F399-3237-F27ED957FA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client side requires more preparation.</a:t>
            </a:r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1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ReplyingKafkaTemplate</a:t>
            </a:r>
            <a:endParaRPr lang="en-US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0A8A1E-A4C8-47B5-6939-2BF3D3159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09651"/>
            <a:ext cx="13258799" cy="5121275"/>
          </a:xfrm>
        </p:spPr>
        <p:txBody>
          <a:bodyPr>
            <a:normAutofit/>
          </a:bodyPr>
          <a:lstStyle/>
          <a:p>
            <a:r>
              <a:rPr lang="en-US" sz="2400" b="0" dirty="0"/>
              <a:t>The client is both: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the producer (produces </a:t>
            </a:r>
            <a:r>
              <a:rPr lang="en-US" sz="2400" b="0" dirty="0">
                <a:solidFill>
                  <a:schemeClr val="accent1"/>
                </a:solidFill>
                <a:latin typeface="Consolas" panose="020B0609020204030204" pitchFamily="49" charset="0"/>
              </a:rPr>
              <a:t>Request</a:t>
            </a:r>
            <a:r>
              <a:rPr lang="en-US" sz="2400" b="0" dirty="0"/>
              <a:t> events)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the consumer of </a:t>
            </a:r>
            <a:r>
              <a:rPr lang="en-US" sz="2400" b="0" dirty="0">
                <a:solidFill>
                  <a:schemeClr val="accent1"/>
                </a:solidFill>
                <a:latin typeface="Consolas" panose="020B0609020204030204" pitchFamily="49" charset="0"/>
              </a:rPr>
              <a:t>`</a:t>
            </a:r>
            <a:r>
              <a:rPr lang="en-US" sz="2400" b="0" dirty="0"/>
              <a:t> events.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/>
          </a:p>
          <a:p>
            <a:r>
              <a:rPr lang="en-US" sz="2400" b="0" dirty="0"/>
              <a:t>We need to configure a special </a:t>
            </a:r>
            <a:r>
              <a:rPr lang="en-US" sz="24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KafkaTemplate</a:t>
            </a:r>
            <a:r>
              <a:rPr lang="en-US" sz="2400" b="0" dirty="0"/>
              <a:t> variant that has a listening container attached. This is </a:t>
            </a:r>
            <a:r>
              <a:rPr lang="en-US" sz="24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org.springframework.kafka.requestreply.ReplyingKafkaTemplate</a:t>
            </a:r>
            <a:r>
              <a:rPr lang="en-US" sz="2400" b="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F6633-B59D-AA9E-8B4F-DDB4043B62E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83428-B295-F399-3237-F27ED957FA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client side requires more preparation.</a:t>
            </a:r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27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F8B7-10D4-5F4E-99A5-6047DDC6423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7441FC-8C12-607C-9417-E23D22BFD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505552"/>
            <a:ext cx="13258800" cy="265176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66D695-AA62-D2F9-52B5-50B11F1843C9}"/>
              </a:ext>
            </a:extLst>
          </p:cNvPr>
          <p:cNvSpPr txBox="1"/>
          <p:nvPr/>
        </p:nvSpPr>
        <p:spPr>
          <a:xfrm>
            <a:off x="685799" y="6350000"/>
            <a:ext cx="132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1.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@EnableKafka</a:t>
            </a:r>
            <a:r>
              <a:rPr lang="en-US" sz="2000" dirty="0"/>
              <a:t> triggers Kafka beans and annotations discovery	</a:t>
            </a:r>
          </a:p>
        </p:txBody>
      </p:sp>
    </p:spTree>
    <p:extLst>
      <p:ext uri="{BB962C8B-B14F-4D97-AF65-F5344CB8AC3E}">
        <p14:creationId xmlns:p14="http://schemas.microsoft.com/office/powerpoint/2010/main" val="206529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B6F39B9-2050-16D4-5C97-E3BDF09D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03286"/>
            <a:ext cx="14478000" cy="668655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ReplyingKafkaTemplate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F6633-B59D-AA9E-8B4F-DDB4043B62E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064281-E3F9-8517-3AB2-99059E881C9D}"/>
              </a:ext>
            </a:extLst>
          </p:cNvPr>
          <p:cNvSpPr txBox="1"/>
          <p:nvPr/>
        </p:nvSpPr>
        <p:spPr>
          <a:xfrm>
            <a:off x="3526971" y="6628687"/>
            <a:ext cx="10678629" cy="697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lnSpc>
                <a:spcPct val="9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US" sz="2000" dirty="0"/>
              <a:t>We can wait only this much for response.</a:t>
            </a:r>
          </a:p>
          <a:p>
            <a:pPr marL="457200" indent="-457200" algn="l">
              <a:lnSpc>
                <a:spcPct val="9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US" sz="2000" dirty="0"/>
              <a:t>The result is a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ListenableFuture</a:t>
            </a:r>
            <a:r>
              <a:rPr lang="en-US" sz="2000" dirty="0"/>
              <a:t>. You can use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thenApply</a:t>
            </a:r>
            <a:r>
              <a:rPr lang="en-US" sz="2000" dirty="0"/>
              <a:t> to chain result processing.</a:t>
            </a:r>
          </a:p>
        </p:txBody>
      </p:sp>
    </p:spTree>
    <p:extLst>
      <p:ext uri="{BB962C8B-B14F-4D97-AF65-F5344CB8AC3E}">
        <p14:creationId xmlns:p14="http://schemas.microsoft.com/office/powerpoint/2010/main" val="316351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ReplyingKafkaTemplate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ACADCD-64EA-CD0A-D814-036B1FE47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/>
              <a:t>You need to setup the </a:t>
            </a:r>
            <a:r>
              <a:rPr lang="en-US" sz="24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ReplyingKafkaTemplate</a:t>
            </a:r>
            <a:r>
              <a:rPr lang="en-US" sz="2400" b="0" dirty="0"/>
              <a:t> itself.</a:t>
            </a:r>
          </a:p>
          <a:p>
            <a:endParaRPr lang="en-US" sz="2400" b="0" dirty="0"/>
          </a:p>
          <a:p>
            <a:r>
              <a:rPr lang="en-US" sz="2400" b="0" dirty="0"/>
              <a:t>The code is too lengthy for a slide.</a:t>
            </a:r>
          </a:p>
          <a:p>
            <a:endParaRPr lang="en-US" sz="2400" b="0" dirty="0"/>
          </a:p>
          <a:p>
            <a:r>
              <a:rPr lang="en-US" sz="2400" b="0" dirty="0"/>
              <a:t>Let’s inspect the configuration in example project directly.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9F96F-6FDC-496C-D52E-6BFBE4DACCE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2274FF-F9F1-2D76-D25C-006DFA3B15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00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Error handling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ACADCD-64EA-CD0A-D814-036B1FE47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/>
              <a:t>There are multiple causes of exceptions in event processing. The most common is the processing logic itself.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9F96F-6FDC-496C-D52E-6BFBE4DACCE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3403C7-63A2-81DD-953A-13903C845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160952"/>
            <a:ext cx="1447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2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Error handling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ACADCD-64EA-CD0A-D814-036B1FE47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/>
              <a:t>Spring is managing exceptions using an </a:t>
            </a:r>
            <a:r>
              <a:rPr lang="en-US" sz="2400" dirty="0"/>
              <a:t>error handler attached to a listener container</a:t>
            </a:r>
            <a:r>
              <a:rPr lang="en-US" sz="2400" b="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/>
              <a:t>Historically there were two different error handlers (one for single messages, one for batches). Currently all error handling logic starts from </a:t>
            </a:r>
            <a:r>
              <a:rPr lang="en-US" sz="24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org.springframework.kafka.listener.CommonErrorHandler</a:t>
            </a:r>
            <a:r>
              <a:rPr lang="en-US" sz="2400" b="0" dirty="0"/>
              <a:t> interface.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org.springframework.kafka.listener.DefaultErrorHandler</a:t>
            </a:r>
            <a:r>
              <a:rPr lang="en-US" sz="2400" b="0" dirty="0"/>
              <a:t> is the default implementation.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2B669C-1060-940C-D802-491919D41E4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D768F-9633-8955-447C-BB07CDD489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6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Error handling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ACADCD-64EA-CD0A-D814-036B1FE47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0" dirty="0"/>
              <a:t>If you do not specify custom error handling logic, the default behavior boils down to:</a:t>
            </a:r>
          </a:p>
          <a:p>
            <a:pPr>
              <a:lnSpc>
                <a:spcPct val="150000"/>
              </a:lnSpc>
            </a:pPr>
            <a:endParaRPr lang="en-US" sz="2200" b="0" dirty="0"/>
          </a:p>
          <a:p>
            <a:pPr>
              <a:lnSpc>
                <a:spcPct val="150000"/>
              </a:lnSpc>
            </a:pPr>
            <a:endParaRPr lang="en-US" sz="2200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dirty="0"/>
              <a:t>the record is redelivered to the application 10 times,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dirty="0"/>
              <a:t>there is no delay between redeliveries,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dirty="0"/>
              <a:t>the record which failed to get processed is logged and dropped,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dirty="0"/>
              <a:t>error handling logic is preventing subsequent records to be processed.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2B669C-1060-940C-D802-491919D41E4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D768F-9633-8955-447C-BB07CDD489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Default configuration</a:t>
            </a:r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8A0338-713E-4632-5B58-0A32A2862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2816284"/>
            <a:ext cx="1371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Error handling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ACADCD-64EA-CD0A-D814-036B1FE4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62" y="2057399"/>
            <a:ext cx="13258799" cy="5121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0" dirty="0"/>
              <a:t>For basic customization register a </a:t>
            </a:r>
            <a:r>
              <a:rPr lang="en-US" sz="2200" b="0" dirty="0">
                <a:solidFill>
                  <a:schemeClr val="accent1"/>
                </a:solidFill>
                <a:latin typeface="Consolas" panose="020B0609020204030204" pitchFamily="49" charset="0"/>
              </a:rPr>
              <a:t>@Bean</a:t>
            </a:r>
            <a:r>
              <a:rPr lang="en-US" sz="2200" b="0" dirty="0"/>
              <a:t> implementing </a:t>
            </a:r>
            <a:r>
              <a:rPr lang="en-US" sz="22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CommonErrorHandler</a:t>
            </a:r>
            <a:endParaRPr lang="en-US" sz="2200" b="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200" b="0" dirty="0"/>
          </a:p>
          <a:p>
            <a:pPr>
              <a:lnSpc>
                <a:spcPct val="150000"/>
              </a:lnSpc>
            </a:pPr>
            <a:endParaRPr lang="en-US" sz="2200" b="0" dirty="0"/>
          </a:p>
          <a:p>
            <a:pPr>
              <a:lnSpc>
                <a:spcPct val="150000"/>
              </a:lnSpc>
            </a:pPr>
            <a:endParaRPr lang="en-US" sz="2200" b="0" dirty="0"/>
          </a:p>
          <a:p>
            <a:pPr>
              <a:lnSpc>
                <a:spcPct val="150000"/>
              </a:lnSpc>
            </a:pPr>
            <a:endParaRPr lang="en-US" sz="2200" b="0" dirty="0"/>
          </a:p>
          <a:p>
            <a:pPr>
              <a:lnSpc>
                <a:spcPct val="150000"/>
              </a:lnSpc>
            </a:pPr>
            <a:endParaRPr lang="en-US" sz="2200" b="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b="0" dirty="0"/>
              <a:t>2 retries with 1.5s delay</a:t>
            </a:r>
          </a:p>
          <a:p>
            <a:pPr>
              <a:lnSpc>
                <a:spcPct val="150000"/>
              </a:lnSpc>
            </a:pPr>
            <a:endParaRPr lang="en-US" sz="2200" b="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2B669C-1060-940C-D802-491919D41E4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D768F-9633-8955-447C-BB07CDD489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configuration</a:t>
            </a:r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5FBBDF-470F-2E1B-0E89-B722C2B0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0"/>
            <a:ext cx="13716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1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7DEE1C0-4D6C-47C1-1804-A92865065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6252"/>
            <a:ext cx="13716000" cy="42672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Error handling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ACADCD-64EA-CD0A-D814-036B1FE4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62" y="5843453"/>
            <a:ext cx="13258799" cy="133522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b="0" dirty="0"/>
              <a:t>No more than 10s for all message retries. You can also use </a:t>
            </a:r>
            <a:r>
              <a:rPr lang="en-US" sz="22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backOff.setMaxInterval</a:t>
            </a:r>
            <a:r>
              <a:rPr lang="en-US" sz="2200" b="0" dirty="0"/>
              <a:t> for controlling max wait time between retries.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accent1"/>
                </a:solidFill>
              </a:rPr>
              <a:t>TIP: </a:t>
            </a:r>
            <a:r>
              <a:rPr lang="en-US" sz="2200" b="0" dirty="0"/>
              <a:t>What is exponential back off good for?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2B669C-1060-940C-D802-491919D41E4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D768F-9633-8955-447C-BB07CDD489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Exponential backoff</a:t>
            </a:r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92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Error handling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ACADCD-64EA-CD0A-D814-036B1FE47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/>
              <a:t>Message logging and dropping might not be acceptable for your use case. You may implement a custom recovery logic.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/>
              <a:t>A common pattern is using a </a:t>
            </a:r>
            <a:r>
              <a:rPr lang="en-US" sz="2400" dirty="0"/>
              <a:t>dead letter topic </a:t>
            </a:r>
            <a:r>
              <a:rPr lang="en-US" sz="2400" b="0" dirty="0"/>
              <a:t>- you publish the problematic record to a new topic and skip it.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/>
              <a:t>The follow up is to analyze the problematic message (enriched with cause, </a:t>
            </a:r>
            <a:r>
              <a:rPr lang="en-US" sz="2400" b="0" dirty="0" err="1"/>
              <a:t>stacktrace</a:t>
            </a:r>
            <a:r>
              <a:rPr lang="en-US" sz="2400" b="0" dirty="0"/>
              <a:t>) in dead letter topic later on and keep event processing not interrupted.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2B669C-1060-940C-D802-491919D41E4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D768F-9633-8955-447C-BB07CDD489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Custom recovery</a:t>
            </a:r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879A1B4-7CA1-CFC9-0C61-8E047820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1596231"/>
            <a:ext cx="13716000" cy="3048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Error handling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ACADCD-64EA-CD0A-D814-036B1FE4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4799406"/>
            <a:ext cx="13258799" cy="2379269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The </a:t>
            </a:r>
            <a:r>
              <a:rPr lang="en-US" b="0" dirty="0" err="1"/>
              <a:t>recoverer</a:t>
            </a:r>
            <a:r>
              <a:rPr lang="en-US" b="0" dirty="0"/>
              <a:t> is a producer, so it needs a </a:t>
            </a:r>
            <a:r>
              <a:rPr lang="en-US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KafkaTemplate</a:t>
            </a:r>
            <a:r>
              <a:rPr lang="en-US" b="0" dirty="0"/>
              <a:t> instance.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The topic name will be </a:t>
            </a:r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originalTopicName</a:t>
            </a:r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</a:rPr>
              <a:t>&gt;.DLT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The message will be published to the same partition number, so DLT needs to have at least the same number of partitions as original topic.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TIP:</a:t>
            </a:r>
            <a:r>
              <a:rPr lang="en-US" b="0" dirty="0"/>
              <a:t> The </a:t>
            </a:r>
            <a:r>
              <a:rPr lang="en-US" b="0" dirty="0" err="1"/>
              <a:t>recoverer</a:t>
            </a:r>
            <a:r>
              <a:rPr lang="en-US" b="0" dirty="0"/>
              <a:t> publishes the record to DLT wit a lot of additional metadata helping to pinpoint the problem.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2B669C-1060-940C-D802-491919D41E4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D768F-9633-8955-447C-BB07CDD489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DeadLetterPublishingRecoverer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11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52F860-8207-88FC-B014-E8521FDDD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4187"/>
            <a:ext cx="13716000" cy="516255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Error handling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2B669C-1060-940C-D802-491919D41E4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D768F-9633-8955-447C-BB07CDD489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DeadLetterPublishingRecoverer</a:t>
            </a:r>
            <a:r>
              <a:rPr lang="en-US" dirty="0">
                <a:solidFill>
                  <a:schemeClr val="accent1"/>
                </a:solidFill>
              </a:rPr>
              <a:t> – more control</a:t>
            </a:r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66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F8B7-10D4-5F4E-99A5-6047DDC6423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4E31E-EF8D-BABD-D88F-A950019838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Create topics using builder pattern</a:t>
            </a:r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66D695-AA62-D2F9-52B5-50B11F1843C9}"/>
              </a:ext>
            </a:extLst>
          </p:cNvPr>
          <p:cNvSpPr txBox="1"/>
          <p:nvPr/>
        </p:nvSpPr>
        <p:spPr>
          <a:xfrm>
            <a:off x="685799" y="6350000"/>
            <a:ext cx="1325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WARNING: </a:t>
            </a:r>
            <a:r>
              <a:rPr lang="en-US" sz="2000" dirty="0"/>
              <a:t>watch out - Spring will automatically populate configuration changes to the message broker. Changing the number of partitions might be devastating for your system.	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5B21B6-93E3-95A0-8976-4541577C7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98" y="2199640"/>
            <a:ext cx="13258800" cy="3830320"/>
          </a:xfrm>
        </p:spPr>
      </p:pic>
    </p:spTree>
    <p:extLst>
      <p:ext uri="{BB962C8B-B14F-4D97-AF65-F5344CB8AC3E}">
        <p14:creationId xmlns:p14="http://schemas.microsoft.com/office/powerpoint/2010/main" val="377690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D768F-9633-8955-447C-BB07CDD48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Good demo</a:t>
            </a:r>
            <a:r>
              <a:rPr lang="en-US" sz="2400" b="0" dirty="0"/>
              <a:t>: </a:t>
            </a:r>
            <a:r>
              <a:rPr lang="en-US" sz="2400" b="0" dirty="0">
                <a:hlinkClick r:id="rId2"/>
              </a:rPr>
              <a:t>https://github.com/eugenp/tutorials/tree/master/spring-kafka</a:t>
            </a: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Kafka transactions</a:t>
            </a:r>
            <a:r>
              <a:rPr lang="en-US" sz="2400" b="0" dirty="0"/>
              <a:t>: </a:t>
            </a:r>
            <a:r>
              <a:rPr lang="en-US" sz="2400" b="0" dirty="0">
                <a:hlinkClick r:id="rId3"/>
              </a:rPr>
              <a:t>https://piotrminkowski.com/2022/10/29/kafka-transactions-with-spring-boot/</a:t>
            </a: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Outbox pattern</a:t>
            </a:r>
            <a:r>
              <a:rPr lang="en-US" sz="2400" b="0" dirty="0"/>
              <a:t>: </a:t>
            </a:r>
            <a:r>
              <a:rPr lang="en-US" sz="2400" b="0" dirty="0">
                <a:hlinkClick r:id="rId4"/>
              </a:rPr>
              <a:t>https://debezium.io/blog/2019/02/19/reliable-microservices-data-exchange-with-the-outbox-pattern</a:t>
            </a: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/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6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8" name="Text Box 115">
            <a:extLst>
              <a:ext uri="{FF2B5EF4-FFF2-40B4-BE49-F238E27FC236}">
                <a16:creationId xmlns:a16="http://schemas.microsoft.com/office/drawing/2014/main" id="{AE73D340-2581-4F46-8033-5D3536AD2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51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685800" y="2076233"/>
            <a:ext cx="10414000" cy="2229067"/>
          </a:xfrm>
          <a:prstGeom prst="rect">
            <a:avLst/>
          </a:prstGeom>
        </p:spPr>
        <p:txBody>
          <a:bodyPr anchor="ctr"/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8" y="7219681"/>
            <a:ext cx="2048690" cy="8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8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you!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Please share your feedback.</a:t>
            </a:r>
            <a:br>
              <a:rPr lang="en-US" dirty="0"/>
            </a:br>
            <a:r>
              <a:rPr lang="en-US" dirty="0"/>
              <a:t>Your opinion is important to us!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069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7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F8B7-10D4-5F4E-99A5-6047DDC6423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4E31E-EF8D-BABD-D88F-A950019838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Create topics using builder pattern</a:t>
            </a:r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66D695-AA62-D2F9-52B5-50B11F1843C9}"/>
              </a:ext>
            </a:extLst>
          </p:cNvPr>
          <p:cNvSpPr txBox="1"/>
          <p:nvPr/>
        </p:nvSpPr>
        <p:spPr>
          <a:xfrm>
            <a:off x="685799" y="6500289"/>
            <a:ext cx="1325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TIP: </a:t>
            </a:r>
            <a:r>
              <a:rPr lang="en-US" sz="2000" dirty="0"/>
              <a:t>Only a small portion of configuration is exposed as type-safe API. Still you can simply provide additional configuration entries using properties.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415A53-BDEC-D69D-101D-67FBE1D77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1371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1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F8B7-10D4-5F4E-99A5-6047DDC6423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4E31E-EF8D-BABD-D88F-A950019838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Create topics using builder pattern</a:t>
            </a:r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66D695-AA62-D2F9-52B5-50B11F1843C9}"/>
              </a:ext>
            </a:extLst>
          </p:cNvPr>
          <p:cNvSpPr txBox="1"/>
          <p:nvPr/>
        </p:nvSpPr>
        <p:spPr>
          <a:xfrm>
            <a:off x="685799" y="6500289"/>
            <a:ext cx="1325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TIP: </a:t>
            </a:r>
            <a:r>
              <a:rPr lang="en-US" sz="2000" dirty="0"/>
              <a:t>If you do not want to clutter your Spring context with multiple topic beans - create just one bean of type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NewTopics</a:t>
            </a:r>
            <a:r>
              <a:rPr lang="en-US" sz="2000" dirty="0"/>
              <a:t> (plural).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25FA8-0515-A745-418E-39758E274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0"/>
            <a:ext cx="13716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2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messages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9318DB0-B6DE-8C4B-543F-5ACBFBBF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Inject a </a:t>
            </a:r>
            <a:r>
              <a:rPr lang="en-US" sz="24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KafkaTemplate</a:t>
            </a:r>
            <a:r>
              <a:rPr lang="en-US" sz="2400" b="0" dirty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String,String</a:t>
            </a:r>
            <a:r>
              <a:rPr lang="en-US" sz="2400" b="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Use one of overloaded </a:t>
            </a:r>
            <a:r>
              <a:rPr lang="en-US" sz="24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kafkaTemplate.send</a:t>
            </a:r>
            <a:r>
              <a:rPr lang="en-US" sz="2400" b="0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400" b="0" dirty="0"/>
              <a:t> variant that resembles </a:t>
            </a:r>
            <a:r>
              <a:rPr lang="en-US" sz="24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ProducerRecord</a:t>
            </a:r>
            <a:r>
              <a:rPr lang="en-US" sz="2400" b="0" dirty="0"/>
              <a:t> constructor.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All </a:t>
            </a:r>
            <a:r>
              <a:rPr lang="en-US" sz="2400" b="0" dirty="0">
                <a:solidFill>
                  <a:schemeClr val="accent1"/>
                </a:solidFill>
                <a:latin typeface="Consolas" panose="020B0609020204030204" pitchFamily="49" charset="0"/>
              </a:rPr>
              <a:t>send()</a:t>
            </a:r>
            <a:r>
              <a:rPr lang="en-US" sz="2400" b="0" dirty="0"/>
              <a:t> variants return </a:t>
            </a:r>
            <a:r>
              <a:rPr lang="en-US" sz="24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CompletableFuture</a:t>
            </a:r>
            <a:r>
              <a:rPr lang="en-US" sz="2400" b="0" dirty="0"/>
              <a:t>. Yay!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7755205-1F8D-5E05-4F9E-D0A39F790A6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accent1"/>
                </a:solidFill>
              </a:rPr>
              <a:t>JSON</a:t>
            </a:r>
            <a:r>
              <a:rPr lang="en-US" sz="2200" b="0" dirty="0"/>
              <a:t>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accent1"/>
                </a:solidFill>
              </a:rPr>
              <a:t>Avro</a:t>
            </a:r>
            <a:r>
              <a:rPr lang="en-US" sz="2200" b="0" dirty="0"/>
              <a:t>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implementing processors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ReplyingKafkaTemplate</a:t>
            </a:r>
            <a:r>
              <a:rPr lang="en-US" sz="2200" b="0" dirty="0"/>
              <a:t> - request/response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Error handling, retries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57E9D1A-C8DF-12C3-067B-5BD44177AB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Use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KafkaTemplate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488488-C471-A318-6C55-67B037B78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903286"/>
            <a:ext cx="13716000" cy="668655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DB55C81-3332-2EBC-B93E-AB940AA7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KafkaTemplate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F8B7-10D4-5F4E-99A5-6047DDC6423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Single Corner Rounded 3">
            <a:extLst>
              <a:ext uri="{FF2B5EF4-FFF2-40B4-BE49-F238E27FC236}">
                <a16:creationId xmlns:a16="http://schemas.microsoft.com/office/drawing/2014/main" id="{CC4D1DC9-4199-5B2E-56C9-69E9C3AD663F}"/>
              </a:ext>
            </a:extLst>
          </p:cNvPr>
          <p:cNvSpPr/>
          <p:nvPr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CE2BF-017C-083A-2F04-71F5E61C6409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Spring For Kafka</a:t>
            </a:r>
            <a:endParaRPr lang="uk-UA" sz="1600" b="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66D695-AA62-D2F9-52B5-50B11F1843C9}"/>
              </a:ext>
            </a:extLst>
          </p:cNvPr>
          <p:cNvSpPr txBox="1"/>
          <p:nvPr/>
        </p:nvSpPr>
        <p:spPr>
          <a:xfrm>
            <a:off x="6945573" y="5246256"/>
            <a:ext cx="7371561" cy="974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9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US" sz="2000" dirty="0"/>
              <a:t>Check other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.send()</a:t>
            </a:r>
            <a:r>
              <a:rPr lang="en-US" sz="2000" dirty="0"/>
              <a:t> method variants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-457200" algn="l">
              <a:lnSpc>
                <a:spcPct val="9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SendResult</a:t>
            </a:r>
            <a:r>
              <a:rPr lang="en-US" sz="2000" dirty="0"/>
              <a:t> contains both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ProducerRecord</a:t>
            </a:r>
            <a:r>
              <a:rPr lang="en-US" sz="2000" dirty="0"/>
              <a:t> created and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RecordMetadata</a:t>
            </a:r>
            <a:r>
              <a:rPr lang="en-US" sz="2000" dirty="0"/>
              <a:t> returned.</a:t>
            </a:r>
          </a:p>
        </p:txBody>
      </p:sp>
    </p:spTree>
    <p:extLst>
      <p:ext uri="{BB962C8B-B14F-4D97-AF65-F5344CB8AC3E}">
        <p14:creationId xmlns:p14="http://schemas.microsoft.com/office/powerpoint/2010/main" val="196855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DXC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400"/>
          </a:spcAft>
          <a:defRPr sz="2000" dirty="0"/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Luxoft_Powerpoint_template+manual_Dec_2021" id="{29F1CA3D-50C0-4110-A821-0F77721E1386}" vid="{25BC799D-1736-4F7D-8187-0710C620F8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85759C4F30514AA1546D4FDCEC3CF1" ma:contentTypeVersion="18" ma:contentTypeDescription="Create a new document." ma:contentTypeScope="" ma:versionID="7e75811bbd23b238b7a3509e6ba8a1c6">
  <xsd:schema xmlns:xsd="http://www.w3.org/2001/XMLSchema" xmlns:xs="http://www.w3.org/2001/XMLSchema" xmlns:p="http://schemas.microsoft.com/office/2006/metadata/properties" xmlns:ns2="447c2993-ad71-4527-9aff-70d2cd651966" xmlns:ns3="cd35c876-aafd-4110-b926-8e924b76e3a6" xmlns:ns4="168e0357-5b39-4600-91c2-bfff6e896513" targetNamespace="http://schemas.microsoft.com/office/2006/metadata/properties" ma:root="true" ma:fieldsID="e17e85bb73ff15e2bb082ac51a48e3e6" ns2:_="" ns3:_="" ns4:_="">
    <xsd:import namespace="447c2993-ad71-4527-9aff-70d2cd651966"/>
    <xsd:import namespace="cd35c876-aafd-4110-b926-8e924b76e3a6"/>
    <xsd:import namespace="168e0357-5b39-4600-91c2-bfff6e8965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MediaServiceMetadata" minOccurs="0"/>
                <xsd:element ref="ns3:MediaServiceFastMetadata" minOccurs="0"/>
                <xsd:element ref="ns2:SharedWithDetails" minOccurs="0"/>
                <xsd:element ref="ns3:lcf76f155ced4ddcb4097134ff3c332f" minOccurs="0"/>
                <xsd:element ref="ns4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c2993-ad71-4527-9aff-70d2cd651966" elementFormDefault="qualified">
    <xsd:import namespace="http://schemas.microsoft.com/office/2006/documentManagement/types"/>
    <xsd:import namespace="http://schemas.microsoft.com/office/infopath/2007/PartnerControls"/>
    <xsd:element name="SharedWithUsers" ma:index="4" nillable="true" ma:displayName="Shared With" ma:list="UserInfo" ma:SharePointGroup="0" ma:internalName="SharedWithUsers" ma:readOnly="tru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35c876-aafd-4110-b926-8e924b76e3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6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8f211cb-e08d-4e65-a875-32590ca7bb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e0357-5b39-4600-91c2-bfff6e89651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a00e36e-3d62-44df-b6a9-06560a85f158}" ma:internalName="TaxCatchAll" ma:showField="CatchAllData" ma:web="447c2993-ad71-4527-9aff-70d2cd6519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35c876-aafd-4110-b926-8e924b76e3a6">
      <Terms xmlns="http://schemas.microsoft.com/office/infopath/2007/PartnerControls"/>
    </lcf76f155ced4ddcb4097134ff3c332f>
    <TaxCatchAll xmlns="168e0357-5b39-4600-91c2-bfff6e89651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F3B988-3070-4D9B-BAB8-B9670FE83E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c2993-ad71-4527-9aff-70d2cd651966"/>
    <ds:schemaRef ds:uri="cd35c876-aafd-4110-b926-8e924b76e3a6"/>
    <ds:schemaRef ds:uri="168e0357-5b39-4600-91c2-bfff6e8965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0B601F-1F4D-46C9-90D2-8B075905F6D3}">
  <ds:schemaRefs>
    <ds:schemaRef ds:uri="447c2993-ad71-4527-9aff-70d2cd651966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cd35c876-aafd-4110-b926-8e924b76e3a6"/>
    <ds:schemaRef ds:uri="http://www.w3.org/XML/1998/namespace"/>
    <ds:schemaRef ds:uri="168e0357-5b39-4600-91c2-bfff6e896513"/>
  </ds:schemaRefs>
</ds:datastoreItem>
</file>

<file path=customXml/itemProps3.xml><?xml version="1.0" encoding="utf-8"?>
<ds:datastoreItem xmlns:ds="http://schemas.openxmlformats.org/officeDocument/2006/customXml" ds:itemID="{71BEE685-D058-427C-9735-7E4218DFD1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</TotalTime>
  <Words>1617</Words>
  <Application>Microsoft Office PowerPoint</Application>
  <PresentationFormat>Custom</PresentationFormat>
  <Paragraphs>248</Paragraphs>
  <Slides>53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Consolas</vt:lpstr>
      <vt:lpstr>Open Sans</vt:lpstr>
      <vt:lpstr>1_DXC</vt:lpstr>
      <vt:lpstr> Module 6:  Spring for Kafka</vt:lpstr>
      <vt:lpstr>What will we cover?</vt:lpstr>
      <vt:lpstr>Dependencies</vt:lpstr>
      <vt:lpstr>Setup</vt:lpstr>
      <vt:lpstr>Topic creation</vt:lpstr>
      <vt:lpstr>Topic creation</vt:lpstr>
      <vt:lpstr>Topic creation</vt:lpstr>
      <vt:lpstr>Sending messages</vt:lpstr>
      <vt:lpstr>KafkaTemplate</vt:lpstr>
      <vt:lpstr>@KafkaListener</vt:lpstr>
      <vt:lpstr>@KafkaListener</vt:lpstr>
      <vt:lpstr>Configuring the producer</vt:lpstr>
      <vt:lpstr>Configuring the consumer</vt:lpstr>
      <vt:lpstr>App configuration</vt:lpstr>
      <vt:lpstr>Shall we try?</vt:lpstr>
      <vt:lpstr>Handling concurrency</vt:lpstr>
      <vt:lpstr>Custom KafkaTemplate</vt:lpstr>
      <vt:lpstr>Custom KafkaTemplate</vt:lpstr>
      <vt:lpstr>Customizing the listener</vt:lpstr>
      <vt:lpstr>Customizing the listener</vt:lpstr>
      <vt:lpstr>We can listen for strongly typed events</vt:lpstr>
      <vt:lpstr>Alternative configs</vt:lpstr>
      <vt:lpstr>Alternative configs</vt:lpstr>
      <vt:lpstr>Filtering messages</vt:lpstr>
      <vt:lpstr>Handling multiple data types in one topic</vt:lpstr>
      <vt:lpstr>Handling multiple data types in one topic</vt:lpstr>
      <vt:lpstr>Handling multiple data types in one topic</vt:lpstr>
      <vt:lpstr>Handling multiple data types in one topic</vt:lpstr>
      <vt:lpstr>Avro support</vt:lpstr>
      <vt:lpstr>Transactional producer</vt:lpstr>
      <vt:lpstr>Transactional producer</vt:lpstr>
      <vt:lpstr>Transactional aware consumer</vt:lpstr>
      <vt:lpstr>Transactional aware consumer</vt:lpstr>
      <vt:lpstr>Transactional processor</vt:lpstr>
      <vt:lpstr>Debugging transactions</vt:lpstr>
      <vt:lpstr>ReplyingKafkaTemplate</vt:lpstr>
      <vt:lpstr>ReplyingKafkaTemplate</vt:lpstr>
      <vt:lpstr>ReplyingKafkaTemplate</vt:lpstr>
      <vt:lpstr>ReplyingKafkaTemplate</vt:lpstr>
      <vt:lpstr>ReplyingKafkaTemplate</vt:lpstr>
      <vt:lpstr>ReplyingKafkaTemplate</vt:lpstr>
      <vt:lpstr>Error handling</vt:lpstr>
      <vt:lpstr>Error handling</vt:lpstr>
      <vt:lpstr>Error handling</vt:lpstr>
      <vt:lpstr>Error handling</vt:lpstr>
      <vt:lpstr>Error handling</vt:lpstr>
      <vt:lpstr>Error handling</vt:lpstr>
      <vt:lpstr>Error handling</vt:lpstr>
      <vt:lpstr>Error handling</vt:lpstr>
      <vt:lpstr>Links</vt:lpstr>
      <vt:lpstr>PowerPoint Presentation</vt:lpstr>
      <vt:lpstr>Thank you!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training  course title</dc:title>
  <dc:subject/>
  <dc:creator>Mishenko, Andrii</dc:creator>
  <cp:keywords/>
  <dc:description/>
  <cp:lastModifiedBy>Gawron, Leszek (DXC Luxoft)</cp:lastModifiedBy>
  <cp:revision>47</cp:revision>
  <dcterms:created xsi:type="dcterms:W3CDTF">2022-06-01T11:26:12Z</dcterms:created>
  <dcterms:modified xsi:type="dcterms:W3CDTF">2024-02-08T21:12:15Z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0x0101008685759C4F30514AA1546D4FDCEC3CF1</vt:lpwstr>
  </property>
  <property fmtid="{D5CDD505-2E9C-101B-9397-08002B2CF9AE}" pid="3" name="MediaServiceImageTags">
    <vt:lpwstr/>
  </property>
</Properties>
</file>