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08" autoAdjust="0"/>
  </p:normalViewPr>
  <p:slideViewPr>
    <p:cSldViewPr snapToGrid="0">
      <p:cViewPr varScale="1">
        <p:scale>
          <a:sx n="80" d="100"/>
          <a:sy n="80" d="100"/>
        </p:scale>
        <p:origin x="16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7FE59-D95E-4412-8759-8D0571CED71B}" type="datetimeFigureOut">
              <a:rPr lang="de-CH" smtClean="0"/>
              <a:t>28.05.2020</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47B2E-312E-4F43-A2D4-F58842274618}" type="slidenum">
              <a:rPr lang="de-CH" smtClean="0"/>
              <a:t>‹Nr.›</a:t>
            </a:fld>
            <a:endParaRPr lang="de-CH"/>
          </a:p>
        </p:txBody>
      </p:sp>
    </p:spTree>
    <p:extLst>
      <p:ext uri="{BB962C8B-B14F-4D97-AF65-F5344CB8AC3E}">
        <p14:creationId xmlns:p14="http://schemas.microsoft.com/office/powerpoint/2010/main" val="81860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Bodo</a:t>
            </a:r>
            <a:endParaRPr lang="de-CH" dirty="0"/>
          </a:p>
          <a:p>
            <a:endParaRPr lang="de-CH" dirty="0"/>
          </a:p>
          <a:p>
            <a:r>
              <a:rPr lang="de-CH" dirty="0"/>
              <a:t>Hallo miteinander wir begrüssen euch herzlich zu unserer Präsentation. Diese handelt von der Zusammenstellung des optimalen Aktienportfolios aus Aktientitel des SMI.</a:t>
            </a:r>
          </a:p>
        </p:txBody>
      </p:sp>
      <p:sp>
        <p:nvSpPr>
          <p:cNvPr id="4" name="Foliennummernplatzhalter 3"/>
          <p:cNvSpPr>
            <a:spLocks noGrp="1"/>
          </p:cNvSpPr>
          <p:nvPr>
            <p:ph type="sldNum" sz="quarter" idx="5"/>
          </p:nvPr>
        </p:nvSpPr>
        <p:spPr/>
        <p:txBody>
          <a:bodyPr/>
          <a:lstStyle/>
          <a:p>
            <a:fld id="{88147B2E-312E-4F43-A2D4-F58842274618}" type="slidenum">
              <a:rPr lang="de-CH" smtClean="0"/>
              <a:t>1</a:t>
            </a:fld>
            <a:endParaRPr lang="de-CH"/>
          </a:p>
        </p:txBody>
      </p:sp>
    </p:spTree>
    <p:extLst>
      <p:ext uri="{BB962C8B-B14F-4D97-AF65-F5344CB8AC3E}">
        <p14:creationId xmlns:p14="http://schemas.microsoft.com/office/powerpoint/2010/main" val="29005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Bodo</a:t>
            </a:r>
          </a:p>
          <a:p>
            <a:endParaRPr lang="de-CH" dirty="0"/>
          </a:p>
          <a:p>
            <a:r>
              <a:rPr lang="de-CH" dirty="0"/>
              <a:t>Mit unserer Arbeit wollten wir in erster Linie herausfinden, wie sich das optimale Aktienportfolio aus Aktien des SMI zusammensetzt. Zusätzlich hat uns interessiert, wie sich der Betrag in den nächsten Monaten der betrachteten Periode entwickelt und wie gut unser Aktienportfolio im Vergleich zum  SMI selbst </a:t>
            </a:r>
            <a:r>
              <a:rPr lang="de-CH" dirty="0" err="1"/>
              <a:t>dahsteht</a:t>
            </a:r>
            <a:r>
              <a:rPr lang="de-CH" dirty="0"/>
              <a:t>.</a:t>
            </a:r>
          </a:p>
        </p:txBody>
      </p:sp>
      <p:sp>
        <p:nvSpPr>
          <p:cNvPr id="4" name="Foliennummernplatzhalter 3"/>
          <p:cNvSpPr>
            <a:spLocks noGrp="1"/>
          </p:cNvSpPr>
          <p:nvPr>
            <p:ph type="sldNum" sz="quarter" idx="5"/>
          </p:nvPr>
        </p:nvSpPr>
        <p:spPr/>
        <p:txBody>
          <a:bodyPr/>
          <a:lstStyle/>
          <a:p>
            <a:fld id="{88147B2E-312E-4F43-A2D4-F58842274618}" type="slidenum">
              <a:rPr lang="de-CH" smtClean="0"/>
              <a:t>2</a:t>
            </a:fld>
            <a:endParaRPr lang="de-CH"/>
          </a:p>
        </p:txBody>
      </p:sp>
    </p:spTree>
    <p:extLst>
      <p:ext uri="{BB962C8B-B14F-4D97-AF65-F5344CB8AC3E}">
        <p14:creationId xmlns:p14="http://schemas.microsoft.com/office/powerpoint/2010/main" val="106648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Bodo</a:t>
            </a:r>
          </a:p>
          <a:p>
            <a:endParaRPr lang="de-CH" dirty="0"/>
          </a:p>
          <a:p>
            <a:r>
              <a:rPr lang="de-CH" dirty="0"/>
              <a:t>Zur Erarbeitung der Ergebnisse haben wir zwei Hauptmethoden verwendet: eine Literatur-Review und die Programmierung in R.</a:t>
            </a:r>
          </a:p>
          <a:p>
            <a:endParaRPr lang="de-CH" dirty="0"/>
          </a:p>
          <a:p>
            <a:r>
              <a:rPr lang="de-CH" dirty="0"/>
              <a:t>In der Literatur-Review haben wir uns das Ziel gesetzt relevante Literatur zum Thema des modernen Portfoliomanagement und zum SMI zu finden.</a:t>
            </a:r>
          </a:p>
          <a:p>
            <a:endParaRPr lang="de-CH" dirty="0"/>
          </a:p>
          <a:p>
            <a:r>
              <a:rPr lang="de-CH" dirty="0"/>
              <a:t>In der R-Programmierung haben wir Konzepte des Portfolio und Performance Analytics sowie aus ARIMA und Forecast verwendet.</a:t>
            </a:r>
          </a:p>
        </p:txBody>
      </p:sp>
      <p:sp>
        <p:nvSpPr>
          <p:cNvPr id="4" name="Foliennummernplatzhalter 3"/>
          <p:cNvSpPr>
            <a:spLocks noGrp="1"/>
          </p:cNvSpPr>
          <p:nvPr>
            <p:ph type="sldNum" sz="quarter" idx="5"/>
          </p:nvPr>
        </p:nvSpPr>
        <p:spPr/>
        <p:txBody>
          <a:bodyPr/>
          <a:lstStyle/>
          <a:p>
            <a:fld id="{88147B2E-312E-4F43-A2D4-F58842274618}" type="slidenum">
              <a:rPr lang="de-CH" smtClean="0"/>
              <a:t>3</a:t>
            </a:fld>
            <a:endParaRPr lang="de-CH"/>
          </a:p>
        </p:txBody>
      </p:sp>
    </p:spTree>
    <p:extLst>
      <p:ext uri="{BB962C8B-B14F-4D97-AF65-F5344CB8AC3E}">
        <p14:creationId xmlns:p14="http://schemas.microsoft.com/office/powerpoint/2010/main" val="3981580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Markus</a:t>
            </a:r>
          </a:p>
        </p:txBody>
      </p:sp>
      <p:sp>
        <p:nvSpPr>
          <p:cNvPr id="4" name="Foliennummernplatzhalter 3"/>
          <p:cNvSpPr>
            <a:spLocks noGrp="1"/>
          </p:cNvSpPr>
          <p:nvPr>
            <p:ph type="sldNum" sz="quarter" idx="5"/>
          </p:nvPr>
        </p:nvSpPr>
        <p:spPr/>
        <p:txBody>
          <a:bodyPr/>
          <a:lstStyle/>
          <a:p>
            <a:fld id="{88147B2E-312E-4F43-A2D4-F58842274618}" type="slidenum">
              <a:rPr lang="de-CH" smtClean="0"/>
              <a:t>4</a:t>
            </a:fld>
            <a:endParaRPr lang="de-CH"/>
          </a:p>
        </p:txBody>
      </p:sp>
    </p:spTree>
    <p:extLst>
      <p:ext uri="{BB962C8B-B14F-4D97-AF65-F5344CB8AC3E}">
        <p14:creationId xmlns:p14="http://schemas.microsoft.com/office/powerpoint/2010/main" val="21623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Markus</a:t>
            </a:r>
          </a:p>
        </p:txBody>
      </p:sp>
      <p:sp>
        <p:nvSpPr>
          <p:cNvPr id="4" name="Foliennummernplatzhalter 3"/>
          <p:cNvSpPr>
            <a:spLocks noGrp="1"/>
          </p:cNvSpPr>
          <p:nvPr>
            <p:ph type="sldNum" sz="quarter" idx="5"/>
          </p:nvPr>
        </p:nvSpPr>
        <p:spPr/>
        <p:txBody>
          <a:bodyPr/>
          <a:lstStyle/>
          <a:p>
            <a:fld id="{88147B2E-312E-4F43-A2D4-F58842274618}" type="slidenum">
              <a:rPr lang="de-CH" smtClean="0"/>
              <a:t>5</a:t>
            </a:fld>
            <a:endParaRPr lang="de-CH"/>
          </a:p>
        </p:txBody>
      </p:sp>
    </p:spTree>
    <p:extLst>
      <p:ext uri="{BB962C8B-B14F-4D97-AF65-F5344CB8AC3E}">
        <p14:creationId xmlns:p14="http://schemas.microsoft.com/office/powerpoint/2010/main" val="89312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Markus</a:t>
            </a:r>
          </a:p>
        </p:txBody>
      </p:sp>
      <p:sp>
        <p:nvSpPr>
          <p:cNvPr id="4" name="Foliennummernplatzhalter 3"/>
          <p:cNvSpPr>
            <a:spLocks noGrp="1"/>
          </p:cNvSpPr>
          <p:nvPr>
            <p:ph type="sldNum" sz="quarter" idx="5"/>
          </p:nvPr>
        </p:nvSpPr>
        <p:spPr/>
        <p:txBody>
          <a:bodyPr/>
          <a:lstStyle/>
          <a:p>
            <a:fld id="{88147B2E-312E-4F43-A2D4-F58842274618}" type="slidenum">
              <a:rPr lang="de-CH" smtClean="0"/>
              <a:t>6</a:t>
            </a:fld>
            <a:endParaRPr lang="de-CH"/>
          </a:p>
        </p:txBody>
      </p:sp>
    </p:spTree>
    <p:extLst>
      <p:ext uri="{BB962C8B-B14F-4D97-AF65-F5344CB8AC3E}">
        <p14:creationId xmlns:p14="http://schemas.microsoft.com/office/powerpoint/2010/main" val="189777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Bodo</a:t>
            </a:r>
          </a:p>
        </p:txBody>
      </p:sp>
      <p:sp>
        <p:nvSpPr>
          <p:cNvPr id="4" name="Foliennummernplatzhalter 3"/>
          <p:cNvSpPr>
            <a:spLocks noGrp="1"/>
          </p:cNvSpPr>
          <p:nvPr>
            <p:ph type="sldNum" sz="quarter" idx="5"/>
          </p:nvPr>
        </p:nvSpPr>
        <p:spPr/>
        <p:txBody>
          <a:bodyPr/>
          <a:lstStyle/>
          <a:p>
            <a:fld id="{88147B2E-312E-4F43-A2D4-F58842274618}" type="slidenum">
              <a:rPr lang="de-CH" smtClean="0"/>
              <a:t>7</a:t>
            </a:fld>
            <a:endParaRPr lang="de-CH"/>
          </a:p>
        </p:txBody>
      </p:sp>
    </p:spTree>
    <p:extLst>
      <p:ext uri="{BB962C8B-B14F-4D97-AF65-F5344CB8AC3E}">
        <p14:creationId xmlns:p14="http://schemas.microsoft.com/office/powerpoint/2010/main" val="84935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0B3ADA6-13F5-4541-92D7-22F4C06E4898}" type="datetimeFigureOut">
              <a:rPr lang="de-CH" smtClean="0"/>
              <a:t>28.05.2020</a:t>
            </a:fld>
            <a:endParaRPr lang="de-CH"/>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33708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0B3ADA6-13F5-4541-92D7-22F4C06E4898}" type="datetimeFigureOut">
              <a:rPr lang="de-CH" smtClean="0"/>
              <a:t>28.05.2020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67252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0B3ADA6-13F5-4541-92D7-22F4C06E4898}" type="datetimeFigureOut">
              <a:rPr lang="de-CH" smtClean="0"/>
              <a:t>28.05.2020</a:t>
            </a:fld>
            <a:endParaRPr lang="de-CH"/>
          </a:p>
        </p:txBody>
      </p:sp>
      <p:sp>
        <p:nvSpPr>
          <p:cNvPr id="5" name="Footer Placeholder 4"/>
          <p:cNvSpPr>
            <a:spLocks noGrp="1"/>
          </p:cNvSpPr>
          <p:nvPr>
            <p:ph type="ftr" sz="quarter" idx="11"/>
          </p:nvPr>
        </p:nvSpPr>
        <p:spPr>
          <a:xfrm>
            <a:off x="774923" y="5951811"/>
            <a:ext cx="7896279" cy="365125"/>
          </a:xfrm>
        </p:spPr>
        <p:txBody>
          <a:bodyPr/>
          <a:lstStyle/>
          <a:p>
            <a:endParaRPr lang="de-CH"/>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104364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0B3ADA6-13F5-4541-92D7-22F4C06E4898}" type="datetimeFigureOut">
              <a:rPr lang="de-CH" smtClean="0"/>
              <a:t>28.05.2020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a:xfrm>
            <a:off x="10558300" y="5956137"/>
            <a:ext cx="1052508" cy="365125"/>
          </a:xfrm>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66545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0B3ADA6-13F5-4541-92D7-22F4C06E4898}" type="datetimeFigureOut">
              <a:rPr lang="de-CH" smtClean="0"/>
              <a:t>28.05.2020</a:t>
            </a:fld>
            <a:endParaRPr lang="de-CH"/>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7022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0B3ADA6-13F5-4541-92D7-22F4C06E4898}" type="datetimeFigureOut">
              <a:rPr lang="de-CH" smtClean="0"/>
              <a:t>28.05.2020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41595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0B3ADA6-13F5-4541-92D7-22F4C06E4898}" type="datetimeFigureOut">
              <a:rPr lang="de-CH" smtClean="0"/>
              <a:t>28.05.2020</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4207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0B3ADA6-13F5-4541-92D7-22F4C06E4898}" type="datetimeFigureOut">
              <a:rPr lang="de-CH" smtClean="0"/>
              <a:t>28.05.2020</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283137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3ADA6-13F5-4541-92D7-22F4C06E4898}" type="datetimeFigureOut">
              <a:rPr lang="de-CH" smtClean="0"/>
              <a:t>28.05.2020</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95999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de-DE"/>
              <a:t>Mastertitelformat bearbeiten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0B3ADA6-13F5-4541-92D7-22F4C06E4898}" type="datetimeFigureOut">
              <a:rPr lang="de-CH" smtClean="0"/>
              <a:t>28.05.2020</a:t>
            </a:fld>
            <a:endParaRPr lang="de-CH"/>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2E34BBA-2A6F-45F4-9827-F035FE5BDC24}" type="slidenum">
              <a:rPr lang="de-CH" smtClean="0"/>
              <a:t>‹Nr.›</a:t>
            </a:fld>
            <a:endParaRPr lang="de-CH"/>
          </a:p>
        </p:txBody>
      </p:sp>
    </p:spTree>
    <p:extLst>
      <p:ext uri="{BB962C8B-B14F-4D97-AF65-F5344CB8AC3E}">
        <p14:creationId xmlns:p14="http://schemas.microsoft.com/office/powerpoint/2010/main" val="38074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0B3ADA6-13F5-4541-92D7-22F4C06E4898}" type="datetimeFigureOut">
              <a:rPr lang="de-CH" smtClean="0"/>
              <a:t>28.05.2020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E2E34BBA-2A6F-45F4-9827-F035FE5BDC24}" type="slidenum">
              <a:rPr lang="de-CH" smtClean="0"/>
              <a:t>‹Nr.›</a:t>
            </a:fld>
            <a:endParaRPr lang="de-CH"/>
          </a:p>
        </p:txBody>
      </p:sp>
    </p:spTree>
    <p:extLst>
      <p:ext uri="{BB962C8B-B14F-4D97-AF65-F5344CB8AC3E}">
        <p14:creationId xmlns:p14="http://schemas.microsoft.com/office/powerpoint/2010/main" val="11221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B3ADA6-13F5-4541-92D7-22F4C06E4898}" type="datetimeFigureOut">
              <a:rPr lang="de-CH" smtClean="0"/>
              <a:t>28.05.2020</a:t>
            </a:fld>
            <a:endParaRPr lang="de-CH"/>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de-CH"/>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2E34BBA-2A6F-45F4-9827-F035FE5BDC24}" type="slidenum">
              <a:rPr lang="de-CH" smtClean="0"/>
              <a:t>‹Nr.›</a:t>
            </a:fld>
            <a:endParaRPr lang="de-CH"/>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1440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2B5C54-A49F-40C9-8F6A-7D04F76DF188}"/>
              </a:ext>
            </a:extLst>
          </p:cNvPr>
          <p:cNvSpPr>
            <a:spLocks noGrp="1"/>
          </p:cNvSpPr>
          <p:nvPr>
            <p:ph type="ctrTitle"/>
          </p:nvPr>
        </p:nvSpPr>
        <p:spPr/>
        <p:txBody>
          <a:bodyPr>
            <a:normAutofit/>
          </a:bodyPr>
          <a:lstStyle/>
          <a:p>
            <a:r>
              <a:rPr lang="de-CH" dirty="0"/>
              <a:t>Zusammenstellung des optimalen Aktienportfolios aus Aktien DES </a:t>
            </a:r>
            <a:r>
              <a:rPr lang="de-CH" dirty="0" err="1"/>
              <a:t>smi</a:t>
            </a:r>
            <a:endParaRPr lang="de-CH" dirty="0"/>
          </a:p>
        </p:txBody>
      </p:sp>
      <p:sp>
        <p:nvSpPr>
          <p:cNvPr id="3" name="Untertitel 2">
            <a:extLst>
              <a:ext uri="{FF2B5EF4-FFF2-40B4-BE49-F238E27FC236}">
                <a16:creationId xmlns:a16="http://schemas.microsoft.com/office/drawing/2014/main" id="{8F00803B-1175-4649-B122-E2EBB9278189}"/>
              </a:ext>
            </a:extLst>
          </p:cNvPr>
          <p:cNvSpPr>
            <a:spLocks noGrp="1"/>
          </p:cNvSpPr>
          <p:nvPr>
            <p:ph type="subTitle" idx="1"/>
          </p:nvPr>
        </p:nvSpPr>
        <p:spPr/>
        <p:txBody>
          <a:bodyPr/>
          <a:lstStyle/>
          <a:p>
            <a:r>
              <a:rPr lang="de-CH" dirty="0"/>
              <a:t>Markus Blaser, Bodo Grütter</a:t>
            </a:r>
          </a:p>
        </p:txBody>
      </p:sp>
    </p:spTree>
    <p:extLst>
      <p:ext uri="{BB962C8B-B14F-4D97-AF65-F5344CB8AC3E}">
        <p14:creationId xmlns:p14="http://schemas.microsoft.com/office/powerpoint/2010/main" val="102627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F3275-C274-4353-BB69-BFC468779043}"/>
              </a:ext>
            </a:extLst>
          </p:cNvPr>
          <p:cNvSpPr>
            <a:spLocks noGrp="1"/>
          </p:cNvSpPr>
          <p:nvPr>
            <p:ph type="title"/>
          </p:nvPr>
        </p:nvSpPr>
        <p:spPr/>
        <p:txBody>
          <a:bodyPr>
            <a:normAutofit/>
          </a:bodyPr>
          <a:lstStyle/>
          <a:p>
            <a:r>
              <a:rPr lang="de-CH" sz="3200" dirty="0"/>
              <a:t>Forschungsfragen (F1-F3) und Hypothese (H1)</a:t>
            </a:r>
          </a:p>
        </p:txBody>
      </p:sp>
      <p:sp>
        <p:nvSpPr>
          <p:cNvPr id="3" name="Inhaltsplatzhalter 2">
            <a:extLst>
              <a:ext uri="{FF2B5EF4-FFF2-40B4-BE49-F238E27FC236}">
                <a16:creationId xmlns:a16="http://schemas.microsoft.com/office/drawing/2014/main" id="{D6F33B4F-D696-456F-A00A-65F7AF80835D}"/>
              </a:ext>
            </a:extLst>
          </p:cNvPr>
          <p:cNvSpPr>
            <a:spLocks noGrp="1"/>
          </p:cNvSpPr>
          <p:nvPr>
            <p:ph idx="1"/>
          </p:nvPr>
        </p:nvSpPr>
        <p:spPr/>
        <p:txBody>
          <a:bodyPr>
            <a:normAutofit lnSpcReduction="10000"/>
          </a:bodyPr>
          <a:lstStyle/>
          <a:p>
            <a:pPr marL="0" indent="0">
              <a:buNone/>
            </a:pPr>
            <a:r>
              <a:rPr lang="de-CH" sz="2800" dirty="0"/>
              <a:t>F1:	Wie setzt sich ein optimales Aktienportfolio aus dem SMI zusammen?</a:t>
            </a:r>
          </a:p>
          <a:p>
            <a:pPr marL="0" indent="0">
              <a:buNone/>
            </a:pPr>
            <a:r>
              <a:rPr lang="de-CH" sz="2800" dirty="0"/>
              <a:t>H1: Das optimale Portfolio enthält die Aktientitel Givaudan, Swiss Life und Lonza.</a:t>
            </a:r>
          </a:p>
          <a:p>
            <a:pPr marL="0" indent="0">
              <a:buNone/>
            </a:pPr>
            <a:endParaRPr lang="de-CH" sz="2800" dirty="0"/>
          </a:p>
          <a:p>
            <a:pPr marL="0" indent="0">
              <a:buNone/>
            </a:pPr>
            <a:r>
              <a:rPr lang="de-CH" sz="2800" dirty="0"/>
              <a:t>F2:	Wie entwickelt sich der Wert des optimalen Aktienportfolios zukünftig?</a:t>
            </a:r>
          </a:p>
          <a:p>
            <a:pPr marL="0" indent="0">
              <a:buNone/>
            </a:pPr>
            <a:endParaRPr lang="de-CH" sz="2800" dirty="0"/>
          </a:p>
          <a:p>
            <a:pPr marL="0" indent="0">
              <a:buNone/>
            </a:pPr>
            <a:r>
              <a:rPr lang="de-CH" sz="2800" dirty="0"/>
              <a:t>F3:	Wie gut ist das berechnete Aktienportfolio im Vergleich zum SMI?</a:t>
            </a:r>
          </a:p>
        </p:txBody>
      </p:sp>
    </p:spTree>
    <p:extLst>
      <p:ext uri="{BB962C8B-B14F-4D97-AF65-F5344CB8AC3E}">
        <p14:creationId xmlns:p14="http://schemas.microsoft.com/office/powerpoint/2010/main" val="35468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AFB4D-2522-423E-8D6E-B7744564DDA9}"/>
              </a:ext>
            </a:extLst>
          </p:cNvPr>
          <p:cNvSpPr>
            <a:spLocks noGrp="1"/>
          </p:cNvSpPr>
          <p:nvPr>
            <p:ph type="title"/>
          </p:nvPr>
        </p:nvSpPr>
        <p:spPr/>
        <p:txBody>
          <a:bodyPr>
            <a:normAutofit/>
          </a:bodyPr>
          <a:lstStyle/>
          <a:p>
            <a:r>
              <a:rPr lang="de-CH" sz="3200" dirty="0"/>
              <a:t>Methoden</a:t>
            </a:r>
          </a:p>
        </p:txBody>
      </p:sp>
      <p:sp>
        <p:nvSpPr>
          <p:cNvPr id="3" name="Inhaltsplatzhalter 2">
            <a:extLst>
              <a:ext uri="{FF2B5EF4-FFF2-40B4-BE49-F238E27FC236}">
                <a16:creationId xmlns:a16="http://schemas.microsoft.com/office/drawing/2014/main" id="{5E2F8B73-B969-482B-99AF-13DC657412C6}"/>
              </a:ext>
            </a:extLst>
          </p:cNvPr>
          <p:cNvSpPr>
            <a:spLocks noGrp="1"/>
          </p:cNvSpPr>
          <p:nvPr>
            <p:ph idx="1"/>
          </p:nvPr>
        </p:nvSpPr>
        <p:spPr>
          <a:xfrm>
            <a:off x="581192" y="2180496"/>
            <a:ext cx="11029615" cy="4677504"/>
          </a:xfrm>
        </p:spPr>
        <p:txBody>
          <a:bodyPr/>
          <a:lstStyle/>
          <a:p>
            <a:r>
              <a:rPr lang="de-CH" sz="2800" dirty="0"/>
              <a:t>Literatur-Review</a:t>
            </a:r>
          </a:p>
          <a:p>
            <a:pPr lvl="1"/>
            <a:r>
              <a:rPr lang="de-CH" sz="2800" dirty="0"/>
              <a:t>Moderne Portfoliotheorie von Harry M. Markowitz</a:t>
            </a:r>
          </a:p>
          <a:p>
            <a:pPr lvl="1"/>
            <a:r>
              <a:rPr lang="de-CH" sz="2800" dirty="0"/>
              <a:t>SMI</a:t>
            </a:r>
          </a:p>
          <a:p>
            <a:r>
              <a:rPr lang="de-CH" sz="3000" dirty="0"/>
              <a:t>R-Programmierung</a:t>
            </a:r>
          </a:p>
          <a:p>
            <a:pPr lvl="1"/>
            <a:r>
              <a:rPr lang="de-CH" sz="2800" dirty="0"/>
              <a:t>Portfolio und Performance Analytics</a:t>
            </a:r>
          </a:p>
          <a:p>
            <a:pPr lvl="1"/>
            <a:r>
              <a:rPr lang="de-CH" sz="2800" dirty="0"/>
              <a:t>ARIMA und Forecast</a:t>
            </a:r>
          </a:p>
          <a:p>
            <a:endParaRPr lang="de-CH" sz="2800" dirty="0"/>
          </a:p>
          <a:p>
            <a:endParaRPr lang="de-CH" dirty="0"/>
          </a:p>
        </p:txBody>
      </p:sp>
    </p:spTree>
    <p:extLst>
      <p:ext uri="{BB962C8B-B14F-4D97-AF65-F5344CB8AC3E}">
        <p14:creationId xmlns:p14="http://schemas.microsoft.com/office/powerpoint/2010/main" val="548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F1: Wie setzt sich ein optimales Aktienportfolio aus dem SMI zusammen?</a:t>
            </a:r>
          </a:p>
        </p:txBody>
      </p:sp>
      <p:sp>
        <p:nvSpPr>
          <p:cNvPr id="3" name="Inhaltsplatzhalter 2">
            <a:extLst>
              <a:ext uri="{FF2B5EF4-FFF2-40B4-BE49-F238E27FC236}">
                <a16:creationId xmlns:a16="http://schemas.microsoft.com/office/drawing/2014/main" id="{531BF476-2F1F-4074-924D-7CFAC64DD3D1}"/>
              </a:ext>
            </a:extLst>
          </p:cNvPr>
          <p:cNvSpPr>
            <a:spLocks noGrp="1"/>
          </p:cNvSpPr>
          <p:nvPr>
            <p:ph idx="1"/>
          </p:nvPr>
        </p:nvSpPr>
        <p:spPr/>
        <p:txBody>
          <a:bodyPr>
            <a:normAutofit/>
          </a:bodyPr>
          <a:lstStyle/>
          <a:p>
            <a:endParaRPr lang="de-CH" sz="2800" dirty="0"/>
          </a:p>
        </p:txBody>
      </p:sp>
      <p:pic>
        <p:nvPicPr>
          <p:cNvPr id="6" name="Grafik 5">
            <a:extLst>
              <a:ext uri="{FF2B5EF4-FFF2-40B4-BE49-F238E27FC236}">
                <a16:creationId xmlns:a16="http://schemas.microsoft.com/office/drawing/2014/main" id="{CACFCD61-7DA3-4DFB-BE51-481A9D96F4A2}"/>
              </a:ext>
            </a:extLst>
          </p:cNvPr>
          <p:cNvPicPr>
            <a:picLocks noChangeAspect="1"/>
          </p:cNvPicPr>
          <p:nvPr/>
        </p:nvPicPr>
        <p:blipFill>
          <a:blip r:embed="rId3"/>
          <a:stretch>
            <a:fillRect/>
          </a:stretch>
        </p:blipFill>
        <p:spPr>
          <a:xfrm>
            <a:off x="581192" y="2855095"/>
            <a:ext cx="11029614" cy="2007028"/>
          </a:xfrm>
          <a:prstGeom prst="rect">
            <a:avLst/>
          </a:prstGeom>
        </p:spPr>
      </p:pic>
    </p:spTree>
    <p:extLst>
      <p:ext uri="{BB962C8B-B14F-4D97-AF65-F5344CB8AC3E}">
        <p14:creationId xmlns:p14="http://schemas.microsoft.com/office/powerpoint/2010/main" val="92656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F2: Wie entwickelt sich der Wert des optimalen Aktienportfolios zukünftig?</a:t>
            </a:r>
          </a:p>
        </p:txBody>
      </p:sp>
      <p:sp>
        <p:nvSpPr>
          <p:cNvPr id="3" name="Inhaltsplatzhalter 2">
            <a:extLst>
              <a:ext uri="{FF2B5EF4-FFF2-40B4-BE49-F238E27FC236}">
                <a16:creationId xmlns:a16="http://schemas.microsoft.com/office/drawing/2014/main" id="{531BF476-2F1F-4074-924D-7CFAC64DD3D1}"/>
              </a:ext>
            </a:extLst>
          </p:cNvPr>
          <p:cNvSpPr>
            <a:spLocks noGrp="1"/>
          </p:cNvSpPr>
          <p:nvPr>
            <p:ph idx="1"/>
          </p:nvPr>
        </p:nvSpPr>
        <p:spPr/>
        <p:txBody>
          <a:bodyPr>
            <a:normAutofit/>
          </a:bodyPr>
          <a:lstStyle/>
          <a:p>
            <a:endParaRPr lang="de-CH" sz="2800" dirty="0"/>
          </a:p>
        </p:txBody>
      </p:sp>
      <p:pic>
        <p:nvPicPr>
          <p:cNvPr id="5" name="Grafik 4">
            <a:extLst>
              <a:ext uri="{FF2B5EF4-FFF2-40B4-BE49-F238E27FC236}">
                <a16:creationId xmlns:a16="http://schemas.microsoft.com/office/drawing/2014/main" id="{68FF193D-0D74-4AE3-A303-28A640ACE2AE}"/>
              </a:ext>
            </a:extLst>
          </p:cNvPr>
          <p:cNvPicPr/>
          <p:nvPr/>
        </p:nvPicPr>
        <p:blipFill>
          <a:blip r:embed="rId3"/>
          <a:stretch>
            <a:fillRect/>
          </a:stretch>
        </p:blipFill>
        <p:spPr>
          <a:xfrm>
            <a:off x="2399169" y="2046746"/>
            <a:ext cx="7306146" cy="4354054"/>
          </a:xfrm>
          <a:prstGeom prst="rect">
            <a:avLst/>
          </a:prstGeom>
        </p:spPr>
      </p:pic>
    </p:spTree>
    <p:extLst>
      <p:ext uri="{BB962C8B-B14F-4D97-AF65-F5344CB8AC3E}">
        <p14:creationId xmlns:p14="http://schemas.microsoft.com/office/powerpoint/2010/main" val="121051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80435-CE64-4999-90B1-89DAE6F98523}"/>
              </a:ext>
            </a:extLst>
          </p:cNvPr>
          <p:cNvSpPr>
            <a:spLocks noGrp="1"/>
          </p:cNvSpPr>
          <p:nvPr>
            <p:ph type="title"/>
          </p:nvPr>
        </p:nvSpPr>
        <p:spPr/>
        <p:txBody>
          <a:bodyPr>
            <a:noAutofit/>
          </a:bodyPr>
          <a:lstStyle/>
          <a:p>
            <a:r>
              <a:rPr lang="de-CH" sz="3200" dirty="0"/>
              <a:t>F3: Wie gut ist das berechnete Aktienportfolio im Vergleich zum SMI?</a:t>
            </a:r>
          </a:p>
        </p:txBody>
      </p:sp>
      <p:sp>
        <p:nvSpPr>
          <p:cNvPr id="8" name="Inhaltsplatzhalter 7">
            <a:extLst>
              <a:ext uri="{FF2B5EF4-FFF2-40B4-BE49-F238E27FC236}">
                <a16:creationId xmlns:a16="http://schemas.microsoft.com/office/drawing/2014/main" id="{64FE76D3-DC72-4217-9FE3-FF9C39DF9A3A}"/>
              </a:ext>
            </a:extLst>
          </p:cNvPr>
          <p:cNvSpPr>
            <a:spLocks noGrp="1"/>
          </p:cNvSpPr>
          <p:nvPr>
            <p:ph idx="1"/>
          </p:nvPr>
        </p:nvSpPr>
        <p:spPr/>
        <p:txBody>
          <a:bodyPr/>
          <a:lstStyle/>
          <a:p>
            <a:endParaRPr lang="de-CH" dirty="0"/>
          </a:p>
        </p:txBody>
      </p:sp>
      <p:pic>
        <p:nvPicPr>
          <p:cNvPr id="9" name="Grafik 8">
            <a:extLst>
              <a:ext uri="{FF2B5EF4-FFF2-40B4-BE49-F238E27FC236}">
                <a16:creationId xmlns:a16="http://schemas.microsoft.com/office/drawing/2014/main" id="{4D281BE7-6016-4A8B-B9CC-208F92125AAC}"/>
              </a:ext>
            </a:extLst>
          </p:cNvPr>
          <p:cNvPicPr/>
          <p:nvPr/>
        </p:nvPicPr>
        <p:blipFill>
          <a:blip r:embed="rId3"/>
          <a:stretch>
            <a:fillRect/>
          </a:stretch>
        </p:blipFill>
        <p:spPr>
          <a:xfrm>
            <a:off x="2727388" y="2011897"/>
            <a:ext cx="7122782" cy="4651453"/>
          </a:xfrm>
          <a:prstGeom prst="rect">
            <a:avLst/>
          </a:prstGeom>
        </p:spPr>
      </p:pic>
    </p:spTree>
    <p:extLst>
      <p:ext uri="{BB962C8B-B14F-4D97-AF65-F5344CB8AC3E}">
        <p14:creationId xmlns:p14="http://schemas.microsoft.com/office/powerpoint/2010/main" val="345486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093C5E-3E68-46F2-8121-4FA538ABFB71}"/>
              </a:ext>
            </a:extLst>
          </p:cNvPr>
          <p:cNvSpPr>
            <a:spLocks noGrp="1"/>
          </p:cNvSpPr>
          <p:nvPr>
            <p:ph type="title"/>
          </p:nvPr>
        </p:nvSpPr>
        <p:spPr/>
        <p:txBody>
          <a:bodyPr/>
          <a:lstStyle/>
          <a:p>
            <a:r>
              <a:rPr lang="de-CH" dirty="0"/>
              <a:t>Schlussfolgerung</a:t>
            </a:r>
          </a:p>
        </p:txBody>
      </p:sp>
      <p:sp>
        <p:nvSpPr>
          <p:cNvPr id="3" name="Inhaltsplatzhalter 2">
            <a:extLst>
              <a:ext uri="{FF2B5EF4-FFF2-40B4-BE49-F238E27FC236}">
                <a16:creationId xmlns:a16="http://schemas.microsoft.com/office/drawing/2014/main" id="{0CD3B4EB-CA5C-49CF-A309-0CD8A4B81F61}"/>
              </a:ext>
            </a:extLst>
          </p:cNvPr>
          <p:cNvSpPr>
            <a:spLocks noGrp="1"/>
          </p:cNvSpPr>
          <p:nvPr>
            <p:ph idx="1"/>
          </p:nvPr>
        </p:nvSpPr>
        <p:spPr>
          <a:xfrm>
            <a:off x="581192" y="2180496"/>
            <a:ext cx="11029615" cy="4316557"/>
          </a:xfrm>
        </p:spPr>
        <p:txBody>
          <a:bodyPr>
            <a:normAutofit fontScale="85000" lnSpcReduction="20000"/>
          </a:bodyPr>
          <a:lstStyle/>
          <a:p>
            <a:r>
              <a:rPr lang="de-CH" sz="3000" dirty="0"/>
              <a:t>Die Forschungsfragen F1-F3 konnten in unserer Arbeit beantwortet werden</a:t>
            </a:r>
          </a:p>
          <a:p>
            <a:pPr lvl="1"/>
            <a:r>
              <a:rPr lang="de-CH" sz="3000" dirty="0"/>
              <a:t>FI: Das optimale Aktienportfolio setzt sich aus den SMI-Aktien: Givaudan, Lonza, Nestle und Swiss Life zusammen</a:t>
            </a:r>
          </a:p>
          <a:p>
            <a:pPr lvl="1"/>
            <a:r>
              <a:rPr lang="de-CH" sz="3000" dirty="0"/>
              <a:t>F2: Der Wert des optimalen Aktienportfolios bleibt in den nächsten Monaten konstant</a:t>
            </a:r>
          </a:p>
          <a:p>
            <a:pPr lvl="1"/>
            <a:r>
              <a:rPr lang="de-CH" sz="3000" dirty="0"/>
              <a:t>F3: Das optimale Aktienportfolio schlägt den SMI selbst um ein Vielfaches</a:t>
            </a:r>
          </a:p>
          <a:p>
            <a:r>
              <a:rPr lang="de-CH" sz="3000" dirty="0"/>
              <a:t>Die Hypothese H1 konnte bestätigt werden</a:t>
            </a:r>
          </a:p>
          <a:p>
            <a:pPr lvl="1"/>
            <a:r>
              <a:rPr lang="de-CH" sz="3000" dirty="0"/>
              <a:t>Das Aktienportfolio beinhaltet die drei Aktien: Givaudan, Lonza und Swiss Life</a:t>
            </a:r>
          </a:p>
          <a:p>
            <a:r>
              <a:rPr lang="de-CH" sz="3000" dirty="0"/>
              <a:t>Die verwendete Literatur und die angewandten Methoden waren hilfreich</a:t>
            </a:r>
          </a:p>
          <a:p>
            <a:endParaRPr lang="de-CH" dirty="0"/>
          </a:p>
        </p:txBody>
      </p:sp>
    </p:spTree>
    <p:extLst>
      <p:ext uri="{BB962C8B-B14F-4D97-AF65-F5344CB8AC3E}">
        <p14:creationId xmlns:p14="http://schemas.microsoft.com/office/powerpoint/2010/main" val="3853321222"/>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308</Words>
  <Application>Microsoft Office PowerPoint</Application>
  <PresentationFormat>Breitbild</PresentationFormat>
  <Paragraphs>51</Paragraphs>
  <Slides>7</Slides>
  <Notes>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Calibri</vt:lpstr>
      <vt:lpstr>Gill Sans MT</vt:lpstr>
      <vt:lpstr>Wingdings 2</vt:lpstr>
      <vt:lpstr>Dividende</vt:lpstr>
      <vt:lpstr>Zusammenstellung des optimalen Aktienportfolios aus Aktien DES smi</vt:lpstr>
      <vt:lpstr>Forschungsfragen (F1-F3) und Hypothese (H1)</vt:lpstr>
      <vt:lpstr>Methoden</vt:lpstr>
      <vt:lpstr>F1: Wie setzt sich ein optimales Aktienportfolio aus dem SMI zusammen?</vt:lpstr>
      <vt:lpstr>F2: Wie entwickelt sich der Wert des optimalen Aktienportfolios zukünftig?</vt:lpstr>
      <vt:lpstr>F3: Wie gut ist das berechnete Aktienportfolio im Vergleich zum SMI?</vt:lpstr>
      <vt:lpstr>Schlussfolgerung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Bodo Grütter</dc:creator>
  <cp:lastModifiedBy>Bodo Grütter</cp:lastModifiedBy>
  <cp:revision>13</cp:revision>
  <dcterms:created xsi:type="dcterms:W3CDTF">2020-05-24T09:49:54Z</dcterms:created>
  <dcterms:modified xsi:type="dcterms:W3CDTF">2020-05-28T08:21:19Z</dcterms:modified>
</cp:coreProperties>
</file>