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63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O'Donnell" userId="e91dd4e61bd0a66c" providerId="LiveId" clId="{DF518C1A-144B-47FE-8E8C-89145DDF8099}"/>
    <pc:docChg chg="modSld">
      <pc:chgData name="Brian O'Donnell" userId="e91dd4e61bd0a66c" providerId="LiveId" clId="{DF518C1A-144B-47FE-8E8C-89145DDF8099}" dt="2025-07-22T21:46:41.107" v="10" actId="20577"/>
      <pc:docMkLst>
        <pc:docMk/>
      </pc:docMkLst>
      <pc:sldChg chg="modSp mod">
        <pc:chgData name="Brian O'Donnell" userId="e91dd4e61bd0a66c" providerId="LiveId" clId="{DF518C1A-144B-47FE-8E8C-89145DDF8099}" dt="2025-07-22T21:46:41.107" v="10" actId="20577"/>
        <pc:sldMkLst>
          <pc:docMk/>
          <pc:sldMk cId="0" sldId="259"/>
        </pc:sldMkLst>
        <pc:spChg chg="mod">
          <ac:chgData name="Brian O'Donnell" userId="e91dd4e61bd0a66c" providerId="LiveId" clId="{DF518C1A-144B-47FE-8E8C-89145DDF8099}" dt="2025-07-22T21:46:41.107" v="10" actId="20577"/>
          <ac:spMkLst>
            <pc:docMk/>
            <pc:sldMk cId="0" sldId="259"/>
            <ac:spMk id="57" creationId="{00000000-0000-0000-0000-000000000000}"/>
          </ac:spMkLst>
        </pc:spChg>
      </pc:sldChg>
    </pc:docChg>
  </pc:docChgLst>
  <pc:docChgLst>
    <pc:chgData name="Brian O'Donnell" userId="e91dd4e61bd0a66c" providerId="LiveId" clId="{A5739088-35B8-4231-A585-C0F7AC7B6743}"/>
    <pc:docChg chg="custSel modSld">
      <pc:chgData name="Brian O'Donnell" userId="e91dd4e61bd0a66c" providerId="LiveId" clId="{A5739088-35B8-4231-A585-C0F7AC7B6743}" dt="2023-09-06T21:20:17.643" v="333" actId="20577"/>
      <pc:docMkLst>
        <pc:docMk/>
      </pc:docMkLst>
      <pc:sldChg chg="modSp mod">
        <pc:chgData name="Brian O'Donnell" userId="e91dd4e61bd0a66c" providerId="LiveId" clId="{A5739088-35B8-4231-A585-C0F7AC7B6743}" dt="2023-09-06T21:13:31.634" v="73" actId="20577"/>
        <pc:sldMkLst>
          <pc:docMk/>
          <pc:sldMk cId="0" sldId="256"/>
        </pc:sldMkLst>
      </pc:sldChg>
      <pc:sldChg chg="modSp mod">
        <pc:chgData name="Brian O'Donnell" userId="e91dd4e61bd0a66c" providerId="LiveId" clId="{A5739088-35B8-4231-A585-C0F7AC7B6743}" dt="2023-09-06T21:14:06.896" v="74" actId="20577"/>
        <pc:sldMkLst>
          <pc:docMk/>
          <pc:sldMk cId="0" sldId="258"/>
        </pc:sldMkLst>
      </pc:sldChg>
      <pc:sldChg chg="modSp mod">
        <pc:chgData name="Brian O'Donnell" userId="e91dd4e61bd0a66c" providerId="LiveId" clId="{A5739088-35B8-4231-A585-C0F7AC7B6743}" dt="2023-09-06T21:16:10.395" v="249" actId="20577"/>
        <pc:sldMkLst>
          <pc:docMk/>
          <pc:sldMk cId="0" sldId="259"/>
        </pc:sldMkLst>
      </pc:sldChg>
      <pc:sldChg chg="modSp mod">
        <pc:chgData name="Brian O'Donnell" userId="e91dd4e61bd0a66c" providerId="LiveId" clId="{A5739088-35B8-4231-A585-C0F7AC7B6743}" dt="2023-09-06T21:20:17.643" v="333" actId="20577"/>
        <pc:sldMkLst>
          <pc:docMk/>
          <pc:sldMk cId="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FF897E8-2945-4D7E-98F2-367C67D386C1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static/interactive-the-top-programming-languages-201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static/interactive-the-top-programming-languages-201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" TargetMode="External"/><Relationship Id="rId2" Type="http://schemas.openxmlformats.org/officeDocument/2006/relationships/hyperlink" Target="https://projecteuler.ne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.visualstudio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685800" y="121644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CSC401-701: Intro to Programming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685800" y="3323520"/>
            <a:ext cx="7907400" cy="28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4520" indent="-344160">
              <a:lnSpc>
                <a:spcPct val="100000"/>
              </a:lnSpc>
              <a:buClr>
                <a:srgbClr val="800000"/>
              </a:buClr>
              <a:buFont typeface="Noto Sans Symbols"/>
              <a:buChar char="▪"/>
            </a:pPr>
            <a:r>
              <a:rPr lang="en-US" sz="2400" b="0" strike="noStrike" spc="-1" dirty="0">
                <a:solidFill>
                  <a:srgbClr val="294171"/>
                </a:solidFill>
                <a:latin typeface="Calibri"/>
                <a:ea typeface="Calibri"/>
              </a:rPr>
              <a:t>Instructor: Brian O’Donnell (bodonne3@depaul.edu)</a:t>
            </a:r>
            <a:endParaRPr lang="en-US" sz="2400" b="0" strike="noStrike" spc="-1" dirty="0">
              <a:latin typeface="Arial"/>
            </a:endParaRPr>
          </a:p>
          <a:p>
            <a:pPr marL="344520" indent="-344160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Font typeface="Noto Sans Symbols"/>
              <a:buChar char="▪"/>
            </a:pPr>
            <a:r>
              <a:rPr lang="en-US" sz="2400" spc="-1" dirty="0">
                <a:solidFill>
                  <a:srgbClr val="294171"/>
                </a:solidFill>
                <a:latin typeface="Calibri"/>
                <a:ea typeface="Calibri"/>
              </a:rPr>
              <a:t>W</a:t>
            </a:r>
            <a:r>
              <a:rPr lang="en-US" sz="2400" b="0" strike="noStrike" spc="-1" dirty="0">
                <a:solidFill>
                  <a:srgbClr val="294171"/>
                </a:solidFill>
                <a:latin typeface="Calibri"/>
                <a:ea typeface="Calibri"/>
              </a:rPr>
              <a:t> 5:45-9pm CDM 0200</a:t>
            </a:r>
            <a:endParaRPr lang="en-US" sz="2400" b="0" strike="noStrike" spc="-1" dirty="0">
              <a:latin typeface="Arial"/>
            </a:endParaRPr>
          </a:p>
          <a:p>
            <a:pPr marL="344520" indent="-344160">
              <a:lnSpc>
                <a:spcPct val="100000"/>
              </a:lnSpc>
              <a:spcBef>
                <a:spcPts val="601"/>
              </a:spcBef>
              <a:buClr>
                <a:srgbClr val="294171"/>
              </a:buClr>
              <a:buFont typeface="Calibri"/>
              <a:buChar char="▪"/>
            </a:pPr>
            <a:r>
              <a:rPr lang="en-US" sz="2400" b="0" strike="noStrike" spc="-1" dirty="0">
                <a:solidFill>
                  <a:srgbClr val="294171"/>
                </a:solidFill>
                <a:latin typeface="Calibri"/>
                <a:ea typeface="Calibri"/>
              </a:rPr>
              <a:t>Office Hours M 4:00-4:45 &amp; F 4:00-4:45 pm (Discord or Zoom)</a:t>
            </a:r>
            <a:endParaRPr lang="en-US" sz="2400" b="0" strike="noStrike" spc="-1" dirty="0">
              <a:latin typeface="Arial"/>
            </a:endParaRPr>
          </a:p>
          <a:p>
            <a:pPr marL="344520" indent="-344160">
              <a:lnSpc>
                <a:spcPct val="100000"/>
              </a:lnSpc>
              <a:spcBef>
                <a:spcPts val="601"/>
              </a:spcBef>
              <a:buClr>
                <a:srgbClr val="FFFF00"/>
              </a:buClr>
              <a:buFont typeface="Noto Sans Symbols"/>
              <a:buChar char="▪"/>
            </a:pPr>
            <a:r>
              <a:rPr lang="en-US" sz="2400" b="0" strike="noStrike" spc="-1" dirty="0">
                <a:solidFill>
                  <a:srgbClr val="294171"/>
                </a:solidFill>
                <a:latin typeface="Calibri"/>
                <a:ea typeface="Calibri"/>
              </a:rPr>
              <a:t>Autumn Quarter 2023</a:t>
            </a: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6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Boolean expressions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709200" y="1687680"/>
            <a:ext cx="4510080" cy="29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In addition to algebraic expressions,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Python can evaluate Boolean expressions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57168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Boolean expressions evaluate to</a:t>
            </a:r>
            <a:endParaRPr lang="en-US" sz="1800" b="0" strike="noStrike" spc="-1">
              <a:latin typeface="Arial"/>
            </a:endParaRPr>
          </a:p>
          <a:p>
            <a:pPr marL="571680" indent="-228240">
              <a:lnSpc>
                <a:spcPct val="100000"/>
              </a:lnSpc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 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or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False</a:t>
            </a:r>
            <a:endParaRPr lang="en-US" sz="1800" b="0" strike="noStrike" spc="-1">
              <a:latin typeface="Arial"/>
            </a:endParaRPr>
          </a:p>
          <a:p>
            <a:pPr marL="57168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Boolean expressions often involve comparison operators</a:t>
            </a:r>
            <a:endParaRPr lang="en-US" sz="1800" b="0" strike="noStrike" spc="-1">
              <a:latin typeface="Arial"/>
            </a:endParaRPr>
          </a:p>
          <a:p>
            <a:pPr marL="571680" indent="-228240">
              <a:lnSpc>
                <a:spcPct val="100000"/>
              </a:lnSpc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&lt;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==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!=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&lt;=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&gt;=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5491440" y="1997280"/>
            <a:ext cx="3155040" cy="307584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 &lt;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 &gt;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False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 ==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False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 !=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 &lt;=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 &gt;=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False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2+4 == 2*(9/3)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709200" y="5263920"/>
            <a:ext cx="7937280" cy="124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In a an expression containing algebraic and comparison operators:</a:t>
            </a:r>
            <a:endParaRPr lang="en-US" sz="2000" b="0" strike="noStrike" spc="-1">
              <a:latin typeface="Arial"/>
            </a:endParaRPr>
          </a:p>
          <a:p>
            <a:pPr marL="571680" lvl="2" indent="-228240">
              <a:lnSpc>
                <a:spcPct val="100000"/>
              </a:lnSpc>
              <a:buClr>
                <a:srgbClr val="29417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Algebraic operators are evaluated first</a:t>
            </a:r>
            <a:endParaRPr lang="en-US" sz="1800" b="0" strike="noStrike" spc="-1">
              <a:latin typeface="Arial"/>
            </a:endParaRPr>
          </a:p>
          <a:p>
            <a:pPr marL="571680" lvl="2" indent="-228240">
              <a:lnSpc>
                <a:spcPct val="100000"/>
              </a:lnSpc>
              <a:buClr>
                <a:srgbClr val="29417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Comparison operators are evaluated next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872280" y="4307760"/>
            <a:ext cx="4569480" cy="953640"/>
          </a:xfrm>
          <a:prstGeom prst="rect">
            <a:avLst/>
          </a:prstGeom>
          <a:noFill/>
          <a:ln w="9360">
            <a:solidFill>
              <a:srgbClr val="A64D7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4D79"/>
                </a:solidFill>
                <a:latin typeface="Calibri"/>
                <a:ea typeface="Calibri"/>
              </a:rPr>
              <a:t>Common Pitfall: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4D79"/>
                </a:solidFill>
                <a:latin typeface="Calibri"/>
                <a:ea typeface="Calibri"/>
              </a:rPr>
              <a:t>“==” means “is equal to”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4D79"/>
                </a:solidFill>
                <a:latin typeface="Calibri"/>
                <a:ea typeface="Calibri"/>
              </a:rPr>
              <a:t>“!=” means “is not equal to”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4D79"/>
                </a:solidFill>
                <a:latin typeface="Calibri"/>
                <a:ea typeface="Calibri"/>
              </a:rPr>
              <a:t>“=” is reserved for variable assignment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>
            <a:off x="1702080" y="6365520"/>
            <a:ext cx="5860800" cy="411480"/>
          </a:xfrm>
          <a:prstGeom prst="rect">
            <a:avLst/>
          </a:prstGeom>
          <a:noFill/>
          <a:ln w="9360">
            <a:solidFill>
              <a:srgbClr val="A64D7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4D79"/>
                </a:solidFill>
                <a:latin typeface="Calibri"/>
                <a:ea typeface="Calibri"/>
              </a:rPr>
              <a:t>Pro-Tip: Be Explicit. Wrap things in parentheses if you’re unsure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4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Boolean operators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709200" y="1549440"/>
            <a:ext cx="4510080" cy="295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In addition to algebraic expressions,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Python can evaluate Boolean expressions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57168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Boolean expressions evaluate to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 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or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False</a:t>
            </a:r>
            <a:endParaRPr lang="en-US" sz="1800" b="0" strike="noStrike" spc="-1">
              <a:latin typeface="Arial"/>
            </a:endParaRPr>
          </a:p>
          <a:p>
            <a:pPr marL="57168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Boolean expressions may include Boolean operators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and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or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not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" name="CustomShape 5"/>
          <p:cNvSpPr/>
          <p:nvPr/>
        </p:nvSpPr>
        <p:spPr>
          <a:xfrm>
            <a:off x="5640840" y="604440"/>
            <a:ext cx="3155040" cy="478080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2&lt;3 and 3&lt;4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4==5 and 3&lt;4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False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False and True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False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True and True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4==5 or 3&lt;4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False or True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False or False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False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not(3&lt;4)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False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not(True)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False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not(False)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4+1==5 or 4-1&lt;4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709200" y="5265360"/>
            <a:ext cx="8086680" cy="152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In a an expression containing algebraic, comparison, and Boolean operators:</a:t>
            </a:r>
            <a:endParaRPr lang="en-US" sz="2000" b="0" strike="noStrike" spc="-1">
              <a:latin typeface="Arial"/>
            </a:endParaRPr>
          </a:p>
          <a:p>
            <a:pPr marL="571680" lvl="2" indent="-228240">
              <a:lnSpc>
                <a:spcPct val="100000"/>
              </a:lnSpc>
              <a:buClr>
                <a:srgbClr val="29417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Algebraic operators are evaluated first</a:t>
            </a:r>
            <a:endParaRPr lang="en-US" sz="1800" b="0" strike="noStrike" spc="-1">
              <a:latin typeface="Arial"/>
            </a:endParaRPr>
          </a:p>
          <a:p>
            <a:pPr marL="571680" lvl="2" indent="-228240">
              <a:lnSpc>
                <a:spcPct val="100000"/>
              </a:lnSpc>
              <a:buClr>
                <a:srgbClr val="29417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Comparison operators are evaluated next</a:t>
            </a:r>
            <a:endParaRPr lang="en-US" sz="1800" b="0" strike="noStrike" spc="-1">
              <a:latin typeface="Arial"/>
            </a:endParaRPr>
          </a:p>
          <a:p>
            <a:pPr marL="571680" lvl="2" indent="-228240">
              <a:lnSpc>
                <a:spcPct val="100000"/>
              </a:lnSpc>
              <a:buClr>
                <a:srgbClr val="29417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Boolean operators are evaluated last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0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Exercise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765760" y="2051280"/>
            <a:ext cx="3390480" cy="478080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25 - 21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4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14.99 + 27.95 + 19.83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62.769999999999996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20*15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300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2**10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1024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min(3, 1, 8, -2, 5, -3, 0)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-3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3 == 4-2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False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17//5 ==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17%5 ==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False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284%2 == 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284%2 == 0 and 284%3 == 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False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284%2 == 0 or 284%3 == 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190440" y="1689120"/>
            <a:ext cx="5574960" cy="518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Translate the following into Python algebraic or Boolean expressions and then evaluate them:</a:t>
            </a:r>
            <a:endParaRPr lang="en-US" sz="2000" b="0" strike="noStrike" spc="-1">
              <a:latin typeface="Arial"/>
            </a:endParaRPr>
          </a:p>
          <a:p>
            <a:pPr marL="80028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294171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The difference between Annie’s age (25) and Ellie’s (21)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294171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The total of $14.99, $27.95, and $19.83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294171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The area of a rectangle of length 20 and width 15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294171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2 to the 10</a:t>
            </a:r>
            <a:r>
              <a:rPr lang="en-US" sz="1800" b="0" strike="noStrike" spc="-1" baseline="30000">
                <a:solidFill>
                  <a:srgbClr val="000000"/>
                </a:solidFill>
                <a:latin typeface="Calibri"/>
                <a:ea typeface="Calibri"/>
              </a:rPr>
              <a:t>th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power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294171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The minimum of 3, 1, 8, -2, 5, -3, and 0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294171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3 equals 4-2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294171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The value of 17//5 is 3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294171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The value of 17%5 is 3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294171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284 is even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294171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284 is even and 284 is divisible by 3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294171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284 is even or 284 is divisible by 3</a:t>
            </a:r>
            <a:endParaRPr lang="en-US" sz="1800" b="0" strike="noStrike" spc="-1">
              <a:latin typeface="Arial"/>
            </a:endParaRPr>
          </a:p>
          <a:p>
            <a:pPr marL="800280" indent="-2156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5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Variables and assignments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5491440" y="2897280"/>
            <a:ext cx="3155040" cy="350208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 = 3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1292040" y="5003640"/>
            <a:ext cx="2877840" cy="305280"/>
          </a:xfrm>
          <a:prstGeom prst="rect">
            <a:avLst/>
          </a:prstGeom>
          <a:solidFill>
            <a:srgbClr val="E2E7F1"/>
          </a:solidFill>
          <a:ln w="9360">
            <a:solidFill>
              <a:srgbClr val="6F87B8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&lt;variable&gt; = &lt;expression&gt;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559440" y="1764360"/>
            <a:ext cx="469548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Just as in algebra, a value can be assigned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to a variable, such as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5491440" y="2897280"/>
            <a:ext cx="3155040" cy="350208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 = 3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4*x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16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559440" y="2626200"/>
            <a:ext cx="493164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When variable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x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appears inside an expression, it evaluates to its assigned value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2" name="CustomShape 9"/>
          <p:cNvSpPr/>
          <p:nvPr/>
        </p:nvSpPr>
        <p:spPr>
          <a:xfrm>
            <a:off x="5491440" y="2897280"/>
            <a:ext cx="3155040" cy="350208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 = 3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4*x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16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y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Traceback (most recent call last):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File "&lt;pyshell#59&gt;", line 1, in &lt;module&gt;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y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NameError: name 'y' is not defined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23" name="CustomShape 10"/>
          <p:cNvSpPr/>
          <p:nvPr/>
        </p:nvSpPr>
        <p:spPr>
          <a:xfrm>
            <a:off x="5491440" y="2897280"/>
            <a:ext cx="3155040" cy="350208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 = 3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4*x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16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y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Traceback (most recent call last):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File "&lt;pyshell#59&gt;", line 1, in &lt;module&gt;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y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NameError: name 'y' is not defined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y = 4*x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24" name="CustomShape 11"/>
          <p:cNvSpPr/>
          <p:nvPr/>
        </p:nvSpPr>
        <p:spPr>
          <a:xfrm>
            <a:off x="559440" y="3639600"/>
            <a:ext cx="4695480" cy="70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A variable (name) does not exist until it is assigned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25" name="CustomShape 12"/>
          <p:cNvSpPr/>
          <p:nvPr/>
        </p:nvSpPr>
        <p:spPr>
          <a:xfrm>
            <a:off x="559440" y="4336200"/>
            <a:ext cx="4695480" cy="222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The assignment statement has the format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&lt;expression&gt;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 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is evaluated first, and the resulting value is assigned to variable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&lt;variable&gt;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6" name="CustomShape 13"/>
          <p:cNvSpPr/>
          <p:nvPr/>
        </p:nvSpPr>
        <p:spPr>
          <a:xfrm>
            <a:off x="5491440" y="2897280"/>
            <a:ext cx="3155040" cy="350208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 = 3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4*x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16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y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Traceback (most recent call last):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File "&lt;pyshell#59&gt;", line 1, in &lt;module&gt;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y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NameError: name 'y' is not defined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y = 4*x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y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16.0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8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Naming rules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709200" y="1605600"/>
            <a:ext cx="5278680" cy="192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(Variable) names can contain these characters:</a:t>
            </a:r>
            <a:endParaRPr lang="en-US" sz="2000" b="0" strike="noStrike" spc="-1">
              <a:latin typeface="Arial"/>
            </a:endParaRPr>
          </a:p>
          <a:p>
            <a:pPr marL="687240" lvl="1" indent="-229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a 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through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z</a:t>
            </a:r>
            <a:endParaRPr lang="en-US" sz="2000" b="0" strike="noStrike" spc="-1">
              <a:latin typeface="Arial"/>
            </a:endParaRPr>
          </a:p>
          <a:p>
            <a:pPr marL="687240" lvl="1" indent="-229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A 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through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Z</a:t>
            </a:r>
            <a:endParaRPr lang="en-US" sz="2000" b="0" strike="noStrike" spc="-1">
              <a:latin typeface="Arial"/>
            </a:endParaRPr>
          </a:p>
          <a:p>
            <a:pPr marL="687240" lvl="1" indent="-229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the underscore character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_</a:t>
            </a:r>
            <a:endParaRPr lang="en-US" sz="2000" b="0" strike="noStrike" spc="-1">
              <a:latin typeface="Arial"/>
            </a:endParaRPr>
          </a:p>
          <a:p>
            <a:pPr marL="687240" lvl="1" indent="-229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digits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0 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through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9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709200" y="3548520"/>
            <a:ext cx="4250880" cy="70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Names cannot start with a digit though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2" name="CustomShape 6"/>
          <p:cNvSpPr/>
          <p:nvPr/>
        </p:nvSpPr>
        <p:spPr>
          <a:xfrm>
            <a:off x="709200" y="4354200"/>
            <a:ext cx="4826520" cy="13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marL="230040" indent="-229680"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For a multiple-word name, use </a:t>
            </a:r>
            <a:endParaRPr lang="en-US" sz="2000" b="0" strike="noStrike" spc="-1">
              <a:latin typeface="Arial"/>
            </a:endParaRPr>
          </a:p>
          <a:p>
            <a:pPr marL="687240" lvl="1" indent="-229680">
              <a:lnSpc>
                <a:spcPct val="100000"/>
              </a:lnSpc>
              <a:buClr>
                <a:srgbClr val="29417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either the underscore as the delimiter </a:t>
            </a:r>
            <a:endParaRPr lang="en-US" sz="2000" b="0" strike="noStrike" spc="-1">
              <a:latin typeface="Arial"/>
            </a:endParaRPr>
          </a:p>
          <a:p>
            <a:pPr marL="687240" lvl="1" indent="-229680">
              <a:lnSpc>
                <a:spcPct val="100000"/>
              </a:lnSpc>
              <a:buClr>
                <a:srgbClr val="29417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or </a:t>
            </a:r>
            <a:r>
              <a:rPr lang="en-US" sz="2000" b="0" i="1" strike="noStrike" spc="-1">
                <a:solidFill>
                  <a:srgbClr val="000000"/>
                </a:solidFill>
                <a:latin typeface="Calibri"/>
                <a:ea typeface="Calibri"/>
              </a:rPr>
              <a:t>camelCase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capitalization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3" name="CustomShape 7"/>
          <p:cNvSpPr/>
          <p:nvPr/>
        </p:nvSpPr>
        <p:spPr>
          <a:xfrm>
            <a:off x="709200" y="5512680"/>
            <a:ext cx="4136040" cy="70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Short and meaningful names are ideal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4" name="CustomShape 8"/>
          <p:cNvSpPr/>
          <p:nvPr/>
        </p:nvSpPr>
        <p:spPr>
          <a:xfrm>
            <a:off x="5988600" y="2880720"/>
            <a:ext cx="3155040" cy="243648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My_x2 = 21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My_x2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35" name="CustomShape 9"/>
          <p:cNvSpPr/>
          <p:nvPr/>
        </p:nvSpPr>
        <p:spPr>
          <a:xfrm>
            <a:off x="6001200" y="2880720"/>
            <a:ext cx="3155040" cy="243648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My_x2 = 21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My_x2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2x = 22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SyntaxError: invalid syntax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36" name="CustomShape 10"/>
          <p:cNvSpPr/>
          <p:nvPr/>
        </p:nvSpPr>
        <p:spPr>
          <a:xfrm>
            <a:off x="5988600" y="2880720"/>
            <a:ext cx="3155040" cy="243648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My_x2 = 21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My_x2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2x = 22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SyntaxError: invalid syntax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new_temp = 23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newTemp = 23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37" name="CustomShape 11"/>
          <p:cNvSpPr/>
          <p:nvPr/>
        </p:nvSpPr>
        <p:spPr>
          <a:xfrm>
            <a:off x="5988600" y="2880720"/>
            <a:ext cx="3155040" cy="243648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My_x2 = 21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My_x2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2x = 22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SyntaxError: invalid syntax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new_temp = 23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newTemp = 23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counter = 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temp = 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price = 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age = 3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8" name="CustomShape 12"/>
          <p:cNvSpPr/>
          <p:nvPr/>
        </p:nvSpPr>
        <p:spPr>
          <a:xfrm>
            <a:off x="6044400" y="5554440"/>
            <a:ext cx="3043440" cy="1219680"/>
          </a:xfrm>
          <a:prstGeom prst="rect">
            <a:avLst/>
          </a:prstGeom>
          <a:noFill/>
          <a:ln w="9360">
            <a:solidFill>
              <a:srgbClr val="A64D7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4D79"/>
                </a:solidFill>
                <a:latin typeface="Calibri"/>
                <a:ea typeface="Calibri"/>
              </a:rPr>
              <a:t>camelCase: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4D79"/>
                </a:solidFill>
                <a:latin typeface="Calibri"/>
                <a:ea typeface="Calibri"/>
              </a:rPr>
              <a:t>firstName = “Brian”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4D79"/>
                </a:solidFill>
                <a:latin typeface="Calibri"/>
                <a:ea typeface="Calibri"/>
              </a:rPr>
              <a:t>underscore-delimited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4D79"/>
                </a:solidFill>
                <a:latin typeface="Calibri"/>
                <a:ea typeface="Calibri"/>
              </a:rPr>
              <a:t>first_name = “Brian”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4D79"/>
                </a:solidFill>
                <a:latin typeface="Calibri"/>
                <a:ea typeface="Calibri"/>
              </a:rPr>
              <a:t>Both are commonly used in Python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39" name="CustomShape 13"/>
          <p:cNvSpPr/>
          <p:nvPr/>
        </p:nvSpPr>
        <p:spPr>
          <a:xfrm>
            <a:off x="90360" y="6208560"/>
            <a:ext cx="5746320" cy="648720"/>
          </a:xfrm>
          <a:prstGeom prst="rect">
            <a:avLst/>
          </a:prstGeom>
          <a:noFill/>
          <a:ln w="9360">
            <a:solidFill>
              <a:srgbClr val="A64D7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i="1" strike="noStrike" spc="-1">
                <a:solidFill>
                  <a:srgbClr val="A64D79"/>
                </a:solidFill>
                <a:latin typeface="Calibri"/>
                <a:ea typeface="Calibri"/>
              </a:rPr>
              <a:t>“There are only two hard things in Computer Science: Cache invalidation and naming things”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176840" y="2794680"/>
            <a:ext cx="3250440" cy="456840"/>
          </a:xfrm>
          <a:prstGeom prst="rect">
            <a:avLst/>
          </a:prstGeom>
          <a:solidFill>
            <a:srgbClr val="CAD6EB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94171"/>
                </a:solidFill>
                <a:latin typeface="Courier New"/>
                <a:ea typeface="Courier New"/>
              </a:rPr>
              <a:t>"Hello, World!"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2" name="CustomShape 3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Strings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709200" y="1860840"/>
            <a:ext cx="5278680" cy="70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In addition to number and Boolean values, Python support string values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709200" y="3393000"/>
            <a:ext cx="475236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A string value is represented as a sequence of characters enclosed within 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quotes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5461920" y="765720"/>
            <a:ext cx="3681720" cy="605952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'Hello, World!'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'Hello, World!'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1176840" y="2794680"/>
            <a:ext cx="3250440" cy="456840"/>
          </a:xfrm>
          <a:prstGeom prst="rect">
            <a:avLst/>
          </a:prstGeom>
          <a:solidFill>
            <a:srgbClr val="CAD6EB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94171"/>
                </a:solidFill>
                <a:latin typeface="Courier New"/>
                <a:ea typeface="Courier New"/>
              </a:rPr>
              <a:t>'Hello, World!'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 flipH="1">
            <a:off x="4166640" y="2566080"/>
            <a:ext cx="1014840" cy="40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round/>
            <a:tailEnd type="stealth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9" name="CustomShape 10"/>
          <p:cNvSpPr/>
          <p:nvPr/>
        </p:nvSpPr>
        <p:spPr>
          <a:xfrm>
            <a:off x="512640" y="2566080"/>
            <a:ext cx="885240" cy="40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round/>
            <a:tailEnd type="stealth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0" name="CustomShape 11"/>
          <p:cNvSpPr/>
          <p:nvPr/>
        </p:nvSpPr>
        <p:spPr>
          <a:xfrm>
            <a:off x="709200" y="4390560"/>
            <a:ext cx="4752360" cy="70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A string value can be assigned to a variable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1" name="CustomShape 12"/>
          <p:cNvSpPr/>
          <p:nvPr/>
        </p:nvSpPr>
        <p:spPr>
          <a:xfrm>
            <a:off x="709200" y="5184360"/>
            <a:ext cx="475236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String values can be manipulated using 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string operators and functions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52" name="CustomShape 13"/>
          <p:cNvSpPr/>
          <p:nvPr/>
        </p:nvSpPr>
        <p:spPr>
          <a:xfrm>
            <a:off x="5461920" y="765720"/>
            <a:ext cx="3681720" cy="605952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'Hello, World!'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'Hello, World!'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 = 'rock'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t = 'climbing'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53" name="CustomShape 14"/>
          <p:cNvSpPr/>
          <p:nvPr/>
        </p:nvSpPr>
        <p:spPr>
          <a:xfrm>
            <a:off x="90360" y="6208560"/>
            <a:ext cx="4697640" cy="648720"/>
          </a:xfrm>
          <a:prstGeom prst="rect">
            <a:avLst/>
          </a:prstGeom>
          <a:noFill/>
          <a:ln w="9360">
            <a:solidFill>
              <a:srgbClr val="A64D7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4D79"/>
                </a:solidFill>
                <a:latin typeface="Calibri"/>
                <a:ea typeface="Calibri"/>
              </a:rPr>
              <a:t>Use either two single quotes (‘’) or two double quotes (“”) to wrap a string.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5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String operators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5461920" y="765720"/>
            <a:ext cx="3681720" cy="605952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'Hello, World!'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'Hello, World!'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 = 'rock'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t = 'climbing'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 == 'rock'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 != 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 &lt; 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False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 &gt; 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 + 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'rockclimbing'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 + ' ' + 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'rock climbing'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5 * 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'rockrockrockrockrock'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30 * '_'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'______________________________'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'o' in 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'o' in 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False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'bi' in 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len(t)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8</a:t>
            </a:r>
            <a:endParaRPr lang="en-US" sz="1400" b="0" strike="noStrike" spc="-1">
              <a:latin typeface="Arial"/>
            </a:endParaRPr>
          </a:p>
        </p:txBody>
      </p:sp>
      <p:graphicFrame>
        <p:nvGraphicFramePr>
          <p:cNvPr id="158" name="Table 5"/>
          <p:cNvGraphicFramePr/>
          <p:nvPr/>
        </p:nvGraphicFramePr>
        <p:xfrm>
          <a:off x="290880" y="1921320"/>
          <a:ext cx="4960080" cy="2595600"/>
        </p:xfrm>
        <a:graphic>
          <a:graphicData uri="http://schemas.openxmlformats.org/drawingml/2006/table">
            <a:tbl>
              <a:tblPr/>
              <a:tblGrid>
                <a:gridCol w="186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Usage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Explanation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x in 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solidFill>
                      <a:srgbClr val="748CB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x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is a substring of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solidFill>
                      <a:srgbClr val="748CB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x not in 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x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is not a substring of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 + 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solidFill>
                      <a:srgbClr val="748CB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Concatenation of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and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solidFill>
                      <a:srgbClr val="748CB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 * n, n * 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Concatenation of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n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copies of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s[i]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solidFill>
                      <a:srgbClr val="748CB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Character at index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i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of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solidFill>
                      <a:srgbClr val="748CB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len(s)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(function) Length of string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9" name="CustomShape 6"/>
          <p:cNvSpPr/>
          <p:nvPr/>
        </p:nvSpPr>
        <p:spPr>
          <a:xfrm>
            <a:off x="290880" y="5479920"/>
            <a:ext cx="4960080" cy="137088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 help(str)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Help on class str in module builtins: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class str(object)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|  str(string[, encoding[, errors]]) -&gt; str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...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0" name="CustomShape 7"/>
          <p:cNvSpPr/>
          <p:nvPr/>
        </p:nvSpPr>
        <p:spPr>
          <a:xfrm>
            <a:off x="290880" y="4777920"/>
            <a:ext cx="4711320" cy="70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To view all operators, use the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help()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tool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Exercise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5514120" y="1708560"/>
            <a:ext cx="3390480" cy="435456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'good'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'bad'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'silly'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709200" y="1469880"/>
            <a:ext cx="3943800" cy="512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Write Python expressions involving strings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s1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s2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, and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s3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that correspond to:</a:t>
            </a:r>
            <a:endParaRPr lang="en-US" sz="2000" b="0" strike="noStrike" spc="-1">
              <a:latin typeface="Arial"/>
            </a:endParaRPr>
          </a:p>
          <a:p>
            <a:pPr marL="800280" indent="-2282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'll'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 appears in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s3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the blank space does not appear in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s1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the concatenation of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s1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s2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s3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the blank space appears in the concatenation of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s1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s2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s3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the concatenation of 10 copies of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s3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the total number of characters in the concatenation of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s1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s2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5514120" y="1708560"/>
            <a:ext cx="3390480" cy="435456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'good'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'bad'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'silly'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'll' in s3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' ' not in s1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s1 + s2 + s3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'goodbadsilly’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' ' in s1 + s2 + s3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False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10*s3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'sillysillysillysillysillysillysillysillysillysilly'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len(s1+s2+s3)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12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8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Index and indexing operator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1842480" y="4380120"/>
            <a:ext cx="548280" cy="456840"/>
          </a:xfrm>
          <a:prstGeom prst="rect">
            <a:avLst/>
          </a:prstGeom>
          <a:solidFill>
            <a:srgbClr val="CAD6EB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94171"/>
                </a:solidFill>
                <a:latin typeface="Courier New"/>
                <a:ea typeface="Courier New"/>
              </a:rPr>
              <a:t>'A'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3198600" y="5294520"/>
            <a:ext cx="548280" cy="456840"/>
          </a:xfrm>
          <a:prstGeom prst="rect">
            <a:avLst/>
          </a:prstGeom>
          <a:solidFill>
            <a:srgbClr val="CAD6EB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94171"/>
                </a:solidFill>
                <a:latin typeface="Courier New"/>
                <a:ea typeface="Courier New"/>
              </a:rPr>
              <a:t>'p'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2523240" y="4837320"/>
            <a:ext cx="548280" cy="456840"/>
          </a:xfrm>
          <a:prstGeom prst="rect">
            <a:avLst/>
          </a:prstGeom>
          <a:solidFill>
            <a:srgbClr val="CAD6EB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94171"/>
                </a:solidFill>
                <a:latin typeface="Courier New"/>
                <a:ea typeface="Courier New"/>
              </a:rPr>
              <a:t>'p'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3830760" y="5751720"/>
            <a:ext cx="548280" cy="456840"/>
          </a:xfrm>
          <a:prstGeom prst="rect">
            <a:avLst/>
          </a:prstGeom>
          <a:solidFill>
            <a:srgbClr val="CAD6EB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94171"/>
                </a:solidFill>
                <a:latin typeface="Courier New"/>
                <a:ea typeface="Courier New"/>
              </a:rPr>
              <a:t>'l'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4" name="CustomShape 8"/>
          <p:cNvSpPr/>
          <p:nvPr/>
        </p:nvSpPr>
        <p:spPr>
          <a:xfrm>
            <a:off x="4467240" y="6208920"/>
            <a:ext cx="548280" cy="456840"/>
          </a:xfrm>
          <a:prstGeom prst="rect">
            <a:avLst/>
          </a:prstGeom>
          <a:solidFill>
            <a:srgbClr val="CAD6EB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94171"/>
                </a:solidFill>
                <a:latin typeface="Courier New"/>
                <a:ea typeface="Courier New"/>
              </a:rPr>
              <a:t>'e'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75" name="CustomShape 9"/>
          <p:cNvSpPr/>
          <p:nvPr/>
        </p:nvSpPr>
        <p:spPr>
          <a:xfrm>
            <a:off x="239400" y="4438440"/>
            <a:ext cx="126180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s[0] 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6" name="CustomShape 10"/>
          <p:cNvSpPr/>
          <p:nvPr/>
        </p:nvSpPr>
        <p:spPr>
          <a:xfrm>
            <a:off x="239400" y="4895640"/>
            <a:ext cx="126180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s[1] 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7" name="CustomShape 11"/>
          <p:cNvSpPr/>
          <p:nvPr/>
        </p:nvSpPr>
        <p:spPr>
          <a:xfrm>
            <a:off x="239400" y="5352840"/>
            <a:ext cx="126180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s[2] 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8" name="CustomShape 12"/>
          <p:cNvSpPr/>
          <p:nvPr/>
        </p:nvSpPr>
        <p:spPr>
          <a:xfrm>
            <a:off x="239400" y="5810040"/>
            <a:ext cx="126180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s[3] 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9" name="CustomShape 13"/>
          <p:cNvSpPr/>
          <p:nvPr/>
        </p:nvSpPr>
        <p:spPr>
          <a:xfrm>
            <a:off x="239400" y="6267240"/>
            <a:ext cx="126180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s[4] 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0" name="CustomShape 14"/>
          <p:cNvSpPr/>
          <p:nvPr/>
        </p:nvSpPr>
        <p:spPr>
          <a:xfrm>
            <a:off x="239400" y="3642840"/>
            <a:ext cx="126180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    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1" name="CustomShape 15"/>
          <p:cNvSpPr/>
          <p:nvPr/>
        </p:nvSpPr>
        <p:spPr>
          <a:xfrm>
            <a:off x="1842480" y="4042800"/>
            <a:ext cx="456840" cy="33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48CBC"/>
                </a:solidFill>
                <a:latin typeface="Calibri"/>
                <a:ea typeface="Calibri"/>
              </a:rPr>
              <a:t>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2" name="CustomShape 16"/>
          <p:cNvSpPr/>
          <p:nvPr/>
        </p:nvSpPr>
        <p:spPr>
          <a:xfrm>
            <a:off x="2391120" y="4042800"/>
            <a:ext cx="588960" cy="33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48CBC"/>
                </a:solidFill>
                <a:latin typeface="Calibri"/>
                <a:ea typeface="Calibri"/>
              </a:rPr>
              <a:t>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3" name="CustomShape 17"/>
          <p:cNvSpPr/>
          <p:nvPr/>
        </p:nvSpPr>
        <p:spPr>
          <a:xfrm>
            <a:off x="3747240" y="4042800"/>
            <a:ext cx="540000" cy="33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48CBC"/>
                </a:solidFill>
                <a:latin typeface="Calibri"/>
                <a:ea typeface="Calibri"/>
              </a:rPr>
              <a:t>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4" name="CustomShape 18"/>
          <p:cNvSpPr/>
          <p:nvPr/>
        </p:nvSpPr>
        <p:spPr>
          <a:xfrm>
            <a:off x="4467240" y="4042800"/>
            <a:ext cx="456840" cy="33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48CBC"/>
                </a:solidFill>
                <a:latin typeface="Calibri"/>
                <a:ea typeface="Calibri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5" name="CustomShape 19"/>
          <p:cNvSpPr/>
          <p:nvPr/>
        </p:nvSpPr>
        <p:spPr>
          <a:xfrm>
            <a:off x="3071880" y="4042800"/>
            <a:ext cx="583560" cy="33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48CBC"/>
                </a:solidFill>
                <a:latin typeface="Calibri"/>
                <a:ea typeface="Calibri"/>
              </a:rPr>
              <a:t>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6" name="CustomShape 20"/>
          <p:cNvSpPr/>
          <p:nvPr/>
        </p:nvSpPr>
        <p:spPr>
          <a:xfrm>
            <a:off x="229680" y="1524240"/>
            <a:ext cx="8475120" cy="16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The index of an item in a sequence is its position with respect to the first item</a:t>
            </a:r>
            <a:endParaRPr lang="en-US" sz="2000" b="0" strike="noStrike" spc="-1">
              <a:latin typeface="Arial"/>
            </a:endParaRPr>
          </a:p>
          <a:p>
            <a:pPr marL="682560" indent="-97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682560" indent="-97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682560" indent="-97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87" name="CustomShape 21"/>
          <p:cNvSpPr/>
          <p:nvPr/>
        </p:nvSpPr>
        <p:spPr>
          <a:xfrm>
            <a:off x="239400" y="1524240"/>
            <a:ext cx="8475120" cy="16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The index of an item in a sequence is its position with respect to the first item</a:t>
            </a:r>
            <a:endParaRPr lang="en-US" sz="2000" b="0" strike="noStrike" spc="-1">
              <a:latin typeface="Arial"/>
            </a:endParaRPr>
          </a:p>
          <a:p>
            <a:pPr marL="682560" lvl="1" indent="-225000">
              <a:lnSpc>
                <a:spcPct val="100000"/>
              </a:lnSpc>
              <a:buClr>
                <a:srgbClr val="29417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The first item has index 0,</a:t>
            </a:r>
            <a:endParaRPr lang="en-US" sz="2000" b="0" strike="noStrike" spc="-1">
              <a:latin typeface="Arial"/>
            </a:endParaRPr>
          </a:p>
          <a:p>
            <a:pPr marL="682560" indent="-97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682560" indent="-97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88" name="CustomShape 22"/>
          <p:cNvSpPr/>
          <p:nvPr/>
        </p:nvSpPr>
        <p:spPr>
          <a:xfrm>
            <a:off x="229680" y="1524240"/>
            <a:ext cx="8475120" cy="16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The index of an item in a sequence is its position with respect to the first item</a:t>
            </a:r>
            <a:endParaRPr lang="en-US" sz="2000" b="0" strike="noStrike" spc="-1">
              <a:latin typeface="Arial"/>
            </a:endParaRPr>
          </a:p>
          <a:p>
            <a:pPr marL="682560" lvl="1" indent="-225000">
              <a:lnSpc>
                <a:spcPct val="100000"/>
              </a:lnSpc>
              <a:buClr>
                <a:srgbClr val="29417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The first item has index 0,</a:t>
            </a:r>
            <a:endParaRPr lang="en-US" sz="2000" b="0" strike="noStrike" spc="-1">
              <a:latin typeface="Arial"/>
            </a:endParaRPr>
          </a:p>
          <a:p>
            <a:pPr marL="682560" lvl="1" indent="-225000">
              <a:lnSpc>
                <a:spcPct val="100000"/>
              </a:lnSpc>
              <a:buClr>
                <a:srgbClr val="29417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The second has index 1,</a:t>
            </a:r>
            <a:endParaRPr lang="en-US" sz="2000" b="0" strike="noStrike" spc="-1">
              <a:latin typeface="Arial"/>
            </a:endParaRPr>
          </a:p>
          <a:p>
            <a:pPr marL="682560" indent="-9792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89" name="CustomShape 23"/>
          <p:cNvSpPr/>
          <p:nvPr/>
        </p:nvSpPr>
        <p:spPr>
          <a:xfrm>
            <a:off x="229680" y="1510200"/>
            <a:ext cx="8475120" cy="16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The index of an item in a sequence is its position with respect to the first item</a:t>
            </a:r>
            <a:endParaRPr lang="en-US" sz="2000" b="0" strike="noStrike" spc="-1">
              <a:latin typeface="Arial"/>
            </a:endParaRPr>
          </a:p>
          <a:p>
            <a:pPr marL="682560" lvl="1" indent="-225000">
              <a:lnSpc>
                <a:spcPct val="100000"/>
              </a:lnSpc>
              <a:buClr>
                <a:srgbClr val="29417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The first item has index 0,</a:t>
            </a:r>
            <a:endParaRPr lang="en-US" sz="2000" b="0" strike="noStrike" spc="-1">
              <a:latin typeface="Arial"/>
            </a:endParaRPr>
          </a:p>
          <a:p>
            <a:pPr marL="682560" lvl="1" indent="-225000">
              <a:lnSpc>
                <a:spcPct val="100000"/>
              </a:lnSpc>
              <a:buClr>
                <a:srgbClr val="29417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The second has index 1,</a:t>
            </a:r>
            <a:endParaRPr lang="en-US" sz="2000" b="0" strike="noStrike" spc="-1">
              <a:latin typeface="Arial"/>
            </a:endParaRPr>
          </a:p>
          <a:p>
            <a:pPr marL="682560" lvl="1" indent="-225000">
              <a:lnSpc>
                <a:spcPct val="100000"/>
              </a:lnSpc>
              <a:buClr>
                <a:srgbClr val="29417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The third has index 2, …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0" name="CustomShape 24"/>
          <p:cNvSpPr/>
          <p:nvPr/>
        </p:nvSpPr>
        <p:spPr>
          <a:xfrm>
            <a:off x="5342760" y="3007440"/>
            <a:ext cx="3813480" cy="16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The indexing operator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[]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takes a nonnegative index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i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and returns a string consisting of the single character at index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1" name="CustomShape 25"/>
          <p:cNvSpPr/>
          <p:nvPr/>
        </p:nvSpPr>
        <p:spPr>
          <a:xfrm>
            <a:off x="5342760" y="4847400"/>
            <a:ext cx="3800880" cy="158400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 = 'Apple'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s[0]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'A'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s[1]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'p'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s[4]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'e'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92" name="CustomShape 26"/>
          <p:cNvSpPr/>
          <p:nvPr/>
        </p:nvSpPr>
        <p:spPr>
          <a:xfrm>
            <a:off x="1704600" y="3584520"/>
            <a:ext cx="3310920" cy="456840"/>
          </a:xfrm>
          <a:prstGeom prst="rect">
            <a:avLst/>
          </a:prstGeom>
          <a:solidFill>
            <a:srgbClr val="CAD6EB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294171"/>
                </a:solidFill>
                <a:latin typeface="Courier New"/>
                <a:ea typeface="Courier New"/>
              </a:rPr>
              <a:t>'A p p l e'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3" name="CustomShape 27"/>
          <p:cNvSpPr/>
          <p:nvPr/>
        </p:nvSpPr>
        <p:spPr>
          <a:xfrm>
            <a:off x="3913920" y="2142000"/>
            <a:ext cx="4697640" cy="648720"/>
          </a:xfrm>
          <a:prstGeom prst="rect">
            <a:avLst/>
          </a:prstGeom>
          <a:noFill/>
          <a:ln w="9360">
            <a:solidFill>
              <a:srgbClr val="A64D7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4D79"/>
                </a:solidFill>
                <a:latin typeface="Calibri"/>
                <a:ea typeface="Calibri"/>
              </a:rPr>
              <a:t>Like Python, most languages have 0-index arrays, i.e. s[0] means the first item in the array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5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Negative index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1751040" y="5294520"/>
            <a:ext cx="548280" cy="456840"/>
          </a:xfrm>
          <a:prstGeom prst="rect">
            <a:avLst/>
          </a:prstGeom>
          <a:solidFill>
            <a:srgbClr val="CAD6EB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94171"/>
                </a:solidFill>
                <a:latin typeface="Courier New"/>
                <a:ea typeface="Courier New"/>
              </a:rPr>
              <a:t>'A'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3830760" y="4837320"/>
            <a:ext cx="548280" cy="456840"/>
          </a:xfrm>
          <a:prstGeom prst="rect">
            <a:avLst/>
          </a:prstGeom>
          <a:solidFill>
            <a:srgbClr val="CAD6EB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94171"/>
                </a:solidFill>
                <a:latin typeface="Courier New"/>
                <a:ea typeface="Courier New"/>
              </a:rPr>
              <a:t>'l'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4467240" y="4380120"/>
            <a:ext cx="548280" cy="456840"/>
          </a:xfrm>
          <a:prstGeom prst="rect">
            <a:avLst/>
          </a:prstGeom>
          <a:solidFill>
            <a:srgbClr val="CAD6EB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94171"/>
                </a:solidFill>
                <a:latin typeface="Courier New"/>
                <a:ea typeface="Courier New"/>
              </a:rPr>
              <a:t>'e'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0" name="CustomShape 7"/>
          <p:cNvSpPr/>
          <p:nvPr/>
        </p:nvSpPr>
        <p:spPr>
          <a:xfrm>
            <a:off x="239400" y="4438440"/>
            <a:ext cx="126180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s[-1]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1" name="CustomShape 8"/>
          <p:cNvSpPr/>
          <p:nvPr/>
        </p:nvSpPr>
        <p:spPr>
          <a:xfrm>
            <a:off x="239400" y="4895640"/>
            <a:ext cx="126180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s[-2]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2" name="CustomShape 9"/>
          <p:cNvSpPr/>
          <p:nvPr/>
        </p:nvSpPr>
        <p:spPr>
          <a:xfrm>
            <a:off x="239400" y="5352840"/>
            <a:ext cx="126180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s[-5]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3" name="CustomShape 10"/>
          <p:cNvSpPr/>
          <p:nvPr/>
        </p:nvSpPr>
        <p:spPr>
          <a:xfrm>
            <a:off x="239400" y="3642840"/>
            <a:ext cx="126180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     =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4" name="CustomShape 11"/>
          <p:cNvSpPr/>
          <p:nvPr/>
        </p:nvSpPr>
        <p:spPr>
          <a:xfrm>
            <a:off x="1842480" y="4042800"/>
            <a:ext cx="456840" cy="33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48CBC"/>
                </a:solidFill>
                <a:latin typeface="Calibri"/>
                <a:ea typeface="Calibri"/>
              </a:rPr>
              <a:t>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5" name="CustomShape 12"/>
          <p:cNvSpPr/>
          <p:nvPr/>
        </p:nvSpPr>
        <p:spPr>
          <a:xfrm>
            <a:off x="2391120" y="4042800"/>
            <a:ext cx="588960" cy="33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48CBC"/>
                </a:solidFill>
                <a:latin typeface="Calibri"/>
                <a:ea typeface="Calibri"/>
              </a:rPr>
              <a:t>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6" name="CustomShape 13"/>
          <p:cNvSpPr/>
          <p:nvPr/>
        </p:nvSpPr>
        <p:spPr>
          <a:xfrm>
            <a:off x="3747240" y="4042800"/>
            <a:ext cx="540000" cy="33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48CBC"/>
                </a:solidFill>
                <a:latin typeface="Calibri"/>
                <a:ea typeface="Calibri"/>
              </a:rPr>
              <a:t>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7" name="CustomShape 14"/>
          <p:cNvSpPr/>
          <p:nvPr/>
        </p:nvSpPr>
        <p:spPr>
          <a:xfrm>
            <a:off x="4467240" y="4042800"/>
            <a:ext cx="456840" cy="33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48CBC"/>
                </a:solidFill>
                <a:latin typeface="Calibri"/>
                <a:ea typeface="Calibri"/>
              </a:rPr>
              <a:t>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8" name="CustomShape 15"/>
          <p:cNvSpPr/>
          <p:nvPr/>
        </p:nvSpPr>
        <p:spPr>
          <a:xfrm>
            <a:off x="3071880" y="4042800"/>
            <a:ext cx="583560" cy="33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48CBC"/>
                </a:solidFill>
                <a:latin typeface="Calibri"/>
                <a:ea typeface="Calibri"/>
              </a:rPr>
              <a:t>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09" name="CustomShape 16"/>
          <p:cNvSpPr/>
          <p:nvPr/>
        </p:nvSpPr>
        <p:spPr>
          <a:xfrm>
            <a:off x="1704600" y="3584520"/>
            <a:ext cx="3310920" cy="456840"/>
          </a:xfrm>
          <a:prstGeom prst="rect">
            <a:avLst/>
          </a:prstGeom>
          <a:solidFill>
            <a:srgbClr val="CAD6EB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294171"/>
                </a:solidFill>
                <a:latin typeface="Courier New"/>
                <a:ea typeface="Courier New"/>
              </a:rPr>
              <a:t>'A p p l e'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0" name="CustomShape 17"/>
          <p:cNvSpPr/>
          <p:nvPr/>
        </p:nvSpPr>
        <p:spPr>
          <a:xfrm>
            <a:off x="239400" y="1549800"/>
            <a:ext cx="8475120" cy="16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A negative index is used to specify a position with respect to the “end”</a:t>
            </a:r>
            <a:endParaRPr lang="en-US" sz="2000" b="0" strike="noStrike" spc="-1">
              <a:latin typeface="Arial"/>
            </a:endParaRPr>
          </a:p>
          <a:p>
            <a:pPr marL="682560" lvl="1" indent="-225000">
              <a:lnSpc>
                <a:spcPct val="100000"/>
              </a:lnSpc>
              <a:buClr>
                <a:srgbClr val="29417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The last item has index -1,</a:t>
            </a:r>
            <a:endParaRPr lang="en-US" sz="2000" b="0" strike="noStrike" spc="-1">
              <a:latin typeface="Arial"/>
            </a:endParaRPr>
          </a:p>
          <a:p>
            <a:pPr marL="682560" lvl="1" indent="-225000">
              <a:lnSpc>
                <a:spcPct val="100000"/>
              </a:lnSpc>
              <a:buClr>
                <a:srgbClr val="29417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The second to last item has index -2,</a:t>
            </a:r>
            <a:endParaRPr lang="en-US" sz="2000" b="0" strike="noStrike" spc="-1">
              <a:latin typeface="Arial"/>
            </a:endParaRPr>
          </a:p>
          <a:p>
            <a:pPr marL="682560" lvl="1" indent="-225000">
              <a:lnSpc>
                <a:spcPct val="100000"/>
              </a:lnSpc>
              <a:buClr>
                <a:srgbClr val="294171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The third to last item has index -3, …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1" name="CustomShape 18"/>
          <p:cNvSpPr/>
          <p:nvPr/>
        </p:nvSpPr>
        <p:spPr>
          <a:xfrm>
            <a:off x="1811880" y="3246840"/>
            <a:ext cx="456840" cy="33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48CBC"/>
                </a:solidFill>
                <a:latin typeface="Calibri"/>
                <a:ea typeface="Calibri"/>
              </a:rPr>
              <a:t>-5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2" name="CustomShape 19"/>
          <p:cNvSpPr/>
          <p:nvPr/>
        </p:nvSpPr>
        <p:spPr>
          <a:xfrm>
            <a:off x="2360520" y="3246840"/>
            <a:ext cx="588960" cy="33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48CBC"/>
                </a:solidFill>
                <a:latin typeface="Calibri"/>
                <a:ea typeface="Calibri"/>
              </a:rPr>
              <a:t>-4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3" name="CustomShape 20"/>
          <p:cNvSpPr/>
          <p:nvPr/>
        </p:nvSpPr>
        <p:spPr>
          <a:xfrm>
            <a:off x="3717000" y="3246840"/>
            <a:ext cx="540000" cy="33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48CBC"/>
                </a:solidFill>
                <a:latin typeface="Calibri"/>
                <a:ea typeface="Calibri"/>
              </a:rPr>
              <a:t>-2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4" name="CustomShape 21"/>
          <p:cNvSpPr/>
          <p:nvPr/>
        </p:nvSpPr>
        <p:spPr>
          <a:xfrm>
            <a:off x="4437000" y="3246840"/>
            <a:ext cx="456840" cy="33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48CBC"/>
                </a:solidFill>
                <a:latin typeface="Calibri"/>
                <a:ea typeface="Calibri"/>
              </a:rPr>
              <a:t>-1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5" name="CustomShape 22"/>
          <p:cNvSpPr/>
          <p:nvPr/>
        </p:nvSpPr>
        <p:spPr>
          <a:xfrm>
            <a:off x="3041640" y="3246840"/>
            <a:ext cx="583560" cy="33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748CBC"/>
                </a:solidFill>
                <a:latin typeface="Calibri"/>
                <a:ea typeface="Calibri"/>
              </a:rPr>
              <a:t>-3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16" name="CustomShape 23"/>
          <p:cNvSpPr/>
          <p:nvPr/>
        </p:nvSpPr>
        <p:spPr>
          <a:xfrm>
            <a:off x="5342760" y="4847400"/>
            <a:ext cx="3800880" cy="158400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 = 'Apple'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s[-1]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'e'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s[-2]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'l'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s[-5]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'A'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" name="CustomShape 2"/>
          <p:cNvSpPr/>
          <p:nvPr/>
        </p:nvSpPr>
        <p:spPr>
          <a:xfrm>
            <a:off x="6866640" y="0"/>
            <a:ext cx="2289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685800" y="159768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A64D79"/>
                </a:solidFill>
                <a:latin typeface="Calibri"/>
                <a:ea typeface="Calibri"/>
              </a:rPr>
              <a:t>This color: my slides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73763"/>
                </a:solidFill>
                <a:latin typeface="Calibri"/>
                <a:ea typeface="Calibri"/>
              </a:rPr>
              <a:t>This color: Perkovic/text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685800" y="3383280"/>
            <a:ext cx="7907400" cy="30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4520" indent="-344160">
              <a:lnSpc>
                <a:spcPct val="100000"/>
              </a:lnSpc>
              <a:spcBef>
                <a:spcPts val="601"/>
              </a:spcBef>
              <a:buClr>
                <a:srgbClr val="294171"/>
              </a:buClr>
              <a:buFont typeface="Calibri"/>
              <a:buChar char="▪"/>
            </a:pPr>
            <a:r>
              <a:rPr lang="en-US" sz="2400" b="0" strike="noStrike" spc="-1">
                <a:solidFill>
                  <a:srgbClr val="294171"/>
                </a:solidFill>
                <a:latin typeface="Calibri"/>
                <a:ea typeface="Calibri"/>
              </a:rPr>
              <a:t>I’ll switch from lecture notes to interactive Python frequently.</a:t>
            </a:r>
            <a:endParaRPr lang="en-US" sz="2400" b="0" strike="noStrike" spc="-1">
              <a:latin typeface="Arial"/>
            </a:endParaRPr>
          </a:p>
          <a:p>
            <a:pPr marL="344520" indent="-344160">
              <a:lnSpc>
                <a:spcPct val="100000"/>
              </a:lnSpc>
              <a:spcBef>
                <a:spcPts val="601"/>
              </a:spcBef>
              <a:buClr>
                <a:srgbClr val="294171"/>
              </a:buClr>
              <a:buFont typeface="Calibri"/>
              <a:buChar char="▪"/>
            </a:pPr>
            <a:r>
              <a:rPr lang="en-US" sz="2400" b="0" strike="noStrike" spc="-1">
                <a:solidFill>
                  <a:srgbClr val="294171"/>
                </a:solidFill>
                <a:latin typeface="Calibri"/>
                <a:ea typeface="Calibri"/>
              </a:rPr>
              <a:t>I have to take attendance the first few weeks.</a:t>
            </a:r>
            <a:endParaRPr lang="en-US" sz="2400" b="0" strike="noStrike" spc="-1">
              <a:latin typeface="Arial"/>
            </a:endParaRPr>
          </a:p>
          <a:p>
            <a:pPr marL="344520" indent="-344160">
              <a:lnSpc>
                <a:spcPct val="100000"/>
              </a:lnSpc>
              <a:spcBef>
                <a:spcPts val="601"/>
              </a:spcBef>
              <a:buClr>
                <a:srgbClr val="294171"/>
              </a:buClr>
              <a:buFont typeface="Calibri"/>
              <a:buChar char="▪"/>
            </a:pPr>
            <a:r>
              <a:rPr lang="en-US" sz="2400" b="0" strike="noStrike" spc="-1">
                <a:solidFill>
                  <a:srgbClr val="294171"/>
                </a:solidFill>
                <a:latin typeface="Calibri"/>
                <a:ea typeface="Calibri"/>
              </a:rPr>
              <a:t>Slides and source code will be posted on D2L after class.</a:t>
            </a:r>
            <a:endParaRPr lang="en-US" sz="2400" b="0" strike="noStrike" spc="-1">
              <a:latin typeface="Arial"/>
            </a:endParaRPr>
          </a:p>
          <a:p>
            <a:pPr marL="344520" indent="-344160">
              <a:lnSpc>
                <a:spcPct val="100000"/>
              </a:lnSpc>
              <a:spcBef>
                <a:spcPts val="601"/>
              </a:spcBef>
              <a:buClr>
                <a:srgbClr val="294171"/>
              </a:buClr>
              <a:buFont typeface="Calibri"/>
              <a:buChar char="▪"/>
            </a:pPr>
            <a:r>
              <a:rPr lang="en-US" sz="2400" b="0" strike="noStrike" spc="-1">
                <a:solidFill>
                  <a:srgbClr val="294171"/>
                </a:solidFill>
                <a:latin typeface="Calibri"/>
                <a:ea typeface="Calibri"/>
              </a:rPr>
              <a:t>Assignments will be posted to D2L after class, and are due (submit on D2L) before class begins the following week.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685800" y="22608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A few notes before we begin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Exercise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5319000" y="2995560"/>
            <a:ext cx="3390480" cy="264960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 = 'abcdefgh'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522360" y="1689120"/>
            <a:ext cx="4488480" cy="362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String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is defined to be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'abcdefgh'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Write expressions using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and the indexing operator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[]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that return the following strings: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'a'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'c'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'h'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'f'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5319000" y="2995560"/>
            <a:ext cx="3390480" cy="264960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 = 'abcdefgh'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s[0]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'a'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s[2]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'c'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s[7]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'h'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s[-1]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'h'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s[-3]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'f'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199880" y="2794680"/>
            <a:ext cx="6590880" cy="456840"/>
          </a:xfrm>
          <a:prstGeom prst="rect">
            <a:avLst/>
          </a:prstGeom>
          <a:solidFill>
            <a:srgbClr val="CAD6EB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['ant', 'bat', 'cod', 'dog', 'elk']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5" name="CustomShape 3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Lists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709200" y="1861560"/>
            <a:ext cx="7573320" cy="70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In addition to number, Boolean, and string values, Python supports lists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709200" y="5112360"/>
            <a:ext cx="7782120" cy="94464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 = ['ant', 'bat', 'cod', 'dog', 'elk']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 = [0, 1, 'two', 'three', [4, 'five']]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229" name="CustomShape 7"/>
          <p:cNvSpPr/>
          <p:nvPr/>
        </p:nvSpPr>
        <p:spPr>
          <a:xfrm>
            <a:off x="709200" y="3179520"/>
            <a:ext cx="7664040" cy="70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A comma-separated sequence of items enclosed within 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square brackets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0" name="CustomShape 8"/>
          <p:cNvSpPr/>
          <p:nvPr/>
        </p:nvSpPr>
        <p:spPr>
          <a:xfrm>
            <a:off x="709200" y="4357440"/>
            <a:ext cx="5919840" cy="70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The items can be numbers, strings, and even other lists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1" name="CustomShape 9"/>
          <p:cNvSpPr/>
          <p:nvPr/>
        </p:nvSpPr>
        <p:spPr>
          <a:xfrm>
            <a:off x="709200" y="5112360"/>
            <a:ext cx="7782120" cy="94464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 = ['ant', 'bat', 'cod', 'dog', 'elk’]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232" name="CustomShape 10"/>
          <p:cNvSpPr/>
          <p:nvPr/>
        </p:nvSpPr>
        <p:spPr>
          <a:xfrm>
            <a:off x="1199880" y="2794680"/>
            <a:ext cx="6590880" cy="456840"/>
          </a:xfrm>
          <a:prstGeom prst="rect">
            <a:avLst/>
          </a:prstGeom>
          <a:solidFill>
            <a:srgbClr val="CAD6EB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[0, 1, 'two', 'three', [4, 'five']]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3" name="CustomShape 11"/>
          <p:cNvSpPr/>
          <p:nvPr/>
        </p:nvSpPr>
        <p:spPr>
          <a:xfrm>
            <a:off x="1199880" y="2794680"/>
            <a:ext cx="6590880" cy="456840"/>
          </a:xfrm>
          <a:prstGeom prst="rect">
            <a:avLst/>
          </a:prstGeom>
          <a:solidFill>
            <a:srgbClr val="CAD6EB"/>
          </a:solidFill>
          <a:ln w="9360">
            <a:solidFill>
              <a:srgbClr val="A64D79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[0, 1, 2, 3, 4, 5, 6, 7, 8, 9, 10]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4" name="CustomShape 12"/>
          <p:cNvSpPr/>
          <p:nvPr/>
        </p:nvSpPr>
        <p:spPr>
          <a:xfrm>
            <a:off x="699120" y="5112360"/>
            <a:ext cx="7782120" cy="94464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 = ['ant', 'bat', 'cod', 'dog', 'elk']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 = [0, 1, 'two', 'three', [4, 'five']]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nums = [0, 1, 2, 3, 4, 5, 6, 7, 8, 9, 10]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5" name="CustomShape 13"/>
          <p:cNvSpPr/>
          <p:nvPr/>
        </p:nvSpPr>
        <p:spPr>
          <a:xfrm flipH="1">
            <a:off x="7644600" y="2592360"/>
            <a:ext cx="1014840" cy="40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round/>
            <a:tailEnd type="stealth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CustomShape 14"/>
          <p:cNvSpPr/>
          <p:nvPr/>
        </p:nvSpPr>
        <p:spPr>
          <a:xfrm>
            <a:off x="314280" y="2592360"/>
            <a:ext cx="1046880" cy="40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round/>
            <a:tailEnd type="stealth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CustomShape 15"/>
          <p:cNvSpPr/>
          <p:nvPr/>
        </p:nvSpPr>
        <p:spPr>
          <a:xfrm>
            <a:off x="2192760" y="6164280"/>
            <a:ext cx="4697640" cy="648720"/>
          </a:xfrm>
          <a:prstGeom prst="rect">
            <a:avLst/>
          </a:prstGeom>
          <a:noFill/>
          <a:ln w="9360">
            <a:solidFill>
              <a:srgbClr val="A64D7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4D79"/>
                </a:solidFill>
                <a:latin typeface="Calibri"/>
                <a:ea typeface="Calibri"/>
              </a:rPr>
              <a:t>In general don’t do this. Most languages don’t allow mixing types in a list, but Python permits a number of bad practices.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38" name="CustomShape 16"/>
          <p:cNvSpPr/>
          <p:nvPr/>
        </p:nvSpPr>
        <p:spPr>
          <a:xfrm>
            <a:off x="1410480" y="5530680"/>
            <a:ext cx="3130920" cy="632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A64D7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0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List operators and functions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709200" y="1509120"/>
            <a:ext cx="484992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Like strings, lists can be manipulated with operators and functions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6437520" y="1049760"/>
            <a:ext cx="2376000" cy="563328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 = [1, 2, 3]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lstB = [0, 4]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4 in lst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False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4 not in lst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 + lstB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[1, 2, 3, 0, 4]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2*lst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[1, 2, 3, 1, 2, 3]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lst[0]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lst[1]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lst[-1]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len(lst)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min(lst)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max(lst)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sum(lst)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6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help(list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...</a:t>
            </a:r>
            <a:endParaRPr lang="en-US" sz="1400" b="0" strike="noStrike" spc="-1">
              <a:latin typeface="Arial"/>
            </a:endParaRPr>
          </a:p>
        </p:txBody>
      </p:sp>
      <p:graphicFrame>
        <p:nvGraphicFramePr>
          <p:cNvPr id="244" name="Table 6"/>
          <p:cNvGraphicFramePr/>
          <p:nvPr/>
        </p:nvGraphicFramePr>
        <p:xfrm>
          <a:off x="359280" y="2910600"/>
          <a:ext cx="5400720" cy="3708000"/>
        </p:xfrm>
        <a:graphic>
          <a:graphicData uri="http://schemas.openxmlformats.org/drawingml/2006/table">
            <a:tbl>
              <a:tblPr/>
              <a:tblGrid>
                <a:gridCol w="197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Usage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Explanation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x in lst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solidFill>
                      <a:srgbClr val="748CB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x</a:t>
                      </a: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Arial"/>
                          <a:ea typeface="Arial"/>
                        </a:rPr>
                        <a:t> is an item of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solidFill>
                      <a:srgbClr val="748CB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x not in lst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x</a:t>
                      </a: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Arial"/>
                          <a:ea typeface="Arial"/>
                        </a:rPr>
                        <a:t> is not an item of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 + lstB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solidFill>
                      <a:srgbClr val="748CB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Arial"/>
                          <a:ea typeface="Arial"/>
                        </a:rPr>
                        <a:t>Concatenation of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</a:t>
                      </a: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Arial"/>
                          <a:ea typeface="Arial"/>
                        </a:rPr>
                        <a:t> and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lstB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solidFill>
                      <a:srgbClr val="748CB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lst*n, n*lst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Arial"/>
                          <a:ea typeface="Arial"/>
                        </a:rPr>
                        <a:t>Concatenation of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n</a:t>
                      </a: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Arial"/>
                          <a:ea typeface="Arial"/>
                        </a:rPr>
                        <a:t> copies of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lst[i]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solidFill>
                      <a:srgbClr val="748CB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Arial"/>
                          <a:ea typeface="Arial"/>
                        </a:rPr>
                        <a:t>Item at index </a:t>
                      </a: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Courier New"/>
                          <a:ea typeface="Courier New"/>
                        </a:rPr>
                        <a:t>i</a:t>
                      </a: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Arial"/>
                          <a:ea typeface="Arial"/>
                        </a:rPr>
                        <a:t> of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solidFill>
                      <a:srgbClr val="748CB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len(lst)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Arial"/>
                          <a:ea typeface="Arial"/>
                        </a:rPr>
                        <a:t>Number of items in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min(lst)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solidFill>
                      <a:srgbClr val="748CB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Arial"/>
                          <a:ea typeface="Arial"/>
                        </a:rPr>
                        <a:t>Minimum item in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solidFill>
                      <a:srgbClr val="748CB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max(lst)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Arial"/>
                          <a:ea typeface="Arial"/>
                        </a:rPr>
                        <a:t>Maximum item in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sum(lst)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solidFill>
                      <a:srgbClr val="748CB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Arial"/>
                          <a:ea typeface="Arial"/>
                        </a:rPr>
                        <a:t>Sum of items in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solidFill>
                      <a:srgbClr val="748CB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6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Lists are mutable, strings are not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709200" y="1817640"/>
            <a:ext cx="757332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Lists can be modified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709200" y="5112360"/>
            <a:ext cx="7782120" cy="94464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 = ['ant', 'bat', 'cod', 'dog', 'elk']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 = [0, 1, 'two', 'three', [4, 'five']]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250" name="CustomShape 6"/>
          <p:cNvSpPr/>
          <p:nvPr/>
        </p:nvSpPr>
        <p:spPr>
          <a:xfrm>
            <a:off x="709200" y="4357440"/>
            <a:ext cx="6251760" cy="70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The elements can be numbers, strings, and even other lists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1" name="CustomShape 7"/>
          <p:cNvSpPr/>
          <p:nvPr/>
        </p:nvSpPr>
        <p:spPr>
          <a:xfrm>
            <a:off x="709200" y="5112360"/>
            <a:ext cx="7782120" cy="94464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 = ['ant', 'bat', 'cod', 'dog', 'elk’]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252" name="CustomShape 8"/>
          <p:cNvSpPr/>
          <p:nvPr/>
        </p:nvSpPr>
        <p:spPr>
          <a:xfrm>
            <a:off x="699120" y="4366800"/>
            <a:ext cx="7782120" cy="243648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 = ['ant', 'bat', 'cod', 'dog', 'elk']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253" name="CustomShape 9"/>
          <p:cNvSpPr/>
          <p:nvPr/>
        </p:nvSpPr>
        <p:spPr>
          <a:xfrm>
            <a:off x="514800" y="2216880"/>
            <a:ext cx="7966440" cy="456840"/>
          </a:xfrm>
          <a:prstGeom prst="rect">
            <a:avLst/>
          </a:prstGeom>
          <a:solidFill>
            <a:srgbClr val="CAD6EB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294171"/>
                </a:solidFill>
                <a:latin typeface="Courier New"/>
                <a:ea typeface="Courier New"/>
              </a:rPr>
              <a:t>pets = ['ant', 'bat', 'cod', 'dog', 'elk']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4" name="CustomShape 10"/>
          <p:cNvSpPr/>
          <p:nvPr/>
        </p:nvSpPr>
        <p:spPr>
          <a:xfrm>
            <a:off x="514800" y="2216880"/>
            <a:ext cx="7966440" cy="456840"/>
          </a:xfrm>
          <a:prstGeom prst="rect">
            <a:avLst/>
          </a:prstGeom>
          <a:solidFill>
            <a:srgbClr val="CAD6EB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294171"/>
                </a:solidFill>
                <a:latin typeface="Courier New"/>
                <a:ea typeface="Courier New"/>
              </a:rPr>
              <a:t>pets = ['ant', 'bat', </a:t>
            </a:r>
            <a:r>
              <a:rPr lang="en-US" sz="2400" b="0" strike="noStrike" spc="-1">
                <a:solidFill>
                  <a:srgbClr val="FF0000"/>
                </a:solidFill>
                <a:latin typeface="Courier New"/>
                <a:ea typeface="Courier New"/>
              </a:rPr>
              <a:t>'cow'</a:t>
            </a:r>
            <a:r>
              <a:rPr lang="en-US" sz="2400" b="0" strike="noStrike" spc="-1">
                <a:solidFill>
                  <a:srgbClr val="294171"/>
                </a:solidFill>
                <a:latin typeface="Courier New"/>
                <a:ea typeface="Courier New"/>
              </a:rPr>
              <a:t>, 'dog', 'elk']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5" name="CustomShape 11"/>
          <p:cNvSpPr/>
          <p:nvPr/>
        </p:nvSpPr>
        <p:spPr>
          <a:xfrm>
            <a:off x="709200" y="4366800"/>
            <a:ext cx="7782120" cy="243648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 = ['ant', 'bat', 'cod', 'dog', 'elk']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pets[2] = 'cow'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['ant', 'bat', 'cow', 'dog', 'elk']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256" name="CustomShape 12"/>
          <p:cNvSpPr/>
          <p:nvPr/>
        </p:nvSpPr>
        <p:spPr>
          <a:xfrm>
            <a:off x="709200" y="4366800"/>
            <a:ext cx="7782120" cy="243648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 = ['ant', 'bat', 'cod', 'dog', 'elk']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pets[2] = 'cow'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['ant', 'bat', 'cow', 'dog', 'elk']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 = 'cod'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257" name="CustomShape 13"/>
          <p:cNvSpPr/>
          <p:nvPr/>
        </p:nvSpPr>
        <p:spPr>
          <a:xfrm>
            <a:off x="709200" y="4366800"/>
            <a:ext cx="7782120" cy="243648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 = ['ant', 'bat', 'cod', 'dog', 'elk']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pets[2] = 'cow'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['ant', 'bat', 'cow', 'dog', 'elk']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 = 'cod'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pet[2] = 'w'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Traceback (most recent call last):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File "&lt;pyshell#155&gt;", line 1, in &lt;module&gt;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pet[2] = 'w'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TypeError: 'str' object does not support item assignment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8" name="CustomShape 14"/>
          <p:cNvSpPr/>
          <p:nvPr/>
        </p:nvSpPr>
        <p:spPr>
          <a:xfrm>
            <a:off x="524880" y="3621240"/>
            <a:ext cx="7966440" cy="456840"/>
          </a:xfrm>
          <a:prstGeom prst="rect">
            <a:avLst/>
          </a:prstGeom>
          <a:solidFill>
            <a:srgbClr val="CAD6EB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294171"/>
                </a:solidFill>
                <a:latin typeface="Courier New"/>
                <a:ea typeface="Courier New"/>
              </a:rPr>
              <a:t>pet = 'cod'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9" name="CustomShape 15"/>
          <p:cNvSpPr/>
          <p:nvPr/>
        </p:nvSpPr>
        <p:spPr>
          <a:xfrm>
            <a:off x="709200" y="3222360"/>
            <a:ext cx="757332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Strings can’t be modified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0" name="CustomShape 16"/>
          <p:cNvSpPr/>
          <p:nvPr/>
        </p:nvSpPr>
        <p:spPr>
          <a:xfrm>
            <a:off x="709200" y="1817640"/>
            <a:ext cx="757332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Lists can be modified; they are said to be 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mutable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1" name="CustomShape 17"/>
          <p:cNvSpPr/>
          <p:nvPr/>
        </p:nvSpPr>
        <p:spPr>
          <a:xfrm>
            <a:off x="709200" y="3222360"/>
            <a:ext cx="757332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Strings can’t be modified; they are said to be 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immutable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3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Lists methods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709200" y="1563480"/>
            <a:ext cx="810396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len()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sum()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are examples of functions that can be called 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with a list input argument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; they can also be called on other type of input argument(s)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6589800" y="3014280"/>
            <a:ext cx="2376000" cy="201024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 = [1, 2, 3]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len(lst)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sum(lst)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6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`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709200" y="2671560"/>
            <a:ext cx="572760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There are also functions that are called 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on a list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such functions are called 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list methods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8" name="CustomShape 7"/>
          <p:cNvSpPr/>
          <p:nvPr/>
        </p:nvSpPr>
        <p:spPr>
          <a:xfrm>
            <a:off x="2014200" y="3751920"/>
            <a:ext cx="218520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lst.append(7)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9" name="CustomShape 8"/>
          <p:cNvSpPr/>
          <p:nvPr/>
        </p:nvSpPr>
        <p:spPr>
          <a:xfrm rot="10800000" flipH="1">
            <a:off x="2014200" y="4605120"/>
            <a:ext cx="8013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round/>
            <a:tailEnd type="stealth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0" name="CustomShape 9"/>
          <p:cNvSpPr/>
          <p:nvPr/>
        </p:nvSpPr>
        <p:spPr>
          <a:xfrm rot="10800000">
            <a:off x="3190320" y="5313240"/>
            <a:ext cx="21960" cy="1161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round/>
            <a:tailEnd type="stealth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CustomShape 10"/>
          <p:cNvSpPr/>
          <p:nvPr/>
        </p:nvSpPr>
        <p:spPr>
          <a:xfrm rot="10800000">
            <a:off x="4475520" y="4605120"/>
            <a:ext cx="551160" cy="45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round/>
            <a:tailEnd type="stealth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2" name="CustomShape 11"/>
          <p:cNvSpPr/>
          <p:nvPr/>
        </p:nvSpPr>
        <p:spPr>
          <a:xfrm>
            <a:off x="410400" y="4411800"/>
            <a:ext cx="1603440" cy="13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variable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lst 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refers to a list object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3" name="CustomShape 12"/>
          <p:cNvSpPr/>
          <p:nvPr/>
        </p:nvSpPr>
        <p:spPr>
          <a:xfrm>
            <a:off x="4199760" y="4408920"/>
            <a:ext cx="2024280" cy="70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input argument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7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4" name="CustomShape 13"/>
          <p:cNvSpPr/>
          <p:nvPr/>
        </p:nvSpPr>
        <p:spPr>
          <a:xfrm>
            <a:off x="2482200" y="5164200"/>
            <a:ext cx="141552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list method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append()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5" name="CustomShape 14"/>
          <p:cNvSpPr/>
          <p:nvPr/>
        </p:nvSpPr>
        <p:spPr>
          <a:xfrm>
            <a:off x="4721040" y="5517000"/>
            <a:ext cx="4092120" cy="10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Method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append()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can’t be called independently; it must be called on some list object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76" name="CustomShape 15"/>
          <p:cNvSpPr/>
          <p:nvPr/>
        </p:nvSpPr>
        <p:spPr>
          <a:xfrm>
            <a:off x="6589800" y="3014280"/>
            <a:ext cx="2376000" cy="201024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 = [1, 2, 3]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len(lst)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sum(lst)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6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lst.append(7)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[1, 2, 3, 7]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8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Lists methods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6767640" y="1408320"/>
            <a:ext cx="2376000" cy="542016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 = [1, 2, 3]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lst.append(7)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lst.append(3)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[1, 2, 3, 7, 3]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lst.count(3)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lst.remove(2)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[1, 3, 7, 3]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lst.reverse()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[3, 7, 3, 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lst.index(3)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lst.sort()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[1, 3, 3, 7]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lst.remove(3)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[1, 3, 7]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lst.pop()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7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[1, 3]</a:t>
            </a:r>
            <a:endParaRPr lang="en-US" sz="1400" b="0" strike="noStrike" spc="-1">
              <a:latin typeface="Arial"/>
            </a:endParaRPr>
          </a:p>
        </p:txBody>
      </p:sp>
      <p:graphicFrame>
        <p:nvGraphicFramePr>
          <p:cNvPr id="281" name="Table 5"/>
          <p:cNvGraphicFramePr/>
          <p:nvPr/>
        </p:nvGraphicFramePr>
        <p:xfrm>
          <a:off x="0" y="1469880"/>
          <a:ext cx="6606720" cy="2966400"/>
        </p:xfrm>
        <a:graphic>
          <a:graphicData uri="http://schemas.openxmlformats.org/drawingml/2006/table">
            <a:tbl>
              <a:tblPr/>
              <a:tblGrid>
                <a:gridCol w="25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Usage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Explanation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lst.append(item)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solidFill>
                      <a:srgbClr val="748CB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Calibri"/>
                          <a:ea typeface="Calibri"/>
                        </a:rPr>
                        <a:t>adds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item</a:t>
                      </a: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Calibri"/>
                          <a:ea typeface="Calibri"/>
                        </a:rPr>
                        <a:t> to the end of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solidFill>
                      <a:srgbClr val="748CB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lst.count(item)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Calibri"/>
                          <a:ea typeface="Calibri"/>
                        </a:rPr>
                        <a:t>returns the number of times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item</a:t>
                      </a: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Calibri"/>
                          <a:ea typeface="Calibri"/>
                        </a:rPr>
                        <a:t> occurs in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lst.index(item)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solidFill>
                      <a:srgbClr val="748CB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Calibri"/>
                          <a:ea typeface="Calibri"/>
                        </a:rPr>
                        <a:t>Returns index of (first occurrence of)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item</a:t>
                      </a: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Calibri"/>
                          <a:ea typeface="Calibri"/>
                        </a:rPr>
                        <a:t> in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solidFill>
                      <a:srgbClr val="748CB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lst.pop()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Calibri"/>
                          <a:ea typeface="Calibri"/>
                        </a:rPr>
                        <a:t>Removes and returns the last item in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lst.remove(item)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solidFill>
                      <a:srgbClr val="748CB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Calibri"/>
                          <a:ea typeface="Calibri"/>
                        </a:rPr>
                        <a:t>Removes (the first occurrence of)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item</a:t>
                      </a: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Calibri"/>
                          <a:ea typeface="Calibri"/>
                        </a:rPr>
                        <a:t> from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solidFill>
                      <a:srgbClr val="748CB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lst.reverse(item)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Calibri"/>
                          <a:ea typeface="Calibri"/>
                        </a:rPr>
                        <a:t>Reverses the order of items in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lst.sort(item)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solidFill>
                      <a:srgbClr val="748CB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Calibri"/>
                          <a:ea typeface="Calibri"/>
                        </a:rPr>
                        <a:t>Sorts the items of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lst</a:t>
                      </a:r>
                      <a:r>
                        <a:rPr lang="en-US" sz="1800" b="0" strike="noStrike" spc="-1">
                          <a:solidFill>
                            <a:srgbClr val="294171"/>
                          </a:solidFill>
                          <a:latin typeface="Calibri"/>
                          <a:ea typeface="Calibri"/>
                        </a:rPr>
                        <a:t> in increasing order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748CBC"/>
                      </a:solidFill>
                    </a:lnT>
                    <a:lnB w="12240">
                      <a:solidFill>
                        <a:srgbClr val="748CBC"/>
                      </a:solidFill>
                    </a:lnB>
                    <a:solidFill>
                      <a:srgbClr val="748CB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2" name="CustomShape 6"/>
          <p:cNvSpPr/>
          <p:nvPr/>
        </p:nvSpPr>
        <p:spPr>
          <a:xfrm>
            <a:off x="709200" y="5558400"/>
            <a:ext cx="5589360" cy="10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Methods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append()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remove()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reverse()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sort()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do not return any value; they, along with method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pop()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, modify list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lst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4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Exercise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709200" y="1689120"/>
            <a:ext cx="8150040" cy="70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List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lst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 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is a list of prices for a pair of boots at different online retailers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87" name="CustomShape 5"/>
          <p:cNvSpPr/>
          <p:nvPr/>
        </p:nvSpPr>
        <p:spPr>
          <a:xfrm>
            <a:off x="4756320" y="3135600"/>
            <a:ext cx="4387320" cy="350208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 = [159.99, 160.00, 205.95, 128.83, 175.49]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lst.append(160.00)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lst.count(160.00)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min(lst)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128.83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lst.index(128.83)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lst.remove(128.83)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[159.99, 160.0, 205.95, 175.49, 160.0]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lst.sort()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[159.99, 160.0, 160.0, 175.49, 205.95]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8" name="CustomShape 6"/>
          <p:cNvSpPr/>
          <p:nvPr/>
        </p:nvSpPr>
        <p:spPr>
          <a:xfrm>
            <a:off x="0" y="2328480"/>
            <a:ext cx="4566960" cy="33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You found another retailer selling the boots for $160.00; add this price to list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lst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Compute the number of retailers selling the boots for $160.00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Find the minimum price in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lst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Using c), find the index of the minimum price in list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lst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  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Using c) remove the minimum price from list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lst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Sort list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lst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 in increasing order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0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Built-in class </a:t>
            </a:r>
            <a:r>
              <a:rPr lang="en-US" sz="3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tuple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1728000" y="2075400"/>
            <a:ext cx="6571440" cy="371520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 = ['one', 'two', 3]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lst[2]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lst[2] = 'three'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['one', 'two', 'three']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tpl = ('one', 'two', 3)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tpl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('one', 'two', 3)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tpl[2]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tpl[2] = 'three'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Traceback (most recent call last):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File "&lt;pyshell#131&gt;", line 1, in &lt;module&gt;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tpl[2] = 'three'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TypeError: 'tuple' object does not support item assignment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709200" y="1319400"/>
            <a:ext cx="7682760" cy="70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The class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tuple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is the same as class list … except that it is 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immutable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861840" y="5774760"/>
            <a:ext cx="226440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Why do we need it?  </a:t>
            </a:r>
            <a:endParaRPr lang="en-US" sz="2000" b="0" strike="noStrike" spc="-1">
              <a:latin typeface="Arial"/>
            </a:endParaRPr>
          </a:p>
          <a:p>
            <a:pPr marL="744480" indent="-1598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95" name="CustomShape 7"/>
          <p:cNvSpPr/>
          <p:nvPr/>
        </p:nvSpPr>
        <p:spPr>
          <a:xfrm>
            <a:off x="861840" y="5774760"/>
            <a:ext cx="755316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Why do we need it?  Sometimes, we need to have an “immutable list”.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296" name="CustomShape 8"/>
          <p:cNvSpPr/>
          <p:nvPr/>
        </p:nvSpPr>
        <p:spPr>
          <a:xfrm>
            <a:off x="1927800" y="6356880"/>
            <a:ext cx="5727960" cy="500760"/>
          </a:xfrm>
          <a:prstGeom prst="rect">
            <a:avLst/>
          </a:prstGeom>
          <a:noFill/>
          <a:ln w="9360">
            <a:solidFill>
              <a:srgbClr val="A64D7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A64D79"/>
                </a:solidFill>
                <a:latin typeface="Calibri"/>
                <a:ea typeface="Calibri"/>
              </a:rPr>
              <a:t>I rarely use tuples, but it’s important to understand mutability of variables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733200" y="4445640"/>
            <a:ext cx="2022120" cy="980640"/>
          </a:xfrm>
          <a:prstGeom prst="rect">
            <a:avLst/>
          </a:prstGeom>
          <a:solidFill>
            <a:schemeClr val="lt2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2D2F2B"/>
                </a:solidFill>
                <a:latin typeface="Courier New"/>
                <a:ea typeface="Courier New"/>
              </a:rPr>
              <a:t>str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1945440" y="4454280"/>
            <a:ext cx="1394280" cy="980640"/>
          </a:xfrm>
          <a:prstGeom prst="rect">
            <a:avLst/>
          </a:prstGeom>
          <a:solidFill>
            <a:schemeClr val="lt2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2D2F2B"/>
                </a:solidFill>
                <a:latin typeface="Courier New"/>
                <a:ea typeface="Courier New"/>
              </a:rPr>
              <a:t>float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6134040" y="4454280"/>
            <a:ext cx="2347560" cy="980640"/>
          </a:xfrm>
          <a:prstGeom prst="rect">
            <a:avLst/>
          </a:prstGeom>
          <a:solidFill>
            <a:schemeClr val="lt2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2D2F2B"/>
                </a:solidFill>
                <a:latin typeface="Courier New"/>
                <a:ea typeface="Courier New"/>
              </a:rPr>
              <a:t>list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709200" y="4454280"/>
            <a:ext cx="959760" cy="980640"/>
          </a:xfrm>
          <a:prstGeom prst="rect">
            <a:avLst/>
          </a:prstGeom>
          <a:solidFill>
            <a:schemeClr val="lt2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2D2F2B"/>
                </a:solidFill>
                <a:latin typeface="Courier New"/>
                <a:ea typeface="Courier New"/>
              </a:rPr>
              <a:t>int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2" name="CustomShape 6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3" name="CustomShape 7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Objects and classes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04" name="CustomShape 8"/>
          <p:cNvSpPr/>
          <p:nvPr/>
        </p:nvSpPr>
        <p:spPr>
          <a:xfrm>
            <a:off x="709200" y="1675440"/>
            <a:ext cx="5046120" cy="16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In Python, every value, whether a simple integer value like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or a more complex value, such as the list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['hello', 4,  5]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  is stored in memory as an 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object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5" name="CustomShape 9"/>
          <p:cNvSpPr/>
          <p:nvPr/>
        </p:nvSpPr>
        <p:spPr>
          <a:xfrm>
            <a:off x="6591240" y="807840"/>
            <a:ext cx="2257560" cy="328896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a =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306" name="CustomShape 10"/>
          <p:cNvSpPr/>
          <p:nvPr/>
        </p:nvSpPr>
        <p:spPr>
          <a:xfrm>
            <a:off x="3985560" y="4887720"/>
            <a:ext cx="1476720" cy="456840"/>
          </a:xfrm>
          <a:prstGeom prst="rect">
            <a:avLst/>
          </a:prstGeom>
          <a:solidFill>
            <a:srgbClr val="CAD6EB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D2F2B"/>
                </a:solidFill>
                <a:latin typeface="Courier New"/>
                <a:ea typeface="Courier New"/>
              </a:rPr>
              <a:t>'three'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7" name="CustomShape 11"/>
          <p:cNvSpPr/>
          <p:nvPr/>
        </p:nvSpPr>
        <p:spPr>
          <a:xfrm>
            <a:off x="6386040" y="4896360"/>
            <a:ext cx="1830600" cy="456840"/>
          </a:xfrm>
          <a:prstGeom prst="rect">
            <a:avLst/>
          </a:prstGeom>
          <a:solidFill>
            <a:srgbClr val="CAD6EB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[1, 2, 3]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8" name="CustomShape 12"/>
          <p:cNvSpPr/>
          <p:nvPr/>
        </p:nvSpPr>
        <p:spPr>
          <a:xfrm>
            <a:off x="961560" y="4896360"/>
            <a:ext cx="456840" cy="456840"/>
          </a:xfrm>
          <a:prstGeom prst="rect">
            <a:avLst/>
          </a:prstGeom>
          <a:solidFill>
            <a:srgbClr val="CAD6EB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D2F2B"/>
                </a:solidFill>
                <a:latin typeface="Courier New"/>
                <a:ea typeface="Courier New"/>
              </a:rPr>
              <a:t>3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9" name="CustomShape 13"/>
          <p:cNvSpPr/>
          <p:nvPr/>
        </p:nvSpPr>
        <p:spPr>
          <a:xfrm>
            <a:off x="2240640" y="4896360"/>
            <a:ext cx="761400" cy="456840"/>
          </a:xfrm>
          <a:prstGeom prst="rect">
            <a:avLst/>
          </a:prstGeom>
          <a:solidFill>
            <a:srgbClr val="CAD6EB"/>
          </a:solidFill>
          <a:ln w="9360">
            <a:solidFill>
              <a:srgbClr val="263E6F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D2F2B"/>
                </a:solidFill>
                <a:latin typeface="Courier New"/>
                <a:ea typeface="Courier New"/>
              </a:rPr>
              <a:t>3.0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10" name="CustomShape 14"/>
          <p:cNvSpPr/>
          <p:nvPr/>
        </p:nvSpPr>
        <p:spPr>
          <a:xfrm>
            <a:off x="6591240" y="807840"/>
            <a:ext cx="2257560" cy="328896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a =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b = 3.0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311" name="CustomShape 15"/>
          <p:cNvSpPr/>
          <p:nvPr/>
        </p:nvSpPr>
        <p:spPr>
          <a:xfrm>
            <a:off x="6591240" y="807840"/>
            <a:ext cx="2257560" cy="328896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a =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b = 3.0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c = 'three'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312" name="CustomShape 16"/>
          <p:cNvSpPr/>
          <p:nvPr/>
        </p:nvSpPr>
        <p:spPr>
          <a:xfrm>
            <a:off x="6591240" y="807840"/>
            <a:ext cx="2257560" cy="328896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a =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b = 3.0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c = 'three'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d = [1, 2, 3]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313" name="CustomShape 17"/>
          <p:cNvSpPr/>
          <p:nvPr/>
        </p:nvSpPr>
        <p:spPr>
          <a:xfrm>
            <a:off x="6591240" y="807840"/>
            <a:ext cx="2257560" cy="328896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a =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b = 3.0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c = 'three'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d = [1, 2, 3]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type(a)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&lt;class 'int'&gt;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type(b)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&lt;class 'float'&gt;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type(c)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&lt;class 'str'&gt;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type(d)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&lt;class 'list'&gt;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314" name="CustomShape 18"/>
          <p:cNvSpPr/>
          <p:nvPr/>
        </p:nvSpPr>
        <p:spPr>
          <a:xfrm>
            <a:off x="709200" y="3249000"/>
            <a:ext cx="3979080" cy="70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Every object has a 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value 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and a 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type;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5" name="CustomShape 19"/>
          <p:cNvSpPr/>
          <p:nvPr/>
        </p:nvSpPr>
        <p:spPr>
          <a:xfrm>
            <a:off x="709200" y="3648960"/>
            <a:ext cx="5132880" cy="70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It is the object that has a type, not the variable!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6" name="CustomShape 20"/>
          <p:cNvSpPr/>
          <p:nvPr/>
        </p:nvSpPr>
        <p:spPr>
          <a:xfrm>
            <a:off x="6591240" y="807840"/>
            <a:ext cx="2257560" cy="328896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a =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b = 3.0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c = 'three'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d = [1, 2, 3]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type(a)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&lt;class 'int'&gt;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type(b)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&lt;class 'float'&gt;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type(c)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&lt;class 'str'&gt;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type(d)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&lt;class 'list'&gt;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</a:t>
            </a:r>
            <a:r>
              <a:rPr lang="en-US" sz="1400" b="0" strike="noStrike" spc="-1">
                <a:solidFill>
                  <a:srgbClr val="FF0000"/>
                </a:solidFill>
                <a:latin typeface="Courier New"/>
                <a:ea typeface="Courier New"/>
              </a:rPr>
              <a:t>a = []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Courier New"/>
                <a:ea typeface="Courier New"/>
              </a:rPr>
              <a:t>&gt;&gt;&gt; type(a)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0000"/>
                </a:solidFill>
                <a:latin typeface="Courier New"/>
                <a:ea typeface="Courier New"/>
              </a:rPr>
              <a:t>&lt;class 'list'&gt;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7" name="CustomShape 21"/>
          <p:cNvSpPr/>
          <p:nvPr/>
        </p:nvSpPr>
        <p:spPr>
          <a:xfrm>
            <a:off x="938160" y="6107400"/>
            <a:ext cx="7500600" cy="70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Terminology: object X is of type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int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 =  object X belongs to class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int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8" name="CustomShape 22"/>
          <p:cNvSpPr/>
          <p:nvPr/>
        </p:nvSpPr>
        <p:spPr>
          <a:xfrm>
            <a:off x="264600" y="5595840"/>
            <a:ext cx="8891640" cy="70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An object’s type determines what values it can have and how it can be manipulated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0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Values of number types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709200" y="3124440"/>
            <a:ext cx="5424120" cy="70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An object of type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int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 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can have, essentially, any integer number value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3" name="CustomShape 5"/>
          <p:cNvSpPr/>
          <p:nvPr/>
        </p:nvSpPr>
        <p:spPr>
          <a:xfrm>
            <a:off x="6134040" y="765720"/>
            <a:ext cx="2911680" cy="605952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2**1024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179769313486231590772930519078902473361797697894230657273430081157732675805500963132708477322407536021120113879871393357658789768814416622492847430639474124377767893424865485276302219601246094119453082952085005768838150682342462881473913110540827237163350510684586298239947245938479716304835356329624224137216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324" name="CustomShape 6"/>
          <p:cNvSpPr/>
          <p:nvPr/>
        </p:nvSpPr>
        <p:spPr>
          <a:xfrm>
            <a:off x="709200" y="4119840"/>
            <a:ext cx="5424120" cy="97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The value of an object of type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float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is represented in memory using 64 bits</a:t>
            </a:r>
            <a:endParaRPr lang="en-US" sz="2000" b="0" strike="noStrike" spc="-1">
              <a:latin typeface="Arial"/>
            </a:endParaRPr>
          </a:p>
          <a:p>
            <a:pPr marL="689040" lvl="1" indent="-231480">
              <a:lnSpc>
                <a:spcPct val="100000"/>
              </a:lnSpc>
              <a:buClr>
                <a:srgbClr val="29417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i.e., 64 zeros and ones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5" name="CustomShape 7"/>
          <p:cNvSpPr/>
          <p:nvPr/>
        </p:nvSpPr>
        <p:spPr>
          <a:xfrm>
            <a:off x="709200" y="5144040"/>
            <a:ext cx="5260680" cy="13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This means that only 2</a:t>
            </a:r>
            <a:r>
              <a:rPr lang="en-US" sz="2000" b="0" strike="noStrike" spc="-1" baseline="30000">
                <a:solidFill>
                  <a:srgbClr val="294171"/>
                </a:solidFill>
                <a:latin typeface="Calibri"/>
                <a:ea typeface="Calibri"/>
              </a:rPr>
              <a:t>64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real number values can be represented with a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float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 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object; all other real number values are just approximated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6" name="CustomShape 8"/>
          <p:cNvSpPr/>
          <p:nvPr/>
        </p:nvSpPr>
        <p:spPr>
          <a:xfrm>
            <a:off x="6134040" y="765720"/>
            <a:ext cx="2911680" cy="605952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2**1024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179769313486231590772930519078902473361797697894230657273430081157732675805500963132708477322407536021120113879871393357658789768814416622492847430639474124377767893424865485276302219601246094119453082952085005768838150682342462881473913110540827237163350510684586298239947245938479716304835356329624224137216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0.0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0.0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2.0**1024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Traceback (most recent call last):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File "&lt;pyshell#38&gt;", line 1, in &lt;module&gt;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2.0**1024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OverflowError: (34, 'Result too large')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2.0**(-1075)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0.0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7" name="CustomShape 9"/>
          <p:cNvSpPr/>
          <p:nvPr/>
        </p:nvSpPr>
        <p:spPr>
          <a:xfrm>
            <a:off x="709200" y="1940040"/>
            <a:ext cx="542412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An object’s type determines what values it can have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and how it can be manipulated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" name="CustomShape 2"/>
          <p:cNvSpPr/>
          <p:nvPr/>
        </p:nvSpPr>
        <p:spPr>
          <a:xfrm>
            <a:off x="6866640" y="0"/>
            <a:ext cx="2289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2" name="CustomShape 3"/>
          <p:cNvSpPr/>
          <p:nvPr/>
        </p:nvSpPr>
        <p:spPr>
          <a:xfrm>
            <a:off x="685800" y="1319760"/>
            <a:ext cx="7907400" cy="224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4520" indent="-344160">
              <a:lnSpc>
                <a:spcPct val="100000"/>
              </a:lnSpc>
              <a:spcBef>
                <a:spcPts val="601"/>
              </a:spcBef>
              <a:buClr>
                <a:srgbClr val="294171"/>
              </a:buClr>
              <a:buFont typeface="Calibri"/>
              <a:buChar char="▪"/>
            </a:pPr>
            <a:r>
              <a:rPr lang="en-US" sz="2400" b="0" strike="noStrike" spc="-1" dirty="0">
                <a:solidFill>
                  <a:srgbClr val="294171"/>
                </a:solidFill>
                <a:latin typeface="Calibri"/>
                <a:ea typeface="Calibri"/>
              </a:rPr>
              <a:t>Please provide feedback (email, yell at me in class) if I am going too fast or if there’s anything you think would improve the class experience.</a:t>
            </a:r>
            <a:endParaRPr lang="en-US" sz="2400" b="0" strike="noStrike" spc="-1" dirty="0">
              <a:latin typeface="Arial"/>
            </a:endParaRPr>
          </a:p>
          <a:p>
            <a:pPr marL="344520" indent="-344160">
              <a:lnSpc>
                <a:spcPct val="100000"/>
              </a:lnSpc>
              <a:spcBef>
                <a:spcPts val="601"/>
              </a:spcBef>
              <a:buClr>
                <a:srgbClr val="294171"/>
              </a:buClr>
              <a:buFont typeface="Calibri"/>
              <a:buChar char="▪"/>
            </a:pPr>
            <a:r>
              <a:rPr lang="en-US" sz="2400" b="0" strike="noStrike" spc="-1" dirty="0">
                <a:solidFill>
                  <a:srgbClr val="294171"/>
                </a:solidFill>
                <a:latin typeface="Calibri"/>
                <a:ea typeface="Calibri"/>
              </a:rPr>
              <a:t>Please ask questions! Other people might be struggling with the same thing, and later concepts are dependent on understanding of what was learned earlier.</a:t>
            </a:r>
            <a:endParaRPr lang="en-US" sz="2400" b="0" strike="noStrike" spc="-1" dirty="0">
              <a:latin typeface="Arial"/>
            </a:endParaRPr>
          </a:p>
          <a:p>
            <a:pPr marL="344520" indent="-344160">
              <a:lnSpc>
                <a:spcPct val="100000"/>
              </a:lnSpc>
              <a:spcBef>
                <a:spcPts val="601"/>
              </a:spcBef>
              <a:buClr>
                <a:srgbClr val="294171"/>
              </a:buClr>
              <a:buFont typeface="Calibri"/>
              <a:buChar char="▪"/>
            </a:pPr>
            <a:r>
              <a:rPr lang="en-US" sz="2400" b="0" strike="noStrike" spc="-1" dirty="0">
                <a:solidFill>
                  <a:srgbClr val="294171"/>
                </a:solidFill>
                <a:latin typeface="Calibri"/>
                <a:ea typeface="Calibri"/>
              </a:rPr>
              <a:t>Feel free to use laptops during class to try out code examples.</a:t>
            </a:r>
            <a:endParaRPr lang="en-US" sz="2400" b="0" strike="noStrike" spc="-1" dirty="0">
              <a:latin typeface="Arial"/>
            </a:endParaRPr>
          </a:p>
          <a:p>
            <a:pPr marL="344520" indent="-344160">
              <a:lnSpc>
                <a:spcPct val="100000"/>
              </a:lnSpc>
              <a:spcBef>
                <a:spcPts val="601"/>
              </a:spcBef>
              <a:buClr>
                <a:srgbClr val="294171"/>
              </a:buClr>
              <a:buFont typeface="Calibri"/>
              <a:buChar char="▪"/>
            </a:pPr>
            <a:r>
              <a:rPr lang="en-US" sz="2400" b="0" strike="noStrike" spc="-1" dirty="0">
                <a:solidFill>
                  <a:srgbClr val="294171"/>
                </a:solidFill>
                <a:latin typeface="Calibri"/>
                <a:ea typeface="Calibri"/>
              </a:rPr>
              <a:t>Post HW-related questions in D2L forums rather than email me so others can view/respond.</a:t>
            </a: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53" name="CustomShape 4"/>
          <p:cNvSpPr/>
          <p:nvPr/>
        </p:nvSpPr>
        <p:spPr>
          <a:xfrm>
            <a:off x="685800" y="22608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A few notes before we begin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9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Operators for number types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31" name="CustomShape 4"/>
          <p:cNvSpPr/>
          <p:nvPr/>
        </p:nvSpPr>
        <p:spPr>
          <a:xfrm>
            <a:off x="709200" y="3069000"/>
            <a:ext cx="4165920" cy="21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We already saw the operators that are used to manipulate number types</a:t>
            </a:r>
            <a:endParaRPr lang="en-US" sz="2000" b="0" strike="noStrike" spc="-1">
              <a:latin typeface="Arial"/>
            </a:endParaRPr>
          </a:p>
          <a:p>
            <a:pPr marL="681120" lvl="1" indent="-223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algebraic operators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+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-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*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/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//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%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**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abs()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  </a:t>
            </a:r>
            <a:endParaRPr lang="en-US" sz="1800" b="0" strike="noStrike" spc="-1">
              <a:latin typeface="Arial"/>
            </a:endParaRPr>
          </a:p>
          <a:p>
            <a:pPr marL="681120" lvl="1" indent="-223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comparison operators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&lt;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==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!=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&lt;=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&gt;=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…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2" name="CustomShape 5"/>
          <p:cNvSpPr/>
          <p:nvPr/>
        </p:nvSpPr>
        <p:spPr>
          <a:xfrm>
            <a:off x="709200" y="1940040"/>
            <a:ext cx="542412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An object’s type determines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what values it can have and 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how it can be manipulated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333" name="Table 6"/>
          <p:cNvGraphicFramePr/>
          <p:nvPr/>
        </p:nvGraphicFramePr>
        <p:xfrm>
          <a:off x="6866640" y="2316600"/>
          <a:ext cx="2289600" cy="4532400"/>
        </p:xfrm>
        <a:graphic>
          <a:graphicData uri="http://schemas.openxmlformats.org/drawingml/2006/table">
            <a:tbl>
              <a:tblPr/>
              <a:tblGrid>
                <a:gridCol w="2289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Operator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294171"/>
                      </a:solidFill>
                    </a:lnT>
                    <a:lnB w="12240">
                      <a:solidFill>
                        <a:srgbClr val="29417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[…]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294171"/>
                      </a:solidFill>
                    </a:lnT>
                    <a:lnB w="12240">
                      <a:solidFill>
                        <a:srgbClr val="294171"/>
                      </a:solidFill>
                    </a:lnB>
                    <a:solidFill>
                      <a:srgbClr val="29417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x[]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294171"/>
                      </a:solidFill>
                    </a:lnT>
                    <a:lnB w="12240">
                      <a:solidFill>
                        <a:srgbClr val="29417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**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294171"/>
                      </a:solidFill>
                    </a:lnT>
                    <a:lnB w="12240">
                      <a:solidFill>
                        <a:srgbClr val="294171"/>
                      </a:solidFill>
                    </a:lnB>
                    <a:solidFill>
                      <a:srgbClr val="29417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+x, -x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294171"/>
                      </a:solidFill>
                    </a:lnT>
                    <a:lnB w="12240">
                      <a:solidFill>
                        <a:srgbClr val="29417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*, /, //, %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294171"/>
                      </a:solidFill>
                    </a:lnT>
                    <a:lnB w="12240">
                      <a:solidFill>
                        <a:srgbClr val="294171"/>
                      </a:solidFill>
                    </a:lnB>
                    <a:solidFill>
                      <a:srgbClr val="29417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+, -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294171"/>
                      </a:solidFill>
                    </a:lnT>
                    <a:lnB w="12240">
                      <a:solidFill>
                        <a:srgbClr val="29417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in, not in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294171"/>
                      </a:solidFill>
                    </a:lnT>
                    <a:lnB w="12240">
                      <a:solidFill>
                        <a:srgbClr val="294171"/>
                      </a:solidFill>
                    </a:lnB>
                    <a:solidFill>
                      <a:srgbClr val="29417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&lt;,&gt;,&lt;=,&gt;=,==,!=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294171"/>
                      </a:solidFill>
                    </a:lnT>
                    <a:lnB w="12240">
                      <a:solidFill>
                        <a:srgbClr val="29417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not x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294171"/>
                      </a:solidFill>
                    </a:lnT>
                    <a:lnB w="12240">
                      <a:solidFill>
                        <a:srgbClr val="294171"/>
                      </a:solidFill>
                    </a:lnB>
                    <a:solidFill>
                      <a:srgbClr val="29417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and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294171"/>
                      </a:solidFill>
                    </a:lnT>
                    <a:lnB w="12240">
                      <a:solidFill>
                        <a:srgbClr val="29417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</a:rPr>
                        <a:t>or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12240">
                      <a:solidFill>
                        <a:srgbClr val="294171"/>
                      </a:solidFill>
                    </a:lnT>
                    <a:lnB w="12240">
                      <a:solidFill>
                        <a:srgbClr val="294171"/>
                      </a:solidFill>
                    </a:lnB>
                    <a:solidFill>
                      <a:srgbClr val="29417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34" name="CustomShape 7"/>
          <p:cNvSpPr/>
          <p:nvPr/>
        </p:nvSpPr>
        <p:spPr>
          <a:xfrm rot="16200000">
            <a:off x="5886720" y="3643560"/>
            <a:ext cx="117000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round/>
            <a:tailEnd type="stealth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5" name="CustomShape 8"/>
          <p:cNvSpPr/>
          <p:nvPr/>
        </p:nvSpPr>
        <p:spPr>
          <a:xfrm>
            <a:off x="4930920" y="3171240"/>
            <a:ext cx="140544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higher</a:t>
            </a:r>
            <a:endParaRPr lang="en-US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precedence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6" name="CustomShape 9"/>
          <p:cNvSpPr/>
          <p:nvPr/>
        </p:nvSpPr>
        <p:spPr>
          <a:xfrm rot="16200000">
            <a:off x="5884920" y="5981400"/>
            <a:ext cx="1170000" cy="1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accent1"/>
            </a:solidFill>
            <a:round/>
            <a:headEnd type="stealth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7" name="CustomShape 10"/>
          <p:cNvSpPr/>
          <p:nvPr/>
        </p:nvSpPr>
        <p:spPr>
          <a:xfrm>
            <a:off x="4875840" y="5508720"/>
            <a:ext cx="146052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r"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lower</a:t>
            </a:r>
            <a:endParaRPr lang="en-US" sz="2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precedence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38" name="CustomShape 11"/>
          <p:cNvSpPr/>
          <p:nvPr/>
        </p:nvSpPr>
        <p:spPr>
          <a:xfrm>
            <a:off x="709200" y="5401800"/>
            <a:ext cx="4165920" cy="131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Parentheses and precedence rules determine the order in which operators are evaluated in an expression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0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Object constructors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42" name="CustomShape 4"/>
          <p:cNvSpPr/>
          <p:nvPr/>
        </p:nvSpPr>
        <p:spPr>
          <a:xfrm>
            <a:off x="709200" y="2335680"/>
            <a:ext cx="5316480" cy="13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An assignment statement can be used to create an integer object with value 3</a:t>
            </a:r>
            <a:endParaRPr lang="en-US" sz="2000" b="0" strike="noStrike" spc="-1">
              <a:latin typeface="Arial"/>
            </a:endParaRPr>
          </a:p>
          <a:p>
            <a:pPr marL="689040" lvl="1" indent="-231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The type of the object is 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implicitly 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defined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3" name="CustomShape 5"/>
          <p:cNvSpPr/>
          <p:nvPr/>
        </p:nvSpPr>
        <p:spPr>
          <a:xfrm>
            <a:off x="6599160" y="898200"/>
            <a:ext cx="2257560" cy="414144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 =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344" name="CustomShape 6"/>
          <p:cNvSpPr/>
          <p:nvPr/>
        </p:nvSpPr>
        <p:spPr>
          <a:xfrm>
            <a:off x="709200" y="3593880"/>
            <a:ext cx="5698080" cy="161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The object can also be created by 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explicitly 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specifying the object type using a constructor function</a:t>
            </a:r>
            <a:endParaRPr lang="en-US" sz="2000" b="0" strike="noStrike" spc="-1">
              <a:latin typeface="Arial"/>
            </a:endParaRPr>
          </a:p>
          <a:p>
            <a:pPr marL="681120" lvl="1" indent="-223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int()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: integer constructor (default value: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0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5" name="CustomShape 7"/>
          <p:cNvSpPr/>
          <p:nvPr/>
        </p:nvSpPr>
        <p:spPr>
          <a:xfrm>
            <a:off x="677520" y="5486040"/>
            <a:ext cx="7987680" cy="70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marL="689040" lvl="2" indent="-231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str()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: string constructor (default value: empty string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’’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6" name="CustomShape 8"/>
          <p:cNvSpPr/>
          <p:nvPr/>
        </p:nvSpPr>
        <p:spPr>
          <a:xfrm>
            <a:off x="677520" y="5085000"/>
            <a:ext cx="745380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marL="689040" lvl="2" indent="-231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float()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: Float constructor (default value: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0.0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7" name="CustomShape 9"/>
          <p:cNvSpPr/>
          <p:nvPr/>
        </p:nvSpPr>
        <p:spPr>
          <a:xfrm>
            <a:off x="677520" y="6276960"/>
            <a:ext cx="798768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marL="689040" lvl="2" indent="-231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list()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: list constructor (default value: empty list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[]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8" name="CustomShape 10"/>
          <p:cNvSpPr/>
          <p:nvPr/>
        </p:nvSpPr>
        <p:spPr>
          <a:xfrm>
            <a:off x="6599160" y="898200"/>
            <a:ext cx="2257560" cy="414144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 =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 = int(3)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 = int()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349" name="CustomShape 11"/>
          <p:cNvSpPr/>
          <p:nvPr/>
        </p:nvSpPr>
        <p:spPr>
          <a:xfrm>
            <a:off x="6599160" y="898200"/>
            <a:ext cx="2257560" cy="414144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 =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 = int(3)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 = int()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y = float()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y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0.0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350" name="CustomShape 12"/>
          <p:cNvSpPr/>
          <p:nvPr/>
        </p:nvSpPr>
        <p:spPr>
          <a:xfrm>
            <a:off x="6599160" y="898200"/>
            <a:ext cx="2257560" cy="414144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 =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 = int(3)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 = int()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y = float()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y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0.0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 = str()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</a:t>
            </a:r>
            <a:br/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351" name="CustomShape 13"/>
          <p:cNvSpPr/>
          <p:nvPr/>
        </p:nvSpPr>
        <p:spPr>
          <a:xfrm>
            <a:off x="6599160" y="898200"/>
            <a:ext cx="2257560" cy="414144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 =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 = int(3)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 = int()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x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y = float()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y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0.0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 = str()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 = list()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lst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Type conversion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55" name="CustomShape 4"/>
          <p:cNvSpPr/>
          <p:nvPr/>
        </p:nvSpPr>
        <p:spPr>
          <a:xfrm>
            <a:off x="344160" y="1430640"/>
            <a:ext cx="7014600" cy="176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Implicit type conversion</a:t>
            </a:r>
            <a:endParaRPr lang="en-US" sz="2000" b="0" strike="noStrike" spc="-1">
              <a:latin typeface="Arial"/>
            </a:endParaRPr>
          </a:p>
          <a:p>
            <a:pPr marL="681120" lvl="1" indent="-223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When evaluating an expression that contains operands of different type, operands must first be converted to the same type</a:t>
            </a:r>
            <a:endParaRPr lang="en-US" sz="1800" b="0" strike="noStrike" spc="-1">
              <a:latin typeface="Arial"/>
            </a:endParaRPr>
          </a:p>
          <a:p>
            <a:pPr marL="681120" lvl="1" indent="-223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Operands are converted to the type that “contains the others”</a:t>
            </a:r>
            <a:endParaRPr lang="en-US" sz="1800" b="0" strike="noStrike" spc="-1">
              <a:latin typeface="Arial"/>
            </a:endParaRPr>
          </a:p>
        </p:txBody>
      </p:sp>
      <p:grpSp>
        <p:nvGrpSpPr>
          <p:cNvPr id="356" name="Group 5"/>
          <p:cNvGrpSpPr/>
          <p:nvPr/>
        </p:nvGrpSpPr>
        <p:grpSpPr>
          <a:xfrm>
            <a:off x="4414680" y="586080"/>
            <a:ext cx="4109760" cy="1281240"/>
            <a:chOff x="4414680" y="586080"/>
            <a:chExt cx="4109760" cy="1281240"/>
          </a:xfrm>
        </p:grpSpPr>
        <p:sp>
          <p:nvSpPr>
            <p:cNvPr id="357" name="CustomShape 6"/>
            <p:cNvSpPr/>
            <p:nvPr/>
          </p:nvSpPr>
          <p:spPr>
            <a:xfrm>
              <a:off x="4414680" y="586080"/>
              <a:ext cx="4109760" cy="1281240"/>
            </a:xfrm>
            <a:prstGeom prst="ellipse">
              <a:avLst/>
            </a:prstGeom>
            <a:noFill/>
            <a:ln w="9360">
              <a:solidFill>
                <a:schemeClr val="dk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58" name="CustomShape 7"/>
            <p:cNvSpPr/>
            <p:nvPr/>
          </p:nvSpPr>
          <p:spPr>
            <a:xfrm>
              <a:off x="4567320" y="738720"/>
              <a:ext cx="3079080" cy="959760"/>
            </a:xfrm>
            <a:prstGeom prst="ellipse">
              <a:avLst/>
            </a:prstGeom>
            <a:noFill/>
            <a:ln w="9360">
              <a:solidFill>
                <a:schemeClr val="dk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59" name="CustomShape 8"/>
            <p:cNvSpPr/>
            <p:nvPr/>
          </p:nvSpPr>
          <p:spPr>
            <a:xfrm>
              <a:off x="4719600" y="891000"/>
              <a:ext cx="2052360" cy="639720"/>
            </a:xfrm>
            <a:prstGeom prst="ellipse">
              <a:avLst/>
            </a:prstGeom>
            <a:noFill/>
            <a:ln w="9360">
              <a:solidFill>
                <a:schemeClr val="dk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60" name="CustomShape 9"/>
            <p:cNvSpPr/>
            <p:nvPr/>
          </p:nvSpPr>
          <p:spPr>
            <a:xfrm>
              <a:off x="5911920" y="1110600"/>
              <a:ext cx="615240" cy="305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/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urier New"/>
                  <a:ea typeface="Courier New"/>
                </a:rPr>
                <a:t>bool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61" name="CustomShape 10"/>
            <p:cNvSpPr/>
            <p:nvPr/>
          </p:nvSpPr>
          <p:spPr>
            <a:xfrm>
              <a:off x="7026480" y="1110600"/>
              <a:ext cx="507600" cy="305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/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urier New"/>
                  <a:ea typeface="Courier New"/>
                </a:rPr>
                <a:t>int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62" name="CustomShape 11"/>
            <p:cNvSpPr/>
            <p:nvPr/>
          </p:nvSpPr>
          <p:spPr>
            <a:xfrm>
              <a:off x="7801560" y="1110600"/>
              <a:ext cx="722880" cy="305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/>
            <a:lstStyle/>
            <a:p>
              <a:pPr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latin typeface="Courier New"/>
                  <a:ea typeface="Courier New"/>
                </a:rPr>
                <a:t>float</a:t>
              </a:r>
              <a:endParaRPr lang="en-US" sz="1400" b="0" strike="noStrike" spc="-1">
                <a:latin typeface="Arial"/>
              </a:endParaRPr>
            </a:p>
          </p:txBody>
        </p:sp>
      </p:grpSp>
      <p:sp>
        <p:nvSpPr>
          <p:cNvPr id="363" name="CustomShape 12"/>
          <p:cNvSpPr/>
          <p:nvPr/>
        </p:nvSpPr>
        <p:spPr>
          <a:xfrm>
            <a:off x="6074280" y="3113640"/>
            <a:ext cx="2919960" cy="286272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 + 3.0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5.0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True + 0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364" name="CustomShape 13"/>
          <p:cNvSpPr/>
          <p:nvPr/>
        </p:nvSpPr>
        <p:spPr>
          <a:xfrm>
            <a:off x="344160" y="2855160"/>
            <a:ext cx="5729760" cy="94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Explicit type conversion </a:t>
            </a:r>
            <a:endParaRPr lang="en-US" sz="2000" b="0" strike="noStrike" spc="-1">
              <a:latin typeface="Arial"/>
            </a:endParaRPr>
          </a:p>
          <a:p>
            <a:pPr marL="681120" lvl="1" indent="-223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Constructors can be used to explicitly convert types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5" name="CustomShape 14"/>
          <p:cNvSpPr/>
          <p:nvPr/>
        </p:nvSpPr>
        <p:spPr>
          <a:xfrm>
            <a:off x="6074280" y="3113640"/>
            <a:ext cx="2919960" cy="286272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int(2.1)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int('456')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456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int('45.6')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Traceback (most recent call last):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File "&lt;pyshell#59&gt;", line 1, in &lt;module&gt;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int('45.6')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ValueError: invalid literal for int() with base 10: '45.6’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6" name="CustomShape 15"/>
          <p:cNvSpPr/>
          <p:nvPr/>
        </p:nvSpPr>
        <p:spPr>
          <a:xfrm>
            <a:off x="6074280" y="3113640"/>
            <a:ext cx="2919960" cy="286272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float('45.6')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45.6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float(2**24)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16777216.0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float(2**1024)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Traceback (most recent call last):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File "&lt;pyshell#57&gt;", line 1, in &lt;module&gt;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float(2**1024)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OverflowError: long int too large to convert to float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7" name="CustomShape 16"/>
          <p:cNvSpPr/>
          <p:nvPr/>
        </p:nvSpPr>
        <p:spPr>
          <a:xfrm>
            <a:off x="6074280" y="3113640"/>
            <a:ext cx="2919960" cy="286272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str(345)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'345'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str(34.5)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'34.5'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368" name="CustomShape 17"/>
          <p:cNvSpPr/>
          <p:nvPr/>
        </p:nvSpPr>
        <p:spPr>
          <a:xfrm>
            <a:off x="344160" y="3443400"/>
            <a:ext cx="5526720" cy="149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int()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creates an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int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 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object</a:t>
            </a:r>
            <a:endParaRPr lang="en-US" sz="2000" b="0" strike="noStrike" spc="-1">
              <a:latin typeface="Arial"/>
            </a:endParaRPr>
          </a:p>
          <a:p>
            <a:pPr marL="681120" lvl="1" indent="-223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from a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float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 object, by removing decimal part</a:t>
            </a:r>
            <a:endParaRPr lang="en-US" sz="1800" b="0" strike="noStrike" spc="-1">
              <a:latin typeface="Arial"/>
            </a:endParaRPr>
          </a:p>
          <a:p>
            <a:pPr marL="681120" lvl="1" indent="-223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from a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str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 object, if it represents an integer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9" name="CustomShape 18"/>
          <p:cNvSpPr/>
          <p:nvPr/>
        </p:nvSpPr>
        <p:spPr>
          <a:xfrm>
            <a:off x="344160" y="4671360"/>
            <a:ext cx="552672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float()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creates a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float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 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object</a:t>
            </a:r>
            <a:endParaRPr lang="en-US" sz="2000" b="0" strike="noStrike" spc="-1">
              <a:latin typeface="Arial"/>
            </a:endParaRPr>
          </a:p>
          <a:p>
            <a:pPr marL="681120" lvl="1" indent="-223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from an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int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 object, if it is not too big</a:t>
            </a:r>
            <a:endParaRPr lang="en-US" sz="1800" b="0" strike="noStrike" spc="-1">
              <a:latin typeface="Arial"/>
            </a:endParaRPr>
          </a:p>
          <a:p>
            <a:pPr marL="681120" lvl="1" indent="-2235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from a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string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if it represents a number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0" name="CustomShape 19"/>
          <p:cNvSpPr/>
          <p:nvPr/>
        </p:nvSpPr>
        <p:spPr>
          <a:xfrm>
            <a:off x="344160" y="5488920"/>
            <a:ext cx="552672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str()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creates a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str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 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object</a:t>
            </a:r>
            <a:endParaRPr lang="en-US" sz="2000" b="0" strike="noStrike" spc="-1">
              <a:latin typeface="Arial"/>
            </a:endParaRPr>
          </a:p>
          <a:p>
            <a:pPr marL="689040" lvl="1" indent="-231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the string representation of the object value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Class and  class methods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217080" y="1979280"/>
            <a:ext cx="8926560" cy="10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Once again: In Python, every value is stored in memory as an object, every object belongs to a class (i.e., has a type), and the object’s class determines what operations can be performed on it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5" name="CustomShape 5"/>
          <p:cNvSpPr/>
          <p:nvPr/>
        </p:nvSpPr>
        <p:spPr>
          <a:xfrm>
            <a:off x="217080" y="2820960"/>
            <a:ext cx="8097480" cy="70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We saw the operations that can be performed on classes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int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 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float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6" name="CustomShape 6"/>
          <p:cNvSpPr/>
          <p:nvPr/>
        </p:nvSpPr>
        <p:spPr>
          <a:xfrm>
            <a:off x="217080" y="4331520"/>
            <a:ext cx="3625200" cy="945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list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 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class supports:</a:t>
            </a:r>
            <a:endParaRPr lang="en-US" sz="2000" b="0" strike="noStrike" spc="-1">
              <a:latin typeface="Arial"/>
            </a:endParaRPr>
          </a:p>
          <a:p>
            <a:pPr marL="682560" lvl="1" indent="-225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operators such as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+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*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in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[]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etc.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7" name="CustomShape 7"/>
          <p:cNvSpPr/>
          <p:nvPr/>
        </p:nvSpPr>
        <p:spPr>
          <a:xfrm>
            <a:off x="3842640" y="3926880"/>
            <a:ext cx="5301000" cy="286272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 = ['goldfish', 'cat', 'dog']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pets.append('guinea pig')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pets.append('dog')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['goldfish', 'cat', 'dog', 'guinea pig', 'dog']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pets.count('dog')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pets.remove('dog')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['goldfish', 'cat', 'guinea pig', 'dog']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pets.reverse()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['dog', 'guinea pig', 'cat', 'goldfish']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8" name="CustomShape 8"/>
          <p:cNvSpPr/>
          <p:nvPr/>
        </p:nvSpPr>
        <p:spPr>
          <a:xfrm>
            <a:off x="3855240" y="3926880"/>
            <a:ext cx="5301000" cy="286272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fish = ['goldfish']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myPets = ['cat', 'dog']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fish *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['goldfish', 'goldfish', 'goldfish']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 = fish + myPets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['goldfish', 'cat', 'dog']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'frog' in pets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False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pets[-1]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'dog'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379" name="CustomShape 9"/>
          <p:cNvSpPr/>
          <p:nvPr/>
        </p:nvSpPr>
        <p:spPr>
          <a:xfrm>
            <a:off x="217080" y="5149440"/>
            <a:ext cx="3625200" cy="149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marL="684360" lvl="2" indent="-2268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methods such as 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append()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count()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remove()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reverse()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, etc.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1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Python Standard Library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83" name="CustomShape 4"/>
          <p:cNvSpPr/>
          <p:nvPr/>
        </p:nvSpPr>
        <p:spPr>
          <a:xfrm>
            <a:off x="476280" y="2019240"/>
            <a:ext cx="800532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The core Python programming language comes with functions such as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max()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 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sum()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and classes such as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int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str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,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list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.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4" name="CustomShape 5"/>
          <p:cNvSpPr/>
          <p:nvPr/>
        </p:nvSpPr>
        <p:spPr>
          <a:xfrm>
            <a:off x="476280" y="6005520"/>
            <a:ext cx="8005320" cy="70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The Python Standard Library functions and classes are organized into components called 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modules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5" name="CustomShape 6"/>
          <p:cNvSpPr/>
          <p:nvPr/>
        </p:nvSpPr>
        <p:spPr>
          <a:xfrm>
            <a:off x="476280" y="3183480"/>
            <a:ext cx="8229240" cy="26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Many more functions and classes are defined in the Python Standard Library to support</a:t>
            </a:r>
            <a:endParaRPr lang="en-US" sz="2000" b="0" strike="noStrike" spc="-1">
              <a:latin typeface="Arial"/>
            </a:endParaRPr>
          </a:p>
          <a:p>
            <a:pPr marL="684360" lvl="1" indent="-226800">
              <a:lnSpc>
                <a:spcPct val="100000"/>
              </a:lnSpc>
              <a:buClr>
                <a:srgbClr val="29417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Network programming</a:t>
            </a:r>
            <a:endParaRPr lang="en-US" sz="1800" b="0" strike="noStrike" spc="-1">
              <a:latin typeface="Arial"/>
            </a:endParaRPr>
          </a:p>
          <a:p>
            <a:pPr marL="684360" lvl="1" indent="-226800">
              <a:lnSpc>
                <a:spcPct val="100000"/>
              </a:lnSpc>
              <a:buClr>
                <a:srgbClr val="29417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Web application programming</a:t>
            </a:r>
            <a:endParaRPr lang="en-US" sz="1800" b="0" strike="noStrike" spc="-1">
              <a:latin typeface="Arial"/>
            </a:endParaRPr>
          </a:p>
          <a:p>
            <a:pPr marL="684360" lvl="1" indent="-226800">
              <a:lnSpc>
                <a:spcPct val="100000"/>
              </a:lnSpc>
              <a:buClr>
                <a:srgbClr val="29417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Graphical user interface (GUI) development</a:t>
            </a:r>
            <a:endParaRPr lang="en-US" sz="1800" b="0" strike="noStrike" spc="-1">
              <a:latin typeface="Arial"/>
            </a:endParaRPr>
          </a:p>
          <a:p>
            <a:pPr marL="684360" lvl="1" indent="-226800">
              <a:lnSpc>
                <a:spcPct val="100000"/>
              </a:lnSpc>
              <a:buClr>
                <a:srgbClr val="29417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Database programming</a:t>
            </a:r>
            <a:endParaRPr lang="en-US" sz="1800" b="0" strike="noStrike" spc="-1">
              <a:latin typeface="Arial"/>
            </a:endParaRPr>
          </a:p>
          <a:p>
            <a:pPr marL="684360" lvl="1" indent="-226800">
              <a:lnSpc>
                <a:spcPct val="100000"/>
              </a:lnSpc>
              <a:buClr>
                <a:srgbClr val="29417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Mathematical functions</a:t>
            </a:r>
            <a:endParaRPr lang="en-US" sz="1800" b="0" strike="noStrike" spc="-1">
              <a:latin typeface="Arial"/>
            </a:endParaRPr>
          </a:p>
          <a:p>
            <a:pPr marL="684360" lvl="1" indent="-226800">
              <a:lnSpc>
                <a:spcPct val="100000"/>
              </a:lnSpc>
              <a:buClr>
                <a:srgbClr val="29417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Pseudorandom number generators</a:t>
            </a:r>
            <a:endParaRPr lang="en-US" sz="1800" b="0" strike="noStrike" spc="-1">
              <a:latin typeface="Arial"/>
            </a:endParaRPr>
          </a:p>
          <a:p>
            <a:pPr marL="684360" lvl="1" indent="-226800">
              <a:lnSpc>
                <a:spcPct val="100000"/>
              </a:lnSpc>
              <a:buClr>
                <a:srgbClr val="294171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Media processing, etc.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7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Standard Library module </a:t>
            </a:r>
            <a:r>
              <a:rPr lang="en-US" sz="3600" b="1" strike="noStrike" spc="-1">
                <a:solidFill>
                  <a:srgbClr val="000000"/>
                </a:solidFill>
                <a:latin typeface="Courier New"/>
                <a:ea typeface="Courier New"/>
              </a:rPr>
              <a:t>math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89" name="CustomShape 4"/>
          <p:cNvSpPr/>
          <p:nvPr/>
        </p:nvSpPr>
        <p:spPr>
          <a:xfrm flipH="1">
            <a:off x="292320" y="1681200"/>
            <a:ext cx="7772040" cy="70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The core Python language does not have a square root function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5025960" y="2479680"/>
            <a:ext cx="4130640" cy="435456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import math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391" name="CustomShape 6"/>
          <p:cNvSpPr/>
          <p:nvPr/>
        </p:nvSpPr>
        <p:spPr>
          <a:xfrm>
            <a:off x="293040" y="2307600"/>
            <a:ext cx="473256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The square root function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sqrt()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is defined in the Standard Library module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math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2" name="CustomShape 7"/>
          <p:cNvSpPr/>
          <p:nvPr/>
        </p:nvSpPr>
        <p:spPr>
          <a:xfrm>
            <a:off x="293040" y="3227040"/>
            <a:ext cx="473256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A module must be explicitly imported into the execution environment: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3" name="CustomShape 8"/>
          <p:cNvSpPr/>
          <p:nvPr/>
        </p:nvSpPr>
        <p:spPr>
          <a:xfrm>
            <a:off x="293040" y="4655520"/>
            <a:ext cx="473256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The prefix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math.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must be present when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using function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sqrt()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4" name="CustomShape 9"/>
          <p:cNvSpPr/>
          <p:nvPr/>
        </p:nvSpPr>
        <p:spPr>
          <a:xfrm>
            <a:off x="1550160" y="4256280"/>
            <a:ext cx="1800360" cy="305280"/>
          </a:xfrm>
          <a:prstGeom prst="rect">
            <a:avLst/>
          </a:prstGeom>
          <a:solidFill>
            <a:srgbClr val="E2E7F1"/>
          </a:solidFill>
          <a:ln w="9360">
            <a:solidFill>
              <a:srgbClr val="6F87B8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import &lt;module&gt;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95" name="CustomShape 10"/>
          <p:cNvSpPr/>
          <p:nvPr/>
        </p:nvSpPr>
        <p:spPr>
          <a:xfrm>
            <a:off x="293040" y="5517720"/>
            <a:ext cx="473256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The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math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module is a library of mathematical functions and constants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6" name="CustomShape 11"/>
          <p:cNvSpPr/>
          <p:nvPr/>
        </p:nvSpPr>
        <p:spPr>
          <a:xfrm>
            <a:off x="5025960" y="2479680"/>
            <a:ext cx="4130640" cy="435456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import math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math.sqrt(4)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2.0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sqrt(4)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Traceback (most recent call last):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File "&lt;pyshell#10&gt;", line 1, in &lt;module&gt;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sqrt(4)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NameError: name 'sqrt' is not defined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397" name="CustomShape 12"/>
          <p:cNvSpPr/>
          <p:nvPr/>
        </p:nvSpPr>
        <p:spPr>
          <a:xfrm>
            <a:off x="5013000" y="2479680"/>
            <a:ext cx="4130640" cy="435456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import math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math.sqrt(4)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2.0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sqrt(4)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Traceback (most recent call last):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File "&lt;pyshell#10&gt;", line 1, in &lt;module&gt;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   sqrt(4)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NameError: name 'sqrt' is not defined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help(math)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Help on module math: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…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math.cos(0)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1.0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math.log(8)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2.0794415416798357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math.log(8, 2)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3.0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math.pi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3.141592653589793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9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Exercise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4993200" y="2952000"/>
            <a:ext cx="4016160" cy="264960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c = math.sqrt(3**2+4**2)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c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5.0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c = (math.sqrt(3**2+4**2) == 5)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c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True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c = math.pi*10**2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c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314.1592653589793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c = (2*5**2 &lt; 7**2)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c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False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02" name="CustomShape 5"/>
          <p:cNvSpPr/>
          <p:nvPr/>
        </p:nvSpPr>
        <p:spPr>
          <a:xfrm>
            <a:off x="438120" y="1661040"/>
            <a:ext cx="4338000" cy="539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Write a Python expression that assigns to variable c</a:t>
            </a:r>
            <a:endParaRPr lang="en-US" sz="2000" b="0" strike="noStrike" spc="-1">
              <a:latin typeface="Arial"/>
            </a:endParaRPr>
          </a:p>
          <a:p>
            <a:pPr marL="800280" indent="-2156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294171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The length of the hypotenuse in a right triangle whose other two sides have lengths 3 and 4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294171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The value of the Boolean expression that evaluates whether the length of the above hypotenuse is 5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294171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The area of a disk of radius 10</a:t>
            </a:r>
            <a:endParaRPr lang="en-US" sz="18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294171"/>
              </a:buClr>
              <a:buFont typeface="Calibri"/>
              <a:buAutoNum type="alphaLcParenR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The value of the Boolean expression that checks whether a point with coordinates (5, 5) is inside a circle with center (0,0) and radius 7.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5" name="CustomShape 2"/>
          <p:cNvSpPr/>
          <p:nvPr/>
        </p:nvSpPr>
        <p:spPr>
          <a:xfrm>
            <a:off x="6866640" y="0"/>
            <a:ext cx="2289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56" name="CustomShape 3"/>
          <p:cNvSpPr/>
          <p:nvPr/>
        </p:nvSpPr>
        <p:spPr>
          <a:xfrm>
            <a:off x="685800" y="22608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My Programming Experience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57" name="CustomShape 4"/>
          <p:cNvSpPr/>
          <p:nvPr/>
        </p:nvSpPr>
        <p:spPr>
          <a:xfrm>
            <a:off x="685800" y="1606680"/>
            <a:ext cx="7772040" cy="446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4520" indent="-344160">
              <a:lnSpc>
                <a:spcPct val="100000"/>
              </a:lnSpc>
              <a:buClr>
                <a:srgbClr val="800000"/>
              </a:buClr>
              <a:buFont typeface="Noto Sans Symbols"/>
              <a:buChar char="▪"/>
            </a:pPr>
            <a:r>
              <a:rPr lang="en-US" sz="2400" b="0" strike="noStrike" spc="-1" dirty="0">
                <a:solidFill>
                  <a:srgbClr val="294171"/>
                </a:solidFill>
                <a:latin typeface="Calibri"/>
                <a:ea typeface="Calibri"/>
              </a:rPr>
              <a:t>Current: Architect @ Microsoft</a:t>
            </a:r>
            <a:endParaRPr lang="en-US" sz="2400" b="0" strike="noStrike" spc="-1" dirty="0">
              <a:latin typeface="Arial"/>
            </a:endParaRPr>
          </a:p>
          <a:p>
            <a:pPr marL="344520" indent="-344160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Font typeface="Noto Sans Symbols"/>
              <a:buChar char="▪"/>
            </a:pPr>
            <a:r>
              <a:rPr lang="en-US" sz="2400" b="0" strike="noStrike" spc="-1" dirty="0">
                <a:solidFill>
                  <a:srgbClr val="294171"/>
                </a:solidFill>
                <a:latin typeface="Calibri"/>
                <a:ea typeface="Calibri"/>
              </a:rPr>
              <a:t>Game Development: C/C++</a:t>
            </a:r>
            <a:endParaRPr lang="en-US" sz="2400" b="0" strike="noStrike" spc="-1" dirty="0">
              <a:latin typeface="Arial"/>
            </a:endParaRPr>
          </a:p>
          <a:p>
            <a:pPr marL="344520" indent="-344160">
              <a:lnSpc>
                <a:spcPct val="100000"/>
              </a:lnSpc>
              <a:spcBef>
                <a:spcPts val="601"/>
              </a:spcBef>
              <a:buClr>
                <a:srgbClr val="FFFF00"/>
              </a:buClr>
              <a:buFont typeface="Noto Sans Symbols"/>
              <a:buChar char="▪"/>
            </a:pPr>
            <a:r>
              <a:rPr lang="en-US" sz="2400" b="0" strike="noStrike" spc="-1" dirty="0">
                <a:solidFill>
                  <a:srgbClr val="294171"/>
                </a:solidFill>
                <a:latin typeface="Calibri"/>
                <a:ea typeface="Calibri"/>
              </a:rPr>
              <a:t>TypeScript, JavaScript, C# Consulting</a:t>
            </a:r>
            <a:endParaRPr lang="en-US" sz="2400" b="0" strike="noStrike" spc="-1" dirty="0">
              <a:latin typeface="Arial"/>
            </a:endParaRPr>
          </a:p>
          <a:p>
            <a:pPr marL="344520" indent="-344160">
              <a:lnSpc>
                <a:spcPct val="100000"/>
              </a:lnSpc>
              <a:spcBef>
                <a:spcPts val="601"/>
              </a:spcBef>
              <a:buClr>
                <a:srgbClr val="008000"/>
              </a:buClr>
              <a:buFont typeface="Noto Sans Symbols"/>
              <a:buChar char="▪"/>
            </a:pPr>
            <a:r>
              <a:rPr lang="en-US" sz="2400" b="0" strike="noStrike" spc="-1" dirty="0">
                <a:solidFill>
                  <a:srgbClr val="294171"/>
                </a:solidFill>
                <a:latin typeface="Calibri"/>
                <a:ea typeface="Calibri"/>
              </a:rPr>
              <a:t>Python, Java: Financial District: data platforms, data engineering and data science.</a:t>
            </a:r>
            <a:endParaRPr lang="en-US" sz="2400" b="0" strike="noStrike" spc="-1" dirty="0">
              <a:latin typeface="Arial"/>
            </a:endParaRPr>
          </a:p>
          <a:p>
            <a:pPr marL="344520" indent="-344160">
              <a:lnSpc>
                <a:spcPct val="100000"/>
              </a:lnSpc>
              <a:spcBef>
                <a:spcPts val="601"/>
              </a:spcBef>
              <a:buClr>
                <a:srgbClr val="0000FF"/>
              </a:buClr>
              <a:buFont typeface="Noto Sans Symbols"/>
              <a:buChar char="▪"/>
            </a:pPr>
            <a:r>
              <a:rPr lang="en-US" sz="2400" b="0" strike="noStrike" spc="-1" dirty="0">
                <a:solidFill>
                  <a:srgbClr val="294171"/>
                </a:solidFill>
                <a:latin typeface="Calibri"/>
                <a:ea typeface="Calibri"/>
              </a:rPr>
              <a:t>I will highlight key similarities and differences among widely used languages as we go.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9" name="CustomShape 2"/>
          <p:cNvSpPr/>
          <p:nvPr/>
        </p:nvSpPr>
        <p:spPr>
          <a:xfrm>
            <a:off x="6866640" y="0"/>
            <a:ext cx="2289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685800" y="22608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Why Python?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1" name="CustomShape 4"/>
          <p:cNvSpPr/>
          <p:nvPr/>
        </p:nvSpPr>
        <p:spPr>
          <a:xfrm>
            <a:off x="0" y="1328400"/>
            <a:ext cx="450972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4520" indent="-344160">
              <a:lnSpc>
                <a:spcPct val="100000"/>
              </a:lnSpc>
              <a:buClr>
                <a:srgbClr val="800000"/>
              </a:buClr>
              <a:buFont typeface="Noto Sans Symbols"/>
              <a:buChar char="▪"/>
            </a:pPr>
            <a:r>
              <a:rPr lang="en-US" sz="2400" b="0" strike="noStrike" spc="-1">
                <a:solidFill>
                  <a:srgbClr val="294171"/>
                </a:solidFill>
                <a:latin typeface="Calibri"/>
                <a:ea typeface="Calibri"/>
              </a:rPr>
              <a:t>It’s high-level</a:t>
            </a:r>
            <a:endParaRPr lang="en-US" sz="2400" b="0" strike="noStrike" spc="-1"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294171"/>
              </a:buClr>
              <a:buFont typeface="Calibri"/>
              <a:buChar char="○"/>
            </a:pPr>
            <a:r>
              <a:rPr lang="en-US" sz="2400" b="0" strike="noStrike" spc="-1">
                <a:solidFill>
                  <a:srgbClr val="294171"/>
                </a:solidFill>
                <a:latin typeface="Calibri"/>
                <a:ea typeface="Calibri"/>
              </a:rPr>
              <a:t>No pointers</a:t>
            </a:r>
            <a:endParaRPr lang="en-US" sz="2400" b="0" strike="noStrike" spc="-1"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294171"/>
              </a:buClr>
              <a:buFont typeface="Calibri"/>
              <a:buChar char="○"/>
            </a:pPr>
            <a:r>
              <a:rPr lang="en-US" sz="2400" b="0" strike="noStrike" spc="-1">
                <a:solidFill>
                  <a:srgbClr val="294171"/>
                </a:solidFill>
                <a:latin typeface="Calibri"/>
                <a:ea typeface="Calibri"/>
              </a:rPr>
              <a:t>No memory allocation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294171"/>
              </a:buClr>
              <a:buFont typeface="Calibri"/>
              <a:buChar char="▪"/>
            </a:pPr>
            <a:r>
              <a:rPr lang="en-US" sz="2400" b="0" strike="noStrike" spc="-1">
                <a:solidFill>
                  <a:srgbClr val="294171"/>
                </a:solidFill>
                <a:latin typeface="Calibri"/>
                <a:ea typeface="Calibri"/>
              </a:rPr>
              <a:t>It’s popular ---------------&gt;</a:t>
            </a:r>
            <a:endParaRPr lang="en-US" sz="2400" b="0" strike="noStrike" spc="-1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294171"/>
              </a:buClr>
              <a:buFont typeface="Calibri"/>
              <a:buChar char="▪"/>
            </a:pPr>
            <a:r>
              <a:rPr lang="en-US" sz="2400" b="0" strike="noStrike" spc="-1">
                <a:solidFill>
                  <a:srgbClr val="294171"/>
                </a:solidFill>
                <a:latin typeface="Calibri"/>
                <a:ea typeface="Calibri"/>
              </a:rPr>
              <a:t>It’s object-oriented (more on this later)</a:t>
            </a:r>
            <a:endParaRPr lang="en-US" sz="2400" b="0" strike="noStrike" spc="-1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294171"/>
              </a:buClr>
              <a:buFont typeface="Calibri"/>
              <a:buChar char="▪"/>
            </a:pPr>
            <a:r>
              <a:rPr lang="en-US" sz="2400" b="0" strike="noStrike" spc="-1">
                <a:solidFill>
                  <a:srgbClr val="294171"/>
                </a:solidFill>
                <a:latin typeface="Calibri"/>
                <a:ea typeface="Calibri"/>
              </a:rPr>
              <a:t>It’s open source!</a:t>
            </a:r>
            <a:endParaRPr lang="en-US" sz="2400" b="0" strike="noStrike" spc="-1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294171"/>
              </a:buClr>
              <a:buFont typeface="Calibri"/>
              <a:buChar char="▪"/>
            </a:pPr>
            <a:r>
              <a:rPr lang="en-US" sz="2400" b="0" strike="noStrike" spc="-1">
                <a:solidFill>
                  <a:srgbClr val="294171"/>
                </a:solidFill>
                <a:latin typeface="Calibri"/>
                <a:ea typeface="Calibri"/>
              </a:rPr>
              <a:t>It’s used in all kinds of applications</a:t>
            </a:r>
            <a:endParaRPr lang="en-US" sz="2400" b="0" strike="noStrike" spc="-1"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294171"/>
              </a:buClr>
              <a:buFont typeface="Calibri"/>
              <a:buChar char="○"/>
            </a:pPr>
            <a:r>
              <a:rPr lang="en-US" sz="2400" b="0" strike="noStrike" spc="-1">
                <a:solidFill>
                  <a:srgbClr val="294171"/>
                </a:solidFill>
                <a:latin typeface="Calibri"/>
                <a:ea typeface="Calibri"/>
              </a:rPr>
              <a:t>Web Frameworks</a:t>
            </a:r>
            <a:endParaRPr lang="en-US" sz="2400" b="0" strike="noStrike" spc="-1"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294171"/>
              </a:buClr>
              <a:buFont typeface="Calibri"/>
              <a:buChar char="○"/>
            </a:pPr>
            <a:r>
              <a:rPr lang="en-US" sz="2400" b="0" strike="noStrike" spc="-1">
                <a:solidFill>
                  <a:srgbClr val="294171"/>
                </a:solidFill>
                <a:latin typeface="Calibri"/>
                <a:ea typeface="Calibri"/>
              </a:rPr>
              <a:t>Scientific Computing</a:t>
            </a:r>
            <a:endParaRPr lang="en-US" sz="2400" b="0" strike="noStrike" spc="-1"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294171"/>
              </a:buClr>
              <a:buFont typeface="Calibri"/>
              <a:buChar char="○"/>
            </a:pPr>
            <a:r>
              <a:rPr lang="en-US" sz="2400" b="0" strike="noStrike" spc="-1">
                <a:solidFill>
                  <a:srgbClr val="294171"/>
                </a:solidFill>
                <a:latin typeface="Calibri"/>
                <a:ea typeface="Calibri"/>
              </a:rPr>
              <a:t>Data Science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62" name="Google Shape;126;g62806f9276_0_30"/>
          <p:cNvPicPr/>
          <p:nvPr/>
        </p:nvPicPr>
        <p:blipFill>
          <a:blip r:embed="rId2"/>
          <a:stretch/>
        </p:blipFill>
        <p:spPr>
          <a:xfrm>
            <a:off x="4449240" y="841680"/>
            <a:ext cx="4608000" cy="5956560"/>
          </a:xfrm>
          <a:prstGeom prst="rect">
            <a:avLst/>
          </a:prstGeom>
          <a:ln>
            <a:noFill/>
          </a:ln>
        </p:spPr>
      </p:pic>
      <p:sp>
        <p:nvSpPr>
          <p:cNvPr id="63" name="CustomShape 5"/>
          <p:cNvSpPr/>
          <p:nvPr/>
        </p:nvSpPr>
        <p:spPr>
          <a:xfrm>
            <a:off x="0" y="6303240"/>
            <a:ext cx="4723200" cy="57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u="sng" strike="noStrike" spc="-1">
                <a:solidFill>
                  <a:srgbClr val="74B6BC"/>
                </a:solidFill>
                <a:uFillTx/>
                <a:latin typeface="Arial"/>
                <a:ea typeface="Arial"/>
                <a:hlinkClick r:id="rId3"/>
              </a:rPr>
              <a:t>https://spectrum.ieee.org/static/interactive-the-top-programming-languages-2019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5" name="CustomShape 2"/>
          <p:cNvSpPr/>
          <p:nvPr/>
        </p:nvSpPr>
        <p:spPr>
          <a:xfrm>
            <a:off x="6866640" y="0"/>
            <a:ext cx="2289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685800" y="22608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Why Not Python?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67" name="CustomShape 4"/>
          <p:cNvSpPr/>
          <p:nvPr/>
        </p:nvSpPr>
        <p:spPr>
          <a:xfrm>
            <a:off x="0" y="1328400"/>
            <a:ext cx="4509720" cy="497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4520" indent="-344160">
              <a:lnSpc>
                <a:spcPct val="100000"/>
              </a:lnSpc>
              <a:buClr>
                <a:srgbClr val="800000"/>
              </a:buClr>
              <a:buFont typeface="Noto Sans Symbols"/>
              <a:buChar char="▪"/>
            </a:pPr>
            <a:r>
              <a:rPr lang="en-US" sz="2400" b="0" strike="noStrike" spc="-1">
                <a:solidFill>
                  <a:srgbClr val="294171"/>
                </a:solidFill>
                <a:latin typeface="Calibri"/>
                <a:ea typeface="Calibri"/>
              </a:rPr>
              <a:t>It’s slow</a:t>
            </a:r>
            <a:endParaRPr lang="en-US" sz="2400" b="0" strike="noStrike" spc="-1">
              <a:latin typeface="Arial"/>
            </a:endParaRPr>
          </a:p>
          <a:p>
            <a:pPr marL="344520" indent="-344160">
              <a:lnSpc>
                <a:spcPct val="100000"/>
              </a:lnSpc>
              <a:buClr>
                <a:srgbClr val="294171"/>
              </a:buClr>
              <a:buFont typeface="Calibri"/>
              <a:buChar char="▪"/>
            </a:pPr>
            <a:r>
              <a:rPr lang="en-US" sz="2400" b="0" strike="noStrike" spc="-1">
                <a:solidFill>
                  <a:srgbClr val="294171"/>
                </a:solidFill>
                <a:latin typeface="Calibri"/>
                <a:ea typeface="Calibri"/>
              </a:rPr>
              <a:t>It’s hard to optimize</a:t>
            </a:r>
            <a:endParaRPr lang="en-US" sz="2400" b="0" strike="noStrike" spc="-1">
              <a:latin typeface="Arial"/>
            </a:endParaRPr>
          </a:p>
          <a:p>
            <a:pPr marL="344520" indent="-344160">
              <a:lnSpc>
                <a:spcPct val="100000"/>
              </a:lnSpc>
              <a:buClr>
                <a:srgbClr val="294171"/>
              </a:buClr>
              <a:buFont typeface="Calibri"/>
              <a:buChar char="▪"/>
            </a:pPr>
            <a:r>
              <a:rPr lang="en-US" sz="2400" b="0" strike="noStrike" spc="-1">
                <a:solidFill>
                  <a:srgbClr val="294171"/>
                </a:solidFill>
                <a:latin typeface="Calibri"/>
                <a:ea typeface="Calibri"/>
              </a:rPr>
              <a:t>Python 2 / Python 3 compatibility</a:t>
            </a:r>
            <a:endParaRPr lang="en-US" sz="2400" b="0" strike="noStrike" spc="-1">
              <a:latin typeface="Arial"/>
            </a:endParaRPr>
          </a:p>
          <a:p>
            <a:pPr marL="914400" lvl="1" indent="-380520">
              <a:lnSpc>
                <a:spcPct val="100000"/>
              </a:lnSpc>
              <a:buClr>
                <a:srgbClr val="294171"/>
              </a:buClr>
              <a:buFont typeface="Calibri"/>
              <a:buChar char="○"/>
            </a:pPr>
            <a:r>
              <a:rPr lang="en-US" sz="2400" b="1" strike="noStrike" spc="-1">
                <a:solidFill>
                  <a:srgbClr val="294171"/>
                </a:solidFill>
                <a:latin typeface="Calibri"/>
                <a:ea typeface="Calibri"/>
              </a:rPr>
              <a:t>Make sure you’re using Python 3!</a:t>
            </a:r>
            <a:endParaRPr lang="en-US" sz="2400" b="0" strike="noStrike" spc="-1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294171"/>
              </a:buClr>
              <a:buFont typeface="Calibri"/>
              <a:buChar char="▪"/>
            </a:pPr>
            <a:r>
              <a:rPr lang="en-US" sz="2400" b="0" strike="noStrike" spc="-1">
                <a:solidFill>
                  <a:srgbClr val="294171"/>
                </a:solidFill>
                <a:latin typeface="Calibri"/>
                <a:ea typeface="Calibri"/>
              </a:rPr>
              <a:t>Strange interpreter behavior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457200" indent="-380520">
              <a:lnSpc>
                <a:spcPct val="100000"/>
              </a:lnSpc>
              <a:buClr>
                <a:srgbClr val="294171"/>
              </a:buClr>
              <a:buFont typeface="Calibri"/>
              <a:buChar char="▪"/>
            </a:pPr>
            <a:r>
              <a:rPr lang="en-US" sz="2400" b="0" strike="noStrike" spc="-1">
                <a:solidFill>
                  <a:srgbClr val="294171"/>
                </a:solidFill>
                <a:latin typeface="Calibri"/>
                <a:ea typeface="Calibri"/>
              </a:rPr>
              <a:t>tl;dr: python is a great starter language that will be valuable to know almost anywhere you end up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68" name="Google Shape;136;g62806f9276_0_45"/>
          <p:cNvPicPr/>
          <p:nvPr/>
        </p:nvPicPr>
        <p:blipFill>
          <a:blip r:embed="rId2"/>
          <a:stretch/>
        </p:blipFill>
        <p:spPr>
          <a:xfrm>
            <a:off x="4449240" y="841680"/>
            <a:ext cx="4608000" cy="5956560"/>
          </a:xfrm>
          <a:prstGeom prst="rect">
            <a:avLst/>
          </a:prstGeom>
          <a:ln>
            <a:noFill/>
          </a:ln>
        </p:spPr>
      </p:pic>
      <p:sp>
        <p:nvSpPr>
          <p:cNvPr id="69" name="CustomShape 5"/>
          <p:cNvSpPr/>
          <p:nvPr/>
        </p:nvSpPr>
        <p:spPr>
          <a:xfrm>
            <a:off x="0" y="6303240"/>
            <a:ext cx="4723200" cy="57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100" b="0" u="sng" strike="noStrike" spc="-1">
                <a:solidFill>
                  <a:srgbClr val="74B6BC"/>
                </a:solidFill>
                <a:uFillTx/>
                <a:latin typeface="Arial"/>
                <a:ea typeface="Arial"/>
                <a:hlinkClick r:id="rId3"/>
              </a:rPr>
              <a:t>https://spectrum.ieee.org/static/interactive-the-top-programming-languages-2019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1" name="CustomShape 2"/>
          <p:cNvSpPr/>
          <p:nvPr/>
        </p:nvSpPr>
        <p:spPr>
          <a:xfrm>
            <a:off x="6866640" y="0"/>
            <a:ext cx="2289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685800" y="22608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Helpful Resources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685800" y="1302120"/>
            <a:ext cx="7772040" cy="5431320"/>
          </a:xfrm>
          <a:prstGeom prst="rect">
            <a:avLst/>
          </a:prstGeom>
          <a:noFill/>
          <a:ln w="9360">
            <a:solidFill>
              <a:srgbClr val="07376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4520" indent="-344160">
              <a:lnSpc>
                <a:spcPct val="100000"/>
              </a:lnSpc>
              <a:buClr>
                <a:srgbClr val="800000"/>
              </a:buClr>
              <a:buFont typeface="Noto Sans Symbols"/>
              <a:buChar char="▪"/>
            </a:pPr>
            <a:r>
              <a:rPr lang="en-US" sz="2400" b="0" strike="noStrike" spc="-1" dirty="0">
                <a:solidFill>
                  <a:srgbClr val="294171"/>
                </a:solidFill>
                <a:latin typeface="Calibri"/>
                <a:ea typeface="Calibri"/>
              </a:rPr>
              <a:t>Because Python is so popular, there are a ton of great introductory and interactive learning resources available online. These might prove useful:</a:t>
            </a:r>
            <a:endParaRPr lang="en-US" sz="2400" b="0" strike="noStrike" spc="-1" dirty="0"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008000"/>
              </a:buClr>
              <a:buFont typeface="Noto Sans Symbols"/>
              <a:buChar char="▪"/>
            </a:pPr>
            <a:r>
              <a:rPr lang="en-US" sz="2400" b="0" strike="noStrike" spc="-1" dirty="0" err="1">
                <a:solidFill>
                  <a:srgbClr val="294171"/>
                </a:solidFill>
                <a:latin typeface="Calibri"/>
                <a:ea typeface="Calibri"/>
              </a:rPr>
              <a:t>Codecademy</a:t>
            </a:r>
            <a:endParaRPr lang="en-US" sz="2400" b="0" strike="noStrike" spc="-1" dirty="0">
              <a:latin typeface="Arial"/>
            </a:endParaRPr>
          </a:p>
          <a:p>
            <a:pPr marL="914400" lvl="1" indent="-380520">
              <a:lnSpc>
                <a:spcPct val="100000"/>
              </a:lnSpc>
              <a:spcBef>
                <a:spcPts val="601"/>
              </a:spcBef>
              <a:buClr>
                <a:srgbClr val="008000"/>
              </a:buClr>
              <a:buFont typeface="Noto Sans Symbols"/>
              <a:buChar char="○"/>
            </a:pPr>
            <a:r>
              <a:rPr lang="en-US" sz="2400" b="0" strike="noStrike" spc="-1" dirty="0">
                <a:solidFill>
                  <a:srgbClr val="294171"/>
                </a:solidFill>
                <a:latin typeface="Calibri"/>
                <a:ea typeface="Calibri"/>
              </a:rPr>
              <a:t>https://www.codecademy.com/learn/learn-python</a:t>
            </a:r>
            <a:endParaRPr lang="en-US" sz="2400" b="0" strike="noStrike" spc="-1" dirty="0">
              <a:latin typeface="Arial"/>
            </a:endParaRPr>
          </a:p>
          <a:p>
            <a:pPr marL="344520" indent="-344160">
              <a:lnSpc>
                <a:spcPct val="100000"/>
              </a:lnSpc>
              <a:spcBef>
                <a:spcPts val="601"/>
              </a:spcBef>
              <a:buClr>
                <a:srgbClr val="FFFF00"/>
              </a:buClr>
              <a:buFont typeface="Noto Sans Symbols"/>
              <a:buChar char="▪"/>
            </a:pPr>
            <a:r>
              <a:rPr lang="en-US" sz="2400" b="0" strike="noStrike" spc="-1" dirty="0">
                <a:solidFill>
                  <a:srgbClr val="294171"/>
                </a:solidFill>
                <a:latin typeface="Calibri"/>
                <a:ea typeface="Calibri"/>
              </a:rPr>
              <a:t>Microsoft</a:t>
            </a:r>
            <a:endParaRPr lang="en-US" sz="2400" b="0" strike="noStrike" spc="-1" dirty="0">
              <a:latin typeface="Arial"/>
            </a:endParaRPr>
          </a:p>
          <a:p>
            <a:pPr marL="914400" lvl="1" indent="-380520">
              <a:lnSpc>
                <a:spcPct val="100000"/>
              </a:lnSpc>
              <a:spcBef>
                <a:spcPts val="601"/>
              </a:spcBef>
              <a:buClr>
                <a:srgbClr val="FFFF00"/>
              </a:buClr>
              <a:buFont typeface="Noto Sans Symbols"/>
              <a:buChar char="○"/>
            </a:pPr>
            <a:r>
              <a:rPr lang="en-US" sz="2400" b="0" strike="noStrike" spc="-1" dirty="0">
                <a:solidFill>
                  <a:srgbClr val="294171"/>
                </a:solidFill>
                <a:latin typeface="Calibri"/>
                <a:ea typeface="Calibri"/>
              </a:rPr>
              <a:t>https://www.makecode.org</a:t>
            </a:r>
            <a:endParaRPr lang="en-US" sz="2400" b="0" strike="noStrike" spc="-1" dirty="0"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294171"/>
              </a:buClr>
              <a:buFont typeface="Calibri"/>
              <a:buChar char="▪"/>
            </a:pPr>
            <a:r>
              <a:rPr lang="en-US" sz="2400" b="0" strike="noStrike" spc="-1" dirty="0">
                <a:solidFill>
                  <a:srgbClr val="294171"/>
                </a:solidFill>
                <a:latin typeface="Calibri"/>
                <a:ea typeface="Calibri"/>
              </a:rPr>
              <a:t>Project Euler - program solutions to math problems</a:t>
            </a:r>
            <a:endParaRPr lang="en-US" sz="2400" b="0" strike="noStrike" spc="-1" dirty="0">
              <a:latin typeface="Arial"/>
            </a:endParaRPr>
          </a:p>
          <a:p>
            <a:pPr marL="914400" lvl="1" indent="-380520">
              <a:lnSpc>
                <a:spcPct val="100000"/>
              </a:lnSpc>
              <a:spcBef>
                <a:spcPts val="601"/>
              </a:spcBef>
              <a:buClr>
                <a:srgbClr val="294171"/>
              </a:buClr>
              <a:buFont typeface="Calibri"/>
              <a:buChar char="○"/>
            </a:pPr>
            <a:r>
              <a:rPr lang="en-US" sz="2400" b="0" u="sng" strike="noStrike" spc="-1" dirty="0">
                <a:solidFill>
                  <a:srgbClr val="74B6BC"/>
                </a:solidFill>
                <a:uFillTx/>
                <a:latin typeface="Calibri"/>
                <a:ea typeface="Calibri"/>
                <a:hlinkClick r:id="rId2"/>
              </a:rPr>
              <a:t>https://projecteuler.net</a:t>
            </a:r>
            <a:endParaRPr lang="en-US" sz="2400" b="0" strike="noStrike" spc="-1" dirty="0"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294171"/>
              </a:buClr>
              <a:buFont typeface="Calibri"/>
              <a:buChar char="▪"/>
            </a:pPr>
            <a:r>
              <a:rPr lang="en-US" sz="2400" b="0" strike="noStrike" spc="-1" dirty="0">
                <a:solidFill>
                  <a:srgbClr val="294171"/>
                </a:solidFill>
                <a:latin typeface="Calibri"/>
                <a:ea typeface="Calibri"/>
              </a:rPr>
              <a:t>There are bulkier but better IDEs than IDLE -- </a:t>
            </a:r>
            <a:r>
              <a:rPr lang="en-US" sz="2400" b="0" strike="noStrike" spc="-1" dirty="0">
                <a:solidFill>
                  <a:srgbClr val="294171"/>
                </a:solidFill>
                <a:latin typeface="Calibri"/>
                <a:ea typeface="Calibri"/>
                <a:hlinkClick r:id="rId3"/>
              </a:rPr>
              <a:t>https://www.jetbrains.com/pycharm/download</a:t>
            </a:r>
            <a:br>
              <a:rPr lang="en-US" sz="2400" spc="-1" dirty="0">
                <a:solidFill>
                  <a:srgbClr val="294171"/>
                </a:solidFill>
                <a:latin typeface="Calibri"/>
                <a:ea typeface="Calibri"/>
              </a:rPr>
            </a:br>
            <a:r>
              <a:rPr lang="en-US" sz="2400" spc="-1" dirty="0">
                <a:solidFill>
                  <a:srgbClr val="294171"/>
                </a:solidFill>
                <a:latin typeface="Calibri"/>
                <a:ea typeface="Calibri"/>
                <a:hlinkClick r:id="rId4"/>
              </a:rPr>
              <a:t>https://code.visualstudio.com/</a:t>
            </a:r>
            <a:endParaRPr lang="en-US" sz="2400" spc="-1" dirty="0">
              <a:solidFill>
                <a:srgbClr val="294171"/>
              </a:solidFill>
              <a:latin typeface="Calibri"/>
              <a:ea typeface="Calibri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294171"/>
              </a:buClr>
              <a:buFont typeface="Calibri"/>
              <a:buChar char="▪"/>
            </a:pPr>
            <a:r>
              <a:rPr lang="en-US" sz="2400" b="0" strike="noStrike" spc="-1" dirty="0">
                <a:solidFill>
                  <a:srgbClr val="294171"/>
                </a:solidFill>
                <a:latin typeface="Calibri"/>
                <a:ea typeface="Calibri"/>
              </a:rPr>
              <a:t>https://vscode.dev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5" name="CustomShape 2"/>
          <p:cNvSpPr/>
          <p:nvPr/>
        </p:nvSpPr>
        <p:spPr>
          <a:xfrm>
            <a:off x="6866640" y="0"/>
            <a:ext cx="2289960" cy="24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685800" y="121644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Python Data Types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7" name="CustomShape 4"/>
          <p:cNvSpPr/>
          <p:nvPr/>
        </p:nvSpPr>
        <p:spPr>
          <a:xfrm>
            <a:off x="685800" y="3323520"/>
            <a:ext cx="7772040" cy="224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4520" indent="-344160">
              <a:lnSpc>
                <a:spcPct val="100000"/>
              </a:lnSpc>
              <a:buClr>
                <a:srgbClr val="800000"/>
              </a:buClr>
              <a:buFont typeface="Noto Sans Symbols"/>
              <a:buChar char="▪"/>
            </a:pPr>
            <a:r>
              <a:rPr lang="en-US" sz="2400" b="0" strike="noStrike" spc="-1">
                <a:solidFill>
                  <a:srgbClr val="294171"/>
                </a:solidFill>
                <a:latin typeface="Calibri"/>
                <a:ea typeface="Calibri"/>
              </a:rPr>
              <a:t>Expressions, Variables, and Assignments</a:t>
            </a:r>
            <a:endParaRPr lang="en-US" sz="2400" b="0" strike="noStrike" spc="-1">
              <a:latin typeface="Arial"/>
            </a:endParaRPr>
          </a:p>
          <a:p>
            <a:pPr marL="344520" indent="-344160">
              <a:lnSpc>
                <a:spcPct val="100000"/>
              </a:lnSpc>
              <a:spcBef>
                <a:spcPts val="601"/>
              </a:spcBef>
              <a:buClr>
                <a:srgbClr val="FF0000"/>
              </a:buClr>
              <a:buFont typeface="Noto Sans Symbols"/>
              <a:buChar char="▪"/>
            </a:pPr>
            <a:r>
              <a:rPr lang="en-US" sz="2400" b="0" strike="noStrike" spc="-1">
                <a:solidFill>
                  <a:srgbClr val="294171"/>
                </a:solidFill>
                <a:latin typeface="Calibri"/>
                <a:ea typeface="Calibri"/>
              </a:rPr>
              <a:t>Strings</a:t>
            </a:r>
            <a:endParaRPr lang="en-US" sz="2400" b="0" strike="noStrike" spc="-1">
              <a:latin typeface="Arial"/>
            </a:endParaRPr>
          </a:p>
          <a:p>
            <a:pPr marL="344520" indent="-344160">
              <a:lnSpc>
                <a:spcPct val="100000"/>
              </a:lnSpc>
              <a:spcBef>
                <a:spcPts val="601"/>
              </a:spcBef>
              <a:buClr>
                <a:srgbClr val="FFFF00"/>
              </a:buClr>
              <a:buFont typeface="Noto Sans Symbols"/>
              <a:buChar char="▪"/>
            </a:pPr>
            <a:r>
              <a:rPr lang="en-US" sz="2400" b="0" strike="noStrike" spc="-1">
                <a:solidFill>
                  <a:srgbClr val="294171"/>
                </a:solidFill>
                <a:latin typeface="Calibri"/>
                <a:ea typeface="Calibri"/>
              </a:rPr>
              <a:t>Lists and Tuples</a:t>
            </a:r>
            <a:endParaRPr lang="en-US" sz="2400" b="0" strike="noStrike" spc="-1">
              <a:latin typeface="Arial"/>
            </a:endParaRPr>
          </a:p>
          <a:p>
            <a:pPr marL="344520" indent="-344160">
              <a:lnSpc>
                <a:spcPct val="100000"/>
              </a:lnSpc>
              <a:spcBef>
                <a:spcPts val="601"/>
              </a:spcBef>
              <a:buClr>
                <a:srgbClr val="008000"/>
              </a:buClr>
              <a:buFont typeface="Noto Sans Symbols"/>
              <a:buChar char="▪"/>
            </a:pPr>
            <a:r>
              <a:rPr lang="en-US" sz="2400" b="0" strike="noStrike" spc="-1">
                <a:solidFill>
                  <a:srgbClr val="294171"/>
                </a:solidFill>
                <a:latin typeface="Calibri"/>
                <a:ea typeface="Calibri"/>
              </a:rPr>
              <a:t>Objects and Classes</a:t>
            </a:r>
            <a:endParaRPr lang="en-US" sz="2400" b="0" strike="noStrike" spc="-1">
              <a:latin typeface="Arial"/>
            </a:endParaRPr>
          </a:p>
          <a:p>
            <a:pPr marL="344520" indent="-344160">
              <a:lnSpc>
                <a:spcPct val="100000"/>
              </a:lnSpc>
              <a:spcBef>
                <a:spcPts val="601"/>
              </a:spcBef>
              <a:buClr>
                <a:srgbClr val="0000FF"/>
              </a:buClr>
              <a:buFont typeface="Noto Sans Symbols"/>
              <a:buChar char="▪"/>
            </a:pPr>
            <a:r>
              <a:rPr lang="en-US" sz="2400" b="0" strike="noStrike" spc="-1">
                <a:solidFill>
                  <a:srgbClr val="294171"/>
                </a:solidFill>
                <a:latin typeface="Calibri"/>
                <a:ea typeface="Calibri"/>
              </a:rPr>
              <a:t>Python Standard Library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0"/>
            <a:ext cx="9156240" cy="228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9" name="CustomShape 2"/>
          <p:cNvSpPr/>
          <p:nvPr/>
        </p:nvSpPr>
        <p:spPr>
          <a:xfrm>
            <a:off x="6866640" y="0"/>
            <a:ext cx="22896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  <a:ea typeface="Calibri"/>
              </a:rPr>
              <a:t>Introduction to Computing Using Python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709200" y="0"/>
            <a:ext cx="7772040" cy="146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Calibri"/>
                <a:ea typeface="Calibri"/>
              </a:rPr>
              <a:t>Algebraic expressions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6001200" y="2051280"/>
            <a:ext cx="3155040" cy="478080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 + 3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5988600" y="2051280"/>
            <a:ext cx="3155040" cy="478080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 + 3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7 - 5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2*(3+1)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8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5/2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2.5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5//2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14//3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4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14%3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5988600" y="2051280"/>
            <a:ext cx="3155040" cy="478080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 + 3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7 - 5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2*(3+1)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8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5/2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2.5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5//2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14//3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4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14%3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2**3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8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abs(-3.2)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3.2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84" name="CustomShape 7"/>
          <p:cNvSpPr/>
          <p:nvPr/>
        </p:nvSpPr>
        <p:spPr>
          <a:xfrm>
            <a:off x="5988600" y="2051280"/>
            <a:ext cx="3155040" cy="478080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 + 3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7 - 5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2*(3+1)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8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5/2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2.5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5//2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14//3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4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14%3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2**3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8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abs(-3.2)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3.2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min(23,41,15,24)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15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85" name="CustomShape 8"/>
          <p:cNvSpPr/>
          <p:nvPr/>
        </p:nvSpPr>
        <p:spPr>
          <a:xfrm>
            <a:off x="5988600" y="2051280"/>
            <a:ext cx="3155040" cy="478080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 + 3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7 - 5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2*(3+1)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8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5/2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2.5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5//2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14//3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4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14%3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2**3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8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abs(-3.2)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3.2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min(23,41,15,24)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15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max(23,41,15,24)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41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6" name="CustomShape 9"/>
          <p:cNvSpPr/>
          <p:nvPr/>
        </p:nvSpPr>
        <p:spPr>
          <a:xfrm>
            <a:off x="6001200" y="2051280"/>
            <a:ext cx="3155040" cy="478080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 + 3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7 - 5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87" name="CustomShape 10"/>
          <p:cNvSpPr/>
          <p:nvPr/>
        </p:nvSpPr>
        <p:spPr>
          <a:xfrm>
            <a:off x="5988600" y="2051280"/>
            <a:ext cx="3155040" cy="478080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 + 3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7 - 5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2*(3+1)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8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88" name="CustomShape 11"/>
          <p:cNvSpPr/>
          <p:nvPr/>
        </p:nvSpPr>
        <p:spPr>
          <a:xfrm>
            <a:off x="5988600" y="2051280"/>
            <a:ext cx="3155040" cy="478080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 + 3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7 - 5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2*(3+1)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8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5/2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2.5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12"/>
          <p:cNvSpPr/>
          <p:nvPr/>
        </p:nvSpPr>
        <p:spPr>
          <a:xfrm>
            <a:off x="6001200" y="2051280"/>
            <a:ext cx="3155040" cy="478080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 + 3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7 - 5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2*(3+1)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8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5/2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2.5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5//2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13"/>
          <p:cNvSpPr/>
          <p:nvPr/>
        </p:nvSpPr>
        <p:spPr>
          <a:xfrm>
            <a:off x="709200" y="1522440"/>
            <a:ext cx="4379400" cy="131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The Python interactive shell can be used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to evaluate algebraic expressions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1" name="CustomShape 14"/>
          <p:cNvSpPr/>
          <p:nvPr/>
        </p:nvSpPr>
        <p:spPr>
          <a:xfrm>
            <a:off x="709200" y="2553840"/>
            <a:ext cx="4616640" cy="100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14//3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is the quotient when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Calibri"/>
              </a:rPr>
              <a:t>14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is divided by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and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14%3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is the remainder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2" name="CustomShape 15"/>
          <p:cNvSpPr/>
          <p:nvPr/>
        </p:nvSpPr>
        <p:spPr>
          <a:xfrm>
            <a:off x="709200" y="3683880"/>
            <a:ext cx="4616640" cy="3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2**3 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is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to the </a:t>
            </a:r>
            <a:r>
              <a:rPr lang="en-US" sz="20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3</a:t>
            </a:r>
            <a:r>
              <a:rPr lang="en-US" sz="2000" b="0" strike="noStrike" spc="-1" baseline="30000">
                <a:solidFill>
                  <a:srgbClr val="294171"/>
                </a:solidFill>
                <a:latin typeface="Calibri"/>
                <a:ea typeface="Calibri"/>
              </a:rPr>
              <a:t>rd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power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93" name="CustomShape 16"/>
          <p:cNvSpPr/>
          <p:nvPr/>
        </p:nvSpPr>
        <p:spPr>
          <a:xfrm>
            <a:off x="709200" y="4230000"/>
            <a:ext cx="4891320" cy="262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abs()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min()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, and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max()</a:t>
            </a:r>
            <a:r>
              <a:rPr lang="en-US" sz="2000" b="0" strike="noStrike" spc="-1">
                <a:solidFill>
                  <a:srgbClr val="294171"/>
                </a:solidFill>
                <a:latin typeface="Calibri"/>
                <a:ea typeface="Calibri"/>
              </a:rPr>
              <a:t> are 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  <a:ea typeface="Calibri"/>
              </a:rPr>
              <a:t>functions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687240" lvl="1" indent="-229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abs()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 takes a number as input and returns its absolute value</a:t>
            </a:r>
            <a:endParaRPr lang="en-US" sz="1800" b="0" strike="noStrike" spc="-1">
              <a:latin typeface="Arial"/>
            </a:endParaRPr>
          </a:p>
          <a:p>
            <a:pPr marL="687240" indent="-11556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687240" lvl="1" indent="-229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min()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 (resp.,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max()</a:t>
            </a:r>
            <a:r>
              <a:rPr lang="en-US" sz="1800" b="0" strike="noStrike" spc="-1">
                <a:solidFill>
                  <a:srgbClr val="294171"/>
                </a:solidFill>
                <a:latin typeface="Calibri"/>
                <a:ea typeface="Calibri"/>
              </a:rPr>
              <a:t>) take an arbitrary number of inputs and return the “smallest” (resp., “largest”) among them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CustomShape 17"/>
          <p:cNvSpPr/>
          <p:nvPr/>
        </p:nvSpPr>
        <p:spPr>
          <a:xfrm>
            <a:off x="5988600" y="2051280"/>
            <a:ext cx="3155040" cy="4780800"/>
          </a:xfrm>
          <a:prstGeom prst="rect">
            <a:avLst/>
          </a:prstGeom>
          <a:solidFill>
            <a:schemeClr val="lt1"/>
          </a:solidFill>
          <a:ln w="38160">
            <a:solidFill>
              <a:schemeClr val="dk1"/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 + 3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7 - 5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2*(3+1)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8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5/2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2.5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5//2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14//3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4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14%3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2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&gt;&gt;&gt; 2**3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8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5975</Words>
  <Application>Microsoft Office PowerPoint</Application>
  <PresentationFormat>On-screen Show (4:3)</PresentationFormat>
  <Paragraphs>1455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Courier New</vt:lpstr>
      <vt:lpstr>Noto Sans Symbols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Ljubomir Perkovic</dc:creator>
  <dc:description/>
  <cp:lastModifiedBy>Brian O'Donnell</cp:lastModifiedBy>
  <cp:revision>2</cp:revision>
  <dcterms:created xsi:type="dcterms:W3CDTF">2012-09-10T14:57:45Z</dcterms:created>
  <dcterms:modified xsi:type="dcterms:W3CDTF">2025-07-22T21:46:44Z</dcterms:modified>
  <dc:language>en-US</dc:language>
</cp:coreProperties>
</file>