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sldIdLst>
    <p:sldId id="257" r:id="rId2"/>
    <p:sldId id="290" r:id="rId3"/>
    <p:sldId id="291" r:id="rId4"/>
    <p:sldId id="292" r:id="rId5"/>
    <p:sldId id="293" r:id="rId6"/>
    <p:sldId id="294" r:id="rId7"/>
    <p:sldId id="297" r:id="rId8"/>
    <p:sldId id="262" r:id="rId9"/>
    <p:sldId id="289" r:id="rId10"/>
    <p:sldId id="288" r:id="rId11"/>
    <p:sldId id="261" r:id="rId12"/>
    <p:sldId id="295" r:id="rId13"/>
    <p:sldId id="310" r:id="rId14"/>
    <p:sldId id="263" r:id="rId15"/>
    <p:sldId id="311" r:id="rId16"/>
    <p:sldId id="312" r:id="rId17"/>
    <p:sldId id="299" r:id="rId18"/>
    <p:sldId id="300" r:id="rId19"/>
    <p:sldId id="296" r:id="rId20"/>
    <p:sldId id="265" r:id="rId21"/>
    <p:sldId id="307" r:id="rId22"/>
    <p:sldId id="308" r:id="rId23"/>
    <p:sldId id="266" r:id="rId24"/>
    <p:sldId id="267" r:id="rId25"/>
    <p:sldId id="268" r:id="rId26"/>
    <p:sldId id="301" r:id="rId27"/>
    <p:sldId id="302" r:id="rId28"/>
    <p:sldId id="303" r:id="rId29"/>
    <p:sldId id="304" r:id="rId30"/>
    <p:sldId id="306" r:id="rId31"/>
    <p:sldId id="30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1" autoAdjust="0"/>
    <p:restoredTop sz="94660"/>
  </p:normalViewPr>
  <p:slideViewPr>
    <p:cSldViewPr snapToGrid="0" snapToObjects="1">
      <p:cViewPr varScale="1">
        <p:scale>
          <a:sx n="256" d="100"/>
          <a:sy n="256" d="100"/>
        </p:scale>
        <p:origin x="2802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O'Donnell" userId="e91dd4e61bd0a66c" providerId="LiveId" clId="{119FECA4-7FB2-431F-840A-E47BF12B21AE}"/>
    <pc:docChg chg="modSld">
      <pc:chgData name="Brian O'Donnell" userId="e91dd4e61bd0a66c" providerId="LiveId" clId="{119FECA4-7FB2-431F-840A-E47BF12B21AE}" dt="2023-09-12T02:36:55.607" v="0" actId="1076"/>
      <pc:docMkLst>
        <pc:docMk/>
      </pc:docMkLst>
      <pc:sldChg chg="modSp mod">
        <pc:chgData name="Brian O'Donnell" userId="e91dd4e61bd0a66c" providerId="LiveId" clId="{119FECA4-7FB2-431F-840A-E47BF12B21AE}" dt="2023-09-12T02:36:55.607" v="0" actId="1076"/>
        <pc:sldMkLst>
          <pc:docMk/>
          <pc:sldMk cId="0" sldId="304"/>
        </pc:sldMkLst>
        <pc:spChg chg="mod">
          <ac:chgData name="Brian O'Donnell" userId="e91dd4e61bd0a66c" providerId="LiveId" clId="{119FECA4-7FB2-431F-840A-E47BF12B21AE}" dt="2023-09-12T02:36:55.607" v="0" actId="1076"/>
          <ac:spMkLst>
            <pc:docMk/>
            <pc:sldMk cId="0" sldId="304"/>
            <ac:spMk id="63" creationId="{00000000-0000-0000-0000-000000000000}"/>
          </ac:spMkLst>
        </pc:spChg>
      </pc:sldChg>
    </pc:docChg>
  </pc:docChgLst>
  <pc:docChgLst>
    <pc:chgData name="Brian O'Donnell" userId="e91dd4e61bd0a66c" providerId="LiveId" clId="{B329F347-EBA7-4C41-8717-D06939ECE104}"/>
    <pc:docChg chg="custSel modSld">
      <pc:chgData name="Brian O'Donnell" userId="e91dd4e61bd0a66c" providerId="LiveId" clId="{B329F347-EBA7-4C41-8717-D06939ECE104}" dt="2024-01-16T03:41:15.592" v="0" actId="478"/>
      <pc:docMkLst>
        <pc:docMk/>
      </pc:docMkLst>
      <pc:sldChg chg="delSp mod delAnim">
        <pc:chgData name="Brian O'Donnell" userId="e91dd4e61bd0a66c" providerId="LiveId" clId="{B329F347-EBA7-4C41-8717-D06939ECE104}" dt="2024-01-16T03:41:15.592" v="0" actId="478"/>
        <pc:sldMkLst>
          <pc:docMk/>
          <pc:sldMk cId="0" sldId="306"/>
        </pc:sldMkLst>
        <pc:spChg chg="del">
          <ac:chgData name="Brian O'Donnell" userId="e91dd4e61bd0a66c" providerId="LiveId" clId="{B329F347-EBA7-4C41-8717-D06939ECE104}" dt="2024-01-16T03:41:15.592" v="0" actId="478"/>
          <ac:spMkLst>
            <pc:docMk/>
            <pc:sldMk cId="0" sldId="306"/>
            <ac:spMk id="6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Imperative Programming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099584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2575" indent="-282575"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Python Programs</a:t>
            </a:r>
          </a:p>
          <a:p>
            <a:pPr marL="282575" indent="-282575"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Interactive Input/Output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2575" indent="-282575">
              <a:buClr>
                <a:srgbClr val="FF66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One-Way and Two-Way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Statements</a:t>
            </a:r>
          </a:p>
          <a:p>
            <a:pPr marL="282575" indent="-282575"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Loops</a:t>
            </a:r>
          </a:p>
          <a:p>
            <a:pPr marL="282575" indent="-282575"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User-Defined Functions</a:t>
            </a:r>
          </a:p>
          <a:p>
            <a:pPr marL="282575" indent="-282575">
              <a:buClr>
                <a:srgbClr val="00009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Assignments Revisited and Parameter Passing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053796" y="1470025"/>
            <a:ext cx="309362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print('Drink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10" idx="2"/>
            <a:endCxn id="50" idx="0"/>
          </p:cNvCxnSpPr>
          <p:nvPr/>
        </p:nvCxnSpPr>
        <p:spPr>
          <a:xfrm rot="16200000" flipH="1">
            <a:off x="4906840" y="5186791"/>
            <a:ext cx="1351803" cy="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4859379" y="4510893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4808882" y="2981582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&gt; 86: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6600610" y="4170374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6356596" y="3746237"/>
            <a:ext cx="137066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6399220" y="5024156"/>
            <a:ext cx="2688422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'Drink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liquids.'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7478714" y="4759438"/>
            <a:ext cx="513263" cy="161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4564876" y="5862695"/>
            <a:ext cx="2035734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'Goddbye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6414077" y="4533341"/>
            <a:ext cx="498020" cy="21606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6356594" y="3375922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5428915" y="2827756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Indentation is critical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29" name="Shape 42"/>
          <p:cNvCxnSpPr>
            <a:stCxn id="31" idx="2"/>
          </p:cNvCxnSpPr>
          <p:nvPr/>
        </p:nvCxnSpPr>
        <p:spPr>
          <a:xfrm rot="5400000">
            <a:off x="-63482" y="5684049"/>
            <a:ext cx="2347111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387110" y="4510892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1" name="Decision 30"/>
          <p:cNvSpPr/>
          <p:nvPr/>
        </p:nvSpPr>
        <p:spPr>
          <a:xfrm>
            <a:off x="336613" y="2981581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&gt; 86:</a:t>
            </a:r>
          </a:p>
        </p:txBody>
      </p:sp>
      <p:sp>
        <p:nvSpPr>
          <p:cNvPr id="32" name="Alternate Process 31"/>
          <p:cNvSpPr/>
          <p:nvPr/>
        </p:nvSpPr>
        <p:spPr>
          <a:xfrm>
            <a:off x="2128341" y="4170373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hape 32"/>
          <p:cNvCxnSpPr>
            <a:stCxn id="31" idx="3"/>
            <a:endCxn id="32" idx="0"/>
          </p:cNvCxnSpPr>
          <p:nvPr/>
        </p:nvCxnSpPr>
        <p:spPr>
          <a:xfrm>
            <a:off x="1884327" y="3746236"/>
            <a:ext cx="137066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lternate Process 33"/>
          <p:cNvSpPr/>
          <p:nvPr/>
        </p:nvSpPr>
        <p:spPr>
          <a:xfrm>
            <a:off x="1926951" y="5024155"/>
            <a:ext cx="2688422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'Drink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liquids.'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Elbow Connector 34"/>
          <p:cNvCxnSpPr>
            <a:stCxn id="32" idx="2"/>
            <a:endCxn id="34" idx="0"/>
          </p:cNvCxnSpPr>
          <p:nvPr/>
        </p:nvCxnSpPr>
        <p:spPr>
          <a:xfrm rot="16200000" flipH="1">
            <a:off x="3006445" y="4759437"/>
            <a:ext cx="513263" cy="161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lternate Process 35"/>
          <p:cNvSpPr/>
          <p:nvPr/>
        </p:nvSpPr>
        <p:spPr>
          <a:xfrm>
            <a:off x="2253296" y="5862694"/>
            <a:ext cx="2035734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'Goddbye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hape 57"/>
          <p:cNvCxnSpPr>
            <a:stCxn id="34" idx="2"/>
            <a:endCxn id="36" idx="0"/>
          </p:cNvCxnSpPr>
          <p:nvPr/>
        </p:nvCxnSpPr>
        <p:spPr>
          <a:xfrm rot="16200000" flipH="1">
            <a:off x="3022152" y="5613683"/>
            <a:ext cx="49802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 bwMode="auto">
          <a:xfrm>
            <a:off x="1884325" y="3375921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9" name="Shape 62"/>
          <p:cNvCxnSpPr>
            <a:endCxn id="31" idx="0"/>
          </p:cNvCxnSpPr>
          <p:nvPr/>
        </p:nvCxnSpPr>
        <p:spPr>
          <a:xfrm rot="5400000">
            <a:off x="956646" y="2827755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 bwMode="auto">
          <a:xfrm>
            <a:off x="565356" y="1470025"/>
            <a:ext cx="3093628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print('Drink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5" name="Shape 42"/>
          <p:cNvCxnSpPr>
            <a:stCxn id="36" idx="2"/>
          </p:cNvCxnSpPr>
          <p:nvPr/>
        </p:nvCxnSpPr>
        <p:spPr>
          <a:xfrm rot="5400000">
            <a:off x="2027123" y="5286567"/>
            <a:ext cx="327394" cy="216068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0" grpId="0" animBg="1"/>
      <p:bldP spid="11" grpId="0" animBg="1"/>
      <p:bldP spid="17" grpId="0" animBg="1"/>
      <p:bldP spid="50" grpId="0" animBg="1"/>
      <p:bldP spid="61" grpId="0"/>
      <p:bldP spid="30" grpId="0"/>
      <p:bldP spid="31" grpId="0" animBg="1"/>
      <p:bldP spid="32" grpId="0" animBg="1"/>
      <p:bldP spid="34" grpId="0" animBg="1"/>
      <p:bldP spid="36" grpId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548705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print('Bring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jacket.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Alternate Process 34"/>
          <p:cNvSpPr/>
          <p:nvPr/>
        </p:nvSpPr>
        <p:spPr>
          <a:xfrm>
            <a:off x="176799" y="4657047"/>
            <a:ext cx="2688422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Elbow Connector 35"/>
          <p:cNvCxnSpPr>
            <a:stCxn id="35" idx="2"/>
            <a:endCxn id="37" idx="0"/>
          </p:cNvCxnSpPr>
          <p:nvPr/>
        </p:nvCxnSpPr>
        <p:spPr>
          <a:xfrm rot="5400000">
            <a:off x="1264378" y="5254196"/>
            <a:ext cx="513263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/>
          <p:cNvSpPr/>
          <p:nvPr/>
        </p:nvSpPr>
        <p:spPr>
          <a:xfrm>
            <a:off x="122405" y="5510829"/>
            <a:ext cx="27972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'Bring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jacket.'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10" idx="1"/>
            <a:endCxn id="35" idx="0"/>
          </p:cNvCxnSpPr>
          <p:nvPr/>
        </p:nvCxnSpPr>
        <p:spPr>
          <a:xfrm rot="10800000" flipV="1">
            <a:off x="1521010" y="4232909"/>
            <a:ext cx="1675946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37" idx="2"/>
            <a:endCxn id="50" idx="0"/>
          </p:cNvCxnSpPr>
          <p:nvPr/>
        </p:nvCxnSpPr>
        <p:spPr>
          <a:xfrm rot="16200000" flipH="1">
            <a:off x="2485171" y="4887183"/>
            <a:ext cx="498020" cy="24263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2503539" y="3862595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3196956" y="3468255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&gt; 86: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5345164" y="4657047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4744670" y="4232910"/>
            <a:ext cx="172714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4548705" y="5510829"/>
            <a:ext cx="38478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6215579" y="5253800"/>
            <a:ext cx="513263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2932390" y="6349368"/>
            <a:ext cx="2029931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‘Goodbye.'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4960972" y="4837733"/>
            <a:ext cx="498020" cy="25252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4744668" y="3862595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3816989" y="3314429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Two-way if statement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48705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print('Bring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jacket.')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548705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print('Bring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jacket.')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69945" y="1560167"/>
            <a:ext cx="3093628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 1&gt;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 2&gt;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69945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90.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265218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50.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62" grpId="0"/>
      <p:bldP spid="62" grpId="1"/>
      <p:bldP spid="62" grpId="2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7" grpId="0" animBg="1"/>
      <p:bldP spid="17" grpId="1" animBg="1"/>
      <p:bldP spid="50" grpId="0" animBg="1"/>
      <p:bldP spid="50" grpId="1" animBg="1"/>
      <p:bldP spid="50" grpId="2" animBg="1"/>
      <p:bldP spid="50" grpId="3" animBg="1"/>
      <p:bldP spid="50" grpId="4" animBg="1"/>
      <p:bldP spid="61" grpId="0"/>
      <p:bldP spid="61" grpId="1"/>
      <p:bldP spid="22" grpId="0" animBg="1"/>
      <p:bldP spid="22" grpId="1" animBg="1"/>
      <p:bldP spid="23" grpId="0" animBg="1"/>
      <p:bldP spid="23" grpId="1" animBg="1"/>
      <p:bldP spid="25" grpId="0"/>
      <p:bldP spid="25" grpId="1"/>
      <p:bldP spid="26" grpId="0"/>
      <p:bldP spid="26" grpId="1"/>
      <p:bldP spid="26" grpId="2"/>
      <p:bldP spid="26" grpId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722103"/>
            <a:ext cx="4109988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a program that:</a:t>
            </a:r>
            <a:br>
              <a:rPr lang="en-US" sz="2000" dirty="0">
                <a:solidFill>
                  <a:schemeClr val="accent1"/>
                </a:solidFill>
              </a:rPr>
            </a:br>
            <a:endParaRPr lang="en-US" sz="2000" dirty="0">
              <a:solidFill>
                <a:schemeClr val="accent1"/>
              </a:solidFill>
            </a:endParaRP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/>
              <a:t>Requests the user’s name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/>
              <a:t>Requests the user’s age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/>
              <a:t>Prints a message saying whether the user is eligible to vote or not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756261" y="4921657"/>
            <a:ext cx="417102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age &lt; 18: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", you can't vote.")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", you can vote.")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195423" y="2244000"/>
            <a:ext cx="3948577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Marie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Marie, you can't vote.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============RESTART================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Marie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Marie, you can vote.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7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+mj-lt"/>
                <a:ea typeface="+mj-ea"/>
                <a:cs typeface="Courier New" panose="02070309020205020404" pitchFamily="49" charset="0"/>
              </a:rPr>
              <a:t>Execution control structures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709357" y="1648705"/>
            <a:ext cx="7772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solidFill>
                  <a:srgbClr val="294171"/>
                </a:solidFill>
              </a:rPr>
              <a:t>The one-way and two-way if statements are examples of </a:t>
            </a:r>
            <a:r>
              <a:rPr lang="en-US" sz="2000" dirty="0">
                <a:solidFill>
                  <a:srgbClr val="FF0000"/>
                </a:solidFill>
              </a:rPr>
              <a:t>execution control structures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Execution control structures </a:t>
            </a:r>
            <a:r>
              <a:rPr lang="en-US" sz="2000" dirty="0">
                <a:solidFill>
                  <a:srgbClr val="294171"/>
                </a:solidFill>
              </a:rPr>
              <a:t>are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programming language statements that control which statements are executed, i.e., the execution flow of the program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>
              <a:cs typeface="Courier New" panose="02070309020205020404" pitchFamily="49" charset="0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solidFill>
                  <a:srgbClr val="294171"/>
                </a:solidFill>
              </a:rPr>
              <a:t>The one-way and two-way if statements are, more specifically,  </a:t>
            </a:r>
            <a:r>
              <a:rPr lang="en-US" sz="2000" dirty="0">
                <a:solidFill>
                  <a:srgbClr val="FF0000"/>
                </a:solidFill>
              </a:rPr>
              <a:t>conditional structures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>
              <a:solidFill>
                <a:srgbClr val="FF0000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Iteration structures </a:t>
            </a:r>
            <a:r>
              <a:rPr lang="en-US" sz="2000" dirty="0">
                <a:solidFill>
                  <a:srgbClr val="294171"/>
                </a:solidFill>
              </a:rPr>
              <a:t>are execution control structures that enable the repetitive execution of a statement or a block of statements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>
              <a:solidFill>
                <a:srgbClr val="294171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for loop statement </a:t>
            </a:r>
            <a:r>
              <a:rPr lang="en-US" sz="2000" dirty="0">
                <a:solidFill>
                  <a:srgbClr val="294171"/>
                </a:solidFill>
              </a:rPr>
              <a:t>is an iteration structure that executes a block of code for every item of a sequence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for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loop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52358" y="41538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08680" y="50682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33287" y="46110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40523" y="55254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77349" y="5982680"/>
            <a:ext cx="53870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49472" y="42109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49472" y="46681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249472" y="51253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249472" y="55825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49472" y="60397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249472" y="3391703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name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2081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482275" y="1639302"/>
            <a:ext cx="816986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Executes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block of code for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every item of a sequence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If sequence is a string, items are its characters (single-character strings)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704668" y="3391703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 animBg="1"/>
      <p:bldP spid="28" grpId="0" animBg="1"/>
      <p:bldP spid="28" grpId="1" animBg="1"/>
      <p:bldP spid="27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 bwMode="auto">
          <a:xfrm>
            <a:off x="6418641" y="4965106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for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loop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56303" y="4043387"/>
            <a:ext cx="113812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7477" y="6077567"/>
            <a:ext cx="90760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98190" y="4702874"/>
            <a:ext cx="158300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44523" y="5380605"/>
            <a:ext cx="108675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10051" y="410047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410051" y="4759964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410051" y="613465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410051" y="5437695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3526672" y="3308550"/>
            <a:ext cx="528427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word in ['stop', 'desktop', 'post', 'top']: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'top' in word: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print(word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print('Done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6418640" y="4965105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6418641" y="4965106"/>
            <a:ext cx="2392300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6418640" y="4965106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406904" y="4965106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10051" y="1500802"/>
            <a:ext cx="545945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Executes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code block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for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every item of a sequence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Sequence can be a string, a list, …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Block of code must be indented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5501836" y="2054800"/>
            <a:ext cx="330910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&lt;variable&gt; in &lt;sequence&gt;: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 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code block&gt;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6406904" y="4965106"/>
            <a:ext cx="239230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43" grpId="0" animBg="1"/>
      <p:bldP spid="43" grpId="1" animBg="1"/>
      <p:bldP spid="45" grpId="0" animBg="1"/>
      <p:bldP spid="45" grpId="1" animBg="1"/>
      <p:bldP spid="44" grpId="0" animBg="1"/>
      <p:bldP spid="44" grpId="1" animBg="1"/>
      <p:bldP spid="25" grpId="0" animBg="1"/>
      <p:bldP spid="25" grpId="1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899074"/>
            <a:ext cx="4109988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a “spelling” program that:</a:t>
            </a:r>
            <a:br>
              <a:rPr lang="en-US" sz="2000" dirty="0">
                <a:solidFill>
                  <a:schemeClr val="accent1"/>
                </a:solidFill>
              </a:rPr>
            </a:br>
            <a:endParaRPr lang="en-US" sz="2000" dirty="0">
              <a:solidFill>
                <a:schemeClr val="accent1"/>
              </a:solidFill>
            </a:endParaRP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/>
              <a:t>Requests a word from the user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arenR"/>
            </a:pPr>
            <a:r>
              <a:rPr lang="en-US" dirty="0"/>
              <a:t>Prints the characters in the word from left to right, one per line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756261" y="5029379"/>
            <a:ext cx="3514104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input('Enter a word: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print('The word spelled out: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print(char)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195423" y="1813113"/>
            <a:ext cx="3948577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============RESTART================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word: omnipotent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word spelled out: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292274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range(2, 3):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range(2, 2):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7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+mj-lt"/>
                <a:ea typeface="+mj-ea"/>
                <a:cs typeface="Courier New" panose="02070309020205020404" pitchFamily="49" charset="0"/>
              </a:rPr>
              <a:t>Built-in function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range()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192775" y="1623913"/>
            <a:ext cx="8754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Function range() is used to iterate over a sequence of numbers in a specified range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range(4):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487604" y="2298016"/>
            <a:ext cx="61460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>
                <a:cs typeface="Courier New" panose="02070309020205020404" pitchFamily="49" charset="0"/>
              </a:rPr>
              <a:t>To iterate over the </a:t>
            </a:r>
            <a:r>
              <a:rPr lang="en-US" dirty="0" err="1">
                <a:cs typeface="Courier New" panose="02070309020205020404" pitchFamily="49" charset="0"/>
              </a:rPr>
              <a:t>n</a:t>
            </a:r>
            <a:r>
              <a:rPr lang="en-US" dirty="0">
                <a:cs typeface="Courier New" panose="02070309020205020404" pitchFamily="49" charset="0"/>
              </a:rPr>
              <a:t> numbers 0, 1, 2, …, n-1</a:t>
            </a:r>
          </a:p>
          <a:p>
            <a:pPr marL="1023938" lvl="2" indent="-227013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487604" y="3158302"/>
            <a:ext cx="61460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>
                <a:cs typeface="Courier New" panose="02070309020205020404" pitchFamily="49" charset="0"/>
              </a:rPr>
              <a:t>To iterate over the </a:t>
            </a:r>
            <a:r>
              <a:rPr lang="en-US" dirty="0" err="1">
                <a:cs typeface="Courier New" panose="02070309020205020404" pitchFamily="49" charset="0"/>
              </a:rPr>
              <a:t>n</a:t>
            </a:r>
            <a:r>
              <a:rPr lang="en-US" dirty="0">
                <a:cs typeface="Courier New" panose="02070309020205020404" pitchFamily="49" charset="0"/>
              </a:rPr>
              <a:t> numbers </a:t>
            </a:r>
            <a:r>
              <a:rPr lang="en-US" dirty="0" err="1"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anose="02070309020205020404" pitchFamily="49" charset="0"/>
              </a:rPr>
              <a:t>, i+1, i+2, …, n-1</a:t>
            </a:r>
          </a:p>
          <a:p>
            <a:pPr marL="1023938" lvl="2" indent="-227013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487604" y="4023833"/>
            <a:ext cx="63789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>
                <a:cs typeface="Courier New" panose="02070309020205020404" pitchFamily="49" charset="0"/>
              </a:rPr>
              <a:t>To iterate over the </a:t>
            </a:r>
            <a:r>
              <a:rPr lang="en-US" dirty="0" err="1">
                <a:cs typeface="Courier New" panose="02070309020205020404" pitchFamily="49" charset="0"/>
              </a:rPr>
              <a:t>n</a:t>
            </a:r>
            <a:r>
              <a:rPr lang="en-US" dirty="0">
                <a:cs typeface="Courier New" panose="02070309020205020404" pitchFamily="49" charset="0"/>
              </a:rPr>
              <a:t> numbers </a:t>
            </a:r>
            <a:r>
              <a:rPr lang="en-US" dirty="0" err="1"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cs typeface="Courier New" panose="02070309020205020404" pitchFamily="49" charset="0"/>
              </a:rPr>
              <a:t>i+c</a:t>
            </a:r>
            <a:r>
              <a:rPr lang="en-US" dirty="0">
                <a:cs typeface="Courier New" panose="02070309020205020404" pitchFamily="49" charset="0"/>
              </a:rPr>
              <a:t>, i+2c, i+3c, …, n-1</a:t>
            </a:r>
          </a:p>
          <a:p>
            <a:pPr marL="1023938" lvl="2" indent="-227013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range(2, 6):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range(2, 16, 4):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5" name="TextBox 54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 16, 4):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5208123" y="4700942"/>
            <a:ext cx="39485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range(2, 16, 10):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34" grpId="0" animBg="1"/>
      <p:bldP spid="34" grpId="1" animBg="1"/>
      <p:bldP spid="43" grpId="0"/>
      <p:bldP spid="45" grpId="0"/>
      <p:bldP spid="46" grpId="0"/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  <p:bldP spid="54" grpId="0" animBg="1"/>
      <p:bldP spid="54" grpId="1" animBg="1"/>
      <p:bldP spid="55" grpId="0" animBg="1"/>
      <p:bldP spid="55" grpId="1" animBg="1"/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7" y="1767134"/>
            <a:ext cx="794278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for loops that will print the following sequences: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/>
              <a:t>0, 1, 2, 3, 4, 5, 6, 7, 8 , 9, 10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/>
              <a:t>1, 2, 3, 4, 5, 6, 7, 8, 9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/>
              <a:t>0, 2, 4, 6, 8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/>
              <a:t>1, 3, 5, 7, 9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lphaLcParenR"/>
            </a:pPr>
            <a:r>
              <a:rPr lang="en-US" sz="2000" dirty="0"/>
              <a:t>20, 30, 40, 50, 60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/>
          <p:cNvSpPr txBox="1"/>
          <p:nvPr/>
        </p:nvSpPr>
        <p:spPr bwMode="auto">
          <a:xfrm>
            <a:off x="6224128" y="1646051"/>
            <a:ext cx="2932572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Defining new functions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48113" y="1676824"/>
            <a:ext cx="4155855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few built-in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functions we have seen: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abs()</a:t>
            </a:r>
            <a:r>
              <a:rPr lang="en-US" dirty="0">
                <a:solidFill>
                  <a:schemeClr val="accent1"/>
                </a:solidFill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,</a:t>
            </a:r>
          </a:p>
          <a:p>
            <a:pPr marL="1023938" lvl="2" indent="-457200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224128" y="1646051"/>
            <a:ext cx="2932572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abs(-9)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max(2,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[2,3,4,5]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48113" y="3321073"/>
            <a:ext cx="44133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New functions can be defined using </a:t>
            </a:r>
            <a:r>
              <a:rPr lang="en-US" sz="2000" kern="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960784" y="5524031"/>
            <a:ext cx="383915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16200000" flipH="1">
            <a:off x="406509" y="4762006"/>
            <a:ext cx="1349768" cy="241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 bwMode="auto">
          <a:xfrm>
            <a:off x="154610" y="3916980"/>
            <a:ext cx="30159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def</a:t>
            </a:r>
            <a:r>
              <a:rPr lang="en-US" sz="1600" kern="0" dirty="0">
                <a:latin typeface="Calibri" pitchFamily="34" charset="0"/>
                <a:ea typeface="+mj-ea"/>
                <a:cs typeface="+mj-cs"/>
              </a:rPr>
              <a:t>:  </a:t>
            </a:r>
            <a:r>
              <a:rPr lang="en-US" sz="1600" kern="0" dirty="0" err="1">
                <a:latin typeface="Calibri" pitchFamily="34" charset="0"/>
                <a:ea typeface="+mj-ea"/>
                <a:cs typeface="+mj-cs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unction definition keyword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5400000">
            <a:off x="1104247" y="5151995"/>
            <a:ext cx="8110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1237739" y="4407934"/>
            <a:ext cx="18864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</a:t>
            </a:r>
            <a:r>
              <a:rPr lang="en-US" sz="1600" kern="0" dirty="0">
                <a:latin typeface="Calibri" pitchFamily="34" charset="0"/>
                <a:ea typeface="+mj-ea"/>
                <a:cs typeface="+mj-cs"/>
              </a:rPr>
              <a:t>:  name of </a:t>
            </a:r>
            <a:r>
              <a:rPr lang="en-US" sz="1600" kern="0" dirty="0" err="1">
                <a:latin typeface="Calibri" pitchFamily="34" charset="0"/>
                <a:ea typeface="+mj-ea"/>
                <a:cs typeface="+mj-cs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unction</a:t>
            </a:r>
          </a:p>
        </p:txBody>
      </p:sp>
      <p:cxnSp>
        <p:nvCxnSpPr>
          <p:cNvPr id="54" name="Straight Arrow Connector 53"/>
          <p:cNvCxnSpPr>
            <a:stCxn id="57" idx="1"/>
          </p:cNvCxnSpPr>
          <p:nvPr/>
        </p:nvCxnSpPr>
        <p:spPr>
          <a:xfrm rot="10800000" flipV="1">
            <a:off x="1803003" y="5001866"/>
            <a:ext cx="504493" cy="556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 bwMode="auto">
          <a:xfrm>
            <a:off x="2307495" y="4832590"/>
            <a:ext cx="3339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r>
              <a:rPr lang="en-US" sz="1600" kern="0" dirty="0">
                <a:latin typeface="Calibri" pitchFamily="34" charset="0"/>
                <a:ea typeface="+mj-ea"/>
                <a:cs typeface="+mj-cs"/>
              </a:rPr>
              <a:t>:  variable name for input argument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0800000">
            <a:off x="2165871" y="6262696"/>
            <a:ext cx="816454" cy="348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 bwMode="auto">
          <a:xfrm>
            <a:off x="2934280" y="6442076"/>
            <a:ext cx="33393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return</a:t>
            </a:r>
            <a:r>
              <a:rPr lang="en-US" sz="1600" kern="0" dirty="0">
                <a:latin typeface="Calibri" pitchFamily="34" charset="0"/>
                <a:ea typeface="+mj-ea"/>
                <a:cs typeface="+mj-cs"/>
              </a:rPr>
              <a:t>:  specifies function output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8" name="TextBox 87"/>
          <p:cNvSpPr txBox="1"/>
          <p:nvPr/>
        </p:nvSpPr>
        <p:spPr bwMode="auto">
          <a:xfrm>
            <a:off x="6224128" y="1646051"/>
            <a:ext cx="2932572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abs(-9)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max(2,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[2,3,4,5]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res = 2*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6224128" y="1646051"/>
            <a:ext cx="2932572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abs(-9)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max(2,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[2,3,4,5]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res = 2*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8" grpId="0"/>
      <p:bldP spid="46" grpId="0"/>
      <p:bldP spid="57" grpId="0"/>
      <p:bldP spid="86" grpId="0"/>
      <p:bldP spid="88" grpId="0" animBg="1"/>
      <p:bldP spid="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Python program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57771" y="2282634"/>
            <a:ext cx="387911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Python program is a sequence of Python statements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Stored in a text file called a Python module</a:t>
            </a:r>
          </a:p>
          <a:p>
            <a:pPr marL="682625" lvl="2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en-US" dirty="0"/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Executed using an IDE or “from the command line”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15" name="Alternate Process 14"/>
          <p:cNvSpPr/>
          <p:nvPr/>
        </p:nvSpPr>
        <p:spPr>
          <a:xfrm>
            <a:off x="4542021" y="2778019"/>
            <a:ext cx="4601979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</p:txBody>
      </p:sp>
      <p:cxnSp>
        <p:nvCxnSpPr>
          <p:cNvPr id="16" name="Shape 15"/>
          <p:cNvCxnSpPr>
            <a:stCxn id="25" idx="2"/>
            <a:endCxn id="15" idx="0"/>
          </p:cNvCxnSpPr>
          <p:nvPr/>
        </p:nvCxnSpPr>
        <p:spPr>
          <a:xfrm rot="5400000">
            <a:off x="6549155" y="2484159"/>
            <a:ext cx="587717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6089953" y="3631803"/>
            <a:ext cx="150611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</p:txBody>
      </p:sp>
      <p:cxnSp>
        <p:nvCxnSpPr>
          <p:cNvPr id="18" name="Elbow Connector 17"/>
          <p:cNvCxnSpPr>
            <a:stCxn id="15" idx="2"/>
            <a:endCxn id="17" idx="0"/>
          </p:cNvCxnSpPr>
          <p:nvPr/>
        </p:nvCxnSpPr>
        <p:spPr>
          <a:xfrm rot="16200000" flipH="1">
            <a:off x="6586379" y="3375169"/>
            <a:ext cx="51326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lternate Process 18"/>
          <p:cNvSpPr/>
          <p:nvPr/>
        </p:nvSpPr>
        <p:spPr>
          <a:xfrm>
            <a:off x="6089158" y="4470342"/>
            <a:ext cx="150611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cxnSp>
        <p:nvCxnSpPr>
          <p:cNvPr id="20" name="Shape 57"/>
          <p:cNvCxnSpPr>
            <a:stCxn id="17" idx="2"/>
            <a:endCxn id="19" idx="0"/>
          </p:cNvCxnSpPr>
          <p:nvPr/>
        </p:nvCxnSpPr>
        <p:spPr>
          <a:xfrm rot="5400000">
            <a:off x="6593605" y="4220935"/>
            <a:ext cx="498020" cy="7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lternate Process 24"/>
          <p:cNvSpPr/>
          <p:nvPr/>
        </p:nvSpPr>
        <p:spPr>
          <a:xfrm>
            <a:off x="4865242" y="1849783"/>
            <a:ext cx="395554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</p:txBody>
      </p:sp>
      <p:cxnSp>
        <p:nvCxnSpPr>
          <p:cNvPr id="27" name="Shape 15"/>
          <p:cNvCxnSpPr>
            <a:endCxn id="25" idx="0"/>
          </p:cNvCxnSpPr>
          <p:nvPr/>
        </p:nvCxnSpPr>
        <p:spPr>
          <a:xfrm rot="16200000" flipH="1">
            <a:off x="6663290" y="1670058"/>
            <a:ext cx="359447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 bwMode="auto">
          <a:xfrm>
            <a:off x="3818661" y="6294676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ello.py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5296200" y="5340569"/>
            <a:ext cx="3524585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57" name="TextBox 56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58" name="TextBox 57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59" name="TextBox 58"/>
          <p:cNvSpPr txBox="1"/>
          <p:nvPr/>
        </p:nvSpPr>
        <p:spPr bwMode="auto">
          <a:xfrm>
            <a:off x="263263" y="5340569"/>
            <a:ext cx="460197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line1 = 'Hello Python developer...'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line2 = 'Welcome to the world of Python!'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print(line2)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5296200" y="5340569"/>
            <a:ext cx="3524585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Python developer…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 to the world of Python!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5296200" y="5340569"/>
            <a:ext cx="3524585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Python developer…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457771" y="2282634"/>
            <a:ext cx="387911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Python program is a sequence of Python statements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Stored in a text file called a Python module</a:t>
            </a:r>
          </a:p>
          <a:p>
            <a:pPr marL="682625" lvl="2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en-US" dirty="0"/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Executed using an IDE or </a:t>
            </a:r>
            <a:r>
              <a:rPr lang="en-US" dirty="0">
                <a:solidFill>
                  <a:srgbClr val="FF0000"/>
                </a:solidFill>
              </a:rPr>
              <a:t>“from the command line”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5" grpId="0" animBg="1"/>
      <p:bldP spid="17" grpId="0" animBg="1"/>
      <p:bldP spid="19" grpId="0" animBg="1"/>
      <p:bldP spid="25" grpId="0" animBg="1"/>
      <p:bldP spid="54" grpId="0" animBg="1"/>
      <p:bldP spid="54" grpId="1" animBg="1"/>
      <p:bldP spid="56" grpId="0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versus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return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97567" y="1662668"/>
            <a:ext cx="383915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947013" y="1662668"/>
            <a:ext cx="383915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print(res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97567" y="3051068"/>
            <a:ext cx="3839153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947013" y="3051069"/>
            <a:ext cx="3839153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97568" y="6072500"/>
            <a:ext cx="39808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returns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value of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lang="en-US" sz="2000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 which can then be used in an expression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47013" y="6072500"/>
            <a:ext cx="319643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prints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value of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but does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 anything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97567" y="3051068"/>
            <a:ext cx="3839153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947013" y="3051069"/>
            <a:ext cx="3839153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2*f(2)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2*f(2)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for *: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 and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Defining new functions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8" y="2383938"/>
            <a:ext cx="494747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&lt;function name&gt; (&lt;0 or more variables&gt;):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function body&gt;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724866" y="5428561"/>
            <a:ext cx="383915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6866590" y="1470025"/>
            <a:ext cx="1392629" cy="913913"/>
          </a:xfrm>
          <a:prstGeom prst="rtTriangl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6528011" y="1739612"/>
            <a:ext cx="338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345157" y="2383938"/>
            <a:ext cx="338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497557" y="1539557"/>
            <a:ext cx="3385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97567" y="4689897"/>
            <a:ext cx="3839153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hyp(3,4)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97567" y="1739612"/>
            <a:ext cx="48456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general format of a function definition is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97567" y="3370923"/>
            <a:ext cx="778450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Let’s develop 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Takes two numbers as input (side lengths a and 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 of above right triangle ) 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Returns the length of the hypotenuse </a:t>
            </a:r>
            <a:r>
              <a:rPr lang="en-US" dirty="0" err="1">
                <a:solidFill>
                  <a:srgbClr val="000000"/>
                </a:solidFill>
              </a:rPr>
              <a:t>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724866" y="5428561"/>
            <a:ext cx="383915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724866" y="5428561"/>
            <a:ext cx="383915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math.sqrt(a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4" grpId="0" animBg="1"/>
      <p:bldP spid="14" grpId="1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119489" y="3676166"/>
            <a:ext cx="442642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hello('Julie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Welcome, Julie, to the world of Python.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277262" y="5256189"/>
            <a:ext cx="686325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hello(name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358" y="1904923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hello()</a:t>
            </a:r>
            <a:r>
              <a:rPr lang="en-US" dirty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takes a name (i.e., a string)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prints a personalized welcome message</a:t>
            </a:r>
          </a:p>
          <a:p>
            <a:pPr marL="690563" lvl="1" indent="-690563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Note that the function does not return anything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277262" y="5256189"/>
            <a:ext cx="686325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hello(name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'Welcome, ' + name + ', to the world of Python.’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277262" y="5256189"/>
            <a:ext cx="686325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hello(name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'Welcome, ' + name + ', to the world of Python.'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706759" y="3676166"/>
            <a:ext cx="3839153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rng([4, 0, 1, -2])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277262" y="5256189"/>
            <a:ext cx="3334678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358" y="1904923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takes a list of numbers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returns the range of the numbers in the list</a:t>
            </a:r>
            <a:endParaRPr lang="en-US" dirty="0">
              <a:solidFill>
                <a:schemeClr val="accent1"/>
              </a:solidFill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The range is the difference between the largest and smallest number in the list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277262" y="5256189"/>
            <a:ext cx="3334678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277262" y="5256189"/>
            <a:ext cx="3334678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rng(lst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Comments and 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docstrings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794" y="1470025"/>
            <a:ext cx="526322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Python programs should be documented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>
                <a:cs typeface="Courier New" panose="02070309020205020404" pitchFamily="49" charset="0"/>
              </a:rPr>
              <a:t>So the developer who writes/maintains the code understands it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>
                <a:cs typeface="Courier New" panose="02070309020205020404" pitchFamily="49" charset="0"/>
              </a:rPr>
              <a:t>So the user knows what the program does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65795" y="3232711"/>
            <a:ext cx="1315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Comments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880737" y="3865606"/>
            <a:ext cx="4282283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   # compute result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        # and return it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880737" y="5573283"/>
            <a:ext cx="4282283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'returns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 + 10'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**2 + 10   # compute result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        # and return it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5795" y="4977025"/>
            <a:ext cx="11761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</a:rPr>
              <a:t>Docstring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978613" y="2494029"/>
            <a:ext cx="316538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991313" y="2494029"/>
            <a:ext cx="3165387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'returns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 + 10'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**2 + 10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Assignment statement: a second look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991312" y="3248082"/>
            <a:ext cx="316538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385" y="31060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0585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9627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25089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52358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090585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79627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852358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225089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6" name="Straight Arrow Connector 15"/>
          <p:cNvCxnSpPr>
            <a:endCxn id="6" idx="0"/>
          </p:cNvCxnSpPr>
          <p:nvPr/>
        </p:nvCxnSpPr>
        <p:spPr>
          <a:xfrm rot="5400000">
            <a:off x="631276" y="2467241"/>
            <a:ext cx="869482" cy="40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56585" y="3487013"/>
            <a:ext cx="74546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 rot="16200000" flipH="1">
            <a:off x="1217708" y="2675405"/>
            <a:ext cx="1250484" cy="372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07396" y="3334614"/>
            <a:ext cx="11753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2029316" y="2236532"/>
            <a:ext cx="1365766" cy="1098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2402047" y="2236530"/>
            <a:ext cx="2550233" cy="869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auto">
          <a:xfrm>
            <a:off x="5991313" y="3248081"/>
            <a:ext cx="316538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5991313" y="3248081"/>
            <a:ext cx="316538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 + 1.3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991313" y="3273978"/>
            <a:ext cx="3165387" cy="265176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 + 1.3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 = 'three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991313" y="3248081"/>
            <a:ext cx="316538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"&lt;pyshell#66&gt;",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name 'a'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 + 1.3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'three'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2] + [3]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3559972" y="1656945"/>
            <a:ext cx="4862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variable does not exist before it is assigned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51989" y="5379433"/>
            <a:ext cx="526322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2763" indent="-280988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 </a:t>
            </a:r>
            <a:r>
              <a:rPr lang="en-US" sz="2000" dirty="0"/>
              <a:t>is evaluated and its value put into an object of appropriate type</a:t>
            </a:r>
          </a:p>
          <a:p>
            <a:pPr marL="512763" indent="-280988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sz="2000" dirty="0"/>
              <a:t>The object is assigned name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&lt;variable&gt;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479627" y="4774499"/>
            <a:ext cx="3101974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&lt;variable&gt; = &lt;expression&gt;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7" grpId="0" animBg="1"/>
      <p:bldP spid="23" grpId="0" animBg="1"/>
      <p:bldP spid="27" grpId="0" animBg="1"/>
      <p:bldP spid="32" grpId="0" animBg="1"/>
      <p:bldP spid="33" grpId="0" animBg="1"/>
      <p:bldP spid="34" grpId="0" animBg="1"/>
      <p:bldP spid="35" grpId="0" animBg="1"/>
      <p:bldP spid="41" grpId="0"/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Mutable and immutable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types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385" y="31060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0585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9627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25089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52358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090585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79627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852358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225089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6" name="Straight Arrow Connector 15"/>
          <p:cNvCxnSpPr>
            <a:endCxn id="6" idx="0"/>
          </p:cNvCxnSpPr>
          <p:nvPr/>
        </p:nvCxnSpPr>
        <p:spPr>
          <a:xfrm rot="5400000">
            <a:off x="631276" y="2467241"/>
            <a:ext cx="869482" cy="40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656585" y="3487013"/>
            <a:ext cx="74546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 rot="16200000" flipH="1">
            <a:off x="1217708" y="2675405"/>
            <a:ext cx="1250484" cy="372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07396" y="3334614"/>
            <a:ext cx="11753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2029316" y="2236532"/>
            <a:ext cx="1365766" cy="1098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978613" y="2820828"/>
            <a:ext cx="31653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1449" y="37918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 rot="5400000">
            <a:off x="492408" y="3014172"/>
            <a:ext cx="155528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 bwMode="auto">
          <a:xfrm>
            <a:off x="5991313" y="2820828"/>
            <a:ext cx="31653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479064" y="4433680"/>
            <a:ext cx="523615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object (3) referred to by variable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does not change; instead,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refers to a new object (6)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Integers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are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immutable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5991313" y="2820828"/>
            <a:ext cx="31653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386150" y="5792747"/>
            <a:ext cx="5329066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object ([1, 2, 3]) referred to by </a:t>
            </a:r>
            <a:r>
              <a:rPr lang="en-US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changes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Lists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are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mutable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2402047" y="2236530"/>
            <a:ext cx="2550233" cy="869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5991313" y="2820828"/>
            <a:ext cx="316538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d[1] = 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0" grpId="0" animBg="1"/>
      <p:bldP spid="56" grpId="0"/>
      <p:bldP spid="58" grpId="0" animBg="1"/>
      <p:bldP spid="58" grpId="1" animBg="1"/>
      <p:bldP spid="59" grpId="0"/>
      <p:bldP spid="61" grpId="0" animBg="1"/>
      <p:bldP spid="6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 bwMode="auto">
          <a:xfrm>
            <a:off x="338951" y="5621814"/>
            <a:ext cx="8817750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The list that </a:t>
            </a: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refers to changes;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refers to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same list object, so it changes too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90563" lvl="2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Because lists are mutable, a change to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 affects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kern="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Assignment and mutability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385" y="31060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0585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9627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25089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52358" y="205705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090585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79627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852358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225089" y="1636108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56585" y="3487013"/>
            <a:ext cx="74546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 rot="16200000" flipH="1">
            <a:off x="1217708" y="2675405"/>
            <a:ext cx="1250484" cy="3727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07396" y="3334614"/>
            <a:ext cx="11753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'three'</a:t>
            </a:r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2029316" y="2236532"/>
            <a:ext cx="1365766" cy="10980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960083" y="1636109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1449" y="37918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 rot="5400000">
            <a:off x="492410" y="3014174"/>
            <a:ext cx="155528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0" idx="0"/>
          </p:cNvCxnSpPr>
          <p:nvPr/>
        </p:nvCxnSpPr>
        <p:spPr>
          <a:xfrm rot="5400000">
            <a:off x="685678" y="2820908"/>
            <a:ext cx="1555278" cy="386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76185" y="2236532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cxnSp>
        <p:nvCxnSpPr>
          <p:cNvPr id="47" name="Straight Arrow Connector 46"/>
          <p:cNvCxnSpPr>
            <a:endCxn id="46" idx="3"/>
          </p:cNvCxnSpPr>
          <p:nvPr/>
        </p:nvCxnSpPr>
        <p:spPr>
          <a:xfrm rot="10800000" flipV="1">
            <a:off x="633385" y="2236528"/>
            <a:ext cx="636664" cy="2286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5978613" y="1636109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978613" y="1636108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5978613" y="1636108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5978613" y="1636108"/>
            <a:ext cx="3165387" cy="353943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3.3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d[2] =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7, 9]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189344" y="3106014"/>
            <a:ext cx="152587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7, 9]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2402047" y="2236530"/>
            <a:ext cx="2550233" cy="869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7" idx="0"/>
          </p:cNvCxnSpPr>
          <p:nvPr/>
        </p:nvCxnSpPr>
        <p:spPr>
          <a:xfrm>
            <a:off x="2029316" y="2236528"/>
            <a:ext cx="2922964" cy="8694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338950" y="4775430"/>
            <a:ext cx="43597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refer to the same integer object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338950" y="5621814"/>
            <a:ext cx="851816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now refers to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new object (9);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still refers to the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old object (6)</a:t>
            </a:r>
          </a:p>
          <a:p>
            <a:pPr marL="457200" lvl="2" indent="-2238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Because integers are immutable, a change to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kern="0" dirty="0">
                <a:solidFill>
                  <a:srgbClr val="000000"/>
                </a:solidFill>
                <a:latin typeface="Calibri" pitchFamily="34" charset="0"/>
              </a:rPr>
              <a:t> does not affect the value of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338951" y="4775430"/>
            <a:ext cx="39434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and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refer to the same list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/>
      <p:bldP spid="41" grpId="1"/>
      <p:bldP spid="43" grpId="0"/>
      <p:bldP spid="43" grpId="1"/>
      <p:bldP spid="44" grpId="0"/>
      <p:bldP spid="4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 bwMode="auto">
          <a:xfrm>
            <a:off x="652189" y="4073323"/>
            <a:ext cx="2530832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Swapping values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6951" y="3022910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5551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94593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40055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505551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894593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453704" y="1629203"/>
            <a:ext cx="7266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alibri" pitchFamily="34" charset="0"/>
                <a:ea typeface="+mj-ea"/>
                <a:cs typeface="+mj-cs"/>
              </a:rPr>
              <a:t>tmp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9" name="Straight Arrow Connector 18"/>
          <p:cNvCxnSpPr>
            <a:endCxn id="6" idx="0"/>
          </p:cNvCxnSpPr>
          <p:nvPr/>
        </p:nvCxnSpPr>
        <p:spPr>
          <a:xfrm rot="5400000">
            <a:off x="1202092" y="2533086"/>
            <a:ext cx="793284" cy="1863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71552" y="302290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31" name="Straight Arrow Connector 30"/>
          <p:cNvCxnSpPr>
            <a:endCxn id="30" idx="0"/>
          </p:cNvCxnSpPr>
          <p:nvPr/>
        </p:nvCxnSpPr>
        <p:spPr>
          <a:xfrm rot="16200000" flipH="1">
            <a:off x="1789212" y="2511968"/>
            <a:ext cx="79328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0" idx="0"/>
          </p:cNvCxnSpPr>
          <p:nvPr/>
        </p:nvCxnSpPr>
        <p:spPr>
          <a:xfrm rot="5400000">
            <a:off x="2170097" y="2359682"/>
            <a:ext cx="793281" cy="533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6" idx="0"/>
          </p:cNvCxnSpPr>
          <p:nvPr/>
        </p:nvCxnSpPr>
        <p:spPr>
          <a:xfrm rot="5400000">
            <a:off x="1391909" y="2343266"/>
            <a:ext cx="793287" cy="566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0" idx="0"/>
          </p:cNvCxnSpPr>
          <p:nvPr/>
        </p:nvCxnSpPr>
        <p:spPr>
          <a:xfrm rot="16200000" flipH="1">
            <a:off x="1599393" y="2322148"/>
            <a:ext cx="793283" cy="608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503486" y="3022910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5732086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121128" y="2050150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 bwMode="auto">
          <a:xfrm>
            <a:off x="5732086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6121128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alibri" pitchFamily="34" charset="0"/>
                <a:ea typeface="+mj-ea"/>
                <a:cs typeface="+mj-cs"/>
              </a:rPr>
              <a:t>b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298087" y="302290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cxnSp>
        <p:nvCxnSpPr>
          <p:cNvPr id="68" name="Straight Arrow Connector 67"/>
          <p:cNvCxnSpPr>
            <a:endCxn id="57" idx="0"/>
          </p:cNvCxnSpPr>
          <p:nvPr/>
        </p:nvCxnSpPr>
        <p:spPr>
          <a:xfrm rot="5400000">
            <a:off x="5618444" y="2343266"/>
            <a:ext cx="793287" cy="566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65" idx="0"/>
          </p:cNvCxnSpPr>
          <p:nvPr/>
        </p:nvCxnSpPr>
        <p:spPr>
          <a:xfrm rot="16200000" flipH="1">
            <a:off x="5825928" y="2322148"/>
            <a:ext cx="793283" cy="608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 bwMode="auto">
          <a:xfrm>
            <a:off x="4678496" y="1629203"/>
            <a:ext cx="8249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Want:</a:t>
            </a:r>
          </a:p>
        </p:txBody>
      </p:sp>
      <p:sp>
        <p:nvSpPr>
          <p:cNvPr id="72" name="TextBox 71"/>
          <p:cNvSpPr txBox="1"/>
          <p:nvPr/>
        </p:nvSpPr>
        <p:spPr bwMode="auto">
          <a:xfrm>
            <a:off x="451961" y="1781603"/>
            <a:ext cx="7794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Have:</a:t>
            </a:r>
          </a:p>
        </p:txBody>
      </p:sp>
      <p:sp>
        <p:nvSpPr>
          <p:cNvPr id="73" name="TextBox 72"/>
          <p:cNvSpPr txBox="1"/>
          <p:nvPr/>
        </p:nvSpPr>
        <p:spPr bwMode="auto">
          <a:xfrm>
            <a:off x="652189" y="4073323"/>
            <a:ext cx="2530832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652189" y="4073323"/>
            <a:ext cx="2490700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649243" y="4073323"/>
            <a:ext cx="2490700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649243" y="4073323"/>
            <a:ext cx="2490700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649243" y="4073323"/>
            <a:ext cx="2490700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/>
      <p:bldP spid="14" grpId="1"/>
      <p:bldP spid="73" grpId="0" animBg="1"/>
      <p:bldP spid="74" grpId="0" animBg="1"/>
      <p:bldP spid="74" grpId="1" animBg="1"/>
      <p:bldP spid="75" grpId="0" animBg="1"/>
      <p:bldP spid="76" grpId="0" animBg="1"/>
      <p:bldP spid="76" grpId="1" animBg="1"/>
      <p:bldP spid="77" grpId="0" animBg="1"/>
      <p:bldP spid="7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Immutable parameter passing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6544" y="3444787"/>
            <a:ext cx="45720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3436" y="202931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19797" y="202931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693436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119797" y="1629203"/>
            <a:ext cx="372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alibri" pitchFamily="34" charset="0"/>
                <a:ea typeface="+mj-ea"/>
                <a:cs typeface="+mj-cs"/>
              </a:rPr>
              <a:t>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9" name="Straight Arrow Connector 18"/>
          <p:cNvCxnSpPr>
            <a:endCxn id="6" idx="0"/>
          </p:cNvCxnSpPr>
          <p:nvPr/>
        </p:nvCxnSpPr>
        <p:spPr>
          <a:xfrm rot="16200000" flipH="1">
            <a:off x="1658310" y="2447953"/>
            <a:ext cx="1216806" cy="776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239371" y="3444787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cxnSp>
        <p:nvCxnSpPr>
          <p:cNvPr id="42" name="Straight Arrow Connector 41"/>
          <p:cNvCxnSpPr>
            <a:endCxn id="30" idx="0"/>
          </p:cNvCxnSpPr>
          <p:nvPr/>
        </p:nvCxnSpPr>
        <p:spPr>
          <a:xfrm rot="5400000">
            <a:off x="4261705" y="2434250"/>
            <a:ext cx="1216804" cy="804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584558" y="4234938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 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4558" y="1629203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739071" y="1629203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 bwMode="auto">
          <a:xfrm>
            <a:off x="584558" y="2453236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155416" y="2453236"/>
            <a:ext cx="142564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g(a</a:t>
            </a: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6" idx="0"/>
          </p:cNvCxnSpPr>
          <p:nvPr/>
        </p:nvCxnSpPr>
        <p:spPr>
          <a:xfrm rot="10800000" flipV="1">
            <a:off x="2655144" y="2227981"/>
            <a:ext cx="2617098" cy="1216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5991058" y="3930564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5991058" y="3930564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g(a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5991058" y="3930564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g(a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366104" y="5281023"/>
            <a:ext cx="82569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294171"/>
                </a:solidFill>
              </a:rPr>
              <a:t> did not, and cannot, modify the value of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294171"/>
                </a:solidFill>
              </a:rPr>
              <a:t> in the interactive shell.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This is because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294171"/>
                </a:solidFill>
              </a:rPr>
              <a:t> refers to an immutable object.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584558" y="4234937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g(x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  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584558" y="4234938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   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358536" y="4802148"/>
            <a:ext cx="82569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Variable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solidFill>
                  <a:srgbClr val="294171"/>
                </a:solidFill>
              </a:rPr>
              <a:t> inside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294171"/>
                </a:solidFill>
              </a:rPr>
              <a:t> refers to the object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srgbClr val="294171"/>
                </a:solidFill>
              </a:rPr>
              <a:t> refers to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rgbClr val="294171"/>
                </a:solidFill>
                <a:latin typeface="Calibri" pitchFamily="34" charset="0"/>
                <a:ea typeface="+mj-ea"/>
                <a:cs typeface="+mj-cs"/>
              </a:rPr>
              <a:t>As if we executed </a:t>
            </a:r>
            <a:r>
              <a:rPr lang="en-US" sz="2000" kern="0" dirty="0" err="1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x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 = 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/>
      <p:bldP spid="14" grpId="0"/>
      <p:bldP spid="30" grpId="0" animBg="1"/>
      <p:bldP spid="36" grpId="0" animBg="1"/>
      <p:bldP spid="40" grpId="0"/>
      <p:bldP spid="41" grpId="0" animBg="1"/>
      <p:bldP spid="49" grpId="0" animBg="1"/>
      <p:bldP spid="49" grpId="1" animBg="1"/>
      <p:bldP spid="52" grpId="0" animBg="1"/>
      <p:bldP spid="52" grpId="1" animBg="1"/>
      <p:bldP spid="53" grpId="0" animBg="1"/>
      <p:bldP spid="54" grpId="0"/>
      <p:bldP spid="56" grpId="0" animBg="1"/>
      <p:bldP spid="56" grpId="1" animBg="1"/>
      <p:bldP spid="60" grpId="0" animBg="1"/>
      <p:bldP spid="60" grpId="1" animBg="1"/>
      <p:bldP spid="63" grpId="0"/>
      <p:bldP spid="6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print()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57771" y="1645478"/>
            <a:ext cx="8023987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Function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sz="2000" dirty="0">
                <a:solidFill>
                  <a:schemeClr val="accent1"/>
                </a:solidFill>
              </a:rPr>
              <a:t> prints its input argument to the IDLE window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argument can be any object: an integer, a float, a string, a list, …</a:t>
            </a:r>
          </a:p>
          <a:p>
            <a:pPr marL="1139825" lvl="2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Courier New"/>
              <a:buChar char="o"/>
            </a:pPr>
            <a:r>
              <a:rPr lang="en-US" dirty="0"/>
              <a:t>Strings are printed without quotes  and “to be read by people”, rather than “to be interpreted by Python”, </a:t>
            </a:r>
          </a:p>
          <a:p>
            <a:pPr marL="682625" lvl="2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endParaRPr lang="en-US" sz="2000" dirty="0"/>
          </a:p>
          <a:p>
            <a:pPr marL="682625" lvl="1" indent="-2254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The “string representation” of the object is printed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457771" y="4295913"/>
            <a:ext cx="352458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print(0.0)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print('zero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print([0, 1, 'two'])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 1, 'two']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M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utable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parameter passing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6166" y="3444787"/>
            <a:ext cx="121732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[1,2,3]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3436" y="202931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19797" y="2029313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 bwMode="auto">
          <a:xfrm>
            <a:off x="1336924" y="1629203"/>
            <a:ext cx="10896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980041" y="1629203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endCxn id="6" idx="0"/>
          </p:cNvCxnSpPr>
          <p:nvPr/>
        </p:nvCxnSpPr>
        <p:spPr>
          <a:xfrm rot="16200000" flipH="1">
            <a:off x="1668151" y="2438111"/>
            <a:ext cx="1216806" cy="796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 bwMode="auto">
          <a:xfrm>
            <a:off x="584558" y="4234938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h(l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l[0] = 5  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4558" y="1629203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739071" y="1629203"/>
            <a:ext cx="184198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 bwMode="auto">
          <a:xfrm>
            <a:off x="584558" y="2453236"/>
            <a:ext cx="52094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shell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060038" y="2453236"/>
            <a:ext cx="15210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Function call </a:t>
            </a:r>
            <a:r>
              <a:rPr lang="en-US" sz="14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h(lst</a:t>
            </a: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>
            <a:endCxn id="6" idx="0"/>
          </p:cNvCxnSpPr>
          <p:nvPr/>
        </p:nvCxnSpPr>
        <p:spPr>
          <a:xfrm rot="10800000" flipV="1">
            <a:off x="2674828" y="2227981"/>
            <a:ext cx="2597421" cy="12168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5991058" y="3911772"/>
            <a:ext cx="2490700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366104" y="5137421"/>
            <a:ext cx="82569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rgbClr val="294171"/>
                </a:solidFill>
              </a:rPr>
              <a:t> did modify the value of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>
                <a:solidFill>
                  <a:srgbClr val="294171"/>
                </a:solidFill>
              </a:rPr>
              <a:t> in the interactive shell.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This is because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>
                <a:solidFill>
                  <a:srgbClr val="294171"/>
                </a:solidFill>
              </a:rPr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dirty="0">
                <a:solidFill>
                  <a:srgbClr val="294171"/>
                </a:solidFill>
              </a:rPr>
              <a:t> refer to an mutable object.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6" name="TextBox 55"/>
          <p:cNvSpPr txBox="1"/>
          <p:nvPr/>
        </p:nvSpPr>
        <p:spPr bwMode="auto">
          <a:xfrm>
            <a:off x="584558" y="4234937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h(l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l[0] = 5   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584558" y="4234937"/>
            <a:ext cx="1735835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h(l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l[0] = 5  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66166" y="3454574"/>
            <a:ext cx="121732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[5,2,3]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/>
      <p:bldP spid="14" grpId="0"/>
      <p:bldP spid="36" grpId="0" animBg="1"/>
      <p:bldP spid="40" grpId="0"/>
      <p:bldP spid="41" grpId="0" animBg="1"/>
      <p:bldP spid="49" grpId="0" animBg="1"/>
      <p:bldP spid="49" grpId="1" animBg="1"/>
      <p:bldP spid="52" grpId="0" animBg="1"/>
      <p:bldP spid="52" grpId="1" animBg="1"/>
      <p:bldP spid="53" grpId="0" animBg="1"/>
      <p:bldP spid="54" grpId="0"/>
      <p:bldP spid="56" grpId="0" animBg="1"/>
      <p:bldP spid="56" grpId="1" animBg="1"/>
      <p:bldP spid="60" grpId="0" animBg="1"/>
      <p:bldP spid="60" grpId="1" animBg="1"/>
      <p:bldP spid="38" grpId="0" animBg="1"/>
      <p:bldP spid="3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54032" y="3224864"/>
            <a:ext cx="402511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['one', 'two', 'three']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swapFS(mylst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['two', 'one', 'three']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['one']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swapFS(mylst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['one']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7" name="Rectangle 6"/>
          <p:cNvSpPr/>
          <p:nvPr/>
        </p:nvSpPr>
        <p:spPr>
          <a:xfrm>
            <a:off x="709358" y="1904923"/>
            <a:ext cx="7772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swapFS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takes a list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swaps the first and second element of the list, but only if the list has at least two elements</a:t>
            </a:r>
            <a:endParaRPr lang="en-US" dirty="0">
              <a:solidFill>
                <a:schemeClr val="accent1"/>
              </a:solidFill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The function does not return anything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5770467"/>
            <a:ext cx="444893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swapFS(lst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5770467"/>
            <a:ext cx="444893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swapFS(lst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 1: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5770467"/>
            <a:ext cx="444893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swapFS(lst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 1: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lst[0], lst[1] = lst[1], lst[0]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input()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30978" y="5175798"/>
            <a:ext cx="471613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line1 = 'Hello’ + first + '' + last + '…'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print('Welcome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world of Python!')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9344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'Michael'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 RESTART 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first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last name: Jordan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Michael Jordan...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Welcome to the world of Python!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900534" y="6345349"/>
            <a:ext cx="10465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input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py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9344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'Michael'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30978" y="5175798"/>
            <a:ext cx="471613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line1 = 'Hello’ + first + '' + last + '…'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print('Welcome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world of Python!')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18278" y="5175798"/>
            <a:ext cx="471613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line1 = 'Hello’ + first + '' + last + '…'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print('Welcome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 the world of Python!')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30978" y="5175798"/>
            <a:ext cx="4716137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first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last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your last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line1 = 'Hello’ + first + '' + last + '…'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print('Welcome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the world of Python!')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9344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'Michael'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 RESTART 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first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last name: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'Michael'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========= RESTART =============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first name: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947115" y="2778355"/>
            <a:ext cx="4209585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Michael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30978" y="1463314"/>
            <a:ext cx="8023987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</a:rPr>
              <a:t>Function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>
                <a:solidFill>
                  <a:schemeClr val="accent1"/>
                </a:solidFill>
              </a:rPr>
              <a:t> requests and reads input from the user interactively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It’s (optional) input argument is the request message</a:t>
            </a:r>
          </a:p>
          <a:p>
            <a:pPr marL="682625" lvl="1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Typically used on the right side of an assignment statement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230978" y="2778355"/>
            <a:ext cx="4258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1600" lvl="1" indent="-137160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accent1"/>
                </a:solidFill>
              </a:rPr>
              <a:t>When executed: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30978" y="2778355"/>
            <a:ext cx="4258158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1600" lvl="1" indent="-137160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accent1"/>
                </a:solidFill>
              </a:rPr>
              <a:t>When executed: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The input request message is printed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30978" y="2778355"/>
            <a:ext cx="4258158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1600" lvl="1" indent="-137160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accent1"/>
                </a:solidFill>
              </a:rPr>
              <a:t>When executed: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The input request message is printed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The user enters the input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i="1" dirty="0"/>
              <a:t>string </a:t>
            </a:r>
            <a:r>
              <a:rPr lang="en-US" dirty="0"/>
              <a:t>typed by the user is assigned to the variable on the left side of the assignment statement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30978" y="2778355"/>
            <a:ext cx="425815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71600" lvl="1" indent="-137160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000" dirty="0">
                <a:solidFill>
                  <a:schemeClr val="accent1"/>
                </a:solidFill>
              </a:rPr>
              <a:t>When executed: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The input request message is printed</a:t>
            </a:r>
          </a:p>
          <a:p>
            <a:pPr marL="623888" lvl="2" indent="-227013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The user enters the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7" grpId="0" animBg="1"/>
      <p:bldP spid="9" grpId="0"/>
      <p:bldP spid="12" grpId="0" animBg="1"/>
      <p:bldP spid="12" grpId="1" animBg="1"/>
      <p:bldP spid="13" grpId="0" animBg="1"/>
      <p:bldP spid="13" grpId="1" animBg="1"/>
      <p:bldP spid="11" grpId="0" animBg="1"/>
      <p:bldP spid="11" grpId="1" animBg="1"/>
      <p:bldP spid="10" grpId="0" animBg="1"/>
      <p:bldP spid="10" grpId="1" animBg="1"/>
      <p:bldP spid="16" grpId="0" animBg="1"/>
      <p:bldP spid="16" grpId="1" animBg="1"/>
      <p:bldP spid="15" grpId="0" animBg="1"/>
      <p:bldP spid="15" grpId="1" animBg="1"/>
      <p:bldP spid="14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/>
      <p:bldP spid="21" grpId="1"/>
      <p:bldP spid="22" grpId="0"/>
      <p:bldP spid="23" grpId="0"/>
      <p:bldP spid="2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3600" b="1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eval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25896" y="2035344"/>
            <a:ext cx="473765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Function </a:t>
            </a:r>
            <a:r>
              <a:rPr lang="en-US" sz="2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>
                <a:solidFill>
                  <a:srgbClr val="294171"/>
                </a:solidFill>
              </a:rPr>
              <a:t> evaluates anything</a:t>
            </a: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the user enters as a string</a:t>
            </a: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What if we want the user to interactively enter non-string input such as a number?</a:t>
            </a: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Solution 1: Use type conversion</a:t>
            </a: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/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Solution 2: Use 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682625" lvl="1" indent="-225425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endParaRPr lang="en-US" sz="2000" dirty="0"/>
          </a:p>
          <a:p>
            <a:pPr marL="919163" lvl="2" indent="-238125" defTabSz="914400" fontAlgn="base">
              <a:spcBef>
                <a:spcPct val="0"/>
              </a:spcBef>
              <a:buClr>
                <a:schemeClr val="accent1"/>
              </a:buClr>
              <a:buSzPct val="50000"/>
              <a:buFont typeface="Courier New"/>
              <a:buChar char="o"/>
            </a:pPr>
            <a:r>
              <a:rPr lang="en-US" sz="2000" dirty="0"/>
              <a:t>Takes a string as input and evaluates it as a Python expression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5195423" y="2241352"/>
            <a:ext cx="3948577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int(age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eval('18')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eval('age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eval('[2,3+5]')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 8]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eval('x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"&lt;pyshell#14&gt;",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eval('x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"&lt;string&gt;",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name '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is not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5208123" y="2241352"/>
            <a:ext cx="3948577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int(age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195423" y="2232806"/>
            <a:ext cx="3948577" cy="461664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'18'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125896" y="2035344"/>
            <a:ext cx="473765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Function </a:t>
            </a:r>
            <a:r>
              <a:rPr lang="en-US" sz="2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>
                <a:solidFill>
                  <a:srgbClr val="294171"/>
                </a:solidFill>
              </a:rPr>
              <a:t> evaluates anything</a:t>
            </a: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the user enters as a string</a:t>
            </a: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What if we want the user to interactively enter non-string input such as a number?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125896" y="2035344"/>
            <a:ext cx="47376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Function </a:t>
            </a:r>
            <a:r>
              <a:rPr lang="en-US" sz="2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>
                <a:solidFill>
                  <a:srgbClr val="294171"/>
                </a:solidFill>
              </a:rPr>
              <a:t> evaluates anything</a:t>
            </a: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the user enters as a string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125896" y="2035344"/>
            <a:ext cx="473765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Function </a:t>
            </a:r>
            <a:r>
              <a:rPr lang="en-US" sz="20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US" sz="2000" dirty="0">
                <a:solidFill>
                  <a:srgbClr val="294171"/>
                </a:solidFill>
              </a:rPr>
              <a:t> evaluates anything</a:t>
            </a: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the user enters as a string</a:t>
            </a: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r>
              <a:rPr lang="en-US" sz="2000" dirty="0">
                <a:solidFill>
                  <a:srgbClr val="294171"/>
                </a:solidFill>
              </a:rPr>
              <a:t>What if we want the user to interactively enter non-string input such as a number?</a:t>
            </a: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defTabSz="914400" fontAlgn="base">
              <a:spcBef>
                <a:spcPct val="0"/>
              </a:spcBef>
            </a:pPr>
            <a:endParaRPr lang="en-US" sz="2000" dirty="0">
              <a:solidFill>
                <a:srgbClr val="294171"/>
              </a:solidFill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2000" dirty="0"/>
              <a:t>Solution 1: Use type conversion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 animBg="1"/>
      <p:bldP spid="28" grpId="0" animBg="1"/>
      <p:bldP spid="28" grpId="1" animBg="1"/>
      <p:bldP spid="29" grpId="0" animBg="1"/>
      <p:bldP spid="31" grpId="0"/>
      <p:bldP spid="31" grpId="1"/>
      <p:bldP spid="32" grpId="0"/>
      <p:bldP spid="33" grpId="0"/>
      <p:bldP spid="3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7" y="1722103"/>
            <a:ext cx="4291423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a program that:</a:t>
            </a:r>
            <a:br>
              <a:rPr lang="en-US" sz="2000" dirty="0">
                <a:solidFill>
                  <a:schemeClr val="accent1"/>
                </a:solidFill>
              </a:rPr>
            </a:br>
            <a:endParaRPr lang="en-US" sz="2000" dirty="0">
              <a:solidFill>
                <a:schemeClr val="accent1"/>
              </a:solidFill>
            </a:endParaRP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Requests the user’s name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Requests the user’s age</a:t>
            </a:r>
          </a:p>
          <a:p>
            <a:pPr marL="454025" indent="-222250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Computes the user’s age one year from now and prints the message shown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8" y="4457342"/>
            <a:ext cx="654128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name: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int(input('Enter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your age: '))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= name + ', you will be ' + str(age+1) + ' next year!'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print(line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208123" y="2506189"/>
            <a:ext cx="3948577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 Marie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age: 17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Marie, you will be 18 next year!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7" y="1531580"/>
            <a:ext cx="4109988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a program that:</a:t>
            </a:r>
            <a:br>
              <a:rPr lang="en-US" sz="2000" dirty="0">
                <a:solidFill>
                  <a:schemeClr val="accent1"/>
                </a:solidFill>
              </a:rPr>
            </a:br>
            <a:endParaRPr lang="en-US" sz="2000" dirty="0">
              <a:solidFill>
                <a:schemeClr val="accent1"/>
              </a:solidFill>
            </a:endParaRP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Requests the user’s name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Requests the user’s age</a:t>
            </a:r>
          </a:p>
          <a:p>
            <a:pPr marL="457200" indent="-225425" defTabSz="9144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75000"/>
              <a:buFont typeface="+mj-lt"/>
              <a:buAutoNum type="arabicPeriod"/>
            </a:pPr>
            <a:r>
              <a:rPr lang="en-US" dirty="0"/>
              <a:t>Prints a message saying whether the user is eligible to vote or not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4953281"/>
            <a:ext cx="47713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Need a way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execute a Python statement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if a condition is true  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10" idx="2"/>
            <a:endCxn id="50" idx="0"/>
          </p:cNvCxnSpPr>
          <p:nvPr/>
        </p:nvCxnSpPr>
        <p:spPr>
          <a:xfrm rot="16200000" flipH="1">
            <a:off x="3294914" y="5673464"/>
            <a:ext cx="1351803" cy="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3247453" y="4997566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3196956" y="3468255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&gt; 86: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5345164" y="4657047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4744670" y="4232910"/>
            <a:ext cx="172714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4548705" y="5510829"/>
            <a:ext cx="38478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6215579" y="5253800"/>
            <a:ext cx="513263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2952950" y="6349368"/>
            <a:ext cx="2035734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'Goddbye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4972702" y="4849463"/>
            <a:ext cx="498020" cy="25017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4744668" y="3862595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3816989" y="3314429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One-way if statement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69945" y="1775610"/>
            <a:ext cx="287814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69945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90.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265218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50.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62" grpId="0"/>
      <p:bldP spid="62" grpId="1"/>
      <p:bldP spid="62" grpId="2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7" grpId="0" animBg="1"/>
      <p:bldP spid="17" grpId="1" animBg="1"/>
      <p:bldP spid="17" grpId="2" animBg="1"/>
      <p:bldP spid="50" grpId="0" animBg="1"/>
      <p:bldP spid="50" grpId="1" animBg="1"/>
      <p:bldP spid="50" grpId="2" animBg="1"/>
      <p:bldP spid="50" grpId="3" animBg="1"/>
      <p:bldP spid="50" grpId="4" animBg="1"/>
      <p:bldP spid="61" grpId="0"/>
      <p:bldP spid="61" grpId="1"/>
      <p:bldP spid="61" grpId="2"/>
      <p:bldP spid="22" grpId="0" animBg="1"/>
      <p:bldP spid="22" grpId="1" animBg="1"/>
      <p:bldP spid="23" grpId="0" animBg="1"/>
      <p:bldP spid="23" grpId="1" animBg="1"/>
      <p:bldP spid="21" grpId="0"/>
      <p:bldP spid="21" grpId="1"/>
      <p:bldP spid="21" grpId="2"/>
      <p:bldP spid="21" grpId="3"/>
      <p:bldP spid="24" grpId="0"/>
      <p:bldP spid="24" grpId="1"/>
      <p:bldP spid="24" grpId="2"/>
      <p:bldP spid="24" grpId="3"/>
      <p:bldP spid="24" grpId="4"/>
      <p:bldP spid="24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382109"/>
            <a:ext cx="810817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corresponding if statements:</a:t>
            </a:r>
            <a:br>
              <a:rPr lang="en-US" sz="2000" dirty="0">
                <a:solidFill>
                  <a:schemeClr val="accent1"/>
                </a:solidFill>
              </a:rPr>
            </a:br>
            <a:endParaRPr lang="en-US" sz="2000" dirty="0">
              <a:solidFill>
                <a:schemeClr val="accent1"/>
              </a:solidFill>
            </a:endParaRPr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If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age </a:t>
            </a:r>
            <a:r>
              <a:rPr lang="en-US" dirty="0"/>
              <a:t>is greater than 62 then print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'You can get Social Security benefits’</a:t>
            </a:r>
            <a:endParaRPr lang="en-US" dirty="0"/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endParaRPr lang="en-US" dirty="0"/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If string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'large bonuses' </a:t>
            </a:r>
            <a:r>
              <a:rPr lang="en-US" dirty="0"/>
              <a:t>appears in string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report </a:t>
            </a:r>
            <a:r>
              <a:rPr lang="en-US" dirty="0"/>
              <a:t>then print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'Vacation time!’</a:t>
            </a:r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endParaRPr lang="en-US" dirty="0"/>
          </a:p>
          <a:p>
            <a:pPr marL="747713" indent="-2936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+mj-lt"/>
              <a:buAutoNum type="alphaLcParenR"/>
            </a:pPr>
            <a:r>
              <a:rPr lang="en-US" dirty="0"/>
              <a:t>If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hits </a:t>
            </a:r>
            <a:r>
              <a:rPr lang="en-US" dirty="0"/>
              <a:t>is greater than 10 and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shield </a:t>
            </a:r>
            <a:r>
              <a:rPr lang="en-US" dirty="0"/>
              <a:t>is 0 then print </a:t>
            </a: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You're dead...</a:t>
            </a:r>
            <a:r>
              <a:rPr lang="en-US" sz="12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 bwMode="auto">
          <a:xfrm>
            <a:off x="1322799" y="3964900"/>
            <a:ext cx="5956266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45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age &gt; 62: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 get Social Security benefits')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age = 65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age &gt; 62: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print('You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 get Social Security benefits')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can get Social Security benefits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322799" y="3964900"/>
            <a:ext cx="4278760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report = 'no bonuses this year'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'large bonuses' in report: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print('Vacation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report = 'large bonuses this year'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'large bonuses' in report: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print('Vacation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Vacation time!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322799" y="3964900"/>
            <a:ext cx="374006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hits = 12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shield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hits &gt; 10 and shield ==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print("You're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dead...")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You're dead...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hits, shield = 12,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if hits &gt; 10 and shield ==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print("You're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dead...")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14702</TotalTime>
  <Words>4965</Words>
  <Application>Microsoft Office PowerPoint</Application>
  <PresentationFormat>On-screen Show (4:3)</PresentationFormat>
  <Paragraphs>1242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Wingdings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Brian O'Donnell</cp:lastModifiedBy>
  <cp:revision>60</cp:revision>
  <dcterms:created xsi:type="dcterms:W3CDTF">2012-03-14T02:57:28Z</dcterms:created>
  <dcterms:modified xsi:type="dcterms:W3CDTF">2024-01-16T03:41:24Z</dcterms:modified>
</cp:coreProperties>
</file>