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27"/>
  </p:notesMasterIdLst>
  <p:sldIdLst>
    <p:sldId id="257" r:id="rId2"/>
    <p:sldId id="263" r:id="rId3"/>
    <p:sldId id="309" r:id="rId4"/>
    <p:sldId id="268" r:id="rId5"/>
    <p:sldId id="311" r:id="rId6"/>
    <p:sldId id="329" r:id="rId7"/>
    <p:sldId id="328" r:id="rId8"/>
    <p:sldId id="312" r:id="rId9"/>
    <p:sldId id="321" r:id="rId10"/>
    <p:sldId id="322" r:id="rId11"/>
    <p:sldId id="323" r:id="rId12"/>
    <p:sldId id="325" r:id="rId13"/>
    <p:sldId id="327" r:id="rId14"/>
    <p:sldId id="330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31" r:id="rId23"/>
    <p:sldId id="332" r:id="rId24"/>
    <p:sldId id="333" r:id="rId25"/>
    <p:sldId id="33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86CEA-7E15-43E0-BEEE-298ADA68493E}" v="4" dt="2023-09-20T22:29:29.003"/>
    <p1510:client id="{B8668FDD-A9B0-4D4A-BD22-13CEE2192A1F}" v="84" dt="2023-09-19T00:12:18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5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Windows Live" clId="Web-{B8668FDD-A9B0-4D4A-BD22-13CEE2192A1F}"/>
    <pc:docChg chg="addSld delSld modSld">
      <pc:chgData name="Brian O'Donnell" userId="e91dd4e61bd0a66c" providerId="Windows Live" clId="Web-{B8668FDD-A9B0-4D4A-BD22-13CEE2192A1F}" dt="2023-09-19T00:12:18.901" v="76"/>
      <pc:docMkLst>
        <pc:docMk/>
      </pc:docMkLst>
      <pc:sldChg chg="modSp">
        <pc:chgData name="Brian O'Donnell" userId="e91dd4e61bd0a66c" providerId="Windows Live" clId="Web-{B8668FDD-A9B0-4D4A-BD22-13CEE2192A1F}" dt="2023-09-18T23:55:53.406" v="3" actId="20577"/>
        <pc:sldMkLst>
          <pc:docMk/>
          <pc:sldMk cId="0" sldId="313"/>
        </pc:sldMkLst>
        <pc:spChg chg="mod">
          <ac:chgData name="Brian O'Donnell" userId="e91dd4e61bd0a66c" providerId="Windows Live" clId="Web-{B8668FDD-A9B0-4D4A-BD22-13CEE2192A1F}" dt="2023-09-18T23:55:53.406" v="3" actId="20577"/>
          <ac:spMkLst>
            <pc:docMk/>
            <pc:sldMk cId="0" sldId="313"/>
            <ac:spMk id="419" creationId="{00000000-0000-0000-0000-000000000000}"/>
          </ac:spMkLst>
        </pc:spChg>
      </pc:sldChg>
      <pc:sldChg chg="modSp">
        <pc:chgData name="Brian O'Donnell" userId="e91dd4e61bd0a66c" providerId="Windows Live" clId="Web-{B8668FDD-A9B0-4D4A-BD22-13CEE2192A1F}" dt="2023-09-18T23:46:46.361" v="0" actId="1076"/>
        <pc:sldMkLst>
          <pc:docMk/>
          <pc:sldMk cId="0" sldId="325"/>
        </pc:sldMkLst>
        <pc:spChg chg="mod">
          <ac:chgData name="Brian O'Donnell" userId="e91dd4e61bd0a66c" providerId="Windows Live" clId="Web-{B8668FDD-A9B0-4D4A-BD22-13CEE2192A1F}" dt="2023-09-18T23:46:46.361" v="0" actId="1076"/>
          <ac:spMkLst>
            <pc:docMk/>
            <pc:sldMk cId="0" sldId="325"/>
            <ac:spMk id="34" creationId="{00000000-0000-0000-0000-000000000000}"/>
          </ac:spMkLst>
        </pc:spChg>
      </pc:sldChg>
      <pc:sldChg chg="addSp delSp modSp delAnim">
        <pc:chgData name="Brian O'Donnell" userId="e91dd4e61bd0a66c" providerId="Windows Live" clId="Web-{B8668FDD-A9B0-4D4A-BD22-13CEE2192A1F}" dt="2023-09-19T00:12:11.416" v="75" actId="14100"/>
        <pc:sldMkLst>
          <pc:docMk/>
          <pc:sldMk cId="0" sldId="333"/>
        </pc:sldMkLst>
        <pc:spChg chg="add del mod">
          <ac:chgData name="Brian O'Donnell" userId="e91dd4e61bd0a66c" providerId="Windows Live" clId="Web-{B8668FDD-A9B0-4D4A-BD22-13CEE2192A1F}" dt="2023-09-19T00:11:39.649" v="73"/>
          <ac:spMkLst>
            <pc:docMk/>
            <pc:sldMk cId="0" sldId="333"/>
            <ac:spMk id="4" creationId="{A628C596-F1F3-335D-7A73-641CED4E2E75}"/>
          </ac:spMkLst>
        </pc:spChg>
        <pc:spChg chg="add mod">
          <ac:chgData name="Brian O'Donnell" userId="e91dd4e61bd0a66c" providerId="Windows Live" clId="Web-{B8668FDD-A9B0-4D4A-BD22-13CEE2192A1F}" dt="2023-09-19T00:11:20.571" v="70" actId="1076"/>
          <ac:spMkLst>
            <pc:docMk/>
            <pc:sldMk cId="0" sldId="333"/>
            <ac:spMk id="5" creationId="{51D84CC2-9744-A483-A76E-1C15E1D4795E}"/>
          </ac:spMkLst>
        </pc:spChg>
        <pc:spChg chg="add mod">
          <ac:chgData name="Brian O'Donnell" userId="e91dd4e61bd0a66c" providerId="Windows Live" clId="Web-{B8668FDD-A9B0-4D4A-BD22-13CEE2192A1F}" dt="2023-09-19T00:10:58.383" v="67" actId="1076"/>
          <ac:spMkLst>
            <pc:docMk/>
            <pc:sldMk cId="0" sldId="333"/>
            <ac:spMk id="6" creationId="{DC95671D-8514-8529-F63B-55FAE81734A9}"/>
          </ac:spMkLst>
        </pc:spChg>
        <pc:spChg chg="add mod">
          <ac:chgData name="Brian O'Donnell" userId="e91dd4e61bd0a66c" providerId="Windows Live" clId="Web-{B8668FDD-A9B0-4D4A-BD22-13CEE2192A1F}" dt="2023-09-19T00:11:31.102" v="71" actId="1076"/>
          <ac:spMkLst>
            <pc:docMk/>
            <pc:sldMk cId="0" sldId="333"/>
            <ac:spMk id="7" creationId="{86F8E84C-EEC3-6D39-677C-37491F5BECD8}"/>
          </ac:spMkLst>
        </pc:spChg>
        <pc:spChg chg="del mod">
          <ac:chgData name="Brian O'Donnell" userId="e91dd4e61bd0a66c" providerId="Windows Live" clId="Web-{B8668FDD-A9B0-4D4A-BD22-13CEE2192A1F}" dt="2023-09-19T00:06:51.720" v="16"/>
          <ac:spMkLst>
            <pc:docMk/>
            <pc:sldMk cId="0" sldId="333"/>
            <ac:spMk id="8" creationId="{00000000-0000-0000-0000-000000000000}"/>
          </ac:spMkLst>
        </pc:spChg>
        <pc:spChg chg="del mod">
          <ac:chgData name="Brian O'Donnell" userId="e91dd4e61bd0a66c" providerId="Windows Live" clId="Web-{B8668FDD-A9B0-4D4A-BD22-13CEE2192A1F}" dt="2023-09-19T00:06:51.720" v="15"/>
          <ac:spMkLst>
            <pc:docMk/>
            <pc:sldMk cId="0" sldId="333"/>
            <ac:spMk id="9" creationId="{00000000-0000-0000-0000-000000000000}"/>
          </ac:spMkLst>
        </pc:spChg>
        <pc:spChg chg="del mod">
          <ac:chgData name="Brian O'Donnell" userId="e91dd4e61bd0a66c" providerId="Windows Live" clId="Web-{B8668FDD-A9B0-4D4A-BD22-13CEE2192A1F}" dt="2023-09-19T00:06:51.720" v="14"/>
          <ac:spMkLst>
            <pc:docMk/>
            <pc:sldMk cId="0" sldId="333"/>
            <ac:spMk id="10" creationId="{00000000-0000-0000-0000-000000000000}"/>
          </ac:spMkLst>
        </pc:spChg>
        <pc:spChg chg="del">
          <ac:chgData name="Brian O'Donnell" userId="e91dd4e61bd0a66c" providerId="Windows Live" clId="Web-{B8668FDD-A9B0-4D4A-BD22-13CEE2192A1F}" dt="2023-09-19T00:06:51.720" v="13"/>
          <ac:spMkLst>
            <pc:docMk/>
            <pc:sldMk cId="0" sldId="333"/>
            <ac:spMk id="11" creationId="{00000000-0000-0000-0000-000000000000}"/>
          </ac:spMkLst>
        </pc:spChg>
        <pc:spChg chg="add mod">
          <ac:chgData name="Brian O'Donnell" userId="e91dd4e61bd0a66c" providerId="Windows Live" clId="Web-{B8668FDD-A9B0-4D4A-BD22-13CEE2192A1F}" dt="2023-09-19T00:11:35.602" v="72" actId="1076"/>
          <ac:spMkLst>
            <pc:docMk/>
            <pc:sldMk cId="0" sldId="333"/>
            <ac:spMk id="12" creationId="{CB51C409-2347-07F4-3EDF-8FDF740AE24D}"/>
          </ac:spMkLst>
        </pc:spChg>
        <pc:spChg chg="del mod">
          <ac:chgData name="Brian O'Donnell" userId="e91dd4e61bd0a66c" providerId="Windows Live" clId="Web-{B8668FDD-A9B0-4D4A-BD22-13CEE2192A1F}" dt="2023-09-19T00:09:28.896" v="50"/>
          <ac:spMkLst>
            <pc:docMk/>
            <pc:sldMk cId="0" sldId="333"/>
            <ac:spMk id="13" creationId="{00000000-0000-0000-0000-000000000000}"/>
          </ac:spMkLst>
        </pc:spChg>
        <pc:spChg chg="del mod">
          <ac:chgData name="Brian O'Donnell" userId="e91dd4e61bd0a66c" providerId="Windows Live" clId="Web-{B8668FDD-A9B0-4D4A-BD22-13CEE2192A1F}" dt="2023-09-19T00:06:51.720" v="17"/>
          <ac:spMkLst>
            <pc:docMk/>
            <pc:sldMk cId="0" sldId="333"/>
            <ac:spMk id="15" creationId="{00000000-0000-0000-0000-000000000000}"/>
          </ac:spMkLst>
        </pc:spChg>
        <pc:spChg chg="mod">
          <ac:chgData name="Brian O'Donnell" userId="e91dd4e61bd0a66c" providerId="Windows Live" clId="Web-{B8668FDD-A9B0-4D4A-BD22-13CEE2192A1F}" dt="2023-09-19T00:08:15.972" v="42" actId="1076"/>
          <ac:spMkLst>
            <pc:docMk/>
            <pc:sldMk cId="0" sldId="333"/>
            <ac:spMk id="16" creationId="{00000000-0000-0000-0000-000000000000}"/>
          </ac:spMkLst>
        </pc:spChg>
        <pc:spChg chg="mod">
          <ac:chgData name="Brian O'Donnell" userId="e91dd4e61bd0a66c" providerId="Windows Live" clId="Web-{B8668FDD-A9B0-4D4A-BD22-13CEE2192A1F}" dt="2023-09-19T00:07:50.143" v="33" actId="1076"/>
          <ac:spMkLst>
            <pc:docMk/>
            <pc:sldMk cId="0" sldId="333"/>
            <ac:spMk id="19" creationId="{00000000-0000-0000-0000-000000000000}"/>
          </ac:spMkLst>
        </pc:spChg>
        <pc:spChg chg="mod">
          <ac:chgData name="Brian O'Donnell" userId="e91dd4e61bd0a66c" providerId="Windows Live" clId="Web-{B8668FDD-A9B0-4D4A-BD22-13CEE2192A1F}" dt="2023-09-19T00:12:11.416" v="75" actId="14100"/>
          <ac:spMkLst>
            <pc:docMk/>
            <pc:sldMk cId="0" sldId="333"/>
            <ac:spMk id="20" creationId="{00000000-0000-0000-0000-000000000000}"/>
          </ac:spMkLst>
        </pc:spChg>
        <pc:spChg chg="del mod">
          <ac:chgData name="Brian O'Donnell" userId="e91dd4e61bd0a66c" providerId="Windows Live" clId="Web-{B8668FDD-A9B0-4D4A-BD22-13CEE2192A1F}" dt="2023-09-19T00:06:51.720" v="12"/>
          <ac:spMkLst>
            <pc:docMk/>
            <pc:sldMk cId="0" sldId="333"/>
            <ac:spMk id="21" creationId="{00000000-0000-0000-0000-000000000000}"/>
          </ac:spMkLst>
        </pc:spChg>
      </pc:sldChg>
      <pc:sldChg chg="addSp delSp modSp new del">
        <pc:chgData name="Brian O'Donnell" userId="e91dd4e61bd0a66c" providerId="Windows Live" clId="Web-{B8668FDD-A9B0-4D4A-BD22-13CEE2192A1F}" dt="2023-09-19T00:12:18.901" v="76"/>
        <pc:sldMkLst>
          <pc:docMk/>
          <pc:sldMk cId="254290065" sldId="335"/>
        </pc:sldMkLst>
        <pc:spChg chg="add del mod">
          <ac:chgData name="Brian O'Donnell" userId="e91dd4e61bd0a66c" providerId="Windows Live" clId="Web-{B8668FDD-A9B0-4D4A-BD22-13CEE2192A1F}" dt="2023-09-19T00:10:24.272" v="57"/>
          <ac:spMkLst>
            <pc:docMk/>
            <pc:sldMk cId="254290065" sldId="335"/>
            <ac:spMk id="2" creationId="{0422C4E3-069C-0288-817A-29C89C357D31}"/>
          </ac:spMkLst>
        </pc:spChg>
        <pc:spChg chg="add del mod">
          <ac:chgData name="Brian O'Donnell" userId="e91dd4e61bd0a66c" providerId="Windows Live" clId="Web-{B8668FDD-A9B0-4D4A-BD22-13CEE2192A1F}" dt="2023-09-19T00:10:24.272" v="56"/>
          <ac:spMkLst>
            <pc:docMk/>
            <pc:sldMk cId="254290065" sldId="335"/>
            <ac:spMk id="3" creationId="{11A45648-3EE3-5D63-F00F-FB088B9004FF}"/>
          </ac:spMkLst>
        </pc:spChg>
        <pc:spChg chg="add del mod">
          <ac:chgData name="Brian O'Donnell" userId="e91dd4e61bd0a66c" providerId="Windows Live" clId="Web-{B8668FDD-A9B0-4D4A-BD22-13CEE2192A1F}" dt="2023-09-19T00:10:24.272" v="55"/>
          <ac:spMkLst>
            <pc:docMk/>
            <pc:sldMk cId="254290065" sldId="335"/>
            <ac:spMk id="4" creationId="{01BC0E49-896D-20F5-A4F2-5C71F9E62739}"/>
          </ac:spMkLst>
        </pc:spChg>
        <pc:spChg chg="add del mod">
          <ac:chgData name="Brian O'Donnell" userId="e91dd4e61bd0a66c" providerId="Windows Live" clId="Web-{B8668FDD-A9B0-4D4A-BD22-13CEE2192A1F}" dt="2023-09-19T00:10:24.272" v="54"/>
          <ac:spMkLst>
            <pc:docMk/>
            <pc:sldMk cId="254290065" sldId="335"/>
            <ac:spMk id="5" creationId="{659D97DF-0ED6-87FF-BB3C-3DEF4A8A197F}"/>
          </ac:spMkLst>
        </pc:spChg>
        <pc:spChg chg="add mod">
          <ac:chgData name="Brian O'Donnell" userId="e91dd4e61bd0a66c" providerId="Windows Live" clId="Web-{B8668FDD-A9B0-4D4A-BD22-13CEE2192A1F}" dt="2023-09-19T00:07:35.159" v="31" actId="1076"/>
          <ac:spMkLst>
            <pc:docMk/>
            <pc:sldMk cId="254290065" sldId="335"/>
            <ac:spMk id="6" creationId="{04648DCB-B584-7988-7D46-A2C304E5AF2C}"/>
          </ac:spMkLst>
        </pc:spChg>
        <pc:spChg chg="add del mod">
          <ac:chgData name="Brian O'Donnell" userId="e91dd4e61bd0a66c" providerId="Windows Live" clId="Web-{B8668FDD-A9B0-4D4A-BD22-13CEE2192A1F}" dt="2023-09-19T00:10:24.272" v="53"/>
          <ac:spMkLst>
            <pc:docMk/>
            <pc:sldMk cId="254290065" sldId="335"/>
            <ac:spMk id="7" creationId="{B28760AE-0598-8535-9E08-7836251F48BA}"/>
          </ac:spMkLst>
        </pc:spChg>
      </pc:sldChg>
    </pc:docChg>
  </pc:docChgLst>
  <pc:docChgLst>
    <pc:chgData name="Brian O'Donnell" userId="e91dd4e61bd0a66c" providerId="Windows Live" clId="Web-{16D86CEA-7E15-43E0-BEEE-298ADA68493E}"/>
    <pc:docChg chg="modSld">
      <pc:chgData name="Brian O'Donnell" userId="e91dd4e61bd0a66c" providerId="Windows Live" clId="Web-{16D86CEA-7E15-43E0-BEEE-298ADA68493E}" dt="2023-09-20T22:29:29.003" v="3"/>
      <pc:docMkLst>
        <pc:docMk/>
      </pc:docMkLst>
      <pc:sldChg chg="delSp modSp delAnim">
        <pc:chgData name="Brian O'Donnell" userId="e91dd4e61bd0a66c" providerId="Windows Live" clId="Web-{16D86CEA-7E15-43E0-BEEE-298ADA68493E}" dt="2023-09-20T22:29:02.988" v="1"/>
        <pc:sldMkLst>
          <pc:docMk/>
          <pc:sldMk cId="0" sldId="263"/>
        </pc:sldMkLst>
        <pc:spChg chg="del mod">
          <ac:chgData name="Brian O'Donnell" userId="e91dd4e61bd0a66c" providerId="Windows Live" clId="Web-{16D86CEA-7E15-43E0-BEEE-298ADA68493E}" dt="2023-09-20T22:29:02.988" v="1"/>
          <ac:spMkLst>
            <pc:docMk/>
            <pc:sldMk cId="0" sldId="263"/>
            <ac:spMk id="27" creationId="{00000000-0000-0000-0000-000000000000}"/>
          </ac:spMkLst>
        </pc:spChg>
      </pc:sldChg>
      <pc:sldChg chg="delSp modSp delAnim">
        <pc:chgData name="Brian O'Donnell" userId="e91dd4e61bd0a66c" providerId="Windows Live" clId="Web-{16D86CEA-7E15-43E0-BEEE-298ADA68493E}" dt="2023-09-20T22:29:29.003" v="3"/>
        <pc:sldMkLst>
          <pc:docMk/>
          <pc:sldMk cId="0" sldId="309"/>
        </pc:sldMkLst>
        <pc:spChg chg="del mod">
          <ac:chgData name="Brian O'Donnell" userId="e91dd4e61bd0a66c" providerId="Windows Live" clId="Web-{16D86CEA-7E15-43E0-BEEE-298ADA68493E}" dt="2023-09-20T22:29:29.003" v="3"/>
          <ac:spMkLst>
            <pc:docMk/>
            <pc:sldMk cId="0" sldId="309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Text Data, File I/O, and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Strings, revisited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Formatted </a:t>
            </a:r>
            <a:r>
              <a:rPr lang="en-US" sz="2400" dirty="0" err="1">
                <a:solidFill>
                  <a:schemeClr val="accent1"/>
                </a:solidFill>
              </a:rPr>
              <a:t>ouput</a:t>
            </a:r>
            <a:endParaRPr lang="en-US" sz="24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File Input/Output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Errors and Exceptions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General output formatting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1470025"/>
            <a:ext cx="1997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have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61758" y="6322458"/>
            <a:ext cx="7899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we want to print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2010 at 11:45:33</a:t>
            </a:r>
            <a:r>
              <a:rPr lang="en-US" kern="0" dirty="0">
                <a:solidFill>
                  <a:schemeClr val="accent1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1612438" y="2227968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612438" y="2241482"/>
            <a:ext cx="6869320" cy="353943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print(str(hour)+':'+str(minute)+':'+str(second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6" grpId="1" animBg="1"/>
      <p:bldP spid="25" grpId="0" animBg="1"/>
      <p:bldP spid="25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format()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of class </a:t>
            </a:r>
            <a:r>
              <a:rPr lang="en-US" sz="3600" b="1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592072"/>
            <a:ext cx="66736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print('{}:{}:{}'.format(hour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minute, second))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005944" y="6037442"/>
            <a:ext cx="2727506" cy="620503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525469" y="5992182"/>
            <a:ext cx="3168531" cy="463739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44993" y="5992182"/>
            <a:ext cx="4028063" cy="290575"/>
          </a:xfrm>
          <a:custGeom>
            <a:avLst/>
            <a:gdLst>
              <a:gd name="connsiteX0" fmla="*/ 2727506 w 2727506"/>
              <a:gd name="connsiteY0" fmla="*/ 0 h 620503"/>
              <a:gd name="connsiteX1" fmla="*/ 1255518 w 2727506"/>
              <a:gd name="connsiteY1" fmla="*/ 620503 h 620503"/>
              <a:gd name="connsiteX2" fmla="*/ 0 w 2727506"/>
              <a:gd name="connsiteY2" fmla="*/ 0 h 62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7506" h="620503">
                <a:moveTo>
                  <a:pt x="2727506" y="0"/>
                </a:moveTo>
                <a:cubicBezTo>
                  <a:pt x="2218804" y="310251"/>
                  <a:pt x="1710102" y="620503"/>
                  <a:pt x="1255518" y="620503"/>
                </a:cubicBezTo>
                <a:cubicBezTo>
                  <a:pt x="800934" y="620503"/>
                  <a:pt x="0" y="0"/>
                  <a:pt x="0" y="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1731750" y="5191962"/>
            <a:ext cx="1549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format string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686932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weekday = 'Wednesday'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month = 'March'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day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year = 2012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hour = 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minute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second = 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print('{}:{}:{}'.format(hour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11:45:33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print('{}, {} {}, {} at {}:{}:{}'.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format(weekday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month, day, year, hour, minute, second))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Wednesday, March 10, 2012 at 11:45:33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3586" y="6255866"/>
            <a:ext cx="1518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placeholders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586463" y="6007587"/>
            <a:ext cx="290576" cy="259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005944" y="5992183"/>
            <a:ext cx="808150" cy="2905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731749" y="5992185"/>
            <a:ext cx="606116" cy="2905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6200000" flipV="1">
            <a:off x="1136345" y="4390552"/>
            <a:ext cx="1465006" cy="938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61633" y="4127066"/>
            <a:ext cx="2871817" cy="22204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2180930" y="4693655"/>
            <a:ext cx="977705" cy="2886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11" grpId="0"/>
      <p:bldP spid="18" grpId="0" animBg="1"/>
      <p:bldP spid="20" grpId="0" animBg="1"/>
      <p:bldP spid="22" grpId="0" animBg="1"/>
      <p:bldP spid="23" grpId="0"/>
      <p:bldP spid="24" grpId="0" animBg="1"/>
      <p:bldP spid="27" grpId="0"/>
      <p:bldP spid="27" grpId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920" y="2025908"/>
            <a:ext cx="28945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814735" y="2025908"/>
            <a:ext cx="5367194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814735" y="1810465"/>
            <a:ext cx="5367194" cy="526297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2 4 4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3 9 8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8):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print('{} {:2} {:3}'.format(i,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**2, 2**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1  1   2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2  4   4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3  9   8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4 16  16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5 25  32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6 36  64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7 49 128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79514" y="5251841"/>
            <a:ext cx="3037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2 spaces for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71827" y="5005846"/>
            <a:ext cx="366142" cy="1258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5891974" y="5738865"/>
            <a:ext cx="29760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reserves 3 spaces for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2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**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127791" y="5256240"/>
            <a:ext cx="992780" cy="251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5634538" y="5067975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065947" y="5068770"/>
            <a:ext cx="36614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4788880" y="6310336"/>
            <a:ext cx="43930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plus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blank space between the columns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919" y="3578718"/>
            <a:ext cx="2894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Numbers are aligned 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11" grpId="0"/>
      <p:bldP spid="11" grpId="1"/>
      <p:bldP spid="17" grpId="0"/>
      <p:bldP spid="17" grpId="1"/>
      <p:bldP spid="3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5919" y="3578718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Numbers are aligned to the right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Specifying field width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8" y="2456794"/>
            <a:ext cx="6006831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175098" y="2456794"/>
            <a:ext cx="6006832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['Alan Turing', 'Ken Thompson',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print(fl[0], fl[1])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Turing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Thompson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Cerf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name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fl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print('{:5} {:10}'.format(fl[0], fl[1]))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Alan  Turing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Ken   Thompson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Cerf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919" y="4769442"/>
            <a:ext cx="28491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Strings are aligned to the left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919" y="2025908"/>
            <a:ext cx="28491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sz="2000" dirty="0">
                <a:solidFill>
                  <a:schemeClr val="accent1"/>
                </a:solidFill>
              </a:rPr>
              <a:t> method can be used to line up data in 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Output format type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</a:t>
            </a:r>
            <a:r>
              <a:rPr lang="en-US" sz="2000" dirty="0">
                <a:solidFill>
                  <a:srgbClr val="FF0000"/>
                </a:solidFill>
              </a:rPr>
              <a:t>the field width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5920" y="3615788"/>
          <a:ext cx="2254186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56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scientific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fixed-point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 bwMode="auto">
          <a:xfrm>
            <a:off x="3175099" y="3129860"/>
            <a:ext cx="284069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e}'.format(n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'1.000000e+01'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'{:7.2f}'.format(n)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 10.00'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510421" y="3615788"/>
            <a:ext cx="15698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'{:7.2f}'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217965" y="4211995"/>
            <a:ext cx="12972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field width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76704" y="4612105"/>
            <a:ext cx="2007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decimal precision</a:t>
            </a:r>
          </a:p>
        </p:txBody>
      </p:sp>
      <p:cxnSp>
        <p:nvCxnSpPr>
          <p:cNvPr id="19" name="Straight Arrow Connector 18"/>
          <p:cNvCxnSpPr>
            <a:stCxn id="16" idx="0"/>
          </p:cNvCxnSpPr>
          <p:nvPr/>
        </p:nvCxnSpPr>
        <p:spPr>
          <a:xfrm rot="5400000" flipH="1" flipV="1">
            <a:off x="6874394" y="4008891"/>
            <a:ext cx="195301" cy="210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</p:cNvCxnSpPr>
          <p:nvPr/>
        </p:nvCxnSpPr>
        <p:spPr>
          <a:xfrm rot="16200000" flipV="1">
            <a:off x="7500056" y="4031854"/>
            <a:ext cx="595411" cy="565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the field width, </a:t>
            </a:r>
            <a:r>
              <a:rPr lang="en-US" sz="2000" dirty="0">
                <a:solidFill>
                  <a:srgbClr val="FF0000"/>
                </a:solidFill>
              </a:rPr>
              <a:t>the type of the output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919" y="1671965"/>
            <a:ext cx="8155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Inside the curly braces of a placeholder, we can specify the field width, the type of the output, and </a:t>
            </a:r>
            <a:r>
              <a:rPr lang="en-US" sz="2000" dirty="0">
                <a:solidFill>
                  <a:srgbClr val="FF0000"/>
                </a:solidFill>
              </a:rPr>
              <a:t>the decimal precision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/>
      <p:bldP spid="13" grpId="0" animBg="1"/>
      <p:bldP spid="14" grpId="0"/>
      <p:bldP spid="16" grpId="0"/>
      <p:bldP spid="1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Files and the file system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382" name="Group 381"/>
          <p:cNvGrpSpPr/>
          <p:nvPr/>
        </p:nvGrpSpPr>
        <p:grpSpPr>
          <a:xfrm>
            <a:off x="125246" y="1661857"/>
            <a:ext cx="4604070" cy="3550687"/>
            <a:chOff x="125246" y="1661857"/>
            <a:chExt cx="4604070" cy="3550687"/>
          </a:xfrm>
        </p:grpSpPr>
        <p:sp>
          <p:nvSpPr>
            <p:cNvPr id="8" name="Rectangle 7"/>
            <p:cNvSpPr/>
            <p:nvPr/>
          </p:nvSpPr>
          <p:spPr>
            <a:xfrm>
              <a:off x="2123129" y="166185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359" y="2554380"/>
              <a:ext cx="123436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1099" y="2554378"/>
              <a:ext cx="78708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3629" y="2554379"/>
              <a:ext cx="562992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0330" y="2554381"/>
              <a:ext cx="568813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rot="5400000">
              <a:off x="1751505" y="1620557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1" idx="0"/>
            </p:cNvCxnSpPr>
            <p:nvPr/>
          </p:nvCxnSpPr>
          <p:spPr>
            <a:xfrm rot="5400000">
              <a:off x="2340799" y="2209849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10" idx="0"/>
            </p:cNvCxnSpPr>
            <p:nvPr/>
          </p:nvCxnSpPr>
          <p:spPr>
            <a:xfrm rot="16200000" flipH="1">
              <a:off x="2790555" y="1940294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2" idx="0"/>
            </p:cNvCxnSpPr>
            <p:nvPr/>
          </p:nvCxnSpPr>
          <p:spPr>
            <a:xfrm rot="16200000" flipH="1">
              <a:off x="3255603" y="1475246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2"/>
              <a:endCxn id="47" idx="0"/>
            </p:cNvCxnSpPr>
            <p:nvPr/>
          </p:nvCxnSpPr>
          <p:spPr>
            <a:xfrm rot="5400000">
              <a:off x="3107840" y="2841302"/>
              <a:ext cx="200059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381522" y="3129878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425" y="3129878"/>
              <a:ext cx="112121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9" idx="2"/>
              <a:endCxn id="34" idx="0"/>
            </p:cNvCxnSpPr>
            <p:nvPr/>
          </p:nvCxnSpPr>
          <p:spPr>
            <a:xfrm rot="16200000" flipH="1">
              <a:off x="1539214" y="2725370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2"/>
              <a:endCxn id="35" idx="0"/>
            </p:cNvCxnSpPr>
            <p:nvPr/>
          </p:nvCxnSpPr>
          <p:spPr>
            <a:xfrm rot="5400000">
              <a:off x="911871" y="2715209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44328" y="3129876"/>
              <a:ext cx="99373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44" name="Straight Connector 43"/>
            <p:cNvCxnSpPr>
              <a:stCxn id="10" idx="2"/>
              <a:endCxn id="43" idx="0"/>
            </p:cNvCxnSpPr>
            <p:nvPr/>
          </p:nvCxnSpPr>
          <p:spPr>
            <a:xfrm rot="16200000" flipH="1">
              <a:off x="3577002" y="2765680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17761" y="3138102"/>
              <a:ext cx="7866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85329" y="3691521"/>
              <a:ext cx="112439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poem.txt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>
              <a:stCxn id="47" idx="2"/>
              <a:endCxn id="53" idx="0"/>
            </p:cNvCxnSpPr>
            <p:nvPr/>
          </p:nvCxnSpPr>
          <p:spPr>
            <a:xfrm rot="16200000" flipH="1">
              <a:off x="3044436" y="3488430"/>
              <a:ext cx="169754" cy="236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493364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image.jpg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47" idx="2"/>
              <a:endCxn id="55" idx="0"/>
            </p:cNvCxnSpPr>
            <p:nvPr/>
          </p:nvCxnSpPr>
          <p:spPr>
            <a:xfrm rot="5400000">
              <a:off x="2448454" y="3128876"/>
              <a:ext cx="169754" cy="955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5247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59" name="Straight Connector 58"/>
            <p:cNvCxnSpPr>
              <a:stCxn id="35" idx="2"/>
              <a:endCxn id="58" idx="0"/>
            </p:cNvCxnSpPr>
            <p:nvPr/>
          </p:nvCxnSpPr>
          <p:spPr>
            <a:xfrm rot="5400000">
              <a:off x="599252" y="3601738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25246" y="424676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63" name="Straight Connector 62"/>
            <p:cNvCxnSpPr>
              <a:stCxn id="58" idx="2"/>
              <a:endCxn id="62" idx="0"/>
            </p:cNvCxnSpPr>
            <p:nvPr/>
          </p:nvCxnSpPr>
          <p:spPr>
            <a:xfrm rot="5400000">
              <a:off x="601656" y="4160976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26042" y="4828879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Mail</a:t>
              </a:r>
            </a:p>
          </p:txBody>
        </p:sp>
        <p:cxnSp>
          <p:nvCxnSpPr>
            <p:cNvPr id="66" name="Straight Connector 65"/>
            <p:cNvCxnSpPr>
              <a:stCxn id="62" idx="2"/>
              <a:endCxn id="65" idx="0"/>
            </p:cNvCxnSpPr>
            <p:nvPr/>
          </p:nvCxnSpPr>
          <p:spPr>
            <a:xfrm rot="16200000" flipH="1">
              <a:off x="588620" y="4729257"/>
              <a:ext cx="198447" cy="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942240" y="3691521"/>
              <a:ext cx="7870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69" name="Straight Connector 68"/>
            <p:cNvCxnSpPr>
              <a:stCxn id="43" idx="2"/>
              <a:endCxn id="68" idx="0"/>
            </p:cNvCxnSpPr>
            <p:nvPr/>
          </p:nvCxnSpPr>
          <p:spPr>
            <a:xfrm rot="16200000" flipH="1">
              <a:off x="4049497" y="3405240"/>
              <a:ext cx="177980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/>
          <p:cNvSpPr txBox="1"/>
          <p:nvPr/>
        </p:nvSpPr>
        <p:spPr bwMode="auto">
          <a:xfrm>
            <a:off x="4854753" y="1737744"/>
            <a:ext cx="42892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file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system is the OS component that organizes files and provides a way to create, access, and modify files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2" name="TextBox 301"/>
          <p:cNvSpPr txBox="1"/>
          <p:nvPr/>
        </p:nvSpPr>
        <p:spPr bwMode="auto">
          <a:xfrm>
            <a:off x="4854753" y="3491465"/>
            <a:ext cx="428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Files are organized into a tree structure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125246" y="1461801"/>
            <a:ext cx="4604070" cy="3168630"/>
            <a:chOff x="1987379" y="4830488"/>
            <a:chExt cx="4604070" cy="3168630"/>
          </a:xfrm>
        </p:grpSpPr>
        <p:cxnSp>
          <p:nvCxnSpPr>
            <p:cNvPr id="304" name="Straight Arrow Connector 303"/>
            <p:cNvCxnSpPr/>
            <p:nvPr/>
          </p:nvCxnSpPr>
          <p:spPr>
            <a:xfrm>
              <a:off x="3423062" y="5073534"/>
              <a:ext cx="562200" cy="157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 bwMode="auto">
            <a:xfrm>
              <a:off x="2211177" y="4830488"/>
              <a:ext cx="1313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root folder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85262" y="503054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71492" y="5923066"/>
              <a:ext cx="123436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873232" y="5923064"/>
              <a:ext cx="78708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085762" y="5923065"/>
              <a:ext cx="562992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912463" y="5923067"/>
              <a:ext cx="568813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var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22" name="Straight Connector 321"/>
            <p:cNvCxnSpPr>
              <a:stCxn id="317" idx="2"/>
              <a:endCxn id="318" idx="0"/>
            </p:cNvCxnSpPr>
            <p:nvPr/>
          </p:nvCxnSpPr>
          <p:spPr>
            <a:xfrm rot="5400000">
              <a:off x="3613638" y="4989243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7" idx="2"/>
              <a:endCxn id="320" idx="0"/>
            </p:cNvCxnSpPr>
            <p:nvPr/>
          </p:nvCxnSpPr>
          <p:spPr>
            <a:xfrm rot="5400000">
              <a:off x="4202932" y="5578535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17" idx="2"/>
              <a:endCxn id="319" idx="0"/>
            </p:cNvCxnSpPr>
            <p:nvPr/>
          </p:nvCxnSpPr>
          <p:spPr>
            <a:xfrm rot="16200000" flipH="1">
              <a:off x="4652688" y="5308980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17" idx="2"/>
              <a:endCxn id="321" idx="0"/>
            </p:cNvCxnSpPr>
            <p:nvPr/>
          </p:nvCxnSpPr>
          <p:spPr>
            <a:xfrm rot="16200000" flipH="1">
              <a:off x="5117736" y="4843932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19" idx="2"/>
              <a:endCxn id="334" idx="0"/>
            </p:cNvCxnSpPr>
            <p:nvPr/>
          </p:nvCxnSpPr>
          <p:spPr>
            <a:xfrm rot="5400000">
              <a:off x="4974084" y="6205877"/>
              <a:ext cx="191836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/>
            <p:cNvSpPr/>
            <p:nvPr/>
          </p:nvSpPr>
          <p:spPr>
            <a:xfrm>
              <a:off x="3243655" y="6498564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Firefox.app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990558" y="6498564"/>
              <a:ext cx="1121219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Mail.app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30" name="Straight Connector 329"/>
            <p:cNvCxnSpPr>
              <a:stCxn id="318" idx="2"/>
              <a:endCxn id="328" idx="0"/>
            </p:cNvCxnSpPr>
            <p:nvPr/>
          </p:nvCxnSpPr>
          <p:spPr>
            <a:xfrm rot="16200000" flipH="1">
              <a:off x="3401347" y="6094056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18" idx="2"/>
              <a:endCxn id="329" idx="0"/>
            </p:cNvCxnSpPr>
            <p:nvPr/>
          </p:nvCxnSpPr>
          <p:spPr>
            <a:xfrm rot="5400000">
              <a:off x="2774004" y="6083895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5306461" y="6498562"/>
              <a:ext cx="993738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333" name="Straight Connector 332"/>
            <p:cNvCxnSpPr>
              <a:stCxn id="319" idx="2"/>
              <a:endCxn id="332" idx="0"/>
            </p:cNvCxnSpPr>
            <p:nvPr/>
          </p:nvCxnSpPr>
          <p:spPr>
            <a:xfrm rot="16200000" flipH="1">
              <a:off x="5439135" y="6134366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479894" y="6498565"/>
              <a:ext cx="7866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messi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987380" y="7060207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341" name="Straight Connector 340"/>
            <p:cNvCxnSpPr>
              <a:stCxn id="329" idx="2"/>
              <a:endCxn id="340" idx="0"/>
            </p:cNvCxnSpPr>
            <p:nvPr/>
          </p:nvCxnSpPr>
          <p:spPr>
            <a:xfrm rot="5400000">
              <a:off x="2461385" y="6970424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angle 341"/>
            <p:cNvSpPr/>
            <p:nvPr/>
          </p:nvSpPr>
          <p:spPr>
            <a:xfrm>
              <a:off x="1987379" y="761545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MacOS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43" name="Straight Connector 342"/>
            <p:cNvCxnSpPr>
              <a:stCxn id="340" idx="2"/>
              <a:endCxn id="342" idx="0"/>
            </p:cNvCxnSpPr>
            <p:nvPr/>
          </p:nvCxnSpPr>
          <p:spPr>
            <a:xfrm rot="5400000">
              <a:off x="2463789" y="7529662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/>
            <p:cNvSpPr/>
            <p:nvPr/>
          </p:nvSpPr>
          <p:spPr>
            <a:xfrm>
              <a:off x="5804373" y="7068429"/>
              <a:ext cx="7870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347" name="Straight Connector 346"/>
            <p:cNvCxnSpPr>
              <a:stCxn id="332" idx="2"/>
              <a:endCxn id="346" idx="0"/>
            </p:cNvCxnSpPr>
            <p:nvPr/>
          </p:nvCxnSpPr>
          <p:spPr>
            <a:xfrm rot="16200000" flipH="1">
              <a:off x="5907519" y="6778037"/>
              <a:ext cx="186202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TextBox 350"/>
          <p:cNvSpPr txBox="1"/>
          <p:nvPr/>
        </p:nvSpPr>
        <p:spPr bwMode="auto">
          <a:xfrm>
            <a:off x="4854753" y="3890996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2" name="TextBox 351"/>
          <p:cNvSpPr txBox="1"/>
          <p:nvPr/>
        </p:nvSpPr>
        <p:spPr bwMode="auto">
          <a:xfrm>
            <a:off x="4854753" y="3892824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regular files</a:t>
            </a:r>
          </a:p>
        </p:txBody>
      </p:sp>
      <p:cxnSp>
        <p:nvCxnSpPr>
          <p:cNvPr id="355" name="Straight Arrow Connector 354"/>
          <p:cNvCxnSpPr>
            <a:endCxn id="65" idx="3"/>
          </p:cNvCxnSpPr>
          <p:nvPr/>
        </p:nvCxnSpPr>
        <p:spPr>
          <a:xfrm rot="10800000" flipV="1">
            <a:off x="1250440" y="4828878"/>
            <a:ext cx="362393" cy="19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rot="5400000" flipH="1" flipV="1">
            <a:off x="1835412" y="4328482"/>
            <a:ext cx="440302" cy="10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 rot="16200000" flipV="1">
            <a:off x="3125778" y="4280329"/>
            <a:ext cx="440303" cy="196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 bwMode="auto">
          <a:xfrm>
            <a:off x="3074933" y="4473367"/>
            <a:ext cx="97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text file</a:t>
            </a:r>
          </a:p>
        </p:txBody>
      </p:sp>
      <p:sp>
        <p:nvSpPr>
          <p:cNvPr id="363" name="TextBox 362"/>
          <p:cNvSpPr txBox="1"/>
          <p:nvPr/>
        </p:nvSpPr>
        <p:spPr bwMode="auto">
          <a:xfrm>
            <a:off x="1512325" y="4473367"/>
            <a:ext cx="1221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binary file</a:t>
            </a:r>
          </a:p>
        </p:txBody>
      </p:sp>
      <p:sp>
        <p:nvSpPr>
          <p:cNvPr id="383" name="TextBox 382"/>
          <p:cNvSpPr txBox="1"/>
          <p:nvPr/>
        </p:nvSpPr>
        <p:spPr bwMode="auto">
          <a:xfrm>
            <a:off x="4438067" y="4659343"/>
            <a:ext cx="47186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While every file and folder has a name, it is the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pathname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identifies the file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4622322" y="3138102"/>
            <a:ext cx="1124397" cy="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poem.txt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6" name="Straight Connector 385"/>
          <p:cNvCxnSpPr>
            <a:stCxn id="321" idx="2"/>
            <a:endCxn id="385" idx="0"/>
          </p:cNvCxnSpPr>
          <p:nvPr/>
        </p:nvCxnSpPr>
        <p:spPr>
          <a:xfrm rot="16200000" flipH="1">
            <a:off x="4659601" y="2613181"/>
            <a:ext cx="200057" cy="84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 bwMode="auto">
          <a:xfrm>
            <a:off x="174367" y="5450397"/>
            <a:ext cx="4108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Absolute pathnames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var/poem.txt</a:t>
            </a:r>
            <a:endParaRPr lang="en-US" kern="0" dirty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/Users/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/Applications/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Mail.app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4248046" y="5296509"/>
            <a:ext cx="4992247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Relative pathnames</a:t>
            </a:r>
            <a:br>
              <a:rPr lang="en-US" sz="2000" kern="0" dirty="0">
                <a:solidFill>
                  <a:schemeClr val="accent1"/>
                </a:solidFill>
                <a:latin typeface="Calibri"/>
                <a:ea typeface="+mj-ea"/>
                <a:cs typeface="Calibri"/>
              </a:rPr>
            </a:br>
            <a:r>
              <a:rPr lang="en-US" sz="2000" kern="0" dirty="0">
                <a:solidFill>
                  <a:schemeClr val="accent1"/>
                </a:solidFill>
                <a:latin typeface="Calibri"/>
                <a:ea typeface="+mj-ea"/>
                <a:cs typeface="Calibri"/>
              </a:rPr>
              <a:t> 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(relative to </a:t>
            </a:r>
            <a:r>
              <a:rPr lang="en-US" sz="2000" kern="0" dirty="0">
                <a:solidFill>
                  <a:srgbClr val="FF0000"/>
                </a:solidFill>
                <a:latin typeface="Calibri"/>
                <a:ea typeface="+mj-ea"/>
                <a:cs typeface="Calibri"/>
              </a:rPr>
              <a:t>current working directory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+mj-ea"/>
                <a:cs typeface="Courier New"/>
              </a:rPr>
              <a:t>Users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)</a:t>
            </a:r>
          </a:p>
          <a:p>
            <a:pPr marL="747395" lvl="1" indent="-2901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/>
                <a:ea typeface="+mj-ea"/>
                <a:cs typeface="Courier New"/>
              </a:rPr>
              <a:t>messi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/>
                <a:ea typeface="+mj-ea"/>
                <a:cs typeface="Courier New"/>
              </a:rPr>
              <a:t>/poem.txt</a:t>
            </a:r>
            <a:endParaRPr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/>
              <a:ea typeface="+mj-ea"/>
              <a:cs typeface="Courier New"/>
            </a:endParaRPr>
          </a:p>
          <a:p>
            <a:pPr marL="747395" lvl="1" indent="-2901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latin typeface="Courier New"/>
                <a:ea typeface="+mj-ea"/>
                <a:cs typeface="Courier New"/>
              </a:rPr>
              <a:t>messi</a:t>
            </a:r>
            <a:r>
              <a:rPr lang="en-US" kern="0" dirty="0">
                <a:latin typeface="Courier New"/>
                <a:ea typeface="+mj-ea"/>
                <a:cs typeface="Courier New"/>
              </a:rPr>
              <a:t>/image.jpg</a:t>
            </a:r>
          </a:p>
          <a:p>
            <a:pPr marL="747395" lvl="1" indent="-2901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Shared</a:t>
            </a:r>
            <a:endParaRPr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51" grpId="0"/>
      <p:bldP spid="351" grpId="1"/>
      <p:bldP spid="352" grpId="0"/>
      <p:bldP spid="362" grpId="0"/>
      <p:bldP spid="362" grpId="1"/>
      <p:bldP spid="363" grpId="0"/>
      <p:bldP spid="363" grpId="1"/>
      <p:bldP spid="383" grpId="0"/>
      <p:bldP spid="385" grpId="0" animBg="1"/>
      <p:bldP spid="389" grpId="0"/>
      <p:bldP spid="389" grpId="1"/>
      <p:bldP spid="4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Opening and closing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709358" y="2002118"/>
            <a:ext cx="455765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Processing a file consists of: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Opening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Reading from and/or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writing to the file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Closing the file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948379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TextBox 77"/>
          <p:cNvSpPr txBox="1"/>
          <p:nvPr/>
        </p:nvSpPr>
        <p:spPr bwMode="auto">
          <a:xfrm>
            <a:off x="3948380" y="4662897"/>
            <a:ext cx="5065059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8" y="3293291"/>
            <a:ext cx="6587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open()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used to open a file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709357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second (optional) argument is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</a:t>
            </a:r>
            <a:r>
              <a:rPr kumimoji="0" lang="en-US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 first 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input argument is the file pathname, whether absolute or relative with respect to the current working directory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2" name="TextBox 81"/>
          <p:cNvSpPr txBox="1"/>
          <p:nvPr/>
        </p:nvSpPr>
        <p:spPr bwMode="auto">
          <a:xfrm>
            <a:off x="5935557" y="2540000"/>
            <a:ext cx="30778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File mode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open a file for reading (rather than, say, writing)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343648" y="5370783"/>
            <a:ext cx="3604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“file” object is of a type that supports several “file” methods, including method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close()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that closes the file</a:t>
            </a: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709358" y="3293291"/>
            <a:ext cx="399711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Returns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“file”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78" grpId="0" animBg="1"/>
      <p:bldP spid="79" grpId="0"/>
      <p:bldP spid="80" grpId="0"/>
      <p:bldP spid="81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Open file mode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09358" y="2586766"/>
          <a:ext cx="5109882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(default)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(if file exists, content is wiped)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</a:t>
                      </a:r>
                      <a:r>
                        <a:rPr lang="en-US" baseline="0" dirty="0"/>
                        <a:t> (if file exists, writes are appended)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 Writing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(default)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709358" y="1807882"/>
            <a:ext cx="726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file mode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how the file will be accessed</a:t>
            </a:r>
            <a:endParaRPr lang="en-US" sz="2000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78942" y="5453529"/>
            <a:ext cx="440281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5746533"/>
            <a:ext cx="2656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These are all equivalent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3365529" y="5946588"/>
            <a:ext cx="5341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File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50768" y="3227294"/>
          <a:ext cx="8447342" cy="340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6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infile.read(n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; if fewer than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characters remain, read until the end of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to, and including, the end of line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up to the end of the file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and return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list of lines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outfile.write(s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Write string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to file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starting from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cursor</a:t>
                      </a:r>
                      <a:endParaRPr 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infile.close(n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Close file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350769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several “file” types; they all support similar “file” methods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0768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noProof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read()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readline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the characters read as a string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Methods 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returns the characters read as a list of lines  </a:t>
            </a:r>
            <a:endParaRPr kumimoji="0" lang="en-US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number of characters written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Reading a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7212" y="1808579"/>
            <a:ext cx="86374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 3 lines in this file end with the new line character.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>
              <a:solidFill>
                <a:srgbClr val="748CB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There is a blank line above this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39134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1354069" y="197785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1846" y="2224078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067611" y="2562632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899647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899647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7594907" y="2731909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27212" y="3039686"/>
            <a:ext cx="8637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the file is opened, a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associated with the opened file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327212" y="3999310"/>
            <a:ext cx="33184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initial position of 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cursor is: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 the beginning of the file,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mode 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at the end of the file, if file mode is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or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9" grpId="0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representations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838183" y="2222309"/>
            <a:ext cx="4056814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 am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 am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sick"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"I'm "sick""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"sick”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'I\'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print(excuse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I'm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"sick"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57031" y="1493133"/>
            <a:ext cx="82247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string value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represented as a sequence of characters delimited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 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57031" y="2127914"/>
            <a:ext cx="4209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Quotes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single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 or double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57032" y="2739673"/>
            <a:ext cx="29061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one of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characters?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57031" y="3521636"/>
            <a:ext cx="414608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Escape sequence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sz="2000" dirty="0">
                <a:solidFill>
                  <a:schemeClr val="accent1"/>
                </a:solidFill>
              </a:rPr>
              <a:t> or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2000" dirty="0">
                <a:solidFill>
                  <a:schemeClr val="accent1"/>
                </a:solidFill>
              </a:rPr>
              <a:t> is used to indicate that a quote is not the string delimiter but is part of the string value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57031" y="4862815"/>
            <a:ext cx="414608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interprets the escape sequence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57031" y="5673061"/>
            <a:ext cx="414608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Another example:</a:t>
            </a:r>
          </a:p>
          <a:p>
            <a:pPr marL="685800" lvl="1" indent="-228600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\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an escape sequence that represents a new line 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6" grpId="1"/>
      <p:bldP spid="26" grpId="2"/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Patterns for reading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62794" y="1624608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Common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atterns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reading a file: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string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list of words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Read the file content into a list of lines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862794" y="4007714"/>
            <a:ext cx="611466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numWords(filename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words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content.split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len(wordList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862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numLines(filename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lines in file filename'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len(lineList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862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46195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46195" y="1687079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Writing to a text file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21846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712135" y="1870131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21846" y="2125677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1870131"/>
            <a:ext cx="3750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21846" y="2428790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129499" y="2913594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test.txt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1846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384594" y="2716586"/>
            <a:ext cx="375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Lucida Grande"/>
                <a:cs typeface="Lucida Grande"/>
              </a:rPr>
              <a:t>⌃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-1270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-127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{} must be converted first.\n'.format(5))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outfile.close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17" grpId="0"/>
      <p:bldP spid="17" grpId="1"/>
      <p:bldP spid="18" grpId="0"/>
      <p:bldP spid="18" grpId="1"/>
      <p:bldP spid="20" grpId="0"/>
      <p:bldP spid="20" grpId="1"/>
      <p:bldP spid="21" grpId="0"/>
      <p:bldP spid="21" grpId="1"/>
      <p:bldP spid="22" grpId="0"/>
      <p:bldP spid="22" grpId="1"/>
      <p:bldP spid="23" grpId="0" animBg="1"/>
      <p:bldP spid="23" grpId="1" animBg="1"/>
      <p:bldP spid="31" grpId="0"/>
      <p:bldP spid="32" grpId="0"/>
      <p:bldP spid="32" grpId="1"/>
      <p:bldP spid="33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Types of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836737" y="2580105"/>
            <a:ext cx="5065059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excuse = 'I'm sick'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"&lt;pyshell#113&gt;",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print(hour+':'+minute+':'+second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2] No such file or directory: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5109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We saw different types of errors in this chapter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95684" y="4272876"/>
            <a:ext cx="294105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basically two types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errors: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 baseline="0" dirty="0">
                <a:latin typeface="Calibri" pitchFamily="34" charset="0"/>
                <a:ea typeface="+mj-ea"/>
                <a:cs typeface="+mj-cs"/>
              </a:rPr>
              <a:t>syntax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errors</a:t>
            </a:r>
          </a:p>
          <a:p>
            <a:pPr marL="749300" lvl="1" indent="-2921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erroneous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Syntax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416699" y="3010994"/>
            <a:ext cx="5065059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(3+4]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5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 'hello'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[4;5;6]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syntax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expected an indented block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470025"/>
            <a:ext cx="758607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Syntax errors are errors that are due to the incorrect format of a Python statement 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/>
              <a:t>They occur while the statement is being translated to machine language and before it is being executed.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Erroneous state errors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26278" y="1104264"/>
            <a:ext cx="55578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program execution gets into an erroneous state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26278" y="5790368"/>
            <a:ext cx="82603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 “error” object is called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exception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; the creation of an exception due to an error is called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the raising of an exception  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26278" y="1449477"/>
            <a:ext cx="825811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an error occurs,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 “error” object is created</a:t>
            </a:r>
          </a:p>
          <a:p>
            <a:pPr marL="574675" lvl="1" indent="-2266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object has a type that is related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i="1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type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of error</a:t>
            </a:r>
            <a:endParaRPr lang="en-US" kern="0" dirty="0">
              <a:solidFill>
                <a:srgbClr val="FF0000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 marL="574675" lvl="1" indent="-2266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object contains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information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about the error</a:t>
            </a:r>
            <a:endParaRPr lang="en-US" kern="0" dirty="0">
              <a:latin typeface="Calibri" pitchFamily="34" charset="0"/>
              <a:ea typeface="+mj-ea"/>
              <a:cs typeface="Calibri" pitchFamily="34" charset="0"/>
            </a:endParaRPr>
          </a:p>
          <a:p>
            <a:pPr marL="574675" lvl="1" indent="-22669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default behavior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is to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print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this information and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interrupt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execution of the statement.</a:t>
            </a:r>
            <a:endParaRPr lang="en-US" kern="0" dirty="0"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1D84CC2-9744-A483-A76E-1C15E1D4795E}"/>
              </a:ext>
            </a:extLst>
          </p:cNvPr>
          <p:cNvSpPr txBox="1"/>
          <p:nvPr/>
        </p:nvSpPr>
        <p:spPr bwMode="auto">
          <a:xfrm>
            <a:off x="225766" y="2910536"/>
            <a:ext cx="4672686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"&lt;pyshell#57&gt;",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C95671D-8514-8529-F63B-55FAE81734A9}"/>
              </a:ext>
            </a:extLst>
          </p:cNvPr>
          <p:cNvSpPr txBox="1"/>
          <p:nvPr/>
        </p:nvSpPr>
        <p:spPr bwMode="auto">
          <a:xfrm>
            <a:off x="225766" y="4334081"/>
            <a:ext cx="467268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[12, 13, 14]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"&lt;pyshell#59&gt;",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lst[3]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list index out of range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6F8E84C-EEC3-6D39-677C-37491F5BECD8}"/>
              </a:ext>
            </a:extLst>
          </p:cNvPr>
          <p:cNvSpPr txBox="1"/>
          <p:nvPr/>
        </p:nvSpPr>
        <p:spPr bwMode="auto">
          <a:xfrm>
            <a:off x="5059349" y="2911645"/>
            <a:ext cx="467268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can't multiply sequence by non-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type 'list’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B51C409-2347-07F4-3EDF-8FDF740AE24D}"/>
              </a:ext>
            </a:extLst>
          </p:cNvPr>
          <p:cNvSpPr txBox="1"/>
          <p:nvPr/>
        </p:nvSpPr>
        <p:spPr bwMode="auto">
          <a:xfrm>
            <a:off x="5057066" y="4403008"/>
            <a:ext cx="467268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int('4.5')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literal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with base 10: '4.5'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Exception 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95684" y="1804737"/>
            <a:ext cx="4159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noProof="0" dirty="0">
                <a:solidFill>
                  <a:schemeClr val="accent1"/>
                </a:solidFill>
              </a:rPr>
              <a:t>Some of the built-in </a:t>
            </a:r>
            <a:r>
              <a:rPr lang="en-US" sz="2000" dirty="0">
                <a:solidFill>
                  <a:schemeClr val="accent1"/>
                </a:solidFill>
              </a:rPr>
              <a:t>exception classes: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0" y="2712720"/>
          <a:ext cx="9156700" cy="4145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5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user hits Ctrl-C, the interrupt key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floating-point expression evaluates to a value that is too large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divide by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I/O operation fails for an I/O-related reason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 sequence index is outside the range of valid indexes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attempting to evaluate an unassigned identifier (name)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an operation of function is applied to an object of the wrong 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Raised when operation or function has an argument of the right type but incorrect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 bwMode="auto">
          <a:xfrm>
            <a:off x="409181" y="1634577"/>
            <a:ext cx="340960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returns the character at index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(as a single character string).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Indexing operator,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30621" y="40923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86943" y="50067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1550" y="45495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18786" y="54639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55612" y="5921124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s[3]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227735" y="59782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7735" y="3353660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=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30621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48CBC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2379261" y="3753770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735583" y="3753770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4455612" y="3753770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3060190" y="3753770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355519" y="4551519"/>
            <a:ext cx="3801181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92863" y="3296570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1800141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-5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2348781" y="2958016"/>
            <a:ext cx="5894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-4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705103" y="2958016"/>
            <a:ext cx="5404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4425132" y="2958016"/>
            <a:ext cx="457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3029710" y="2958016"/>
            <a:ext cx="5839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-3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227735" y="41494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s[0:2]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95597" y="4094319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7735" y="46066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s[1:4]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48781" y="4549524"/>
            <a:ext cx="201864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227735" y="50638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s[2:5]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968750" y="50067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227735" y="552101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s[2:]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68750" y="5463924"/>
            <a:ext cx="20355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227735" y="6433419"/>
            <a:ext cx="1723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s[-3:-1]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68750" y="6376329"/>
            <a:ext cx="134952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27735" y="5976219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s[:2]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695597" y="5921124"/>
            <a:ext cx="136732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dist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</a:t>
            </a:r>
            <a:r>
              <a:rPr lang="en-US" sz="3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5342819" y="3940429"/>
            <a:ext cx="3801181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s[0:2]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s[1:4]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s[2:]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s[:2]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'pl'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4318271" y="1623913"/>
            <a:ext cx="48384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s[i:j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and ending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318270" y="2250130"/>
            <a:ext cx="48384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s[i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starting at index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318270" y="2650240"/>
            <a:ext cx="48384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s[:j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: the slice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ending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before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index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1" grpId="0" animBg="1"/>
      <p:bldP spid="22" grpId="0" animBg="1"/>
      <p:bldP spid="23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40" grpId="0" animBg="1"/>
      <p:bldP spid="51" grpId="0"/>
      <p:bldP spid="52" grpId="0" animBg="1"/>
      <p:bldP spid="32" grpId="0"/>
      <p:bldP spid="33" grpId="0" animBg="1"/>
      <p:bldP spid="37" grpId="0"/>
      <p:bldP spid="38" grpId="0" animBg="1"/>
      <p:bldP spid="39" grpId="0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61" grpId="0"/>
      <p:bldP spid="62" grpId="0"/>
      <p:bldP spid="62" grpId="1"/>
      <p:bldP spid="63" grpId="0"/>
      <p:bldP spid="6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470025"/>
            <a:ext cx="777239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indexing operator can also be used to obtain slices of a list as well. Let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chemeClr val="accent1"/>
                </a:solidFill>
              </a:rPr>
              <a:t> refer to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Python expressions using list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chemeClr val="accent1"/>
                </a:solidFill>
              </a:rPr>
              <a:t> and the indexing operator that evaluate to: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796925" lvl="1" indent="-3397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45909" y="3913909"/>
            <a:ext cx="2994493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['a',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lst[-3:-1]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lst[-3:]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42596" y="1780003"/>
          <a:ext cx="6442138" cy="4953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s.capitalize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first character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capitalized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number of </a:t>
                      </a: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occurences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s.find(target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the index of the first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target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in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s.lower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s.replace(old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 every occurrence of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replaced with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s.split(sep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list of substrings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, delimited by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s.strip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without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leading and trailing whitespace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s.upper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lowercase copy of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3111408" y="1900911"/>
            <a:ext cx="5873326" cy="483209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 = 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link[:4].upper()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link.find('smith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link[20:25].capitalize()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link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www.main.com/smith/index.html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link.replace('smith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ferreira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new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'http://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www.main.com/ferreira/index.html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link.count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link.split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['http:', '',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www.main.com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'smith', '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link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523" y="3479439"/>
            <a:ext cx="198518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Strings are immutable;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none of the string methods modify string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7" grpId="1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1226" y="1470025"/>
            <a:ext cx="823104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 = '9/13 2:30 PM\n9/14 11:15 AM\n9/14 1:00 PM\n9/15 9:00 AM'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print(events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9/13 2:30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9/14 11:15 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9/14 1:00 PM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9/15 9:00 AM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280602" y="3832995"/>
            <a:ext cx="4876098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events.count('9/14')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events.find('9/14')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events.find('9/15')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events[13:40]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'9/14 11:15 AM\n9/14 1:00 PM\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events[13:40].strip().split('\n')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['9/14 11:15 AM', '9/14 1:00 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0094" y="3832995"/>
            <a:ext cx="3821457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Write expressions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compute: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number of events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the index of the substring describing the 1</a:t>
            </a:r>
            <a:r>
              <a:rPr lang="en-US" kern="0" baseline="30000" dirty="0">
                <a:latin typeface="Calibri" pitchFamily="34" charset="0"/>
                <a:ea typeface="+mj-ea"/>
                <a:cs typeface="+mj-cs"/>
              </a:rPr>
              <a:t>st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lang="en-US" kern="0" dirty="0">
                <a:latin typeface="Calibri" pitchFamily="34" charset="0"/>
              </a:rPr>
              <a:t>the index just past the substring describing the last event on 9/14</a:t>
            </a:r>
          </a:p>
          <a:p>
            <a:pPr marL="566738" lvl="1" indent="-227013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of substrings describing the events on 9/14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71226" y="3190672"/>
            <a:ext cx="7725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String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describes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schedule of 4 events spread across 3 days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9358" y="4776861"/>
          <a:ext cx="7226686" cy="1925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7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str.maketrans(old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new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table mapping characters in string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old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to characters in string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s.translate(table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returns a copy of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in which the original characters are replaced using the mapping described by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r>
                        <a:rPr lang="en-US" baseline="0" dirty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b="1" kern="0" noProof="0" dirty="0"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String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1689378"/>
            <a:ext cx="8130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Suppose we need to pick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up the date and time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components of string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8432" y="2287943"/>
            <a:ext cx="5873326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event = "Tuesday, Feb 29, 2012 -- 3:35 PM"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str.maketrans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(':,-', 3*'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'Tuesday  Feb 29  2012    3 35 PM'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event.translate(table).split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['Tuesday', 'Feb', '29', '2012', '3', '35', 'PM']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9738" y="2441832"/>
            <a:ext cx="23645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Puntuation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makes it difficult to use method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split()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709358" y="4117726"/>
            <a:ext cx="811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Solution: replace punctuation with blank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14" grpId="0" animBg="1"/>
      <p:bldP spid="14" grpId="1" animBg="1"/>
      <p:bldP spid="15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911396" y="2149018"/>
            <a:ext cx="686932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prod = 'morels'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cost = 139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1/2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total = cost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 139 0.5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sep=';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morels; 139; 0.5; 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print(prod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cost,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total, sep=':::')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morels:::139:::0.5:::69.5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93133"/>
            <a:ext cx="73373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takes 0 or more arguments and prints them </a:t>
            </a:r>
            <a:r>
              <a:rPr lang="en-US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in the shell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951562"/>
            <a:ext cx="62254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blank space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separator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 between the arguments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1328096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1731380" y="3866926"/>
            <a:ext cx="749581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2180334" y="3866924"/>
            <a:ext cx="74958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709358" y="5776058"/>
            <a:ext cx="56658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sep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separators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396426" y="1152926"/>
            <a:ext cx="2940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their string representation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298183" y="1553036"/>
            <a:ext cx="636657" cy="340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  <p:bldP spid="33" grpId="0" animBg="1"/>
      <p:bldP spid="33" grpId="1" animBg="1"/>
      <p:bldP spid="34" grpId="0" animBg="1"/>
      <p:bldP spid="35" grpId="0"/>
      <p:bldP spid="43" grpId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Built-in function print(),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1470025"/>
            <a:ext cx="8353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prints, by default, a newline character after printing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its arguments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41108" y="6350904"/>
            <a:ext cx="6165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end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argument allows for customized end characters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1073373" y="2165143"/>
            <a:ext cx="6869320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['boa', 'cat', 'dog']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end=',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boa, cat, dog,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pet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end='!!!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boa!!! cat!!! dog!!!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1699377" y="3167050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1699377" y="3384302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1699377" y="3601554"/>
            <a:ext cx="375213" cy="217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28357</TotalTime>
  <Words>4949</Words>
  <Application>Microsoft Office PowerPoint</Application>
  <PresentationFormat>On-screen Show (4:3)</PresentationFormat>
  <Paragraphs>1203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150</cp:revision>
  <dcterms:created xsi:type="dcterms:W3CDTF">2012-03-19T04:22:12Z</dcterms:created>
  <dcterms:modified xsi:type="dcterms:W3CDTF">2023-09-20T22:29:32Z</dcterms:modified>
</cp:coreProperties>
</file>