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37"/>
  </p:notesMasterIdLst>
  <p:sldIdLst>
    <p:sldId id="257" r:id="rId2"/>
    <p:sldId id="262" r:id="rId3"/>
    <p:sldId id="261" r:id="rId4"/>
    <p:sldId id="289" r:id="rId5"/>
    <p:sldId id="290" r:id="rId6"/>
    <p:sldId id="263" r:id="rId7"/>
    <p:sldId id="264" r:id="rId8"/>
    <p:sldId id="309" r:id="rId9"/>
    <p:sldId id="310" r:id="rId10"/>
    <p:sldId id="266" r:id="rId11"/>
    <p:sldId id="267" r:id="rId12"/>
    <p:sldId id="293" r:id="rId13"/>
    <p:sldId id="294" r:id="rId14"/>
    <p:sldId id="268" r:id="rId15"/>
    <p:sldId id="270" r:id="rId16"/>
    <p:sldId id="296" r:id="rId17"/>
    <p:sldId id="307" r:id="rId18"/>
    <p:sldId id="295" r:id="rId19"/>
    <p:sldId id="297" r:id="rId20"/>
    <p:sldId id="271" r:id="rId21"/>
    <p:sldId id="312" r:id="rId22"/>
    <p:sldId id="313" r:id="rId23"/>
    <p:sldId id="272" r:id="rId24"/>
    <p:sldId id="299" r:id="rId25"/>
    <p:sldId id="314" r:id="rId26"/>
    <p:sldId id="300" r:id="rId27"/>
    <p:sldId id="301" r:id="rId28"/>
    <p:sldId id="302" r:id="rId29"/>
    <p:sldId id="273" r:id="rId30"/>
    <p:sldId id="305" r:id="rId31"/>
    <p:sldId id="303" r:id="rId32"/>
    <p:sldId id="304" r:id="rId33"/>
    <p:sldId id="306" r:id="rId34"/>
    <p:sldId id="308" r:id="rId35"/>
    <p:sldId id="31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0766FC-0446-443A-AA68-1799915709AD}" v="1" dt="2023-09-25T23:27:52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-7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Windows Live" clId="Web-{B00766FC-0446-443A-AA68-1799915709AD}"/>
    <pc:docChg chg="modSld">
      <pc:chgData name="Brian O'Donnell" userId="e91dd4e61bd0a66c" providerId="Windows Live" clId="Web-{B00766FC-0446-443A-AA68-1799915709AD}" dt="2023-09-25T23:27:52.206" v="0" actId="1076"/>
      <pc:docMkLst>
        <pc:docMk/>
      </pc:docMkLst>
      <pc:sldChg chg="modSp">
        <pc:chgData name="Brian O'Donnell" userId="e91dd4e61bd0a66c" providerId="Windows Live" clId="Web-{B00766FC-0446-443A-AA68-1799915709AD}" dt="2023-09-25T23:27:52.206" v="0" actId="1076"/>
        <pc:sldMkLst>
          <pc:docMk/>
          <pc:sldMk cId="0" sldId="304"/>
        </pc:sldMkLst>
        <pc:spChg chg="mod">
          <ac:chgData name="Brian O'Donnell" userId="e91dd4e61bd0a66c" providerId="Windows Live" clId="Web-{B00766FC-0446-443A-AA68-1799915709AD}" dt="2023-09-25T23:27:52.206" v="0" actId="1076"/>
          <ac:spMkLst>
            <pc:docMk/>
            <pc:sldMk cId="0" sldId="304"/>
            <ac:spMk id="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6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image" Target="../media/image4.wmf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Execution Control Structures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Conditional Structures</a:t>
            </a: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Iteration Patterns, Part I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Two-Dimensional Lists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dirty="0">
                <a:solidFill>
                  <a:schemeClr val="accent1"/>
                </a:solidFill>
              </a:rPr>
              <a:t>Loop</a:t>
            </a:r>
          </a:p>
          <a:p>
            <a:pPr marL="344488" indent="-344488">
              <a:spcAft>
                <a:spcPts val="600"/>
              </a:spcAft>
              <a:buClr>
                <a:srgbClr val="0000FF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Iteration Patterns, Part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82275" y="1577746"/>
            <a:ext cx="685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Iterating over every item of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</a:rPr>
              <a:t>explicit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sequence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kern="0" dirty="0">
              <a:solidFill>
                <a:schemeClr val="accent1"/>
              </a:solidFill>
              <a:latin typeface="Calibri" pitchFamily="34" charset="0"/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iterating over the characters of a text file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iterating over the lines of a text file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cs typeface="Courier New" panose="02070309020205020404" pitchFamily="49" charset="0"/>
              </a:rPr>
              <a:t>Iteration loop pattern</a:t>
            </a:r>
            <a:endParaRPr lang="en-US" sz="2000" kern="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102127" y="2959070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content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content: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02127" y="4899438"/>
            <a:ext cx="5284271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open('test.txt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lines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infile.readlines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line in lines: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end='')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3752273"/>
            <a:ext cx="528427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range(7, 100, 17):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7 24 41 58 75 92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5172364"/>
            <a:ext cx="5284271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range(len('world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147455"/>
            <a:ext cx="528427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0 1 2 3 4 5 6 7 8 9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319515" y="5018476"/>
            <a:ext cx="2651303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This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example </a:t>
            </a: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illustrates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the most important application of the 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6023" y="404338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'cat'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23784" y="6077567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'bird'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83933" y="4702874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'dog'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65875" y="5380605"/>
            <a:ext cx="1279703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'fish'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410051" y="410047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10051" y="4759964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10051" y="6134657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410051" y="5437695"/>
            <a:ext cx="14159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2042950" y="2128073"/>
            <a:ext cx="5284271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pets = ['cat', 'dog', 'fish', 'bird']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animal in pets: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print(animal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34729" y="4043387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79056" y="6077567"/>
            <a:ext cx="42955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49504" y="4702874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864282" y="5380605"/>
            <a:ext cx="42955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788322" y="410047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4788322" y="4759964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88322" y="6134657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788322" y="5437695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32" name="TextBox 31"/>
          <p:cNvSpPr txBox="1"/>
          <p:nvPr/>
        </p:nvSpPr>
        <p:spPr bwMode="auto">
          <a:xfrm>
            <a:off x="4788322" y="2713182"/>
            <a:ext cx="3693436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range(len(pets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print(pets[i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cat dog fish bird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6866590" y="410047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pets[0]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6866590" y="4759964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pets[1]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866590" y="5437695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pets[2]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6866590" y="6134657"/>
            <a:ext cx="20297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pets[3]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printed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/>
      <p:bldP spid="14" grpId="1"/>
      <p:bldP spid="15" grpId="0"/>
      <p:bldP spid="16" grpId="0"/>
      <p:bldP spid="16" grpId="1"/>
      <p:bldP spid="17" grpId="0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/>
      <p:bldP spid="28" grpId="1"/>
      <p:bldP spid="29" grpId="0"/>
      <p:bldP spid="30" grpId="0"/>
      <p:bldP spid="30" grpId="1"/>
      <p:bldP spid="31" grpId="0"/>
      <p:bldP spid="32" grpId="0" animBg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Counter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 of numbers…  But why complicate things?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1050002" y="4895273"/>
            <a:ext cx="71992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1050019" y="4895273"/>
            <a:ext cx="71992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compare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with lst[i+1]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1050019" y="4895273"/>
            <a:ext cx="719928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&lt;=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correctly ordered, continue 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incorrectly ordered, return false 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1050019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all adjacent pairs are correctly ordered,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1050002" y="4895273"/>
            <a:ext cx="71992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num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compare num with next number in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1050003" y="4895273"/>
            <a:ext cx="7199278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compare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with lst[i+1]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50005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1050023" y="4895273"/>
            <a:ext cx="7199276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checkSorted(lst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True if sequence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increasing,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range(0,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0, 1, 2, ..., len(lst)-2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&gt; lst[i+1]: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2275" y="2131744"/>
            <a:ext cx="614655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Let’s develop function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checkSorted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that:</a:t>
            </a:r>
          </a:p>
          <a:p>
            <a:pPr marL="230188" marR="0" indent="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takes a </a:t>
            </a: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list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of comparable items as input</a:t>
            </a:r>
          </a:p>
          <a:p>
            <a:pPr marL="230188" marR="0" indent="2317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Arial"/>
              <a:buChar char="•"/>
              <a:tabLst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returns True if the sequence is increasing, False otherwise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1050002" y="3309733"/>
            <a:ext cx="412236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checkSorted([2, 4, 6, 8, 10])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checkSorted([2, 4, 6, 3, 10])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6107545" y="3398315"/>
            <a:ext cx="2863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Implementation idea: </a:t>
            </a:r>
            <a:r>
              <a:rPr lang="en-US" sz="2000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check that adjacent pairs are correctly ordered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5" grpId="0" animBg="1"/>
      <p:bldP spid="35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36" grpId="0" animBg="1"/>
      <p:bldP spid="36" grpId="1" animBg="1"/>
      <p:bldP spid="34" grpId="0" animBg="1"/>
      <p:bldP spid="34" grpId="1" animBg="1"/>
      <p:bldP spid="40" grpId="0" animBg="1"/>
      <p:bldP spid="42" grpId="0"/>
      <p:bldP spid="43" grpId="2" animBg="1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021639" y="1593135"/>
            <a:ext cx="412236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arithmetic([3, 6, 9, 12, 15])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arithmetic([3, 6, 9, 11, 14])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arithmetic([3])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1400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9" y="3359727"/>
            <a:ext cx="7199276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 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diff = lst[1] -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lst[i+1]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!= diff: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9" y="1470025"/>
            <a:ext cx="4116642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Write function 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arithmetic()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as input a list of numbers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returns True if the numbers in the list form an arithmetic sequence, False otherwise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3359727"/>
            <a:ext cx="719927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arithmetic(lst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'''return True if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contains an arithmetic sequence,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False otherwise'''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&lt; 2: # a sequence of length &lt; 2 is arithmetic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 check that the difference between successive numbers is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# equal to the difference between the first two numbers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diff = lst[1] -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len(lst)-1):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lst[i+1]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!= diff: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True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3)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22)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13)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res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+ num  (= 5)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res +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79583" y="236257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For example:     the sum of numbers in a list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4472809" y="3791814"/>
            <a:ext cx="995858" cy="8192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3221787" y="4468115"/>
            <a:ext cx="1492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5996015" y="1577746"/>
            <a:ext cx="300568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 += num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res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16200000" flipV="1">
            <a:off x="7015398" y="2707606"/>
            <a:ext cx="819267" cy="43474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6866590" y="3334613"/>
            <a:ext cx="22070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shorthand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1" grpId="0" animBg="1"/>
      <p:bldP spid="32" grpId="0" animBg="1"/>
      <p:bldP spid="32" grpId="1" animBg="1"/>
      <p:bldP spid="33" grpId="0" animBg="1"/>
      <p:bldP spid="33" grpId="1" animBg="1"/>
      <p:bldP spid="34" grpId="0" animBg="1"/>
      <p:bldP spid="41" grpId="0"/>
      <p:bldP spid="42" grpId="0" animBg="1"/>
      <p:bldP spid="42" grpId="1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Accumulator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Accumulating something in every loop iteration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33622" y="41538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89944" y="50682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14551" y="46110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21787" y="55254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858613" y="5982680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92476" y="42109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2476" y="46681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92476" y="51253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92476" y="55825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92476" y="6039770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num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92476" y="3391703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</a:t>
            </a: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46709" y="3334613"/>
            <a:ext cx="34261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3, 2, 7, 1, 9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5330003" y="3391703"/>
            <a:ext cx="2029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5330003" y="42109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*= num  (= 3)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330003" y="6039770"/>
            <a:ext cx="42464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378)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330003" y="51253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42)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330003" y="55825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42)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5330003" y="4668170"/>
            <a:ext cx="4233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*=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num  (= 6)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996015" y="2208688"/>
            <a:ext cx="3005682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2, 7, 1,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for num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*= num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79583" y="2208688"/>
            <a:ext cx="55164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What if we wanted to obtain the product instead? What should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res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be initialized to?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4" grpId="0"/>
      <p:bldP spid="25" grpId="0"/>
      <p:bldP spid="26" grpId="0"/>
      <p:bldP spid="27" grpId="0"/>
      <p:bldP spid="28" grpId="0"/>
      <p:bldP spid="29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7" y="4021523"/>
            <a:ext cx="2060583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factorial(6)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720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/>
              <a:t>factorial()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non-negative integer </a:t>
            </a:r>
            <a:r>
              <a:rPr lang="en-US" dirty="0" err="1">
                <a:latin typeface="Calibri (Body)"/>
                <a:cs typeface="Calibri (Body)"/>
              </a:rPr>
              <a:t>n</a:t>
            </a:r>
            <a:r>
              <a:rPr lang="en-US" dirty="0">
                <a:latin typeface="Calibri (Body)"/>
                <a:cs typeface="Calibri (Body)"/>
              </a:rPr>
              <a:t> </a:t>
            </a:r>
            <a:r>
              <a:rPr lang="en-US" dirty="0"/>
              <a:t>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</a:t>
            </a:r>
            <a:r>
              <a:rPr lang="en-US" dirty="0" err="1"/>
              <a:t>n</a:t>
            </a:r>
            <a:r>
              <a:rPr lang="en-US" dirty="0"/>
              <a:t>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342024" y="4452410"/>
            <a:ext cx="413973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factorial(n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! for input integer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n+1):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*=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09358" y="2882322"/>
          <a:ext cx="5503720" cy="31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82900" imgH="165100" progId="Equation.3">
                  <p:embed/>
                </p:oleObj>
              </mc:Choice>
              <mc:Fallback>
                <p:oleObj name="Equation" r:id="rId2" imgW="2882900" imgH="1651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58" y="2882322"/>
                        <a:ext cx="5503720" cy="3151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709357" y="3240088"/>
          <a:ext cx="606425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500" imgH="139700" progId="Equation.3">
                  <p:embed/>
                </p:oleObj>
              </mc:Choice>
              <mc:Fallback>
                <p:oleObj name="Equation" r:id="rId4" imgW="317500" imgH="1397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357" y="3240088"/>
                        <a:ext cx="606425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6697313" y="2797403"/>
            <a:ext cx="33855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if</a:t>
            </a: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7052180" y="2882322"/>
          <a:ext cx="655637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" imgH="127000" progId="Equation.3">
                  <p:embed/>
                </p:oleObj>
              </mc:Choice>
              <mc:Fallback>
                <p:oleObj name="Equation" r:id="rId6" imgW="342900" imgH="127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2180" y="2882322"/>
                        <a:ext cx="655637" cy="24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77409"/>
            <a:ext cx="432926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acronym('Random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access memory')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'RAM'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acronym("GNU's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not UNIX")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'GNU'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/>
              <a:t>acronym()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phrase (i.e., a string)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acronym for the phrase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224688"/>
            <a:ext cx="741355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acronym(phrase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 the acronym of the input string phrase'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split phrase into a list of words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phrase.split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accumulate first character, as an uppercase, of every word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''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words: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 = res + w[0].upper()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152495" y="2640934"/>
            <a:ext cx="432926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divisors(11)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11]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05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/>
              <a:t>divisors()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positive integer </a:t>
            </a:r>
            <a:r>
              <a:rPr lang="en-US" dirty="0" err="1"/>
              <a:t>n</a:t>
            </a:r>
            <a:r>
              <a:rPr lang="en-US" dirty="0"/>
              <a:t>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list of positive divisors of </a:t>
            </a:r>
            <a:r>
              <a:rPr lang="en-US" dirty="0" err="1"/>
              <a:t>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4332410"/>
            <a:ext cx="7413557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divisors(n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'return the list of divisors of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[]    # accumulator initialized to an empty list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range(1, n+1):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0:    #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a divisor of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res.append(i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# accumulate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3294914" y="5673464"/>
            <a:ext cx="1351803" cy="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3247453" y="499756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52950" y="6349368"/>
            <a:ext cx="2035734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72702" y="4849463"/>
            <a:ext cx="498020" cy="25017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One-way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883332"/>
            <a:ext cx="4278760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269945" y="1775610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17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2" grpId="0" animBg="1"/>
      <p:bldP spid="22" grpId="1" animBg="1"/>
      <p:bldP spid="23" grpId="0" animBg="1"/>
      <p:bldP spid="23" grpId="1" animBg="1"/>
      <p:bldP spid="21" grpId="0"/>
      <p:bldP spid="21" grpId="1"/>
      <p:bldP spid="21" grpId="2"/>
      <p:bldP spid="21" grpId="3"/>
      <p:bldP spid="24" grpId="0"/>
      <p:bldP spid="24" grpId="1"/>
      <p:bldP spid="24" grpId="2"/>
      <p:bldP spid="24" grpId="3"/>
      <p:bldP spid="24" grpId="4"/>
      <p:bldP spid="24" grpId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Nested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20886" y="2348294"/>
            <a:ext cx="55145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0 1 2 3 4 0 1 2 3 4 0 1 2 3 4 0 1 2 3 4 0 1 2 3 4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520886" y="2348294"/>
            <a:ext cx="1607417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20886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nested(n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60458" y="941239"/>
            <a:ext cx="1760062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nested2(n)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4918984" y="5112993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162600" y="2748403"/>
            <a:ext cx="4924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0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62600" y="3948733"/>
            <a:ext cx="56735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3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3162600" y="3148513"/>
            <a:ext cx="50579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1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162600" y="3548623"/>
            <a:ext cx="53657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2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3162600" y="4348843"/>
            <a:ext cx="5981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= 4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inner for loop should print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0 1 2 3 4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918983" y="5098544"/>
            <a:ext cx="3283123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nested2(n):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range(j+1):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51351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Nesting a loop inside another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 animBg="1"/>
      <p:bldP spid="11" grpId="1" animBg="1"/>
      <p:bldP spid="5" grpId="0" animBg="1"/>
      <p:bldP spid="5" grpId="1" animBg="1"/>
      <p:bldP spid="13" grpId="0" animBg="1"/>
      <p:bldP spid="20" grpId="1" animBg="1"/>
      <p:bldP spid="21" grpId="0" animBg="1"/>
      <p:bldP spid="21" grpId="1" animBg="1"/>
      <p:bldP spid="22" grpId="0"/>
      <p:bldP spid="23" grpId="0"/>
      <p:bldP spid="24" grpId="0"/>
      <p:bldP spid="25" grpId="0"/>
      <p:bldP spid="26" grpId="0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3270" y="3634574"/>
            <a:ext cx="559151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inBoth([3, 2, 5, 4, 7], [9, 0, 1,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inBoth([2, 5, 4, 7], [9, 0, 1,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inBoth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 takes: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2 lists as input</a:t>
            </a:r>
            <a:endParaRPr lang="en-US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and returns </a:t>
            </a:r>
            <a:r>
              <a:rPr lang="en-US" dirty="0">
                <a:solidFill>
                  <a:srgbClr val="000000"/>
                </a:solidFill>
              </a:rPr>
              <a:t>True </a:t>
            </a:r>
            <a:r>
              <a:rPr lang="en-US" dirty="0">
                <a:solidFill>
                  <a:schemeClr val="accent1"/>
                </a:solidFill>
              </a:rPr>
              <a:t>if there is an item that is common to both lists and </a:t>
            </a:r>
            <a:r>
              <a:rPr lang="en-US" dirty="0">
                <a:solidFill>
                  <a:srgbClr val="000000"/>
                </a:solidFill>
              </a:rPr>
              <a:t>False </a:t>
            </a:r>
            <a:r>
              <a:rPr lang="en-US" dirty="0">
                <a:solidFill>
                  <a:schemeClr val="accent1"/>
                </a:solidFill>
              </a:rPr>
              <a:t>otherwise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813270" y="3634575"/>
            <a:ext cx="559151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pairSum([7, 8, 5, 3, 4, 6], 11)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2 5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pairSum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 takes as input: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a list of numbers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 target value</a:t>
            </a: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and prints the indexes of all pairs of values in the list that add up to the target value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Two-dimensional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78077" y="2198673"/>
          <a:ext cx="1804172" cy="400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 bwMode="auto">
          <a:xfrm>
            <a:off x="848520" y="1634294"/>
            <a:ext cx="60679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list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[3, 5, 7, 9]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viewed as a 1-D table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848520" y="2798838"/>
            <a:ext cx="33295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How to represent a 2-D table?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972071" y="5082178"/>
            <a:ext cx="50894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2-D table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just a list of rows (i.e., 1-D tables)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280007" y="2198673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1280007" y="345732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80007" y="385743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280007" y="4257546"/>
            <a:ext cx="24702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  =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72071" y="3488105"/>
            <a:ext cx="277814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 [3, 5, 7, 9]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[0, 2, 1, 6] 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ts val="600"/>
              </a:spcAft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[3, 8, 3, 1] ]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496485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90299" y="2209344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496485" y="2220015"/>
            <a:ext cx="2647515" cy="440120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[[3,5,7,9],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[0,2,1,6],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[3,8,3,1]]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5, 7,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[0, 2, 1,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[3, 8, 3, 1]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lst[0][0]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lst[1][2]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lst[2][0]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4178077" y="3457326"/>
          <a:ext cx="1804172" cy="120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11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941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 bwMode="auto">
          <a:xfrm>
            <a:off x="3863418" y="350349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863418" y="388821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863418" y="4288324"/>
            <a:ext cx="3146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178077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4640694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103311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519632" y="3087994"/>
            <a:ext cx="4626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Nested loop pattern and 2-D lists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884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nested loop is often needed to access all objects in a 2-D list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of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object in the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print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82275" y="2408743"/>
            <a:ext cx="5239519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print2D(t):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'prints values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a 2D table'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item in row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print(item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482275" y="3793738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iteration loop pattern)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len(t[0])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range(nrows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range(ncols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482275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 of rows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ncols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number of columns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range(nrows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range(ncols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82274" y="4546302"/>
            <a:ext cx="523951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incr2D(t):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'increments each number in 2D list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for every row index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for every column index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t[i][j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6099816" y="2561143"/>
            <a:ext cx="2992028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[[3, 5, 7, 9],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[0, 2, 1,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[3, 8, 3, 1]]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3 5 7 9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0 2 1 6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3 8 3 1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incr2D(t)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print2D(t)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4 6 8 10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1 3 2 7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4 9 4 2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482275" y="6362184"/>
            <a:ext cx="36577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(Using the counter loop pattern)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5" grpId="0"/>
      <p:bldP spid="37" grpId="0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67983" y="3419131"/>
            <a:ext cx="714397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[[0, 156, 0, 0], [34, 0, 0, 0], [23, 123, 0, 34]] 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[[123, 56, 255], [34, 0, 0], [23, 123, 0], [3, 0, 0]]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pixels(lst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82262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Implement function </a:t>
            </a:r>
            <a:r>
              <a:rPr lang="en-US" dirty="0"/>
              <a:t>pixels()</a:t>
            </a:r>
            <a:r>
              <a:rPr lang="en-US" dirty="0">
                <a:solidFill>
                  <a:schemeClr val="accent1"/>
                </a:solidFill>
              </a:rPr>
              <a:t> that takes as input:</a:t>
            </a:r>
          </a:p>
          <a:p>
            <a:pPr marL="914400" lvl="1" indent="-45720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a two-dimensional list of nonnegative integer entries (representing the values of pixels of an image)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and returns the number of entries that are positive (i.e., the number of pixels that are not dark). Your function should work on two-dimensional lists of any size.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hape 57"/>
          <p:cNvCxnSpPr>
            <a:stCxn id="17" idx="2"/>
            <a:endCxn id="10" idx="0"/>
          </p:cNvCxnSpPr>
          <p:nvPr/>
        </p:nvCxnSpPr>
        <p:spPr>
          <a:xfrm rot="5400000" flipH="1">
            <a:off x="5479545" y="3401042"/>
            <a:ext cx="1699570" cy="1833999"/>
          </a:xfrm>
          <a:prstGeom prst="bentConnector5">
            <a:avLst>
              <a:gd name="adj1" fmla="val -13450"/>
              <a:gd name="adj2" fmla="val -85449"/>
              <a:gd name="adj3" fmla="val 133006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cxnSp>
        <p:nvCxnSpPr>
          <p:cNvPr id="43" name="Shape 42"/>
          <p:cNvCxnSpPr>
            <a:stCxn id="10" idx="2"/>
            <a:endCxn id="50" idx="0"/>
          </p:cNvCxnSpPr>
          <p:nvPr/>
        </p:nvCxnSpPr>
        <p:spPr>
          <a:xfrm rot="16200000" flipH="1">
            <a:off x="4736435" y="5673461"/>
            <a:ext cx="1351803" cy="1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</p:txBody>
      </p:sp>
      <p:cxnSp>
        <p:nvCxnSpPr>
          <p:cNvPr id="13" name="Shape 12"/>
          <p:cNvCxnSpPr>
            <a:stCxn id="10" idx="3"/>
            <a:endCxn id="17" idx="0"/>
          </p:cNvCxnSpPr>
          <p:nvPr/>
        </p:nvCxnSpPr>
        <p:spPr>
          <a:xfrm>
            <a:off x="6186187" y="4232911"/>
            <a:ext cx="1060142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6010899" y="4827307"/>
            <a:ext cx="247085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Alternate Process 49"/>
          <p:cNvSpPr/>
          <p:nvPr/>
        </p:nvSpPr>
        <p:spPr>
          <a:xfrm>
            <a:off x="4013740" y="634936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5738565" y="4841604"/>
            <a:ext cx="1181543" cy="1833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6186185" y="3862596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5090755" y="3146680"/>
            <a:ext cx="643151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2144942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358" y="3468255"/>
            <a:ext cx="2878149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while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Alternate Process 18"/>
          <p:cNvSpPr/>
          <p:nvPr/>
        </p:nvSpPr>
        <p:spPr>
          <a:xfrm>
            <a:off x="5035082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</p:txBody>
      </p:sp>
      <p:cxnSp>
        <p:nvCxnSpPr>
          <p:cNvPr id="21" name="Shape 62"/>
          <p:cNvCxnSpPr>
            <a:endCxn id="19" idx="0"/>
          </p:cNvCxnSpPr>
          <p:nvPr/>
        </p:nvCxnSpPr>
        <p:spPr>
          <a:xfrm rot="5400000">
            <a:off x="5212081" y="1974284"/>
            <a:ext cx="398937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hape 57"/>
          <p:cNvCxnSpPr>
            <a:stCxn id="36" idx="2"/>
            <a:endCxn id="34" idx="0"/>
          </p:cNvCxnSpPr>
          <p:nvPr/>
        </p:nvCxnSpPr>
        <p:spPr>
          <a:xfrm rot="5400000" flipH="1">
            <a:off x="5479545" y="3401041"/>
            <a:ext cx="1699570" cy="1834000"/>
          </a:xfrm>
          <a:prstGeom prst="bentConnector5">
            <a:avLst>
              <a:gd name="adj1" fmla="val -13450"/>
              <a:gd name="adj2" fmla="val -85534"/>
              <a:gd name="adj3" fmla="val 133005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hape 42"/>
          <p:cNvCxnSpPr>
            <a:stCxn id="34" idx="2"/>
            <a:endCxn id="37" idx="0"/>
          </p:cNvCxnSpPr>
          <p:nvPr/>
        </p:nvCxnSpPr>
        <p:spPr>
          <a:xfrm rot="16200000" flipH="1">
            <a:off x="4735690" y="5674205"/>
            <a:ext cx="1353291" cy="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 bwMode="auto">
          <a:xfrm>
            <a:off x="4688970" y="4997567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Decision 33"/>
          <p:cNvSpPr/>
          <p:nvPr/>
        </p:nvSpPr>
        <p:spPr>
          <a:xfrm>
            <a:off x="4638473" y="3468256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</a:p>
        </p:txBody>
      </p:sp>
      <p:cxnSp>
        <p:nvCxnSpPr>
          <p:cNvPr id="35" name="Shape 34"/>
          <p:cNvCxnSpPr>
            <a:stCxn id="34" idx="3"/>
            <a:endCxn id="36" idx="0"/>
          </p:cNvCxnSpPr>
          <p:nvPr/>
        </p:nvCxnSpPr>
        <p:spPr>
          <a:xfrm>
            <a:off x="6186187" y="4232911"/>
            <a:ext cx="1060143" cy="59439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lternate Process 35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</a:p>
        </p:txBody>
      </p:sp>
      <p:sp>
        <p:nvSpPr>
          <p:cNvPr id="37" name="Alternate Process 36"/>
          <p:cNvSpPr/>
          <p:nvPr/>
        </p:nvSpPr>
        <p:spPr>
          <a:xfrm>
            <a:off x="5250585" y="635085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6186185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40" name="Shape 62"/>
          <p:cNvCxnSpPr>
            <a:stCxn id="19" idx="2"/>
            <a:endCxn id="34" idx="0"/>
          </p:cNvCxnSpPr>
          <p:nvPr/>
        </p:nvCxnSpPr>
        <p:spPr>
          <a:xfrm rot="16200000" flipH="1">
            <a:off x="4934947" y="2990873"/>
            <a:ext cx="953190" cy="157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6" name="TextBox 65"/>
          <p:cNvSpPr txBox="1"/>
          <p:nvPr/>
        </p:nvSpPr>
        <p:spPr bwMode="auto">
          <a:xfrm>
            <a:off x="7246330" y="3296746"/>
            <a:ext cx="646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3" name="TextBox 72"/>
          <p:cNvSpPr txBox="1"/>
          <p:nvPr/>
        </p:nvSpPr>
        <p:spPr bwMode="auto">
          <a:xfrm>
            <a:off x="710934" y="386259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</a:t>
            </a:r>
          </a:p>
        </p:txBody>
      </p:sp>
      <p:sp>
        <p:nvSpPr>
          <p:cNvPr id="78" name="Rectangle 77"/>
          <p:cNvSpPr/>
          <p:nvPr/>
        </p:nvSpPr>
        <p:spPr>
          <a:xfrm>
            <a:off x="7892736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92737" y="3239656"/>
            <a:ext cx="57897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0" name="Alternate Process 79"/>
          <p:cNvSpPr/>
          <p:nvPr/>
        </p:nvSpPr>
        <p:spPr>
          <a:xfrm>
            <a:off x="5035081" y="2174547"/>
            <a:ext cx="75134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Decision 80"/>
          <p:cNvSpPr/>
          <p:nvPr/>
        </p:nvSpPr>
        <p:spPr>
          <a:xfrm>
            <a:off x="4636897" y="3468254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&lt;= 37 ?</a:t>
            </a:r>
          </a:p>
        </p:txBody>
      </p:sp>
      <p:sp>
        <p:nvSpPr>
          <p:cNvPr id="82" name="Alternate Process 81"/>
          <p:cNvSpPr/>
          <p:nvPr/>
        </p:nvSpPr>
        <p:spPr>
          <a:xfrm>
            <a:off x="6814703" y="4827307"/>
            <a:ext cx="8632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88981" y="4997564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4" name="Alternate Process 83"/>
          <p:cNvSpPr/>
          <p:nvPr/>
        </p:nvSpPr>
        <p:spPr>
          <a:xfrm>
            <a:off x="5248998" y="6351687"/>
            <a:ext cx="323512" cy="337542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6" name="TextBox 85"/>
          <p:cNvSpPr txBox="1"/>
          <p:nvPr/>
        </p:nvSpPr>
        <p:spPr bwMode="auto">
          <a:xfrm>
            <a:off x="6184611" y="3862596"/>
            <a:ext cx="7216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7" name="TextBox 86"/>
          <p:cNvSpPr txBox="1"/>
          <p:nvPr/>
        </p:nvSpPr>
        <p:spPr bwMode="auto">
          <a:xfrm>
            <a:off x="710934" y="3874466"/>
            <a:ext cx="2878149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37: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    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7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  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</p:txBody>
      </p:sp>
      <p:sp>
        <p:nvSpPr>
          <p:cNvPr id="88" name="TextBox 87"/>
          <p:cNvSpPr txBox="1"/>
          <p:nvPr/>
        </p:nvSpPr>
        <p:spPr bwMode="auto">
          <a:xfrm>
            <a:off x="709357" y="1775609"/>
            <a:ext cx="39477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compute the smallest multiple of 7 greater than 37.</a:t>
            </a:r>
          </a:p>
        </p:txBody>
      </p:sp>
      <p:sp>
        <p:nvSpPr>
          <p:cNvPr id="89" name="TextBox 88"/>
          <p:cNvSpPr txBox="1"/>
          <p:nvPr/>
        </p:nvSpPr>
        <p:spPr bwMode="auto">
          <a:xfrm>
            <a:off x="710934" y="2760368"/>
            <a:ext cx="392753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Idea: generate multiples of 7 until we get a number greater than 37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33" grpId="0"/>
      <p:bldP spid="33" grpId="1"/>
      <p:bldP spid="34" grpId="0" animBg="1"/>
      <p:bldP spid="34" grpId="1" animBg="1"/>
      <p:bldP spid="34" grpId="2" animBg="1"/>
      <p:bldP spid="34" grpId="3" animBg="1"/>
      <p:bldP spid="34" grpId="4" animBg="1"/>
      <p:bldP spid="34" grpId="5" animBg="1"/>
      <p:bldP spid="34" grpId="6" animBg="1"/>
      <p:bldP spid="34" grpId="7" animBg="1"/>
      <p:bldP spid="34" grpId="8" animBg="1"/>
      <p:bldP spid="34" grpId="9" animBg="1"/>
      <p:bldP spid="34" grpId="10" animBg="1"/>
      <p:bldP spid="34" grpId="11" animBg="1"/>
      <p:bldP spid="36" grpId="0" animBg="1"/>
      <p:bldP spid="36" grpId="1" animBg="1"/>
      <p:bldP spid="36" grpId="2" animBg="1"/>
      <p:bldP spid="36" grpId="3" animBg="1"/>
      <p:bldP spid="36" grpId="4" animBg="1"/>
      <p:bldP spid="36" grpId="5" animBg="1"/>
      <p:bldP spid="36" grpId="6" animBg="1"/>
      <p:bldP spid="36" grpId="7" animBg="1"/>
      <p:bldP spid="36" grpId="8" animBg="1"/>
      <p:bldP spid="36" grpId="9" animBg="1"/>
      <p:bldP spid="37" grpId="0" animBg="1"/>
      <p:bldP spid="37" grpId="1" animBg="1"/>
      <p:bldP spid="39" grpId="0"/>
      <p:bldP spid="39" grpId="1"/>
      <p:bldP spid="39" grpId="2"/>
      <p:bldP spid="39" grpId="3"/>
      <p:bldP spid="39" grpId="4"/>
      <p:bldP spid="39" grpId="5"/>
      <p:bldP spid="39" grpId="6"/>
      <p:bldP spid="39" grpId="7"/>
      <p:bldP spid="39" grpId="8"/>
      <p:bldP spid="39" grpId="9"/>
      <p:bldP spid="65" grpId="0" animBg="1"/>
      <p:bldP spid="65" grpId="1" animBg="1"/>
      <p:bldP spid="66" grpId="0"/>
      <p:bldP spid="71" grpId="0" animBg="1"/>
      <p:bldP spid="71" grpId="1" animBg="1"/>
      <p:bldP spid="72" grpId="0" animBg="1"/>
      <p:bldP spid="73" grpId="0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80" grpId="0" animBg="1"/>
      <p:bldP spid="80" grpId="1" animBg="1"/>
      <p:bldP spid="81" grpId="0" animBg="1"/>
      <p:bldP spid="81" grpId="1" animBg="1"/>
      <p:bldP spid="81" grpId="2" animBg="1"/>
      <p:bldP spid="81" grpId="3" animBg="1"/>
      <p:bldP spid="81" grpId="4" animBg="1"/>
      <p:bldP spid="81" grpId="6" animBg="1"/>
      <p:bldP spid="81" grpId="7" animBg="1"/>
      <p:bldP spid="81" grpId="8" animBg="1"/>
      <p:bldP spid="81" grpId="9" animBg="1"/>
      <p:bldP spid="81" grpId="10" animBg="1"/>
      <p:bldP spid="81" grpId="11" animBg="1"/>
      <p:bldP spid="81" grpId="12" animBg="1"/>
      <p:bldP spid="82" grpId="0" animBg="1"/>
      <p:bldP spid="82" grpId="1" animBg="1"/>
      <p:bldP spid="82" grpId="2" animBg="1"/>
      <p:bldP spid="82" grpId="3" animBg="1"/>
      <p:bldP spid="82" grpId="4" animBg="1"/>
      <p:bldP spid="82" grpId="5" animBg="1"/>
      <p:bldP spid="82" grpId="6" animBg="1"/>
      <p:bldP spid="82" grpId="7" animBg="1"/>
      <p:bldP spid="82" grpId="8" animBg="1"/>
      <p:bldP spid="83" grpId="0"/>
      <p:bldP spid="84" grpId="0" animBg="1"/>
      <p:bldP spid="86" grpId="0"/>
      <p:bldP spid="87" grpId="0" animBg="1"/>
      <p:bldP spid="8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322251" y="3193080"/>
            <a:ext cx="3508981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1, -7, -4, 9, -2]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negative([1, 2, 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638086"/>
            <a:ext cx="6157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negative()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list of numbers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index of the first negative number in the list or -1 if there is no negative number in the list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iterate through list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compare each number with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Which loop pattern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shoud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we use?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   # using counter loop pattern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number at index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first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# negative number, so return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if for loop completes execution,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contains no negative number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709358" y="4777658"/>
            <a:ext cx="7664674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greater(lst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range(len(lst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Sequence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60758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Generating a sequence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reaches the desired solution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358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5270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>
          <a:xfrm>
            <a:off x="2171726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3354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25072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59812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89221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11869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43587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278327" y="2920066"/>
            <a:ext cx="57024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7848575" y="2977156"/>
            <a:ext cx="494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. . .</a:t>
            </a:r>
          </a:p>
        </p:txBody>
      </p:sp>
      <p:sp>
        <p:nvSpPr>
          <p:cNvPr id="21" name="Freeform 20"/>
          <p:cNvSpPr/>
          <p:nvPr/>
        </p:nvSpPr>
        <p:spPr>
          <a:xfrm>
            <a:off x="994737" y="3371133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2" name="Freeform 21"/>
          <p:cNvSpPr/>
          <p:nvPr/>
        </p:nvSpPr>
        <p:spPr>
          <a:xfrm>
            <a:off x="1730649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3" name="Freeform 22"/>
          <p:cNvSpPr/>
          <p:nvPr/>
        </p:nvSpPr>
        <p:spPr>
          <a:xfrm>
            <a:off x="2466561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4" name="Freeform 23"/>
          <p:cNvSpPr/>
          <p:nvPr/>
        </p:nvSpPr>
        <p:spPr>
          <a:xfrm>
            <a:off x="3202473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5" name="Freeform 24"/>
          <p:cNvSpPr/>
          <p:nvPr/>
        </p:nvSpPr>
        <p:spPr>
          <a:xfrm>
            <a:off x="3938385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6" name="Freeform 25"/>
          <p:cNvSpPr/>
          <p:nvPr/>
        </p:nvSpPr>
        <p:spPr>
          <a:xfrm>
            <a:off x="4674297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7" name="Freeform 26"/>
          <p:cNvSpPr/>
          <p:nvPr/>
        </p:nvSpPr>
        <p:spPr>
          <a:xfrm>
            <a:off x="5410209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28" name="Freeform 27"/>
          <p:cNvSpPr/>
          <p:nvPr/>
        </p:nvSpPr>
        <p:spPr>
          <a:xfrm>
            <a:off x="6146121" y="3377266"/>
            <a:ext cx="735912" cy="334343"/>
          </a:xfrm>
          <a:custGeom>
            <a:avLst/>
            <a:gdLst>
              <a:gd name="connsiteX0" fmla="*/ 0 w 735912"/>
              <a:gd name="connsiteY0" fmla="*/ 0 h 334343"/>
              <a:gd name="connsiteX1" fmla="*/ 367956 w 735912"/>
              <a:gd name="connsiteY1" fmla="*/ 332365 h 334343"/>
              <a:gd name="connsiteX2" fmla="*/ 735912 w 735912"/>
              <a:gd name="connsiteY2" fmla="*/ 11870 h 33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5912" h="334343">
                <a:moveTo>
                  <a:pt x="0" y="0"/>
                </a:moveTo>
                <a:cubicBezTo>
                  <a:pt x="122652" y="165193"/>
                  <a:pt x="245304" y="330387"/>
                  <a:pt x="367956" y="332365"/>
                </a:cubicBezTo>
                <a:cubicBezTo>
                  <a:pt x="490608" y="334343"/>
                  <a:pt x="735912" y="11870"/>
                  <a:pt x="735912" y="1187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+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436864"/>
            <a:ext cx="22186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Fibonacci sequence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4227872"/>
            <a:ext cx="650989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Goal: the first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Fibonnaci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number greater than some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bound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7093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not done yet, make current be next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22058" y="4860636"/>
            <a:ext cx="7664674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fibonacci(bound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'returns the smallest Fibonacci number greater than bound'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 = 1	        # previous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1	        # current Fibonacci number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&lt;= bound: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current becomes previous, and new current is computed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previous, current = current,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previous+current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/>
      <p:bldP spid="32" grpId="0" animBg="1"/>
      <p:bldP spid="32" grpId="1" animBg="1"/>
      <p:bldP spid="33" grpId="0" animBg="1"/>
      <p:bldP spid="33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hot!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 jacket.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Alternate Process 34"/>
          <p:cNvSpPr/>
          <p:nvPr/>
        </p:nvSpPr>
        <p:spPr>
          <a:xfrm>
            <a:off x="176799" y="4657047"/>
            <a:ext cx="2688422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Elbow Connector 35"/>
          <p:cNvCxnSpPr>
            <a:stCxn id="35" idx="2"/>
            <a:endCxn id="37" idx="0"/>
          </p:cNvCxnSpPr>
          <p:nvPr/>
        </p:nvCxnSpPr>
        <p:spPr>
          <a:xfrm rot="5400000">
            <a:off x="1264378" y="5254196"/>
            <a:ext cx="513263" cy="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/>
          <p:cNvSpPr/>
          <p:nvPr/>
        </p:nvSpPr>
        <p:spPr>
          <a:xfrm>
            <a:off x="122405" y="5510829"/>
            <a:ext cx="27972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'Bring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10" idx="1"/>
            <a:endCxn id="35" idx="0"/>
          </p:cNvCxnSpPr>
          <p:nvPr/>
        </p:nvCxnSpPr>
        <p:spPr>
          <a:xfrm rot="10800000" flipV="1">
            <a:off x="1521010" y="4232909"/>
            <a:ext cx="1675946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hape 54"/>
          <p:cNvCxnSpPr>
            <a:stCxn id="37" idx="2"/>
            <a:endCxn id="50" idx="0"/>
          </p:cNvCxnSpPr>
          <p:nvPr/>
        </p:nvCxnSpPr>
        <p:spPr>
          <a:xfrm rot="16200000" flipH="1">
            <a:off x="2485171" y="4887184"/>
            <a:ext cx="498020" cy="242634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2503539" y="386259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196956" y="346825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&gt; 86: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45164" y="4657047"/>
            <a:ext cx="2253297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4744670" y="4232910"/>
            <a:ext cx="1727143" cy="424137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lternate Process 16"/>
          <p:cNvSpPr/>
          <p:nvPr/>
        </p:nvSpPr>
        <p:spPr>
          <a:xfrm>
            <a:off x="4548705" y="5510829"/>
            <a:ext cx="384780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Elbow Connector 18"/>
          <p:cNvCxnSpPr>
            <a:stCxn id="11" idx="2"/>
            <a:endCxn id="17" idx="0"/>
          </p:cNvCxnSpPr>
          <p:nvPr/>
        </p:nvCxnSpPr>
        <p:spPr>
          <a:xfrm rot="16200000" flipH="1">
            <a:off x="6215579" y="5253800"/>
            <a:ext cx="513263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2932389" y="6349368"/>
            <a:ext cx="2029931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‘Goodbye.'</a:t>
            </a:r>
            <a:r>
              <a:rPr lang="en-US" sz="1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7" idx="2"/>
            <a:endCxn id="50" idx="0"/>
          </p:cNvCxnSpPr>
          <p:nvPr/>
        </p:nvCxnSpPr>
        <p:spPr>
          <a:xfrm rot="5400000">
            <a:off x="4960971" y="4837732"/>
            <a:ext cx="498020" cy="25252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4744668" y="3862595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endCxn id="10" idx="0"/>
          </p:cNvCxnSpPr>
          <p:nvPr/>
        </p:nvCxnSpPr>
        <p:spPr>
          <a:xfrm rot="5400000">
            <a:off x="3816989" y="3314429"/>
            <a:ext cx="307650" cy="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Two-way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548705" y="1560167"/>
            <a:ext cx="4278760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temp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hot!')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sure to drink liquids.')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not hot.')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print('Bring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jacket.')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.')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269945" y="1560167"/>
            <a:ext cx="3093628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&lt;condition&gt;: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statement&gt;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269945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65218" y="3160605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35" grpId="0" animBg="1"/>
      <p:bldP spid="35" grpId="1" animBg="1"/>
      <p:bldP spid="35" grpId="2" animBg="1"/>
      <p:bldP spid="37" grpId="0" animBg="1"/>
      <p:bldP spid="37" grpId="1" animBg="1"/>
      <p:bldP spid="37" grpId="2" animBg="1"/>
      <p:bldP spid="62" grpId="0"/>
      <p:bldP spid="62" grpId="1"/>
      <p:bldP spid="62" grpId="2"/>
      <p:bldP spid="10" grpId="0" animBg="1"/>
      <p:bldP spid="10" grpId="1" animBg="1"/>
      <p:bldP spid="10" grpId="2" animBg="1"/>
      <p:bldP spid="10" grpId="3" animBg="1"/>
      <p:bldP spid="10" grpId="4" animBg="1"/>
      <p:bldP spid="11" grpId="0" animBg="1"/>
      <p:bldP spid="11" grpId="1" animBg="1"/>
      <p:bldP spid="11" grpId="2" animBg="1"/>
      <p:bldP spid="17" grpId="0" animBg="1"/>
      <p:bldP spid="17" grpId="1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22" grpId="1" animBg="1"/>
      <p:bldP spid="22" grpId="2" animBg="1"/>
      <p:bldP spid="23" grpId="0" animBg="1"/>
      <p:bldP spid="23" grpId="1" animBg="1"/>
      <p:bldP spid="25" grpId="0"/>
      <p:bldP spid="25" grpId="1"/>
      <p:bldP spid="26" grpId="0"/>
      <p:bldP spid="26" grpId="1"/>
      <p:bldP spid="26" grpId="2"/>
      <p:bldP spid="26" grpId="3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296538" y="2663854"/>
            <a:ext cx="350898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approxE(0.01) 2.7166666666666663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approxE(0.000000001) 2.7182818284467594</a:t>
            </a: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73855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that approximates the Euler constant as follows: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number                   as input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returns the approximation         such that 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202908" y="3033186"/>
          <a:ext cx="4192586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355600" progId="Equation.3">
                  <p:embed/>
                </p:oleObj>
              </mc:Choice>
              <mc:Fallback>
                <p:oleObj name="Equation" r:id="rId2" imgW="2501900" imgH="3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3033186"/>
                        <a:ext cx="4192586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02908" y="3694505"/>
          <a:ext cx="1064169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355600" progId="Equation.3">
                  <p:embed/>
                </p:oleObj>
              </mc:Choice>
              <mc:Fallback>
                <p:oleObj name="Equation" r:id="rId4" imgW="635000" imgH="355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3694505"/>
                        <a:ext cx="1064169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02908" y="4289735"/>
          <a:ext cx="1490662" cy="604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76300" imgH="355600" progId="Equation.3">
                  <p:embed/>
                </p:oleObj>
              </mc:Choice>
              <mc:Fallback>
                <p:oleObj name="Equation" r:id="rId6" imgW="876300" imgH="3556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4289735"/>
                        <a:ext cx="1490662" cy="604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11"/>
          <p:cNvGraphicFramePr>
            <a:graphicFrameLocks noChangeAspect="1"/>
          </p:cNvGraphicFramePr>
          <p:nvPr/>
        </p:nvGraphicFramePr>
        <p:xfrm>
          <a:off x="202908" y="4894353"/>
          <a:ext cx="2133529" cy="59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70000" imgH="355600" progId="Equation.3">
                  <p:embed/>
                </p:oleObj>
              </mc:Choice>
              <mc:Fallback>
                <p:oleObj name="Equation" r:id="rId8" imgW="1270000" imgH="355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908" y="4894353"/>
                        <a:ext cx="2133529" cy="597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12"/>
          <p:cNvGraphicFramePr>
            <a:graphicFrameLocks noChangeAspect="1"/>
          </p:cNvGraphicFramePr>
          <p:nvPr/>
        </p:nvGraphicFramePr>
        <p:xfrm>
          <a:off x="193745" y="5494358"/>
          <a:ext cx="2999649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90700" imgH="355600" progId="Equation.3">
                  <p:embed/>
                </p:oleObj>
              </mc:Choice>
              <mc:Fallback>
                <p:oleObj name="Equation" r:id="rId10" imgW="1790700" imgH="355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45" y="5494358"/>
                        <a:ext cx="2999649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193745" y="6089588"/>
          <a:ext cx="3595855" cy="595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46300" imgH="355600" progId="Equation.3">
                  <p:embed/>
                </p:oleObj>
              </mc:Choice>
              <mc:Fallback>
                <p:oleObj name="Equation" r:id="rId12" imgW="2146300" imgH="355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745" y="6089588"/>
                        <a:ext cx="3595855" cy="5952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/>
        </p:nvGraphicFramePr>
        <p:xfrm>
          <a:off x="5451534" y="2054163"/>
          <a:ext cx="1599495" cy="298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500" imgH="177800" progId="Equation.3">
                  <p:embed/>
                </p:oleObj>
              </mc:Choice>
              <mc:Fallback>
                <p:oleObj name="Equation" r:id="rId14" imgW="952500" imgH="1778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1534" y="2054163"/>
                        <a:ext cx="1599495" cy="2985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4040188" y="2054286"/>
          <a:ext cx="21272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7000" imgH="177800" progId="Equation.3">
                  <p:embed/>
                </p:oleObj>
              </mc:Choice>
              <mc:Fallback>
                <p:oleObj name="Equation" r:id="rId16" imgW="127000" imgH="1778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2054286"/>
                        <a:ext cx="21272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2522538" y="4446588"/>
          <a:ext cx="102393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09600" imgH="177800" progId="Equation.3">
                  <p:embed/>
                </p:oleObj>
              </mc:Choice>
              <mc:Fallback>
                <p:oleObj name="Equation" r:id="rId18" imgW="609600" imgH="1778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4446588"/>
                        <a:ext cx="102393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3" name="Object 17"/>
          <p:cNvGraphicFramePr>
            <a:graphicFrameLocks noChangeAspect="1"/>
          </p:cNvGraphicFramePr>
          <p:nvPr/>
        </p:nvGraphicFramePr>
        <p:xfrm>
          <a:off x="3121025" y="5049838"/>
          <a:ext cx="11318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73100" imgH="177800" progId="Equation.3">
                  <p:embed/>
                </p:oleObj>
              </mc:Choice>
              <mc:Fallback>
                <p:oleObj name="Equation" r:id="rId20" imgW="673100" imgH="1778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5049838"/>
                        <a:ext cx="11318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4" name="Object 18"/>
          <p:cNvGraphicFramePr>
            <a:graphicFrameLocks noChangeAspect="1"/>
          </p:cNvGraphicFramePr>
          <p:nvPr/>
        </p:nvGraphicFramePr>
        <p:xfrm>
          <a:off x="3789600" y="5640388"/>
          <a:ext cx="151447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01700" imgH="177800" progId="Equation.3">
                  <p:embed/>
                </p:oleObj>
              </mc:Choice>
              <mc:Fallback>
                <p:oleObj name="Equation" r:id="rId22" imgW="901700" imgH="1778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9600" y="5640388"/>
                        <a:ext cx="1514475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5" name="Object 19"/>
          <p:cNvGraphicFramePr>
            <a:graphicFrameLocks noChangeAspect="1"/>
          </p:cNvGraphicFramePr>
          <p:nvPr/>
        </p:nvGraphicFramePr>
        <p:xfrm>
          <a:off x="4395494" y="6232525"/>
          <a:ext cx="1855788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104900" imgH="177800" progId="Equation.3">
                  <p:embed/>
                </p:oleObj>
              </mc:Choice>
              <mc:Fallback>
                <p:oleObj name="Equation" r:id="rId24" imgW="1104900" imgH="1778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494" y="6232525"/>
                        <a:ext cx="1855788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3121025" y="1882836"/>
          <a:ext cx="598488" cy="17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55600" imgH="101600" progId="Equation.3">
                  <p:embed/>
                </p:oleObj>
              </mc:Choice>
              <mc:Fallback>
                <p:oleObj name="Equation" r:id="rId26" imgW="355600" imgH="101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1025" y="1882836"/>
                        <a:ext cx="598488" cy="17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 bwMode="auto">
          <a:xfrm>
            <a:off x="2678609" y="3675702"/>
            <a:ext cx="64526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compute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current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2691309" y="3694505"/>
            <a:ext cx="64653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2          # index of next approximation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current = current, current + 1/factorial(i)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1   # index of next approximation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665909" y="3678476"/>
            <a:ext cx="6465391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approxE(error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       # approximation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current = 2    # approximation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current 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error: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new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old current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new current is old current + 1/factorial(?)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current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4" grpId="0" animBg="1"/>
      <p:bldP spid="3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Infinite loop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9252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infinite loop provides a continuous service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22058" y="4456545"/>
            <a:ext cx="657466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hello2():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'''a greeting service; it repeatedly requests the name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of the user and then greets the user''’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input('What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your name?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print('Hello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{}'.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format(name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722058" y="2285139"/>
            <a:ext cx="350898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hello2()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Sam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Tim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Hello Alex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What is your name?</a:t>
            </a:r>
          </a:p>
        </p:txBody>
      </p:sp>
      <p:sp>
        <p:nvSpPr>
          <p:cNvPr id="44" name="TextBox 43"/>
          <p:cNvSpPr txBox="1"/>
          <p:nvPr/>
        </p:nvSpPr>
        <p:spPr bwMode="auto">
          <a:xfrm>
            <a:off x="5137727" y="2285139"/>
            <a:ext cx="20408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greeting service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5137727" y="3085358"/>
            <a:ext cx="33712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server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coul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instead be a time server, or a web server, or a mail server, or…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  <p:bldP spid="36" grpId="0" animBg="1"/>
      <p:bldP spid="36" grpId="1" animBg="1"/>
      <p:bldP spid="41" grpId="0" animBg="1"/>
      <p:bldP spid="41" grpId="1" animBg="1"/>
      <p:bldP spid="42" grpId="0" animBg="1"/>
      <p:bldP spid="44" grpId="0"/>
      <p:bldP spid="4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Loop-and-a-half pattern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734785"/>
            <a:ext cx="41554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Cutting the last loop iteration “in half”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212904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city !=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788850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repeat: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ask user to enter city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if user entered flag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then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append city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Hong Kong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4521667" y="2325017"/>
            <a:ext cx="4635033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cities()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Lisbon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San Francisco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 Hong Kong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city: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['Lisbon', 'San Francisco', 'Hong Kong'] &gt;&gt;&gt;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0800000" flipV="1">
            <a:off x="3001818" y="5163127"/>
            <a:ext cx="2785862" cy="5749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824182" y="4722092"/>
            <a:ext cx="3963498" cy="441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5972346" y="4963073"/>
            <a:ext cx="23211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accumulator pattern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 flipV="1">
            <a:off x="4156364" y="5363184"/>
            <a:ext cx="1815982" cy="57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3805932" y="5142667"/>
            <a:ext cx="2166415" cy="2205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 bwMode="auto">
          <a:xfrm>
            <a:off x="5972346" y="5030205"/>
            <a:ext cx="2704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awkward and not quite intuitive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709358" y="2171129"/>
            <a:ext cx="38123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Example: a function that creates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of cities entered by the user and returns it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3217569"/>
            <a:ext cx="365902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empty string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a “flag” that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indicates the end of the input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4788850" y="4287958"/>
            <a:ext cx="4155480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3001817" y="5363185"/>
            <a:ext cx="2970529" cy="574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 bwMode="auto">
          <a:xfrm>
            <a:off x="305327" y="5164388"/>
            <a:ext cx="31821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last loop iteration stops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26" grpId="0"/>
      <p:bldP spid="26" grpId="2"/>
      <p:bldP spid="29" grpId="0"/>
      <p:bldP spid="29" grpId="2"/>
      <p:bldP spid="30" grpId="0"/>
      <p:bldP spid="31" grpId="0"/>
      <p:bldP spid="38" grpId="0" animBg="1"/>
      <p:bldP spid="4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12904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788850" y="3521364"/>
            <a:ext cx="4155480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cities2():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city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input('Enter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city: 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city == '':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lst.append(city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709358" y="1616364"/>
            <a:ext cx="7772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2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 statements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616364"/>
            <a:ext cx="658385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continue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next iteration of the loop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2847470"/>
            <a:ext cx="5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both cases, only the innermost loop is affected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before0(table):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break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850026" y="4920565"/>
            <a:ext cx="3631732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ignore0(table):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row in table: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num in row: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num == 0: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continue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print(num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end=' ’)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print()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277511" y="3729182"/>
            <a:ext cx="2204247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ignore0(table)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2 3 6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3 4 5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709358" y="3729182"/>
            <a:ext cx="216546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before0(table)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616364"/>
            <a:ext cx="737894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break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statement: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used inside the body of a loop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hen executed, it interrupts the current iteration of the loop</a:t>
            </a:r>
            <a:endParaRPr lang="en-US" kern="0" dirty="0">
              <a:latin typeface="Calibri" pitchFamily="34" charset="0"/>
              <a:ea typeface="+mj-ea"/>
              <a:cs typeface="+mj-cs"/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 err="1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xecution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continues with the statement that follows the loop body.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213098" y="3729182"/>
            <a:ext cx="2560783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table = [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[2, 3, 0, 6],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[0, 3, 4, 5],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[4, 5, 6, 0]]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3" grpId="0" animBg="1"/>
      <p:bldP spid="14" grpId="0" animBg="1"/>
      <p:bldP spid="15" grpId="0" animBg="1"/>
      <p:bldP spid="16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347697" y="1470025"/>
            <a:ext cx="350898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[3, 1, 7, 4, 9, 2, 5]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4, 5, 7, 9]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09358" y="1470025"/>
            <a:ext cx="46128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 err="1"/>
              <a:t>bubbleSort</a:t>
            </a:r>
            <a:r>
              <a:rPr lang="en-US" dirty="0"/>
              <a:t>() </a:t>
            </a:r>
            <a:r>
              <a:rPr lang="en-US" dirty="0">
                <a:solidFill>
                  <a:schemeClr val="accent1"/>
                </a:solidFill>
              </a:rPr>
              <a:t>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takes a list of numbers as input and sorts the list using </a:t>
            </a:r>
            <a:r>
              <a:rPr lang="en-US" dirty="0" err="1"/>
              <a:t>BubbleSort</a:t>
            </a:r>
            <a:endParaRPr lang="en-US" dirty="0">
              <a:solidFill>
                <a:schemeClr val="accent1"/>
              </a:solidFill>
            </a:endParaRPr>
          </a:p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function returns nothing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4689789"/>
            <a:ext cx="575243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range(len(lst)-1, 0, 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len(last)-1, len(lst)-2, …, 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number whose final position should be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bubbles up to position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14901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3, 1, 7, 4, 9, 2, 5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7" name="Freeform 26"/>
          <p:cNvSpPr/>
          <p:nvPr/>
        </p:nvSpPr>
        <p:spPr>
          <a:xfrm>
            <a:off x="2005385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602178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1, 3, 7, 4, 9, 2, 5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2" name="Freeform 31"/>
          <p:cNvSpPr/>
          <p:nvPr/>
        </p:nvSpPr>
        <p:spPr>
          <a:xfrm>
            <a:off x="2828240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663818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1, 3, 4, 7, 9, 2, 5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5" name="Freeform 34"/>
          <p:cNvSpPr/>
          <p:nvPr/>
        </p:nvSpPr>
        <p:spPr>
          <a:xfrm>
            <a:off x="4499396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5334974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1, 3, 4, 7, 2, 9, 5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38" name="Freeform 37"/>
          <p:cNvSpPr/>
          <p:nvPr/>
        </p:nvSpPr>
        <p:spPr>
          <a:xfrm>
            <a:off x="6170552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589455" y="3319914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1, 3, 4, 7, 2, 5, 9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0" name="Freeform 39"/>
          <p:cNvSpPr/>
          <p:nvPr/>
        </p:nvSpPr>
        <p:spPr>
          <a:xfrm>
            <a:off x="1979939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>
          <a:xfrm>
            <a:off x="2815517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3651095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486673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602178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1, 3, 4, 2, 7, 5, 9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5" name="Freeform 44"/>
          <p:cNvSpPr/>
          <p:nvPr/>
        </p:nvSpPr>
        <p:spPr>
          <a:xfrm>
            <a:off x="5347697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02178" y="3319914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1, 3, 4, 2, 5, 7, 9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7" name="Freeform 46"/>
          <p:cNvSpPr/>
          <p:nvPr/>
        </p:nvSpPr>
        <p:spPr>
          <a:xfrm>
            <a:off x="1992662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828240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663818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589455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1, 3, 2, 4, 5, 7, 9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1" name="Freeform 50"/>
          <p:cNvSpPr/>
          <p:nvPr/>
        </p:nvSpPr>
        <p:spPr>
          <a:xfrm>
            <a:off x="4499396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1992662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828240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576732" y="3334613"/>
            <a:ext cx="581988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1, 2, 3, 4, 5, 7, 9</a:t>
            </a:r>
            <a:r>
              <a:rPr lang="en-US" sz="28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5" name="Freeform 54"/>
          <p:cNvSpPr/>
          <p:nvPr/>
        </p:nvSpPr>
        <p:spPr>
          <a:xfrm>
            <a:off x="3651095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/>
          <p:cNvSpPr/>
          <p:nvPr/>
        </p:nvSpPr>
        <p:spPr>
          <a:xfrm>
            <a:off x="1979939" y="3777114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2815517" y="3791813"/>
            <a:ext cx="835578" cy="334197"/>
          </a:xfrm>
          <a:custGeom>
            <a:avLst/>
            <a:gdLst>
              <a:gd name="connsiteX0" fmla="*/ 0 w 835578"/>
              <a:gd name="connsiteY0" fmla="*/ 0 h 334197"/>
              <a:gd name="connsiteX1" fmla="*/ 389936 w 835578"/>
              <a:gd name="connsiteY1" fmla="*/ 334197 h 334197"/>
              <a:gd name="connsiteX2" fmla="*/ 835578 w 835578"/>
              <a:gd name="connsiteY2" fmla="*/ 0 h 334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5578" h="334197">
                <a:moveTo>
                  <a:pt x="0" y="0"/>
                </a:moveTo>
                <a:cubicBezTo>
                  <a:pt x="125336" y="167098"/>
                  <a:pt x="250673" y="334197"/>
                  <a:pt x="389936" y="334197"/>
                </a:cubicBezTo>
                <a:cubicBezTo>
                  <a:pt x="529199" y="334197"/>
                  <a:pt x="761304" y="64983"/>
                  <a:pt x="835578" y="0"/>
                </a:cubicBezTo>
              </a:path>
            </a:pathLst>
          </a:cu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709358" y="4689789"/>
            <a:ext cx="575243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bubblesort(lst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range(len(lst)-1, 0, -1):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range(i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&gt; lst[j+1]: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], lst[j+1] = lst[j+1],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lst[j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27" grpId="0" animBg="1"/>
      <p:bldP spid="27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5" grpId="0" animBg="1"/>
      <p:bldP spid="55" grpId="1" animBg="1"/>
      <p:bldP spid="56" grpId="0" animBg="1"/>
      <p:bldP spid="56" grpId="1" animBg="1"/>
      <p:bldP spid="56" grpId="2" animBg="1"/>
      <p:bldP spid="57" grpId="0" animBg="1"/>
      <p:bldP spid="57" grpId="1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hape 42"/>
          <p:cNvCxnSpPr>
            <a:stCxn id="48" idx="2"/>
            <a:endCxn id="50" idx="0"/>
          </p:cNvCxnSpPr>
          <p:nvPr/>
        </p:nvCxnSpPr>
        <p:spPr>
          <a:xfrm rot="5400000">
            <a:off x="4379978" y="6132181"/>
            <a:ext cx="649813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 bwMode="auto">
          <a:xfrm>
            <a:off x="4045577" y="5043856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Decision 9"/>
          <p:cNvSpPr/>
          <p:nvPr/>
        </p:nvSpPr>
        <p:spPr>
          <a:xfrm>
            <a:off x="3930233" y="3668435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</p:txBody>
      </p:sp>
      <p:sp>
        <p:nvSpPr>
          <p:cNvPr id="11" name="Alternate Process 10"/>
          <p:cNvSpPr/>
          <p:nvPr/>
        </p:nvSpPr>
        <p:spPr>
          <a:xfrm>
            <a:off x="5326025" y="4857225"/>
            <a:ext cx="225329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cool'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hape 12"/>
          <p:cNvCxnSpPr>
            <a:stCxn id="10" idx="3"/>
            <a:endCxn id="11" idx="0"/>
          </p:cNvCxnSpPr>
          <p:nvPr/>
        </p:nvCxnSpPr>
        <p:spPr>
          <a:xfrm>
            <a:off x="5477947" y="4433090"/>
            <a:ext cx="974726" cy="424135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lternate Process 49"/>
          <p:cNvSpPr/>
          <p:nvPr/>
        </p:nvSpPr>
        <p:spPr>
          <a:xfrm>
            <a:off x="3741407" y="6457088"/>
            <a:ext cx="1926953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'Goodbye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hape 57"/>
          <p:cNvCxnSpPr>
            <a:stCxn id="11" idx="2"/>
            <a:endCxn id="50" idx="0"/>
          </p:cNvCxnSpPr>
          <p:nvPr/>
        </p:nvCxnSpPr>
        <p:spPr>
          <a:xfrm rot="5400000">
            <a:off x="4949107" y="4953522"/>
            <a:ext cx="1259344" cy="1747789"/>
          </a:xfrm>
          <a:prstGeom prst="bentConnector3">
            <a:avLst>
              <a:gd name="adj1" fmla="val 7567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 bwMode="auto">
          <a:xfrm>
            <a:off x="5478994" y="4125313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63" name="Shape 62"/>
          <p:cNvCxnSpPr>
            <a:stCxn id="36" idx="2"/>
            <a:endCxn id="10" idx="0"/>
          </p:cNvCxnSpPr>
          <p:nvPr/>
        </p:nvCxnSpPr>
        <p:spPr>
          <a:xfrm rot="5400000">
            <a:off x="4576193" y="3540537"/>
            <a:ext cx="255795" cy="15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Multi-way if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371662" y="1483220"/>
            <a:ext cx="22767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90.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71662" y="1483220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50.</a:t>
            </a:r>
          </a:p>
        </p:txBody>
      </p:sp>
      <p:sp>
        <p:nvSpPr>
          <p:cNvPr id="36" name="Decision 35"/>
          <p:cNvSpPr/>
          <p:nvPr/>
        </p:nvSpPr>
        <p:spPr>
          <a:xfrm>
            <a:off x="3930233" y="1883330"/>
            <a:ext cx="1547714" cy="152931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4044778" y="3268325"/>
            <a:ext cx="72336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False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8" name="Alternate Process 47"/>
          <p:cNvSpPr/>
          <p:nvPr/>
        </p:nvSpPr>
        <p:spPr>
          <a:xfrm>
            <a:off x="3315151" y="5466756"/>
            <a:ext cx="2779466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freezing'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hape 50"/>
          <p:cNvCxnSpPr>
            <a:stCxn id="10" idx="2"/>
            <a:endCxn id="48" idx="0"/>
          </p:cNvCxnSpPr>
          <p:nvPr/>
        </p:nvCxnSpPr>
        <p:spPr>
          <a:xfrm rot="16200000" flipH="1">
            <a:off x="4569982" y="5331853"/>
            <a:ext cx="269011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Alternate Process 55"/>
          <p:cNvSpPr/>
          <p:nvPr/>
        </p:nvSpPr>
        <p:spPr>
          <a:xfrm>
            <a:off x="6714266" y="4206061"/>
            <a:ext cx="2409799" cy="340519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'It</a:t>
            </a:r>
            <a:r>
              <a:rPr lang="en-US" sz="1400" dirty="0">
                <a:solidFill>
                  <a:srgbClr val="5051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hot'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7" name="Shape 56"/>
          <p:cNvCxnSpPr>
            <a:stCxn id="36" idx="3"/>
            <a:endCxn id="56" idx="0"/>
          </p:cNvCxnSpPr>
          <p:nvPr/>
        </p:nvCxnSpPr>
        <p:spPr>
          <a:xfrm>
            <a:off x="5477947" y="2647985"/>
            <a:ext cx="2441219" cy="155807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hape 57"/>
          <p:cNvCxnSpPr>
            <a:stCxn id="56" idx="2"/>
            <a:endCxn id="50" idx="0"/>
          </p:cNvCxnSpPr>
          <p:nvPr/>
        </p:nvCxnSpPr>
        <p:spPr>
          <a:xfrm rot="5400000">
            <a:off x="5356771" y="3894693"/>
            <a:ext cx="1910508" cy="3214282"/>
          </a:xfrm>
          <a:prstGeom prst="bentConnector3">
            <a:avLst>
              <a:gd name="adj1" fmla="val 83842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 bwMode="auto">
          <a:xfrm>
            <a:off x="5478994" y="2340208"/>
            <a:ext cx="6156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25" name="Shape 50"/>
          <p:cNvCxnSpPr>
            <a:endCxn id="36" idx="0"/>
          </p:cNvCxnSpPr>
          <p:nvPr/>
        </p:nvCxnSpPr>
        <p:spPr>
          <a:xfrm rot="16200000" flipH="1">
            <a:off x="4550901" y="1730140"/>
            <a:ext cx="305585" cy="79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 bwMode="auto">
          <a:xfrm>
            <a:off x="6371662" y="1483220"/>
            <a:ext cx="2600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value of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20.</a:t>
            </a:r>
          </a:p>
        </p:txBody>
      </p:sp>
      <p:sp>
        <p:nvSpPr>
          <p:cNvPr id="160" name="TextBox 159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1" name="TextBox 160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2" name="TextBox 161"/>
          <p:cNvSpPr txBox="1"/>
          <p:nvPr/>
        </p:nvSpPr>
        <p:spPr bwMode="auto">
          <a:xfrm>
            <a:off x="0" y="21128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freezing’)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50" grpId="0" animBg="1"/>
      <p:bldP spid="50" grpId="1" animBg="1"/>
      <p:bldP spid="50" grpId="2" animBg="1"/>
      <p:bldP spid="50" grpId="3" animBg="1"/>
      <p:bldP spid="50" grpId="4" animBg="1"/>
      <p:bldP spid="61" grpId="0"/>
      <p:bldP spid="61" grpId="1"/>
      <p:bldP spid="61" grpId="2"/>
      <p:bldP spid="21" grpId="0"/>
      <p:bldP spid="21" grpId="1"/>
      <p:bldP spid="24" grpId="0"/>
      <p:bldP spid="24" grpId="1"/>
      <p:bldP spid="36" grpId="0" animBg="1"/>
      <p:bldP spid="36" grpId="1" animBg="1"/>
      <p:bldP spid="36" grpId="2" animBg="1"/>
      <p:bldP spid="36" grpId="3" animBg="1"/>
      <p:bldP spid="36" grpId="4" animBg="1"/>
      <p:bldP spid="38" grpId="0"/>
      <p:bldP spid="38" grpId="1"/>
      <p:bldP spid="38" grpId="2"/>
      <p:bldP spid="48" grpId="0" animBg="1"/>
      <p:bldP spid="56" grpId="0" animBg="1"/>
      <p:bldP spid="56" grpId="1" animBg="1"/>
      <p:bldP spid="56" grpId="2" animBg="1"/>
      <p:bldP spid="71" grpId="0"/>
      <p:bldP spid="71" grpId="1"/>
      <p:bldP spid="71" grpId="2"/>
      <p:bldP spid="154" grpId="1"/>
      <p:bldP spid="160" grpId="0" animBg="1"/>
      <p:bldP spid="160" grpId="1" animBg="1"/>
      <p:bldP spid="161" grpId="0" animBg="1"/>
      <p:bldP spid="161" grpId="1" animBg="1"/>
      <p:bldP spid="162" grpId="0" animBg="1"/>
      <p:bldP spid="16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22652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Ordering of conditions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963979" y="4572000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32: # 86 &gt;=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09358" y="1470025"/>
            <a:ext cx="75365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is the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wrong with this re-implementation of </a:t>
            </a:r>
            <a:r>
              <a:rPr lang="en-US" sz="20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temperature()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63979" y="2265218"/>
            <a:ext cx="3517779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temperature(t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86 &gt;=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32: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cool')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86: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print('It is hot')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&lt;= 32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is freezing')</a:t>
            </a:r>
            <a:endParaRPr lang="en-US" sz="14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Goodbye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709358" y="4572000"/>
            <a:ext cx="3517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conditions must be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mutually exclusive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either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4572000"/>
            <a:ext cx="351777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conditions must be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mutually exclusive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either explicitly or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implicitly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/>
      <p:bldP spid="34" grpId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4491536" y="4213247"/>
            <a:ext cx="420958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BMI(190,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BMI(140,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Underweight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BMI(240, 75)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Overweight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709358" y="1470025"/>
            <a:ext cx="7772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Write function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BMI()</a:t>
            </a:r>
            <a:r>
              <a:rPr lang="en-US" dirty="0">
                <a:solidFill>
                  <a:schemeClr val="accent1"/>
                </a:solidFill>
              </a:rPr>
              <a:t> that: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takes as input a person’s height (in inches) and weight (in pounds)</a:t>
            </a:r>
          </a:p>
          <a:p>
            <a:pPr marL="690563" lvl="1" indent="-23336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computes the person’s BMI and </a:t>
            </a:r>
            <a:r>
              <a:rPr lang="en-US" i="1" dirty="0">
                <a:solidFill>
                  <a:srgbClr val="000000"/>
                </a:solidFill>
              </a:rPr>
              <a:t>prints</a:t>
            </a:r>
            <a:r>
              <a:rPr lang="en-US" dirty="0">
                <a:solidFill>
                  <a:srgbClr val="000000"/>
                </a:solidFill>
              </a:rPr>
              <a:t> an assessment, as shown below</a:t>
            </a:r>
            <a:endParaRPr lang="en-US" i="1" dirty="0">
              <a:solidFill>
                <a:srgbClr val="000000"/>
              </a:solidFill>
            </a:endParaRP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function does not return anything.</a:t>
            </a:r>
          </a:p>
          <a:p>
            <a:pPr marL="457200" indent="-457200"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1"/>
                </a:solidFill>
              </a:rPr>
              <a:t>The Body Mass Index is the value </a:t>
            </a:r>
            <a:r>
              <a:rPr lang="en-US" dirty="0">
                <a:solidFill>
                  <a:srgbClr val="000000"/>
                </a:solidFill>
              </a:rPr>
              <a:t>(weight * 703)/height</a:t>
            </a:r>
            <a:r>
              <a:rPr lang="en-US" baseline="30000" dirty="0">
                <a:solidFill>
                  <a:srgbClr val="000000"/>
                </a:solidFill>
              </a:rPr>
              <a:t>2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. Indexes below 18.5 or above 25.0 are assessed as underweight and overweight, respectively; indexes in between are considered normal. 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4213247"/>
            <a:ext cx="3216097" cy="24622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BMI(weight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height):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'prints BMI report’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weight*703/height**2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18.5: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print('Underweight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25: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print('Normal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else: #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bmi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25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print('Overweight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Iteration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9358" y="2701636"/>
            <a:ext cx="777240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&lt;indented code block&gt;</a:t>
            </a: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is executed once for every item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endParaRPr lang="en-US" sz="14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r>
              <a:rPr lang="en-US" sz="1400" dirty="0"/>
              <a:t> </a:t>
            </a:r>
            <a:r>
              <a:rPr lang="en-US" dirty="0"/>
              <a:t>is a string then the items are its characters</a:t>
            </a:r>
          </a:p>
          <a:p>
            <a:pPr marL="1023938" lvl="2" indent="-446088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dirty="0"/>
              <a:t>(each of which is a one-character string)</a:t>
            </a:r>
          </a:p>
          <a:p>
            <a:pPr marL="1023938" lvl="2" indent="-446088" defTabSz="914400" fontAlgn="base">
              <a:spcBef>
                <a:spcPct val="0"/>
              </a:spcBef>
              <a:buClr>
                <a:schemeClr val="accent1"/>
              </a:buClr>
            </a:pPr>
            <a:endParaRPr lang="en-US" dirty="0"/>
          </a:p>
          <a:p>
            <a:pPr marL="566738" lvl="1" indent="-227013" defTabSz="914400" fontAlgn="base">
              <a:spcBef>
                <a:spcPct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r>
              <a:rPr lang="en-US" dirty="0"/>
              <a:t> is a list then the items are the objects in the list</a:t>
            </a: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endParaRPr lang="en-US" sz="2000" dirty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cs typeface="Courier New" panose="02070309020205020404" pitchFamily="49" charset="0"/>
              </a:rPr>
              <a:t>is executed after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every item in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&lt;sequence&gt;</a:t>
            </a:r>
            <a:endParaRPr lang="en-US" sz="2000" kern="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294171"/>
                </a:solidFill>
              </a:rPr>
              <a:t>has been processed</a:t>
            </a: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endParaRPr lang="en-US" sz="2000" dirty="0">
              <a:solidFill>
                <a:srgbClr val="294171"/>
              </a:solidFill>
            </a:endParaRPr>
          </a:p>
          <a:p>
            <a:pPr marL="0" lvl="1" defTabSz="914400" fontAlgn="base">
              <a:spcBef>
                <a:spcPct val="0"/>
              </a:spcBef>
              <a:buClr>
                <a:schemeClr val="accent1"/>
              </a:buClr>
            </a:pPr>
            <a:r>
              <a:rPr lang="en-US" sz="2000" dirty="0">
                <a:solidFill>
                  <a:srgbClr val="294171"/>
                </a:solidFill>
              </a:rPr>
              <a:t>There are different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294171"/>
                </a:solidFill>
              </a:rPr>
              <a:t> loop </a:t>
            </a:r>
            <a:r>
              <a:rPr lang="en-US" sz="2000" dirty="0">
                <a:solidFill>
                  <a:srgbClr val="FF0000"/>
                </a:solidFill>
              </a:rPr>
              <a:t>usage patterns 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5834894" y="1674336"/>
            <a:ext cx="3309106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&lt;variable&gt; in &lt;sequence&gt;: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&lt;indented code block&gt;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&lt;non-indented code block&gt;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1731634"/>
            <a:ext cx="5459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general format of a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for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loop statement 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cs typeface="Courier New" panose="02070309020205020404" pitchFamily="49" charset="0"/>
              </a:rPr>
              <a:t>Iteration loop pattern</a:t>
            </a:r>
            <a:endParaRPr lang="en-US" sz="2000" kern="0" dirty="0"/>
          </a:p>
        </p:txBody>
      </p:sp>
      <p:sp>
        <p:nvSpPr>
          <p:cNvPr id="16" name="Rectangle 15"/>
          <p:cNvSpPr/>
          <p:nvPr/>
        </p:nvSpPr>
        <p:spPr>
          <a:xfrm>
            <a:off x="1852358" y="41538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208680" y="50682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33287" y="46110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0523" y="5525480"/>
            <a:ext cx="54864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477349" y="5982680"/>
            <a:ext cx="538708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rgbClr val="2941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49472" y="42109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49472" y="46681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249472" y="51253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249472" y="55825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249472" y="6039770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249472" y="3391703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name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char 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 bwMode="auto">
          <a:xfrm>
            <a:off x="51954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51954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5208123" y="2668428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5208123" y="2669616"/>
            <a:ext cx="394857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'Apple'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for </a:t>
            </a: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name: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print(char</a:t>
            </a: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704668" y="3391703"/>
            <a:ext cx="331138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every item of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9" grpId="0" animBg="1"/>
      <p:bldP spid="28" grpId="0" animBg="1"/>
      <p:bldP spid="28" grpId="1" animBg="1"/>
      <p:bldP spid="27" grpId="0" animBg="1"/>
      <p:bldP spid="32" grpId="0" animBg="1"/>
      <p:bldP spid="32" grpId="1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40" grpId="0" animBg="1"/>
      <p:bldP spid="4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/>
          <p:cNvSpPr txBox="1"/>
          <p:nvPr/>
        </p:nvSpPr>
        <p:spPr bwMode="auto">
          <a:xfrm>
            <a:off x="6418641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cs typeface="Courier New" panose="02070309020205020404" pitchFamily="49" charset="0"/>
              </a:rPr>
              <a:t>Iteration loop pattern</a:t>
            </a:r>
            <a:endParaRPr lang="en-US" sz="2000" kern="0" dirty="0"/>
          </a:p>
        </p:txBody>
      </p:sp>
      <p:sp>
        <p:nvSpPr>
          <p:cNvPr id="16" name="Rectangle 15"/>
          <p:cNvSpPr/>
          <p:nvPr/>
        </p:nvSpPr>
        <p:spPr>
          <a:xfrm>
            <a:off x="1856303" y="3586187"/>
            <a:ext cx="113812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777477" y="5620367"/>
            <a:ext cx="90760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98190" y="4245674"/>
            <a:ext cx="158300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144523" y="4923405"/>
            <a:ext cx="108675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sz="2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sz="24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410051" y="364327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410051" y="4302764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410051" y="5677457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410051" y="4980495"/>
            <a:ext cx="12620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word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 =</a:t>
            </a:r>
          </a:p>
        </p:txBody>
      </p:sp>
      <p:sp>
        <p:nvSpPr>
          <p:cNvPr id="34" name="TextBox 33"/>
          <p:cNvSpPr txBox="1"/>
          <p:nvPr/>
        </p:nvSpPr>
        <p:spPr bwMode="auto">
          <a:xfrm>
            <a:off x="3526670" y="2370107"/>
            <a:ext cx="5284271" cy="7386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word in ['stop', 'desktop', 'post', 'top']: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'top' in word: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print(word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418641" y="4615628"/>
            <a:ext cx="239230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6418642" y="4615628"/>
            <a:ext cx="2392301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desktop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82275" y="1577746"/>
            <a:ext cx="81698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Iterating over every item of an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explicit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sequence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43" grpId="0" animBg="1"/>
      <p:bldP spid="43" grpId="1" animBg="1"/>
      <p:bldP spid="45" grpId="0" animBg="1"/>
      <p:bldP spid="45" grpId="1" animBg="1"/>
      <p:bldP spid="44" grpId="0" animBg="1"/>
      <p:bldP spid="44" grpId="1" animBg="1"/>
      <p:bldP spid="25" grpId="0" animBg="1"/>
      <p:bldP spid="25" grpId="1" animBg="1"/>
      <p:bldP spid="27" grpId="0" animBg="1"/>
    </p:bldLst>
  </p:timing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24001</TotalTime>
  <Words>6155</Words>
  <Application>Microsoft Office PowerPoint</Application>
  <PresentationFormat>On-screen Show (4:3)</PresentationFormat>
  <Paragraphs>1436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Perkovic, Ljubomir</cp:lastModifiedBy>
  <cp:revision>66</cp:revision>
  <dcterms:created xsi:type="dcterms:W3CDTF">2012-10-09T16:18:45Z</dcterms:created>
  <dcterms:modified xsi:type="dcterms:W3CDTF">2023-09-25T23:27:52Z</dcterms:modified>
</cp:coreProperties>
</file>