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3"/>
  </p:notesMasterIdLst>
  <p:sldIdLst>
    <p:sldId id="257" r:id="rId2"/>
    <p:sldId id="335" r:id="rId3"/>
    <p:sldId id="359" r:id="rId4"/>
    <p:sldId id="364" r:id="rId5"/>
    <p:sldId id="338" r:id="rId6"/>
    <p:sldId id="363" r:id="rId7"/>
    <p:sldId id="361" r:id="rId8"/>
    <p:sldId id="366" r:id="rId9"/>
    <p:sldId id="362" r:id="rId10"/>
    <p:sldId id="367" r:id="rId11"/>
    <p:sldId id="369" r:id="rId12"/>
    <p:sldId id="370" r:id="rId13"/>
    <p:sldId id="373" r:id="rId14"/>
    <p:sldId id="372" r:id="rId15"/>
    <p:sldId id="390" r:id="rId16"/>
    <p:sldId id="374" r:id="rId17"/>
    <p:sldId id="375" r:id="rId18"/>
    <p:sldId id="376" r:id="rId19"/>
    <p:sldId id="377" r:id="rId20"/>
    <p:sldId id="378" r:id="rId21"/>
    <p:sldId id="379" r:id="rId22"/>
    <p:sldId id="386" r:id="rId23"/>
    <p:sldId id="387" r:id="rId24"/>
    <p:sldId id="388" r:id="rId25"/>
    <p:sldId id="389" r:id="rId26"/>
    <p:sldId id="380" r:id="rId27"/>
    <p:sldId id="381" r:id="rId28"/>
    <p:sldId id="382" r:id="rId29"/>
    <p:sldId id="383" r:id="rId30"/>
    <p:sldId id="384" r:id="rId31"/>
    <p:sldId id="3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72" y="48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O'Donnell" userId="e91dd4e61bd0a66c" providerId="Windows Live" clId="Web-{63D379B5-DA98-464E-B7EF-B009EB619FF2}"/>
    <pc:docChg chg="addSld modSld">
      <pc:chgData name="Brian O'Donnell" userId="e91dd4e61bd0a66c" providerId="Windows Live" clId="Web-{63D379B5-DA98-464E-B7EF-B009EB619FF2}" dt="2023-10-09T23:55:56.925" v="81" actId="1076"/>
      <pc:docMkLst>
        <pc:docMk/>
      </pc:docMkLst>
      <pc:sldChg chg="addSp delSp modSp addAnim delAnim">
        <pc:chgData name="Brian O'Donnell" userId="e91dd4e61bd0a66c" providerId="Windows Live" clId="Web-{63D379B5-DA98-464E-B7EF-B009EB619FF2}" dt="2023-10-09T23:35:11.343" v="8" actId="1076"/>
        <pc:sldMkLst>
          <pc:docMk/>
          <pc:sldMk cId="0" sldId="335"/>
        </pc:sldMkLst>
      </pc:sldChg>
      <pc:sldChg chg="delSp modSp delAnim">
        <pc:chgData name="Brian O'Donnell" userId="e91dd4e61bd0a66c" providerId="Windows Live" clId="Web-{63D379B5-DA98-464E-B7EF-B009EB619FF2}" dt="2023-10-09T23:38:17.176" v="22"/>
        <pc:sldMkLst>
          <pc:docMk/>
          <pc:sldMk cId="0" sldId="364"/>
        </pc:sldMkLst>
      </pc:sldChg>
      <pc:sldChg chg="modSp">
        <pc:chgData name="Brian O'Donnell" userId="e91dd4e61bd0a66c" providerId="Windows Live" clId="Web-{63D379B5-DA98-464E-B7EF-B009EB619FF2}" dt="2023-10-09T23:44:48.047" v="27" actId="1076"/>
        <pc:sldMkLst>
          <pc:docMk/>
          <pc:sldMk cId="0" sldId="366"/>
        </pc:sldMkLst>
      </pc:sldChg>
      <pc:sldChg chg="addSp delSp modSp addAnim delAnim">
        <pc:chgData name="Brian O'Donnell" userId="e91dd4e61bd0a66c" providerId="Windows Live" clId="Web-{63D379B5-DA98-464E-B7EF-B009EB619FF2}" dt="2023-10-09T23:47:20.082" v="48"/>
        <pc:sldMkLst>
          <pc:docMk/>
          <pc:sldMk cId="0" sldId="372"/>
        </pc:sldMkLst>
      </pc:sldChg>
      <pc:sldChg chg="delSp modSp delAnim">
        <pc:chgData name="Brian O'Donnell" userId="e91dd4e61bd0a66c" providerId="Windows Live" clId="Web-{63D379B5-DA98-464E-B7EF-B009EB619FF2}" dt="2023-10-09T23:49:31.961" v="60" actId="1076"/>
        <pc:sldMkLst>
          <pc:docMk/>
          <pc:sldMk cId="0" sldId="374"/>
        </pc:sldMkLst>
      </pc:sldChg>
      <pc:sldChg chg="modSp">
        <pc:chgData name="Brian O'Donnell" userId="e91dd4e61bd0a66c" providerId="Windows Live" clId="Web-{63D379B5-DA98-464E-B7EF-B009EB619FF2}" dt="2023-10-09T23:50:43.401" v="65" actId="20577"/>
        <pc:sldMkLst>
          <pc:docMk/>
          <pc:sldMk cId="0" sldId="376"/>
        </pc:sldMkLst>
      </pc:sldChg>
      <pc:sldChg chg="addSp delSp modSp addAnim delAnim">
        <pc:chgData name="Brian O'Donnell" userId="e91dd4e61bd0a66c" providerId="Windows Live" clId="Web-{63D379B5-DA98-464E-B7EF-B009EB619FF2}" dt="2023-10-09T23:53:31.327" v="71" actId="1076"/>
        <pc:sldMkLst>
          <pc:docMk/>
          <pc:sldMk cId="0" sldId="379"/>
        </pc:sldMkLst>
      </pc:sldChg>
      <pc:sldChg chg="modSp">
        <pc:chgData name="Brian O'Donnell" userId="e91dd4e61bd0a66c" providerId="Windows Live" clId="Web-{63D379B5-DA98-464E-B7EF-B009EB619FF2}" dt="2023-10-09T23:55:56.925" v="81" actId="1076"/>
        <pc:sldMkLst>
          <pc:docMk/>
          <pc:sldMk cId="0" sldId="387"/>
        </pc:sldMkLst>
      </pc:sldChg>
      <pc:sldChg chg="delSp modSp add replId delAnim">
        <pc:chgData name="Brian O'Donnell" userId="e91dd4e61bd0a66c" providerId="Windows Live" clId="Web-{63D379B5-DA98-464E-B7EF-B009EB619FF2}" dt="2023-10-09T23:47:08.223" v="46"/>
        <pc:sldMkLst>
          <pc:docMk/>
          <pc:sldMk cId="4178738106" sldId="390"/>
        </pc:sldMkLst>
      </pc:sldChg>
    </pc:docChg>
  </pc:docChgLst>
  <pc:docChgLst>
    <pc:chgData name="O'Donnell, Brian" userId="a2c052ed-28d8-4cc1-832b-a7f8654ada8a" providerId="ADAL" clId="{733CB604-3F0E-42F4-A259-F195D802115F}"/>
    <pc:docChg chg="modSld">
      <pc:chgData name="O'Donnell, Brian" userId="a2c052ed-28d8-4cc1-832b-a7f8654ada8a" providerId="ADAL" clId="{733CB604-3F0E-42F4-A259-F195D802115F}" dt="2025-08-07T23:04:50.889" v="0" actId="1076"/>
      <pc:docMkLst>
        <pc:docMk/>
      </pc:docMkLst>
      <pc:sldChg chg="modSp mod">
        <pc:chgData name="O'Donnell, Brian" userId="a2c052ed-28d8-4cc1-832b-a7f8654ada8a" providerId="ADAL" clId="{733CB604-3F0E-42F4-A259-F195D802115F}" dt="2025-08-07T23:04:50.889" v="0" actId="1076"/>
        <pc:sldMkLst>
          <pc:docMk/>
          <pc:sldMk cId="0" sldId="380"/>
        </pc:sldMkLst>
        <pc:spChg chg="mod">
          <ac:chgData name="O'Donnell, Brian" userId="a2c052ed-28d8-4cc1-832b-a7f8654ada8a" providerId="ADAL" clId="{733CB604-3F0E-42F4-A259-F195D802115F}" dt="2025-08-07T23:04:50.889" v="0" actId="1076"/>
          <ac:spMkLst>
            <pc:docMk/>
            <pc:sldMk cId="0" sldId="380"/>
            <ac:spMk id="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Namespaces and Exceptions,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Encapsulation in Functions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Global versus Local Namespaces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Exceptional Control Flow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Modules as Namespaces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Classes as Namespaces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Example: variable with global scope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4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1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44" grpId="0" animBg="1"/>
      <p:bldP spid="51" grpId="0" animBg="1"/>
      <p:bldP spid="51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How Python evaluates names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44842" y="3274059"/>
            <a:ext cx="53750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How does the Python interpreter decide whether to evaluate a name (of a variable, function, etc.) as a local or as a global name?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00960" y="4457343"/>
            <a:ext cx="48020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Whenever the Python interpreter needs to evaluate a name, it searches for the name definition in this order: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First the enclosing function call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Then the global (module)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Finally the namespace of module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3785" y="589016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 bwMode="auto">
          <a:xfrm>
            <a:off x="5834029" y="5490051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46879" y="5490051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 bwMode="auto">
          <a:xfrm>
            <a:off x="4902997" y="6314084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/>
          <p:cNvCxnSpPr>
            <a:endCxn id="42" idx="1"/>
          </p:cNvCxnSpPr>
          <p:nvPr/>
        </p:nvCxnSpPr>
        <p:spPr>
          <a:xfrm>
            <a:off x="6160963" y="6073648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01202" y="6367703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9477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75502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67872" y="400929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 bwMode="auto">
          <a:xfrm>
            <a:off x="5823990" y="4833332"/>
            <a:ext cx="1496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global namespace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34168" y="285126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7709858" y="2451155"/>
            <a:ext cx="1139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printf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07262" y="2451155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6963380" y="3275188"/>
            <a:ext cx="16850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</a:t>
            </a:r>
            <a:r>
              <a:rPr lang="en-US" sz="14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builtins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09359" y="1739015"/>
            <a:ext cx="615723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cxnSp>
        <p:nvCxnSpPr>
          <p:cNvPr id="59" name="Straight Arrow Connector 58"/>
          <p:cNvCxnSpPr>
            <a:endCxn id="61" idx="1"/>
          </p:cNvCxnSpPr>
          <p:nvPr/>
        </p:nvCxnSpPr>
        <p:spPr>
          <a:xfrm>
            <a:off x="7089738" y="4572005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29977" y="486606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27465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 bwMode="auto">
          <a:xfrm>
            <a:off x="613490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/>
          <p:cNvCxnSpPr>
            <a:endCxn id="69" idx="1"/>
          </p:cNvCxnSpPr>
          <p:nvPr/>
        </p:nvCxnSpPr>
        <p:spPr>
          <a:xfrm rot="16200000" flipH="1">
            <a:off x="6394826" y="4657387"/>
            <a:ext cx="1091758" cy="920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01202" y="5435164"/>
            <a:ext cx="632966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5" name="Straight Arrow Connector 74"/>
          <p:cNvCxnSpPr>
            <a:endCxn id="76" idx="0"/>
          </p:cNvCxnSpPr>
          <p:nvPr/>
        </p:nvCxnSpPr>
        <p:spPr>
          <a:xfrm rot="16200000" flipH="1">
            <a:off x="7866694" y="3368346"/>
            <a:ext cx="980938" cy="28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852986" y="4000145"/>
            <a:ext cx="129101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84" name="Straight Connector 83"/>
          <p:cNvCxnSpPr>
            <a:stCxn id="34" idx="0"/>
            <a:endCxn id="47" idx="2"/>
          </p:cNvCxnSpPr>
          <p:nvPr/>
        </p:nvCxnSpPr>
        <p:spPr>
          <a:xfrm rot="5400000" flipH="1" flipV="1">
            <a:off x="6153897" y="4855084"/>
            <a:ext cx="348942" cy="920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7" idx="0"/>
            <a:endCxn id="53" idx="2"/>
          </p:cNvCxnSpPr>
          <p:nvPr/>
        </p:nvCxnSpPr>
        <p:spPr>
          <a:xfrm rot="5400000" flipH="1" flipV="1">
            <a:off x="7145393" y="3226437"/>
            <a:ext cx="426334" cy="1139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4406068" y="3472675"/>
            <a:ext cx="3472734" cy="1995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4" grpId="0" animBg="1"/>
      <p:bldP spid="37" grpId="0"/>
      <p:bldP spid="42" grpId="0" animBg="1"/>
      <p:bldP spid="45" grpId="0" animBg="1"/>
      <p:bldP spid="46" grpId="0"/>
      <p:bldP spid="47" grpId="0" animBg="1"/>
      <p:bldP spid="48" grpId="0"/>
      <p:bldP spid="50" grpId="0" animBg="1"/>
      <p:bldP spid="52" grpId="0"/>
      <p:bldP spid="53" grpId="0" animBg="1"/>
      <p:bldP spid="54" grpId="0"/>
      <p:bldP spid="61" grpId="0" animBg="1"/>
      <p:bldP spid="66" grpId="0" animBg="1"/>
      <p:bldP spid="67" grpId="0"/>
      <p:bldP spid="69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Modifying a global variable inside a function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416" y="473882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08904" y="4338716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340131" y="5147624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6538" y="4338716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256538" y="5162749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98523" y="6164087"/>
            <a:ext cx="47828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1550259" y="4937494"/>
            <a:ext cx="2690758" cy="122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7" grpId="0" animBg="1"/>
      <p:bldP spid="11" grpId="0"/>
      <p:bldP spid="35" grpId="0" animBg="1"/>
      <p:bldP spid="39" grpId="0"/>
      <p:bldP spid="38" grpId="0" animBg="1"/>
      <p:bldP spid="44" grpId="0" animBg="1"/>
      <p:bldP spid="51" grpId="0" animBg="1"/>
      <p:bldP spid="51" grpId="1" animBg="1"/>
      <p:bldP spid="55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Exceptions,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1397" y="3970316"/>
            <a:ext cx="82603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reason behind the term “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” is that when an error occurs and an exception object is created,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normal execution flow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of the program is interrupted and execution switches to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exceptional control flow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1661992"/>
            <a:ext cx="824674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Recall that when the program execution gets into an erroneous state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, an exception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execution of the statement that “caused” the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Exceptional control flow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100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02593" y="3108298"/>
            <a:ext cx="1073024" cy="666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 flipV="1">
            <a:off x="1970711" y="5531626"/>
            <a:ext cx="4563938" cy="418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709358" y="1269970"/>
            <a:ext cx="2279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Normal control flow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100" y="1811727"/>
            <a:ext cx="610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default behavior is to interrupt the execution of each “active” statement and print the error information contained in the exception object.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27" grpId="0"/>
      <p:bldP spid="27" grpId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Exceptional control flow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100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02593" y="3108298"/>
            <a:ext cx="1073024" cy="666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179101" y="2827390"/>
            <a:ext cx="5571606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13, in 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8, in 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3, in 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282573" y="1269970"/>
            <a:ext cx="2704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Exceptional control flow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100" y="1811727"/>
            <a:ext cx="610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default behavior is to interrupt the execution of each “active” statement and print the error information contained in the exception object.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Catching and handling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46548"/>
            <a:ext cx="76131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It is possible to override the default behavior (print error information and “crash”) when an exception is raised,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chemeClr val="accent1"/>
                </a:solidFill>
              </a:rPr>
              <a:t> statements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647790" y="3049350"/>
            <a:ext cx="550891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647790" y="2377702"/>
            <a:ext cx="550891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 using digits 0-9!')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67989" y="4972278"/>
            <a:ext cx="669860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======================== RESTART ========================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"/Users/me/age1.py",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'fifteen'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448128" y="4222000"/>
            <a:ext cx="66986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 RESTART 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 using digits 0-9!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1348" y="4525459"/>
            <a:ext cx="1996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behavior: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73851" y="2412871"/>
            <a:ext cx="34798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exception is raised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while executing the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block, then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block of the associated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executed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409172" y="3803021"/>
            <a:ext cx="5305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block is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 handler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rot="10800000">
            <a:off x="1288562" y="3365984"/>
            <a:ext cx="1991656" cy="843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4205828" y="3793780"/>
            <a:ext cx="290779" cy="15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/>
      <p:bldP spid="12" grpId="1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94617" y="227330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1576094"/>
            <a:ext cx="5586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format of a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kern="0" dirty="0">
                <a:latin typeface="Calibri" pitchFamily="34" charset="0"/>
              </a:rPr>
              <a:t>/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kern="0" dirty="0"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294171"/>
                </a:solidFill>
              </a:rPr>
              <a:t>pair of statements is: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07000" y="1976204"/>
            <a:ext cx="393700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exception handler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handles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 </a:t>
            </a: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exception raised in the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block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statement is said to </a:t>
            </a:r>
            <a:r>
              <a:rPr lang="en-US" sz="2000" kern="0" noProof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catch the (raised) exception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 flipV="1">
            <a:off x="4494968" y="2791812"/>
            <a:ext cx="712032" cy="283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It is possible to restrict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294617" y="488888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2959100" y="4611588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It is possible to restrict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1577747"/>
            <a:ext cx="769534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def </a:t>
            </a:r>
            <a:r>
              <a:rPr lang="en-US" sz="1400" dirty="0" err="1">
                <a:latin typeface="Courier New"/>
                <a:cs typeface="Courier New"/>
              </a:rPr>
              <a:t>readAge</a:t>
            </a:r>
            <a:r>
              <a:rPr lang="en-US" sz="1400" dirty="0">
                <a:latin typeface="Courier New"/>
                <a:cs typeface="Courier New"/>
              </a:rPr>
              <a:t>(filename):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        </a:t>
            </a:r>
            <a:r>
              <a:rPr lang="en-US" sz="1400" dirty="0" err="1">
                <a:latin typeface="Courier New"/>
                <a:cs typeface="Courier New"/>
              </a:rPr>
              <a:t>infile</a:t>
            </a:r>
            <a:r>
              <a:rPr lang="en-US" sz="1400" dirty="0">
                <a:latin typeface="Courier New"/>
                <a:cs typeface="Courier New"/>
              </a:rPr>
              <a:t> = open(filename)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        age = int(</a:t>
            </a:r>
            <a:r>
              <a:rPr lang="en-US" sz="1400" dirty="0" err="1">
                <a:latin typeface="Courier New"/>
                <a:cs typeface="Courier New"/>
              </a:rPr>
              <a:t>strAge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        print('age is', age)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    except 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cs typeface="Courier New"/>
              </a:rPr>
              <a:t>ValueError</a:t>
            </a:r>
            <a:r>
              <a:rPr lang="en-US" sz="1400" dirty="0">
                <a:latin typeface="Courier New"/>
                <a:cs typeface="Courier New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        print('Value cannot be converted to integer.')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4814" y="5057864"/>
            <a:ext cx="117600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fifteen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11974" y="5365641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age.txt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59100" y="4611231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"/Users/me/ch7.py", line 12,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95912" y="5948961"/>
            <a:ext cx="2317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exception handler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prints this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42639" y="5948961"/>
            <a:ext cx="813759" cy="301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2" grpId="0" animBg="1"/>
      <p:bldP spid="13" grpId="0"/>
      <p:bldP spid="14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Multiple exception handlers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It is possible to restrict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1116" y="2133986"/>
            <a:ext cx="8434642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is',age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/Output error.')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cannot be converted to integer.')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if an exception other than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print('Other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error.')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>
                <a:latin typeface="Calibri" pitchFamily="34" charset="0"/>
                <a:ea typeface="+mj-ea"/>
                <a:cs typeface="+mj-cs"/>
              </a:rPr>
              <a:t>The purpose of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91773" y="1223841"/>
            <a:ext cx="7772400" cy="510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Encapsulation: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function hides its implementation details from the user of the function;</a:t>
            </a:r>
            <a:r>
              <a:rPr lang="en-US" dirty="0">
                <a:solidFill>
                  <a:schemeClr val="accent1"/>
                </a:solidFill>
              </a:rPr>
              <a:t> removing the implementation details from the developer’s radar makes her job easier.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Controlling the exceptional control flow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66668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35749" y="3187070"/>
            <a:ext cx="1139868" cy="58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>
            <a:off x="1135749" y="3628360"/>
            <a:ext cx="5398900" cy="19032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 bwMode="auto">
          <a:xfrm>
            <a:off x="144602" y="4088737"/>
            <a:ext cx="8682984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(math)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['__doc__', '__file__', '__name__', '__package__',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'atan2',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'ceil',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copysign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'cos',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'degrees', 'e', 'erf',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'exp', 'expm1', 'fabs', 'factorial', 'floor',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'gamma',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'log', 'log10', 'log1p',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'pi', 'pow', 'radians', 'sin',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'sqrt', 'tan', 'tanh',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&lt;built-in function sqrt&gt;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Modules,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2008635"/>
            <a:ext cx="8217874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70025"/>
            <a:ext cx="4537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module is a file containing Python code.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989467" y="3753496"/>
            <a:ext cx="1921802" cy="669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469971" y="3981257"/>
            <a:ext cx="669060" cy="213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11265" y="3753496"/>
            <a:ext cx="1562164" cy="669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709358" y="2008636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008638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In this namespace live the names that are defined in the global scope of the module: </a:t>
            </a:r>
            <a:r>
              <a:rPr lang="en-US" dirty="0">
                <a:solidFill>
                  <a:srgbClr val="000000"/>
                </a:solidFill>
              </a:rPr>
              <a:t>the names of functions, values, and classes defined in the module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294171"/>
                </a:solidFill>
              </a:rPr>
              <a:t>These names are the module’s </a:t>
            </a:r>
            <a:r>
              <a:rPr lang="en-US" dirty="0">
                <a:solidFill>
                  <a:srgbClr val="FF0000"/>
                </a:solidFill>
              </a:rPr>
              <a:t>attributes</a:t>
            </a:r>
            <a:r>
              <a:rPr lang="en-US" dirty="0"/>
              <a:t>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008634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In this namespace live the names that are defined in the global scope of the module: </a:t>
            </a:r>
            <a:r>
              <a:rPr lang="en-US" dirty="0"/>
              <a:t>the names of functions, values, and classes defined in the module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987847" y="3578296"/>
            <a:ext cx="72324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returns the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defined in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 namespace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987848" y="3916946"/>
            <a:ext cx="1565523" cy="505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3590432" y="6073169"/>
            <a:ext cx="404293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 access the imported module’s attributes, the name of the namespace must be specified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1764633" y="6002422"/>
            <a:ext cx="1825801" cy="467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510633" y="6416843"/>
            <a:ext cx="2079803" cy="55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17" grpId="0"/>
      <p:bldP spid="17" grpId="1"/>
      <p:bldP spid="18" grpId="0"/>
      <p:bldP spid="19" grpId="0"/>
      <p:bldP spid="19" grpId="1"/>
      <p:bldP spid="26" grpId="0"/>
      <p:bldP spid="26" grpId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Importing a module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78432" y="1470025"/>
            <a:ext cx="821787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Python interpreter executes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chemeClr val="accent1"/>
                </a:solidFill>
              </a:rPr>
              <a:t> statement, it: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Looks for the file corresponding to the module to be imported.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Runs the module’s code to create the objects defined in the module.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Creates a namespace where the names of these objects will live.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78432" y="3008907"/>
            <a:ext cx="866556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import statement only lists a name, the name of the module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without any directory information or .</a:t>
            </a:r>
            <a:r>
              <a:rPr lang="en-US" sz="2000" dirty="0" err="1"/>
              <a:t>py</a:t>
            </a:r>
            <a:r>
              <a:rPr lang="en-US" sz="2000" dirty="0"/>
              <a:t> suffix.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Python uses the </a:t>
            </a:r>
            <a:r>
              <a:rPr lang="en-US" sz="2000" dirty="0">
                <a:solidFill>
                  <a:srgbClr val="FF0000"/>
                </a:solidFill>
              </a:rPr>
              <a:t>Python search path </a:t>
            </a:r>
            <a:r>
              <a:rPr lang="en-US" sz="2000" dirty="0">
                <a:solidFill>
                  <a:srgbClr val="294171"/>
                </a:solidFill>
              </a:rPr>
              <a:t>to locate the module.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search path </a:t>
            </a:r>
            <a:r>
              <a:rPr lang="en-US" sz="2000" dirty="0">
                <a:solidFill>
                  <a:schemeClr val="accent1"/>
                </a:solidFill>
              </a:rPr>
              <a:t>is a list of directories where Python looks for modules.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 variable 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 dirty="0">
                <a:solidFill>
                  <a:schemeClr val="accent1"/>
                </a:solidFill>
              </a:rPr>
              <a:t> defined in the Standard Library module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000" dirty="0">
                <a:solidFill>
                  <a:schemeClr val="accent1"/>
                </a:solidFill>
              </a:rPr>
              <a:t> refers to this list.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78432" y="1470025"/>
            <a:ext cx="821787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Python interpreter executes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chemeClr val="accent1"/>
                </a:solidFill>
              </a:rPr>
              <a:t> statement, it: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Looks for the file corresponding to the module to be imported.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dirty="0"/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2701" y="5473005"/>
            <a:ext cx="914399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['/Users/me', '/Library/Frameworks/Python.framework/Versions/3.2/lib/python32.zip',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'/Library/Frameworks/Python.framework/Versions/3.2/lib/python3.2/site-packages']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399734" y="5055621"/>
            <a:ext cx="2945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current working directory</a:t>
            </a:r>
          </a:p>
        </p:txBody>
      </p:sp>
      <p:cxnSp>
        <p:nvCxnSpPr>
          <p:cNvPr id="30" name="Straight Arrow Connector 29"/>
          <p:cNvCxnSpPr>
            <a:stCxn id="23" idx="1"/>
          </p:cNvCxnSpPr>
          <p:nvPr/>
        </p:nvCxnSpPr>
        <p:spPr>
          <a:xfrm rot="10800000" flipV="1">
            <a:off x="1385552" y="5255676"/>
            <a:ext cx="2014182" cy="811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6344821" y="5055619"/>
            <a:ext cx="2687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Standard Library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folders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rot="5400000">
            <a:off x="6585322" y="4810322"/>
            <a:ext cx="457833" cy="1748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 rot="5400000">
            <a:off x="6595367" y="5205195"/>
            <a:ext cx="842661" cy="1343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0" grpId="0"/>
      <p:bldP spid="21" grpId="0"/>
      <p:bldP spid="22" grpId="0" animBg="1"/>
      <p:bldP spid="23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 bwMode="auto">
          <a:xfrm>
            <a:off x="280874" y="2426019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0874" y="2422204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The Python search path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0874" y="971794"/>
            <a:ext cx="8686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Suppose we want to import 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dirty="0">
                <a:solidFill>
                  <a:schemeClr val="accent1"/>
                </a:solidFill>
              </a:rPr>
              <a:t> stored in folder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/Users/me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 that is not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0874" y="2426019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80874" y="2427607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('/Users/me')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 0x10278dc88&gt;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874" y="2429195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('/Users/me')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 0x10278dc88&gt;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'__package__', '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'sys’]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0874" y="1628465"/>
            <a:ext cx="8686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By just adding folder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/Users/me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 to the search path, module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 can be imported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532048" y="4872841"/>
            <a:ext cx="3624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called without an argument, function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names in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top-level module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the shell, in this case.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674099" y="2422204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44393" y="2087463"/>
            <a:ext cx="51337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names in </a:t>
            </a:r>
            <a:r>
              <a:rPr lang="en-US" sz="1600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shell namespace; note that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not 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stCxn id="15" idx="0"/>
            <a:endCxn id="15" idx="0"/>
          </p:cNvCxnSpPr>
          <p:nvPr/>
        </p:nvCxnSpPr>
        <p:spPr>
          <a:xfrm rot="5400000" flipH="1" flipV="1">
            <a:off x="2811942" y="2429195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939640" y="2355273"/>
            <a:ext cx="1015996" cy="5426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2844393" y="1846043"/>
            <a:ext cx="5629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 folder in the Python search path contains module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060864" y="2649683"/>
            <a:ext cx="1189182" cy="600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20" grpId="0"/>
      <p:bldP spid="22" grpId="0" animBg="1"/>
      <p:bldP spid="14" grpId="0" animBg="1"/>
      <p:bldP spid="15" grpId="0" animBg="1"/>
      <p:bldP spid="17" grpId="0"/>
      <p:bldP spid="18" grpId="0"/>
      <p:bldP spid="12" grpId="0"/>
      <p:bldP spid="12" grpId="1"/>
      <p:bldP spid="31" grpId="0"/>
      <p:bldP spid="3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Top-level module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0874" y="1777802"/>
            <a:ext cx="851554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>
                <a:solidFill>
                  <a:srgbClr val="FF0000"/>
                </a:solidFill>
              </a:rPr>
              <a:t>top-level module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The remaining modules are “library” modules that are imported by other modules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674503" y="5886619"/>
            <a:ext cx="224575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 name is __main__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4503" y="5271065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name is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format(__name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__))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12096" y="5578842"/>
            <a:ext cx="9364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name.py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674503" y="5886619"/>
            <a:ext cx="224575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python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name.py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name is __main__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80874" y="1777802"/>
            <a:ext cx="8515547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>
                <a:solidFill>
                  <a:srgbClr val="FF0000"/>
                </a:solidFill>
              </a:rPr>
              <a:t>top-level module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The remaining modules are “library” modules that are imported by other modules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When a module is imported, Python creates a few “bookkeeping” variables in the module namespace, including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set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</a:rPr>
              <a:t>, if the module is being run as a top-level module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2" grpId="1" animBg="1"/>
      <p:bldP spid="19" grpId="0" animBg="1"/>
      <p:bldP spid="12" grpId="0"/>
      <p:bldP spid="16" grpId="0"/>
      <p:bldP spid="16" grpId="1"/>
      <p:bldP spid="21" grpId="0" animBg="1"/>
      <p:bldP spid="23" grpId="0"/>
      <p:bldP spid="24" grpId="0"/>
      <p:bldP spid="24" grpId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Top-level module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0874" y="5750004"/>
            <a:ext cx="2245758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 name is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4503" y="5271065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name is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format(__name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__))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12096" y="5578842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80874" y="1764369"/>
            <a:ext cx="8515547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>
                <a:solidFill>
                  <a:srgbClr val="FF0000"/>
                </a:solidFill>
              </a:rPr>
              <a:t>top-level module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The remaining modules are “library” modules that are imported by the top-level module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When a module is imported, Python creates a few “bookkeeping” variables in the module namespace, including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set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 if the module is being run as a top-level module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set to the module’s name, if the file is being imported by another module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74503" y="6039019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name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796618" y="6346796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import.txt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0874" y="5750004"/>
            <a:ext cx="2245758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 name is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4" grpId="0" animBg="1"/>
      <p:bldP spid="15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59520" y="4541396"/>
            <a:ext cx="5307182" cy="2117748"/>
            <a:chOff x="559520" y="4541396"/>
            <a:chExt cx="5307182" cy="2117748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215579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559520" y="4559346"/>
              <a:ext cx="16374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0" idx="1"/>
            </p:cNvCxnSpPr>
            <p:nvPr/>
          </p:nvCxnSpPr>
          <p:spPr>
            <a:xfrm>
              <a:off x="1398381" y="5109862"/>
              <a:ext cx="24687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 bwMode="auto">
          <a:xfrm>
            <a:off x="274901" y="1670080"/>
            <a:ext cx="3951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1.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(name of the) module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74901" y="2377403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 0x10278dd98&gt;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291056"/>
            <a:ext cx="4689224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559520" y="4541396"/>
            <a:ext cx="5307182" cy="2117748"/>
            <a:chOff x="559520" y="4541396"/>
            <a:chExt cx="5307182" cy="2117748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215579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559520" y="4559346"/>
              <a:ext cx="16374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9" idx="0"/>
            </p:cNvCxnSpPr>
            <p:nvPr/>
          </p:nvCxnSpPr>
          <p:spPr>
            <a:xfrm>
              <a:off x="1398381" y="5109862"/>
              <a:ext cx="2100352" cy="1092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 bwMode="auto">
          <a:xfrm>
            <a:off x="274901" y="1670080"/>
            <a:ext cx="39716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specific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69367" y="2291056"/>
            <a:ext cx="4694758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69367" y="2291056"/>
            <a:ext cx="469475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398777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274901" y="1670080"/>
            <a:ext cx="3438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3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all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74901" y="2398777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*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74901" y="2398777"/>
            <a:ext cx="373753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*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36627" y="4531758"/>
            <a:ext cx="5530075" cy="2127386"/>
            <a:chOff x="336627" y="4531758"/>
            <a:chExt cx="5530075" cy="2127386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36627" y="493186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36627" y="4547147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9" idx="0"/>
            </p:cNvCxnSpPr>
            <p:nvPr/>
          </p:nvCxnSpPr>
          <p:spPr>
            <a:xfrm>
              <a:off x="513167" y="5118245"/>
              <a:ext cx="2985566" cy="1083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961504" y="493186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961504" y="4547147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75755" y="4916479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575755" y="4531758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>
              <a:endCxn id="55" idx="0"/>
            </p:cNvCxnSpPr>
            <p:nvPr/>
          </p:nvCxnSpPr>
          <p:spPr>
            <a:xfrm>
              <a:off x="1140247" y="5103885"/>
              <a:ext cx="3461000" cy="1098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0" idx="0"/>
            </p:cNvCxnSpPr>
            <p:nvPr/>
          </p:nvCxnSpPr>
          <p:spPr>
            <a:xfrm>
              <a:off x="1757598" y="5092590"/>
              <a:ext cx="3880504" cy="1107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 class is a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154647" y="1470026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0759" y="5358953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27356" y="5294580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9264" y="6210181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00158" y="6208644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0759" y="458040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1698" y="5508205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0272" y="6210181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5616" y="5602331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18765" y="5598114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7061" y="6210181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235871" y="1470025"/>
            <a:ext cx="47704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35871" y="1470025"/>
            <a:ext cx="4770477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class attributes can be accessed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using the standard namespace notation</a:t>
            </a:r>
            <a:endParaRPr kumimoji="0" lang="en-US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034079" y="3738022"/>
            <a:ext cx="3494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list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class attributes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154647" y="1470025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'index', 'insert', 'pop', 'remove', 'reverse', 'sort']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5326297" y="3110588"/>
            <a:ext cx="1121176" cy="133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1" grpId="0"/>
      <p:bldP spid="83" grpId="0"/>
      <p:bldP spid="84" grpId="0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Encapsulation through local variables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267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18850" y="202590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Before executing function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 not exist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06150" y="5314398"/>
            <a:ext cx="42378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exist only during the execution of function call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they are said to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local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of function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0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06150" y="432537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After executing function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still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not exist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10358"/>
            <a:ext cx="6131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Encapsulation makes modularity and code reuse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9" grpId="0" animBg="1"/>
      <p:bldP spid="10" grpId="0"/>
      <p:bldP spid="14" grpId="0"/>
      <p:bldP spid="15" grpId="0" animBg="1"/>
      <p:bldP spid="15" grpId="1" animBg="1"/>
      <p:bldP spid="16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method is really a function defined in the class namespace; when Python executes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first translates it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actually executes this last statement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0892" y="494666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62724" y="4577335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2724" y="4531846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4110" y="5355879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30707" y="5291506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02615" y="6207107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03509" y="6205570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3496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4000594" y="4579895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3866" y="497744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4110" y="457733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5049" y="5505131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623" y="6207107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8967" y="5599257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50658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10902" y="4579896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22116" y="5595040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0412" y="6207107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52623" y="4986547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668754" y="428456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6, 5] 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7850" y="4340217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1393066" y="3601432"/>
            <a:ext cx="847428" cy="630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38" grpId="1" animBg="1"/>
      <p:bldP spid="41" grpId="0" animBg="1"/>
      <p:bldP spid="47" grpId="0" animBg="1"/>
      <p:bldP spid="47" grpId="1" animBg="1"/>
      <p:bldP spid="48" grpId="0" animBg="1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Rewrite the below Python statement so that instead of making the usual method invocations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you use the notation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27850" y="4294228"/>
            <a:ext cx="3447068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'ACM'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s.find('C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s.replace('AC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'IB')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'IBM'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4930388" y="4294228"/>
            <a:ext cx="3447068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'ACM'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str.lower(s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'C')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'AC', 'IB')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'IBM'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541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06150" y="1810465"/>
            <a:ext cx="404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Even during the execution of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local variables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are invisible outside of the function!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-16183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(20, 50)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82477" y="463344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7282477" y="423333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0328" y="606650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rot="5400000">
            <a:off x="6432568" y="5009976"/>
            <a:ext cx="1237025" cy="84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83812" y="4262641"/>
            <a:ext cx="2115909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6901751" y="5057366"/>
            <a:ext cx="21159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92077" y="464573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7892077" y="4245625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68851" y="60489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rot="5400000">
            <a:off x="7276412" y="5247040"/>
            <a:ext cx="1222914" cy="38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4848451" y="4294850"/>
            <a:ext cx="20503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cxnSp>
        <p:nvCxnSpPr>
          <p:cNvPr id="51" name="Straight Arrow Connector 50"/>
          <p:cNvCxnSpPr>
            <a:endCxn id="26" idx="1"/>
          </p:cNvCxnSpPr>
          <p:nvPr/>
        </p:nvCxnSpPr>
        <p:spPr>
          <a:xfrm>
            <a:off x="6255348" y="4798864"/>
            <a:ext cx="728464" cy="29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96212" y="2382331"/>
            <a:ext cx="45011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it possible that the values of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interfere with each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6" grpId="0" animBg="1"/>
      <p:bldP spid="12" grpId="0" animBg="1"/>
      <p:bldP spid="12" grpId="1" animBg="1"/>
      <p:bldP spid="12" grpId="2" animBg="1"/>
      <p:bldP spid="19" grpId="0" animBg="1"/>
      <p:bldP spid="21" grpId="0"/>
      <p:bldP spid="23" grpId="0" animBg="1"/>
      <p:bldP spid="26" grpId="0" animBg="1"/>
      <p:bldP spid="28" grpId="0"/>
      <p:bldP spid="39" grpId="0" animBg="1"/>
      <p:bldP spid="40" grpId="0"/>
      <p:bldP spid="41" grpId="0" animBg="1"/>
      <p:bldP spid="47" grpId="0" animBg="1"/>
      <p:bldP spid="47" grpId="1" animBg="1"/>
      <p:bldP spid="49" grpId="0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34650" y="1470025"/>
            <a:ext cx="2404792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45221" y="361044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8830" y="4243021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68207" y="4893966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5268208" y="5721179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3128830" y="5960208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04255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65080" y="1467291"/>
            <a:ext cx="45549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65081" y="2482953"/>
            <a:ext cx="46643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 that there are several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active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values of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one in each namespace;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are all the namespaces managed by Python?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130912" y="6448238"/>
            <a:ext cx="6266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does Python know which line to return to?</a:t>
            </a:r>
          </a:p>
        </p:txBody>
      </p:sp>
      <p:cxnSp>
        <p:nvCxnSpPr>
          <p:cNvPr id="37" name="Straight Arrow Connector 36"/>
          <p:cNvCxnSpPr>
            <a:stCxn id="32" idx="1"/>
          </p:cNvCxnSpPr>
          <p:nvPr/>
        </p:nvCxnSpPr>
        <p:spPr>
          <a:xfrm rot="10800000">
            <a:off x="3128830" y="6315375"/>
            <a:ext cx="1002082" cy="332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4897086" y="6188693"/>
            <a:ext cx="444494" cy="297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9200" y="3801616"/>
            <a:ext cx="10260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Program stack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21950" y="1519214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4737" y="3670103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775381" y="2716526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775381" y="1992007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endParaRPr lang="en-US" sz="2000" kern="0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775381" y="3458206"/>
            <a:ext cx="1225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 stack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098800" y="2102745"/>
            <a:ext cx="16765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… the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be executed after g(n-1) returns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70428" y="2733687"/>
            <a:ext cx="604953" cy="1077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33" grpId="0"/>
      <p:bldP spid="37" grpId="0"/>
      <p:bldP spid="38" grpId="0"/>
      <p:bldP spid="38" grpId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248" y="1653780"/>
            <a:ext cx="69395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Every function call has a namespace associated with it.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</a:t>
            </a:r>
            <a:r>
              <a:rPr lang="en-US" dirty="0"/>
              <a:t>his namespace is where names defined during the execution of the function (e.g., local variables) live.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scope </a:t>
            </a:r>
            <a:r>
              <a:rPr lang="en-US" dirty="0"/>
              <a:t>of these names (i.e., the space where they live) is the namespace of the function.</a:t>
            </a:r>
            <a:endParaRPr lang="en-US" kern="0" dirty="0"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 Their scope is the </a:t>
            </a:r>
            <a:r>
              <a:rPr lang="en-US" dirty="0">
                <a:solidFill>
                  <a:srgbClr val="FF0000"/>
                </a:solidFill>
              </a:rPr>
              <a:t>namespace associated with the shell or the whole module</a:t>
            </a:r>
            <a:r>
              <a:rPr lang="en-US" dirty="0"/>
              <a:t>. Variables with global scope are referred to as </a:t>
            </a:r>
            <a:r>
              <a:rPr lang="en-US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075485" y="2761660"/>
            <a:ext cx="173583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199573" y="1853718"/>
            <a:ext cx="294442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981270" y="3069437"/>
            <a:ext cx="830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scope.py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7837" y="3212402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rot="16200000" flipH="1">
            <a:off x="2079603" y="2215568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5851" y="1396818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005851" y="2220851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4729" y="182925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2114729" y="142914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248" y="3692059"/>
            <a:ext cx="7531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 Their scope is the </a:t>
            </a:r>
            <a:r>
              <a:rPr lang="en-US" dirty="0">
                <a:solidFill>
                  <a:srgbClr val="FF0000"/>
                </a:solidFill>
              </a:rPr>
              <a:t>namespace associated with the shell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82405" y="1851574"/>
            <a:ext cx="1210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scope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  <p:bldP spid="8" grpId="0" animBg="1"/>
      <p:bldP spid="9" grpId="0"/>
      <p:bldP spid="14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Example: variable with local scope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47028" y="473882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 bwMode="auto">
          <a:xfrm>
            <a:off x="4907272" y="433871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>
            <a:endCxn id="50" idx="0"/>
          </p:cNvCxnSpPr>
          <p:nvPr/>
        </p:nvCxnSpPr>
        <p:spPr>
          <a:xfrm rot="5400000">
            <a:off x="4106953" y="5071558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53938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44" grpId="0" animBg="1"/>
      <p:bldP spid="46" grpId="0" animBg="1"/>
      <p:bldP spid="47" grpId="0"/>
      <p:bldP spid="50" grpId="0" animBg="1"/>
      <p:bldP spid="51" grpId="0" animBg="1"/>
      <p:bldP spid="51" grpId="1" animBg="1"/>
      <p:bldP spid="55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26670</TotalTime>
  <Words>7838</Words>
  <Application>Microsoft Office PowerPoint</Application>
  <PresentationFormat>On-screen Show (4:3)</PresentationFormat>
  <Paragraphs>1809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O'Donnell, Brian</cp:lastModifiedBy>
  <cp:revision>232</cp:revision>
  <dcterms:created xsi:type="dcterms:W3CDTF">2014-01-06T20:12:19Z</dcterms:created>
  <dcterms:modified xsi:type="dcterms:W3CDTF">2025-08-07T23:05:01Z</dcterms:modified>
</cp:coreProperties>
</file>