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0" r:id="rId1"/>
  </p:sldMasterIdLst>
  <p:notesMasterIdLst>
    <p:notesMasterId r:id="rId55"/>
  </p:notesMasterIdLst>
  <p:sldIdLst>
    <p:sldId id="257" r:id="rId2"/>
    <p:sldId id="359" r:id="rId3"/>
    <p:sldId id="390" r:id="rId4"/>
    <p:sldId id="391" r:id="rId5"/>
    <p:sldId id="392" r:id="rId6"/>
    <p:sldId id="393" r:id="rId7"/>
    <p:sldId id="397" r:id="rId8"/>
    <p:sldId id="396" r:id="rId9"/>
    <p:sldId id="395" r:id="rId10"/>
    <p:sldId id="398" r:id="rId11"/>
    <p:sldId id="399" r:id="rId12"/>
    <p:sldId id="400" r:id="rId13"/>
    <p:sldId id="401" r:id="rId14"/>
    <p:sldId id="402" r:id="rId15"/>
    <p:sldId id="404" r:id="rId16"/>
    <p:sldId id="405" r:id="rId17"/>
    <p:sldId id="406" r:id="rId18"/>
    <p:sldId id="403" r:id="rId19"/>
    <p:sldId id="407" r:id="rId20"/>
    <p:sldId id="408" r:id="rId21"/>
    <p:sldId id="409" r:id="rId22"/>
    <p:sldId id="410" r:id="rId23"/>
    <p:sldId id="412" r:id="rId24"/>
    <p:sldId id="411" r:id="rId25"/>
    <p:sldId id="413" r:id="rId26"/>
    <p:sldId id="415" r:id="rId27"/>
    <p:sldId id="414" r:id="rId28"/>
    <p:sldId id="416" r:id="rId29"/>
    <p:sldId id="417" r:id="rId30"/>
    <p:sldId id="418" r:id="rId31"/>
    <p:sldId id="420" r:id="rId32"/>
    <p:sldId id="421" r:id="rId33"/>
    <p:sldId id="423" r:id="rId34"/>
    <p:sldId id="428" r:id="rId35"/>
    <p:sldId id="424" r:id="rId36"/>
    <p:sldId id="425" r:id="rId37"/>
    <p:sldId id="426" r:id="rId38"/>
    <p:sldId id="427" r:id="rId39"/>
    <p:sldId id="429" r:id="rId40"/>
    <p:sldId id="430" r:id="rId41"/>
    <p:sldId id="431" r:id="rId42"/>
    <p:sldId id="444" r:id="rId43"/>
    <p:sldId id="433" r:id="rId44"/>
    <p:sldId id="432" r:id="rId45"/>
    <p:sldId id="434" r:id="rId46"/>
    <p:sldId id="435" r:id="rId47"/>
    <p:sldId id="436" r:id="rId48"/>
    <p:sldId id="439" r:id="rId49"/>
    <p:sldId id="440" r:id="rId50"/>
    <p:sldId id="438" r:id="rId51"/>
    <p:sldId id="441" r:id="rId52"/>
    <p:sldId id="442" r:id="rId53"/>
    <p:sldId id="443" r:id="rId5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7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974D20-154D-4B87-B415-6BF3E75FB39F}" v="1" dt="2025-08-07T23:44:18.66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070" autoAdjust="0"/>
    <p:restoredTop sz="94660"/>
  </p:normalViewPr>
  <p:slideViewPr>
    <p:cSldViewPr snapToGrid="0" snapToObjects="1">
      <p:cViewPr varScale="1">
        <p:scale>
          <a:sx n="60" d="100"/>
          <a:sy n="60" d="100"/>
        </p:scale>
        <p:origin x="1172" y="48"/>
      </p:cViewPr>
      <p:guideLst>
        <p:guide orient="horz" pos="227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rian O'Donnell" userId="e91dd4e61bd0a66c" providerId="LiveId" clId="{F2C8B935-0549-4492-8911-8E0DEF39E887}"/>
    <pc:docChg chg="undo custSel addSld modSld">
      <pc:chgData name="Brian O'Donnell" userId="e91dd4e61bd0a66c" providerId="LiveId" clId="{F2C8B935-0549-4492-8911-8E0DEF39E887}" dt="2024-01-17T21:19:49.716" v="123" actId="478"/>
      <pc:docMkLst>
        <pc:docMk/>
      </pc:docMkLst>
      <pc:sldChg chg="addSp delSp modSp mod addAnim delAnim">
        <pc:chgData name="Brian O'Donnell" userId="e91dd4e61bd0a66c" providerId="LiveId" clId="{F2C8B935-0549-4492-8911-8E0DEF39E887}" dt="2024-01-17T21:19:31.080" v="120" actId="1037"/>
        <pc:sldMkLst>
          <pc:docMk/>
          <pc:sldMk cId="0" sldId="442"/>
        </pc:sldMkLst>
      </pc:sldChg>
      <pc:sldChg chg="delSp add mod delAnim">
        <pc:chgData name="Brian O'Donnell" userId="e91dd4e61bd0a66c" providerId="LiveId" clId="{F2C8B935-0549-4492-8911-8E0DEF39E887}" dt="2024-01-17T21:19:49.716" v="123" actId="478"/>
        <pc:sldMkLst>
          <pc:docMk/>
          <pc:sldMk cId="2689904597" sldId="443"/>
        </pc:sldMkLst>
      </pc:sldChg>
    </pc:docChg>
  </pc:docChgLst>
  <pc:docChgLst>
    <pc:chgData name="Brian O'Donnell" userId="e91dd4e61bd0a66c" providerId="LiveId" clId="{E3AB793E-0F47-49CD-8801-59EFFB190748}"/>
    <pc:docChg chg="undo custSel addSld modSld">
      <pc:chgData name="Brian O'Donnell" userId="e91dd4e61bd0a66c" providerId="LiveId" clId="{E3AB793E-0F47-49CD-8801-59EFFB190748}" dt="2024-01-24T22:31:16.276" v="31" actId="1076"/>
      <pc:docMkLst>
        <pc:docMk/>
      </pc:docMkLst>
      <pc:sldChg chg="delSp modSp mod delAnim">
        <pc:chgData name="Brian O'Donnell" userId="e91dd4e61bd0a66c" providerId="LiveId" clId="{E3AB793E-0F47-49CD-8801-59EFFB190748}" dt="2024-01-24T22:31:16.276" v="31" actId="1076"/>
        <pc:sldMkLst>
          <pc:docMk/>
          <pc:sldMk cId="0" sldId="431"/>
        </pc:sldMkLst>
      </pc:sldChg>
      <pc:sldChg chg="delSp modSp add mod delAnim">
        <pc:chgData name="Brian O'Donnell" userId="e91dd4e61bd0a66c" providerId="LiveId" clId="{E3AB793E-0F47-49CD-8801-59EFFB190748}" dt="2024-01-24T22:30:23.933" v="16" actId="1076"/>
        <pc:sldMkLst>
          <pc:docMk/>
          <pc:sldMk cId="546919758" sldId="444"/>
        </pc:sldMkLst>
      </pc:sldChg>
    </pc:docChg>
  </pc:docChgLst>
  <pc:docChgLst>
    <pc:chgData name="O'Donnell, Brian" userId="a2c052ed-28d8-4cc1-832b-a7f8654ada8a" providerId="ADAL" clId="{FE974D20-154D-4B87-B415-6BF3E75FB39F}"/>
    <pc:docChg chg="custSel modSld">
      <pc:chgData name="O'Donnell, Brian" userId="a2c052ed-28d8-4cc1-832b-a7f8654ada8a" providerId="ADAL" clId="{FE974D20-154D-4B87-B415-6BF3E75FB39F}" dt="2025-08-08T01:07:07.550" v="2" actId="14734"/>
      <pc:docMkLst>
        <pc:docMk/>
      </pc:docMkLst>
      <pc:sldChg chg="delSp modSp mod delAnim">
        <pc:chgData name="O'Donnell, Brian" userId="a2c052ed-28d8-4cc1-832b-a7f8654ada8a" providerId="ADAL" clId="{FE974D20-154D-4B87-B415-6BF3E75FB39F}" dt="2025-08-07T23:44:21.250" v="1" actId="478"/>
        <pc:sldMkLst>
          <pc:docMk/>
          <pc:sldMk cId="0" sldId="407"/>
        </pc:sldMkLst>
        <pc:spChg chg="del">
          <ac:chgData name="O'Donnell, Brian" userId="a2c052ed-28d8-4cc1-832b-a7f8654ada8a" providerId="ADAL" clId="{FE974D20-154D-4B87-B415-6BF3E75FB39F}" dt="2025-08-07T23:44:21.250" v="1" actId="478"/>
          <ac:spMkLst>
            <pc:docMk/>
            <pc:sldMk cId="0" sldId="407"/>
            <ac:spMk id="16" creationId="{00000000-0000-0000-0000-000000000000}"/>
          </ac:spMkLst>
        </pc:spChg>
        <pc:spChg chg="mod">
          <ac:chgData name="O'Donnell, Brian" userId="a2c052ed-28d8-4cc1-832b-a7f8654ada8a" providerId="ADAL" clId="{FE974D20-154D-4B87-B415-6BF3E75FB39F}" dt="2025-08-07T23:44:18.664" v="0" actId="6549"/>
          <ac:spMkLst>
            <pc:docMk/>
            <pc:sldMk cId="0" sldId="407"/>
            <ac:spMk id="81" creationId="{00000000-0000-0000-0000-000000000000}"/>
          </ac:spMkLst>
        </pc:spChg>
      </pc:sldChg>
      <pc:sldChg chg="modSp mod">
        <pc:chgData name="O'Donnell, Brian" userId="a2c052ed-28d8-4cc1-832b-a7f8654ada8a" providerId="ADAL" clId="{FE974D20-154D-4B87-B415-6BF3E75FB39F}" dt="2025-08-08T01:07:07.550" v="2" actId="14734"/>
        <pc:sldMkLst>
          <pc:docMk/>
          <pc:sldMk cId="0" sldId="418"/>
        </pc:sldMkLst>
        <pc:graphicFrameChg chg="modGraphic">
          <ac:chgData name="O'Donnell, Brian" userId="a2c052ed-28d8-4cc1-832b-a7f8654ada8a" providerId="ADAL" clId="{FE974D20-154D-4B87-B415-6BF3E75FB39F}" dt="2025-08-08T01:07:07.550" v="2" actId="14734"/>
          <ac:graphicFrameMkLst>
            <pc:docMk/>
            <pc:sldMk cId="0" sldId="418"/>
            <ac:graphicFrameMk id="18" creationId="{00000000-0000-0000-0000-000000000000}"/>
          </ac:graphicFrameMkLst>
        </pc:graphicFrameChg>
      </pc:sldChg>
    </pc:docChg>
  </pc:docChgLst>
  <pc:docChgLst>
    <pc:chgData name="Brian O'Donnell" userId="e91dd4e61bd0a66c" providerId="LiveId" clId="{D74D6C84-9180-403B-A3B8-490D556D16B6}"/>
    <pc:docChg chg="modSld sldOrd">
      <pc:chgData name="Brian O'Donnell" userId="e91dd4e61bd0a66c" providerId="LiveId" clId="{D74D6C84-9180-403B-A3B8-490D556D16B6}" dt="2023-10-31T03:46:52.144" v="1"/>
      <pc:docMkLst>
        <pc:docMk/>
      </pc:docMkLst>
      <pc:sldChg chg="ord">
        <pc:chgData name="Brian O'Donnell" userId="e91dd4e61bd0a66c" providerId="LiveId" clId="{D74D6C84-9180-403B-A3B8-490D556D16B6}" dt="2023-10-31T03:46:52.144" v="1"/>
        <pc:sldMkLst>
          <pc:docMk/>
          <pc:sldMk cId="0" sldId="42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81C8C0-9857-494A-B990-C44399377C7D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71972D-23F4-8C4E-B8A3-6E483ED3F72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599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5226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551004-7D18-1FC7-23C9-43F1DB3F6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7EB211-F13F-0724-2C9C-C6A92F8D7C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E36EE01-2D0F-0A58-23D4-DEA1920A9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371BFA-C4C5-E9CA-CDF5-F952285697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37899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71972D-23F4-8C4E-B8A3-6E483ED3F728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A0E4B-CC3D-B74E-A2B6-A75B4ABE783A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E404A5-0FB7-A545-AE6F-D13AB781977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685800" y="1216526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Object-Oriented Programming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5800" y="3323652"/>
            <a:ext cx="77724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4488" indent="-344488">
              <a:spcAft>
                <a:spcPts val="600"/>
              </a:spcAft>
              <a:buClr>
                <a:srgbClr val="80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Defining new Python Classes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344488" indent="-344488">
              <a:spcAft>
                <a:spcPts val="600"/>
              </a:spcAft>
              <a:buClr>
                <a:srgbClr val="FF0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Container Classes</a:t>
            </a:r>
          </a:p>
          <a:p>
            <a:pPr marL="344488" indent="-344488">
              <a:spcAft>
                <a:spcPts val="600"/>
              </a:spcAft>
              <a:buClr>
                <a:srgbClr val="FFFF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Overloaded Operators</a:t>
            </a:r>
          </a:p>
          <a:p>
            <a:pPr marL="344488" indent="-344488">
              <a:spcAft>
                <a:spcPts val="600"/>
              </a:spcAft>
              <a:buClr>
                <a:srgbClr val="00800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Inheritance</a:t>
            </a:r>
          </a:p>
          <a:p>
            <a:pPr marL="344488" indent="-344488">
              <a:spcAft>
                <a:spcPts val="600"/>
              </a:spcAft>
              <a:buClr>
                <a:srgbClr val="000090"/>
              </a:buClr>
              <a:buFont typeface="Wingdings" charset="2"/>
              <a:buChar char="§"/>
            </a:pPr>
            <a:r>
              <a:rPr lang="en-US" sz="2400" dirty="0">
                <a:solidFill>
                  <a:schemeClr val="accent1"/>
                </a:solidFill>
              </a:rPr>
              <a:t>User-Defined Exceptions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98298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Add new method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sz="2000" dirty="0">
                <a:solidFill>
                  <a:schemeClr val="accent1"/>
                </a:solidFill>
              </a:rPr>
              <a:t> to class Point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184554" y="2870868"/>
            <a:ext cx="2830304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3167540" y="1654471"/>
            <a:ext cx="5894541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the point'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instance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namespaces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713764" y="1316108"/>
            <a:ext cx="7289303" cy="16312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Variables stored in the namespace of an object (instance) are called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instance variables (or instance attributes)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Every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will have its own namespace and therefore its own </a:t>
            </a:r>
            <a:r>
              <a:rPr lang="en-US" sz="2000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instance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variables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grpSp>
        <p:nvGrpSpPr>
          <p:cNvPr id="45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42" name="TextBox 41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3" name="TextBox 42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4" name="TextBox 43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369749" y="3052957"/>
            <a:ext cx="2830304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b.setx(0)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b.sety(0)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b.x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The class and instance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sp>
        <p:nvSpPr>
          <p:cNvPr id="63" name="TextBox 62"/>
          <p:cNvSpPr txBox="1"/>
          <p:nvPr/>
        </p:nvSpPr>
        <p:spPr bwMode="auto">
          <a:xfrm>
            <a:off x="0" y="2775065"/>
            <a:ext cx="3451050" cy="332398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['__class__',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'__doc__',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'__format__',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getattribute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'__hash__', '__init__', '__le__',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'__module__', '__ne__', '__new__', '__reduce__',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reduce_ex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setattr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subclasshook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__', 'get', 'move',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’]</a:t>
            </a:r>
          </a:p>
        </p:txBody>
      </p:sp>
      <p:sp>
        <p:nvSpPr>
          <p:cNvPr id="76" name="TextBox 75"/>
          <p:cNvSpPr txBox="1"/>
          <p:nvPr/>
        </p:nvSpPr>
        <p:spPr bwMode="auto">
          <a:xfrm>
            <a:off x="192439" y="1643255"/>
            <a:ext cx="325861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An instance of a class </a:t>
            </a:r>
            <a:r>
              <a:rPr lang="en-US" sz="2000" dirty="0">
                <a:solidFill>
                  <a:srgbClr val="FF0000"/>
                </a:solidFill>
              </a:rPr>
              <a:t>inherits all the class attributes</a:t>
            </a:r>
          </a:p>
        </p:txBody>
      </p:sp>
      <p:grpSp>
        <p:nvGrpSpPr>
          <p:cNvPr id="78" name="Group 77"/>
          <p:cNvGrpSpPr/>
          <p:nvPr/>
        </p:nvGrpSpPr>
        <p:grpSpPr>
          <a:xfrm>
            <a:off x="3682563" y="1643255"/>
            <a:ext cx="5190218" cy="1840588"/>
            <a:chOff x="3682563" y="1643255"/>
            <a:chExt cx="5190218" cy="1840588"/>
          </a:xfrm>
        </p:grpSpPr>
        <p:sp>
          <p:nvSpPr>
            <p:cNvPr id="35" name="Rectangle 34"/>
            <p:cNvSpPr/>
            <p:nvPr/>
          </p:nvSpPr>
          <p:spPr>
            <a:xfrm>
              <a:off x="4190731" y="205807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682563" y="1688744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82563" y="1643255"/>
              <a:ext cx="511565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79965" y="2467288"/>
              <a:ext cx="1592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namespace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Point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366149" y="2209160"/>
              <a:ext cx="3706313" cy="843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43335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5020433" y="1691304"/>
              <a:ext cx="102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73705" y="208885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223348" y="1719521"/>
              <a:ext cx="8491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move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526897" y="2234817"/>
              <a:ext cx="2889047" cy="818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56424" y="2243047"/>
              <a:ext cx="1216357" cy="809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70497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6330741" y="1691305"/>
              <a:ext cx="6461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get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54031" y="2234816"/>
              <a:ext cx="2031326" cy="818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auto">
            <a:xfrm>
              <a:off x="8072462" y="2097956"/>
              <a:ext cx="8003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. . .</a:t>
              </a:r>
            </a:p>
          </p:txBody>
        </p:sp>
        <p:cxnSp>
          <p:nvCxnSpPr>
            <p:cNvPr id="73" name="Straight Connector 72"/>
            <p:cNvCxnSpPr>
              <a:stCxn id="12" idx="0"/>
              <a:endCxn id="46" idx="2"/>
            </p:cNvCxnSpPr>
            <p:nvPr/>
          </p:nvCxnSpPr>
          <p:spPr>
            <a:xfrm rot="5400000" flipH="1" flipV="1">
              <a:off x="5159689" y="2403141"/>
              <a:ext cx="708778" cy="14526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3" idx="0"/>
              <a:endCxn id="46" idx="2"/>
            </p:cNvCxnSpPr>
            <p:nvPr/>
          </p:nvCxnSpPr>
          <p:spPr>
            <a:xfrm rot="16200000" flipV="1">
              <a:off x="6555885" y="2459571"/>
              <a:ext cx="708778" cy="13397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 bwMode="auto">
            <a:xfrm>
              <a:off x="8377909" y="2854422"/>
              <a:ext cx="494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 . . </a:t>
              </a:r>
            </a:p>
          </p:txBody>
        </p:sp>
      </p:grpSp>
      <p:cxnSp>
        <p:nvCxnSpPr>
          <p:cNvPr id="81" name="Straight Arrow Connector 80"/>
          <p:cNvCxnSpPr/>
          <p:nvPr/>
        </p:nvCxnSpPr>
        <p:spPr>
          <a:xfrm rot="16200000" flipV="1">
            <a:off x="2015181" y="6134247"/>
            <a:ext cx="334951" cy="2645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 rot="5400000" flipH="1" flipV="1">
            <a:off x="2292324" y="6258991"/>
            <a:ext cx="350027" cy="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 bwMode="auto">
          <a:xfrm>
            <a:off x="253256" y="6434003"/>
            <a:ext cx="332444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attributes inherited by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  <p:cxnSp>
        <p:nvCxnSpPr>
          <p:cNvPr id="88" name="Straight Arrow Connector 87"/>
          <p:cNvCxnSpPr/>
          <p:nvPr/>
        </p:nvCxnSpPr>
        <p:spPr>
          <a:xfrm rot="16200000" flipV="1">
            <a:off x="385933" y="6126708"/>
            <a:ext cx="350026" cy="2645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 rot="5400000" flipH="1" flipV="1">
            <a:off x="843069" y="6086536"/>
            <a:ext cx="350028" cy="34491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 rot="5400000" flipH="1" flipV="1">
            <a:off x="1294969" y="5869084"/>
            <a:ext cx="627966" cy="532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/>
          <p:cNvCxnSpPr/>
          <p:nvPr/>
        </p:nvCxnSpPr>
        <p:spPr>
          <a:xfrm rot="5400000" flipH="1" flipV="1">
            <a:off x="1979397" y="5854009"/>
            <a:ext cx="627966" cy="53202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 bwMode="auto">
          <a:xfrm>
            <a:off x="4366152" y="6064671"/>
            <a:ext cx="443206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returns the attributes of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object, including the inherited ones</a:t>
            </a:r>
          </a:p>
        </p:txBody>
      </p:sp>
      <p:sp>
        <p:nvSpPr>
          <p:cNvPr id="79" name="TextBox 78"/>
          <p:cNvSpPr txBox="1"/>
          <p:nvPr/>
        </p:nvSpPr>
        <p:spPr bwMode="auto">
          <a:xfrm>
            <a:off x="1874966" y="6434003"/>
            <a:ext cx="213031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instance attributes of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 animBg="1"/>
      <p:bldP spid="87" grpId="0"/>
      <p:bldP spid="56" grpId="0"/>
      <p:bldP spid="79" grpId="0"/>
      <p:bldP spid="7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The class and instance attributes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grpSp>
        <p:nvGrpSpPr>
          <p:cNvPr id="4" name="Group 44"/>
          <p:cNvGrpSpPr/>
          <p:nvPr/>
        </p:nvGrpSpPr>
        <p:grpSpPr>
          <a:xfrm>
            <a:off x="3682563" y="3483843"/>
            <a:ext cx="2210403" cy="2132459"/>
            <a:chOff x="3682563" y="3483843"/>
            <a:chExt cx="2210403" cy="2132459"/>
          </a:xfrm>
        </p:grpSpPr>
        <p:sp>
          <p:nvSpPr>
            <p:cNvPr id="10" name="Rectangle 9"/>
            <p:cNvSpPr/>
            <p:nvPr/>
          </p:nvSpPr>
          <p:spPr>
            <a:xfrm>
              <a:off x="4190732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 bwMode="auto">
            <a:xfrm>
              <a:off x="3682564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682563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extBox 12"/>
            <p:cNvSpPr txBox="1"/>
            <p:nvPr/>
          </p:nvSpPr>
          <p:spPr bwMode="auto">
            <a:xfrm>
              <a:off x="5102628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14" name="Straight Arrow Connector 13"/>
            <p:cNvCxnSpPr>
              <a:endCxn id="15" idx="0"/>
            </p:cNvCxnSpPr>
            <p:nvPr/>
          </p:nvCxnSpPr>
          <p:spPr>
            <a:xfrm rot="5400000">
              <a:off x="3596722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3682564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3</a:t>
              </a: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5063264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4555096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Arrow Connector 27"/>
            <p:cNvCxnSpPr>
              <a:endCxn id="30" idx="0"/>
            </p:cNvCxnSpPr>
            <p:nvPr/>
          </p:nvCxnSpPr>
          <p:spPr>
            <a:xfrm rot="5400000">
              <a:off x="4469254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55096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4</a:t>
              </a:r>
            </a:p>
          </p:txBody>
        </p:sp>
      </p:grpSp>
      <p:grpSp>
        <p:nvGrpSpPr>
          <p:cNvPr id="5" name="Group 45"/>
          <p:cNvGrpSpPr/>
          <p:nvPr/>
        </p:nvGrpSpPr>
        <p:grpSpPr>
          <a:xfrm>
            <a:off x="6474954" y="3483843"/>
            <a:ext cx="2210403" cy="2132459"/>
            <a:chOff x="6474954" y="3483843"/>
            <a:chExt cx="2210403" cy="2132459"/>
          </a:xfrm>
        </p:grpSpPr>
        <p:sp>
          <p:nvSpPr>
            <p:cNvPr id="31" name="Rectangle 30"/>
            <p:cNvSpPr/>
            <p:nvPr/>
          </p:nvSpPr>
          <p:spPr>
            <a:xfrm>
              <a:off x="6983123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 bwMode="auto">
            <a:xfrm>
              <a:off x="6474955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6474954" y="3483843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extBox 33"/>
            <p:cNvSpPr txBox="1"/>
            <p:nvPr/>
          </p:nvSpPr>
          <p:spPr bwMode="auto">
            <a:xfrm>
              <a:off x="7895019" y="4307876"/>
              <a:ext cx="79033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36" name="Straight Arrow Connector 35"/>
            <p:cNvCxnSpPr>
              <a:endCxn id="37" idx="0"/>
            </p:cNvCxnSpPr>
            <p:nvPr/>
          </p:nvCxnSpPr>
          <p:spPr>
            <a:xfrm rot="5400000">
              <a:off x="6389113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Rectangle 36"/>
            <p:cNvSpPr/>
            <p:nvPr/>
          </p:nvSpPr>
          <p:spPr>
            <a:xfrm>
              <a:off x="6474955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7855655" y="389866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/>
            <p:cNvSpPr txBox="1"/>
            <p:nvPr/>
          </p:nvSpPr>
          <p:spPr bwMode="auto">
            <a:xfrm>
              <a:off x="7347487" y="3529332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0" name="Straight Arrow Connector 39"/>
            <p:cNvCxnSpPr>
              <a:endCxn id="41" idx="0"/>
            </p:cNvCxnSpPr>
            <p:nvPr/>
          </p:nvCxnSpPr>
          <p:spPr>
            <a:xfrm rot="5400000">
              <a:off x="7261645" y="4389674"/>
              <a:ext cx="1109356" cy="42950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Rectangle 40"/>
            <p:cNvSpPr/>
            <p:nvPr/>
          </p:nvSpPr>
          <p:spPr>
            <a:xfrm>
              <a:off x="7347487" y="5159104"/>
              <a:ext cx="508168" cy="45719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0</a:t>
              </a:r>
            </a:p>
          </p:txBody>
        </p:sp>
      </p:grpSp>
      <p:grpSp>
        <p:nvGrpSpPr>
          <p:cNvPr id="6" name="Group 77"/>
          <p:cNvGrpSpPr/>
          <p:nvPr/>
        </p:nvGrpSpPr>
        <p:grpSpPr>
          <a:xfrm>
            <a:off x="3682563" y="1643255"/>
            <a:ext cx="5190218" cy="1840588"/>
            <a:chOff x="3682563" y="1643255"/>
            <a:chExt cx="5190218" cy="1840588"/>
          </a:xfrm>
        </p:grpSpPr>
        <p:sp>
          <p:nvSpPr>
            <p:cNvPr id="35" name="Rectangle 34"/>
            <p:cNvSpPr/>
            <p:nvPr/>
          </p:nvSpPr>
          <p:spPr>
            <a:xfrm>
              <a:off x="4190731" y="2058076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 bwMode="auto">
            <a:xfrm>
              <a:off x="3682563" y="1688744"/>
              <a:ext cx="133787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setx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682563" y="1643255"/>
              <a:ext cx="5115656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TextBox 46"/>
            <p:cNvSpPr txBox="1"/>
            <p:nvPr/>
          </p:nvSpPr>
          <p:spPr bwMode="auto">
            <a:xfrm>
              <a:off x="7279965" y="2467288"/>
              <a:ext cx="1592816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namespace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Point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>
              <a:off x="4366149" y="2209160"/>
              <a:ext cx="3706313" cy="84379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5343335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5020433" y="1691304"/>
              <a:ext cx="1029818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sety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7473705" y="2088854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7223348" y="1719521"/>
              <a:ext cx="849113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noProof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move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55" name="Straight Arrow Connector 54"/>
            <p:cNvCxnSpPr/>
            <p:nvPr/>
          </p:nvCxnSpPr>
          <p:spPr>
            <a:xfrm>
              <a:off x="5526897" y="2234817"/>
              <a:ext cx="2889047" cy="81814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>
              <a:off x="7656424" y="2243047"/>
              <a:ext cx="1216357" cy="80991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57"/>
            <p:cNvSpPr/>
            <p:nvPr/>
          </p:nvSpPr>
          <p:spPr>
            <a:xfrm>
              <a:off x="6470497" y="2060637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9" name="TextBox 58"/>
            <p:cNvSpPr txBox="1"/>
            <p:nvPr/>
          </p:nvSpPr>
          <p:spPr bwMode="auto">
            <a:xfrm>
              <a:off x="6330741" y="1691305"/>
              <a:ext cx="646180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6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get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60" name="Straight Arrow Connector 59"/>
            <p:cNvCxnSpPr/>
            <p:nvPr/>
          </p:nvCxnSpPr>
          <p:spPr>
            <a:xfrm>
              <a:off x="6654031" y="2234816"/>
              <a:ext cx="2031326" cy="8181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 bwMode="auto">
            <a:xfrm>
              <a:off x="8072462" y="2097956"/>
              <a:ext cx="800319" cy="3385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. . .</a:t>
              </a:r>
            </a:p>
          </p:txBody>
        </p:sp>
        <p:cxnSp>
          <p:nvCxnSpPr>
            <p:cNvPr id="73" name="Straight Connector 72"/>
            <p:cNvCxnSpPr>
              <a:stCxn id="12" idx="0"/>
              <a:endCxn id="46" idx="2"/>
            </p:cNvCxnSpPr>
            <p:nvPr/>
          </p:nvCxnSpPr>
          <p:spPr>
            <a:xfrm rot="5400000" flipH="1" flipV="1">
              <a:off x="5159689" y="2403141"/>
              <a:ext cx="708778" cy="1452626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33" idx="0"/>
              <a:endCxn id="46" idx="2"/>
            </p:cNvCxnSpPr>
            <p:nvPr/>
          </p:nvCxnSpPr>
          <p:spPr>
            <a:xfrm rot="16200000" flipV="1">
              <a:off x="6555885" y="2459571"/>
              <a:ext cx="708778" cy="1339765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 bwMode="auto">
            <a:xfrm>
              <a:off x="8377909" y="2854422"/>
              <a:ext cx="494872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/>
                  <a:uLnTx/>
                  <a:uFillTx/>
                  <a:latin typeface="Calibri" pitchFamily="34" charset="0"/>
                  <a:ea typeface="+mj-ea"/>
                  <a:cs typeface="+mj-cs"/>
                </a:rPr>
                <a:t>. . . </a:t>
              </a:r>
            </a:p>
          </p:txBody>
        </p:sp>
      </p:grpSp>
      <p:sp>
        <p:nvSpPr>
          <p:cNvPr id="56" name="TextBox 55"/>
          <p:cNvSpPr txBox="1"/>
          <p:nvPr/>
        </p:nvSpPr>
        <p:spPr bwMode="auto">
          <a:xfrm>
            <a:off x="238108" y="1643255"/>
            <a:ext cx="3444455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Method names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sz="2000" dirty="0">
                <a:solidFill>
                  <a:schemeClr val="accent1"/>
                </a:solidFill>
              </a:rPr>
              <a:t>,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get</a:t>
            </a:r>
            <a:r>
              <a:rPr lang="en-US" sz="2000" dirty="0">
                <a:solidFill>
                  <a:schemeClr val="accent1"/>
                </a:solidFill>
              </a:rPr>
              <a:t>, and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move</a:t>
            </a:r>
            <a:r>
              <a:rPr lang="en-US" sz="2000" dirty="0">
                <a:solidFill>
                  <a:schemeClr val="accent1"/>
                </a:solidFill>
              </a:rPr>
              <a:t> are defined in 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n-US" sz="2000" dirty="0">
              <a:solidFill>
                <a:schemeClr val="accent1"/>
              </a:solidFill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chemeClr val="accent1"/>
                </a:solidFill>
              </a:rPr>
              <a:t>not in namespace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 or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</p:txBody>
      </p:sp>
      <p:sp>
        <p:nvSpPr>
          <p:cNvPr id="61" name="TextBox 60"/>
          <p:cNvSpPr txBox="1"/>
          <p:nvPr/>
        </p:nvSpPr>
        <p:spPr bwMode="auto">
          <a:xfrm>
            <a:off x="238108" y="3121867"/>
            <a:ext cx="3444455" cy="35394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Python does the following when evaluating expression </a:t>
            </a:r>
            <a:r>
              <a:rPr lang="en-US" sz="20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a.setx</a:t>
            </a:r>
            <a:r>
              <a:rPr lang="en-US" sz="2000" dirty="0">
                <a:solidFill>
                  <a:schemeClr val="accent1"/>
                </a:solidFill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It first attempts to find name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solidFill>
                  <a:schemeClr val="accent1"/>
                </a:solidFill>
              </a:rPr>
              <a:t> in object (namespace)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.</a:t>
            </a: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endParaRPr lang="en-US" dirty="0">
              <a:solidFill>
                <a:schemeClr val="accent1"/>
              </a:solidFill>
            </a:endParaRPr>
          </a:p>
          <a:p>
            <a:pPr marL="687388" lvl="1" indent="-230188" defTabSz="914400" fontAlgn="base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en-US" dirty="0">
                <a:solidFill>
                  <a:schemeClr val="accent1"/>
                </a:solidFill>
              </a:rPr>
              <a:t>If name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solidFill>
                  <a:schemeClr val="accent1"/>
                </a:solidFill>
              </a:rPr>
              <a:t> does not exist in namespace </a:t>
            </a:r>
            <a:r>
              <a:rPr lang="en-US" dirty="0">
                <a:solidFill>
                  <a:srgbClr val="000000"/>
                </a:solidFill>
              </a:rPr>
              <a:t>a</a:t>
            </a:r>
            <a:r>
              <a:rPr lang="en-US" dirty="0">
                <a:solidFill>
                  <a:schemeClr val="accent1"/>
                </a:solidFill>
              </a:rPr>
              <a:t>, then it attempts to find </a:t>
            </a: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solidFill>
                  <a:schemeClr val="accent1"/>
                </a:solidFill>
              </a:rPr>
              <a:t> in namespace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endParaRPr lang="en-US" kern="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definition, in general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395745"/>
            <a:ext cx="589454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&lt;class variable 1&gt; = &lt;value&gt;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&lt;class variable 2&gt; = &lt;value&gt;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&lt;class method 1&gt;(self, arg11, arg12, ...):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&lt;implementation of class method 1&gt;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&lt;class method 2&gt;(self, arg21, arg22, ...):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&lt;implementation of class method 2&gt;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1395745"/>
            <a:ext cx="5894541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endParaRPr lang="en-US" sz="1400" dirty="0">
              <a:solidFill>
                <a:srgbClr val="7F7F7F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5174744"/>
            <a:ext cx="275573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Note: no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documentation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9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(No) class documentation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70025"/>
            <a:ext cx="7975999" cy="504753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Point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Point(builtins.object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dictionary for instance variables (if defined)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weakref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list of weak references to the object (if defined)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documentation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1389093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documentation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709358" y="1487300"/>
            <a:ext cx="7975999" cy="526297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Point in module __main__: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Point(builtins.object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that represents a point in the plane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Methods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a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with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of the point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change the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----------------------------------------------------------------------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Data descriptors defined here: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3" y="1392860"/>
            <a:ext cx="5293508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Develop class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dirty="0">
                <a:solidFill>
                  <a:schemeClr val="accent1"/>
                </a:solidFill>
              </a:rPr>
              <a:t> that supports methods: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setSpecies(species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setLanguage(language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speak()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5478061" y="1470025"/>
            <a:ext cx="347797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snoopy.setpecies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('dog')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('bark')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20269" y="3186366"/>
            <a:ext cx="7218533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Overloaded constructor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2" y="3162197"/>
            <a:ext cx="287116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It would be better if we could do it in one </a:t>
            </a:r>
            <a:r>
              <a:rPr lang="en-US" sz="2000" dirty="0" err="1">
                <a:solidFill>
                  <a:schemeClr val="accent1"/>
                </a:solidFill>
              </a:rPr>
              <a:t>ste</a:t>
            </a:r>
            <a:endParaRPr lang="en-US" sz="2000" dirty="0">
              <a:solidFill>
                <a:schemeClr val="accent1"/>
              </a:solidFill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5194" y="4534285"/>
            <a:ext cx="287052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3262159" y="1622425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62159" y="1622425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5195" y="1806871"/>
            <a:ext cx="30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It takes 3 steps to create a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object at specific </a:t>
            </a:r>
            <a:r>
              <a:rPr lang="en-US" sz="2000" dirty="0" err="1">
                <a:solidFill>
                  <a:schemeClr val="accent1"/>
                </a:solidFill>
              </a:rPr>
              <a:t>x</a:t>
            </a:r>
            <a:r>
              <a:rPr lang="en-US" sz="2000" dirty="0">
                <a:solidFill>
                  <a:schemeClr val="accent1"/>
                </a:solidFill>
              </a:rPr>
              <a:t> and </a:t>
            </a:r>
            <a:r>
              <a:rPr lang="en-US" sz="2000" dirty="0" err="1">
                <a:solidFill>
                  <a:schemeClr val="accent1"/>
                </a:solidFill>
              </a:rPr>
              <a:t>y</a:t>
            </a:r>
            <a:r>
              <a:rPr lang="en-US" sz="2000" dirty="0">
                <a:solidFill>
                  <a:schemeClr val="accent1"/>
                </a:solidFill>
              </a:rPr>
              <a:t> coordinates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203341" y="1131471"/>
            <a:ext cx="470834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called by Python each time a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is created 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rot="5400000">
            <a:off x="4460024" y="1602555"/>
            <a:ext cx="854721" cy="5896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0"/>
      <p:bldP spid="26" grpId="0" animBg="1"/>
      <p:bldP spid="27" grpId="0" animBg="1"/>
      <p:bldP spid="9" grpId="0" animBg="1"/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7724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 new 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class: 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709358" y="1495363"/>
            <a:ext cx="7648148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Suppose we would like to have a class that represents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points on a plane</a:t>
            </a:r>
          </a:p>
          <a:p>
            <a:pPr marL="741363" lvl="1" indent="-28416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latin typeface="Calibri" pitchFamily="34" charset="0"/>
                <a:ea typeface="+mj-ea"/>
                <a:cs typeface="+mj-cs"/>
              </a:rPr>
              <a:t>for a graphics app, say</a:t>
            </a:r>
            <a:r>
              <a:rPr lang="en-US" kern="0" noProof="0" dirty="0">
                <a:latin typeface="Calibri" pitchFamily="34" charset="0"/>
                <a:ea typeface="+mj-ea"/>
                <a:cs typeface="+mj-cs"/>
              </a:rPr>
              <a:t> 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9" name="Straight Connector 18"/>
          <p:cNvCxnSpPr/>
          <p:nvPr/>
        </p:nvCxnSpPr>
        <p:spPr>
          <a:xfrm>
            <a:off x="6563338" y="4911014"/>
            <a:ext cx="1918420" cy="1588"/>
          </a:xfrm>
          <a:prstGeom prst="line">
            <a:avLst/>
          </a:prstGeom>
          <a:ln w="31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rot="5400000" flipH="1" flipV="1">
            <a:off x="5868966" y="4188393"/>
            <a:ext cx="1941310" cy="1588"/>
          </a:xfrm>
          <a:prstGeom prst="line">
            <a:avLst/>
          </a:prstGeom>
          <a:ln w="317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/>
          <p:cNvSpPr/>
          <p:nvPr/>
        </p:nvSpPr>
        <p:spPr>
          <a:xfrm>
            <a:off x="7327561" y="3483785"/>
            <a:ext cx="137160" cy="134857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/>
          <p:cNvCxnSpPr>
            <a:stCxn id="25" idx="4"/>
          </p:cNvCxnSpPr>
          <p:nvPr/>
        </p:nvCxnSpPr>
        <p:spPr>
          <a:xfrm rot="5400000">
            <a:off x="6749381" y="4264256"/>
            <a:ext cx="1292375" cy="1147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>
            <a:endCxn id="25" idx="2"/>
          </p:cNvCxnSpPr>
          <p:nvPr/>
        </p:nvCxnSpPr>
        <p:spPr>
          <a:xfrm>
            <a:off x="6833064" y="3539975"/>
            <a:ext cx="494497" cy="11239"/>
          </a:xfrm>
          <a:prstGeom prst="line">
            <a:avLst/>
          </a:prstGeom>
          <a:ln w="3175" cmpd="sng"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 bwMode="auto">
          <a:xfrm>
            <a:off x="7248892" y="4832348"/>
            <a:ext cx="2957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7" name="TextBox 36"/>
          <p:cNvSpPr txBox="1"/>
          <p:nvPr/>
        </p:nvSpPr>
        <p:spPr bwMode="auto">
          <a:xfrm>
            <a:off x="6592114" y="3310283"/>
            <a:ext cx="30075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8" name="TextBox 37"/>
          <p:cNvSpPr txBox="1"/>
          <p:nvPr/>
        </p:nvSpPr>
        <p:spPr bwMode="auto">
          <a:xfrm>
            <a:off x="7396143" y="3218532"/>
            <a:ext cx="73419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point</a:t>
            </a:r>
          </a:p>
        </p:txBody>
      </p:sp>
      <p:sp>
        <p:nvSpPr>
          <p:cNvPr id="39" name="TextBox 38"/>
          <p:cNvSpPr txBox="1"/>
          <p:nvPr/>
        </p:nvSpPr>
        <p:spPr bwMode="auto">
          <a:xfrm>
            <a:off x="709358" y="2502963"/>
            <a:ext cx="688709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Let’s first informally describe how we would like to use this class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8" name="TextBox 47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0" name="TextBox 49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1" name="TextBox 50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2" name="TextBox 51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TextBox 52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54" name="TextBox 53"/>
          <p:cNvSpPr txBox="1"/>
          <p:nvPr/>
        </p:nvSpPr>
        <p:spPr bwMode="auto">
          <a:xfrm>
            <a:off x="170532" y="3218532"/>
            <a:ext cx="2742217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point.sety(4)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point.move(1, 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(4, 6)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point.setx(-1)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(-1,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graphicFrame>
        <p:nvGraphicFramePr>
          <p:cNvPr id="55" name="Table 54"/>
          <p:cNvGraphicFramePr>
            <a:graphicFrameLocks noGrp="1"/>
          </p:cNvGraphicFramePr>
          <p:nvPr/>
        </p:nvGraphicFramePr>
        <p:xfrm>
          <a:off x="3091274" y="3218532"/>
          <a:ext cx="5894540" cy="293116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13206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624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6" name="TextBox 55"/>
          <p:cNvSpPr txBox="1"/>
          <p:nvPr/>
        </p:nvSpPr>
        <p:spPr bwMode="auto">
          <a:xfrm>
            <a:off x="709358" y="6354891"/>
            <a:ext cx="451918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How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do we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create this new class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4" grpId="1" animBg="1"/>
      <p:bldP spid="39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Default constructor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262159" y="1595022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5195" y="1748910"/>
            <a:ext cx="307696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Problem: Now we can’t create an uninitialized point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185194" y="3453087"/>
            <a:ext cx="639179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__init__() takes exactly 3 arguments (1 given)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185195" y="5098204"/>
            <a:ext cx="2055069" cy="160043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int(3)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185194" y="2596911"/>
            <a:ext cx="302292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Built-in types support </a:t>
            </a:r>
            <a:r>
              <a:rPr lang="en-US" sz="2000" dirty="0">
                <a:solidFill>
                  <a:srgbClr val="FF0000"/>
                </a:solidFill>
              </a:rPr>
              <a:t>default constructors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3262159" y="1595022"/>
            <a:ext cx="5894541" cy="526297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=0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coordinates to (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185194" y="5098204"/>
            <a:ext cx="2055070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a.get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85194" y="3453087"/>
            <a:ext cx="30229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Want to augment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so it supports a default constructor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247788" y="894849"/>
            <a:ext cx="3788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xcoord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set to 0 if the argument is missing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rot="16200000" flipH="1">
            <a:off x="4190492" y="1482429"/>
            <a:ext cx="1031014" cy="53296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 bwMode="auto">
          <a:xfrm>
            <a:off x="4972481" y="1233403"/>
            <a:ext cx="3788217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coord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set to 0 if the argument is missing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5115314" y="1564242"/>
            <a:ext cx="803979" cy="6924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26" grpId="0" animBg="1"/>
      <p:bldP spid="26" grpId="1" animBg="1"/>
      <p:bldP spid="13" grpId="0" animBg="1"/>
      <p:bldP spid="13" grpId="1" animBg="1"/>
      <p:bldP spid="13" grpId="2" animBg="1"/>
      <p:bldP spid="14" grpId="0"/>
      <p:bldP spid="15" grpId="0" animBg="1"/>
      <p:bldP spid="17" grpId="0" animBg="1"/>
      <p:bldP spid="18" grpId="0"/>
      <p:bldP spid="19" grpId="0"/>
      <p:bldP spid="19" grpId="1"/>
      <p:bldP spid="2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3" y="1470025"/>
            <a:ext cx="850080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Modify the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dirty="0">
                <a:solidFill>
                  <a:schemeClr val="accent1"/>
                </a:solidFill>
              </a:rPr>
              <a:t> we developed in the previous section so it supports a two, one, or no input argument constructor</a:t>
            </a:r>
            <a:endParaRPr lang="en-US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3558880" y="2540210"/>
            <a:ext cx="5126477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'bark')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Animal('canary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canary and I make sounds.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animal = Animal()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animal.speak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animal and I make sounds.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20269" y="2863200"/>
            <a:ext cx="7275231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species='animal', language='make sounds'):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self.species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self.language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Example: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701033"/>
            <a:ext cx="797599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Goal: develop a 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Card</a:t>
            </a:r>
            <a:r>
              <a:rPr lang="en-US" sz="2000" dirty="0">
                <a:solidFill>
                  <a:schemeClr val="accent1"/>
                </a:solidFill>
              </a:rPr>
              <a:t> class to represent playing cards.</a:t>
            </a: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438355" y="3042340"/>
            <a:ext cx="350898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Card('3', '\u2660')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'♠'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101143"/>
            <a:ext cx="843365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class Card 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Card(rank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suit)</a:t>
            </a:r>
            <a:r>
              <a:rPr lang="en-US" dirty="0">
                <a:solidFill>
                  <a:schemeClr val="accent1"/>
                </a:solidFill>
              </a:rPr>
              <a:t>: Constructor that initializes the rank and suit of the card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Returns the card’s rank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Returns the card’s suit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81080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701033"/>
            <a:ext cx="8237984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Goal: develop a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2000" dirty="0">
                <a:solidFill>
                  <a:schemeClr val="accent1"/>
                </a:solidFill>
              </a:rPr>
              <a:t> to represent a standard deck of 52 playing cards.</a:t>
            </a: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396907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('2', '♠')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('Q', '♣')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card.getRank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card.getSuit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('4', '♢')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09358" y="2101143"/>
            <a:ext cx="8433655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Deck</a:t>
            </a:r>
            <a:r>
              <a:rPr lang="en-US" sz="2000" dirty="0">
                <a:solidFill>
                  <a:schemeClr val="accent1"/>
                </a:solidFill>
              </a:rPr>
              <a:t> 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Deck()</a:t>
            </a:r>
            <a:r>
              <a:rPr lang="en-US" dirty="0">
                <a:solidFill>
                  <a:schemeClr val="accent1"/>
                </a:solidFill>
              </a:rPr>
              <a:t>: Initializes the deck to contain a standard deck of 52 playing cards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shuffle()</a:t>
            </a:r>
            <a:r>
              <a:rPr lang="en-US" dirty="0">
                <a:solidFill>
                  <a:schemeClr val="accent1"/>
                </a:solidFill>
              </a:rPr>
              <a:t>: Shuffles the deck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Pops and returns the card at the top of the deck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1164135"/>
            <a:ext cx="7273747" cy="569386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Deck: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ranks and suits are Deck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ranks = {'2','3','4','5','6','7','8','9','10','J','Q','K','A'}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suits is a set of 4 Unicode symbols representing the 4 suits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suits = {'\u2660', '\u2661', '\u2662', '\u2663'}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deck is initially empty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suit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Deck.suits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suits and ranks are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rank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Deck.ranks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# add Card with given rank and suit to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self.deck.append(Card(rank,suit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'deal (pop and return) card from the top of the deck'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self.deck.pop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'shuffle the deck'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shuffle(self.deck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709358" y="1547145"/>
            <a:ext cx="8237984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Goal: develop a class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000" dirty="0">
                <a:solidFill>
                  <a:schemeClr val="accent1"/>
                </a:solidFill>
              </a:rPr>
              <a:t> , an ordered collection of objects that restricts insertions to the rear of the queue and removal from the front of the queue</a:t>
            </a:r>
            <a:endParaRPr lang="en-US" sz="2000" dirty="0">
              <a:solidFill>
                <a:schemeClr val="accent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03711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723045" y="2353252"/>
            <a:ext cx="8433655" cy="15081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The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accent1"/>
                </a:solidFill>
              </a:rPr>
              <a:t>should support methods: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Queue()</a:t>
            </a:r>
            <a:r>
              <a:rPr lang="en-US" dirty="0">
                <a:solidFill>
                  <a:schemeClr val="accent1"/>
                </a:solidFill>
              </a:rPr>
              <a:t>: Constructor that initializes the queue to an empty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Add item to the end of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Remove and return the element at the front of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solidFill>
                  <a:schemeClr val="accent1"/>
                </a:solidFill>
              </a:rPr>
              <a:t>: </a:t>
            </a:r>
            <a:r>
              <a:rPr lang="en-US" dirty="0">
                <a:solidFill>
                  <a:srgbClr val="294171"/>
                </a:solidFill>
              </a:rPr>
              <a:t>Returns True if the queue is empty, False otherwise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29417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 bwMode="auto">
          <a:xfrm>
            <a:off x="2438720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9" name="TextBox 28"/>
          <p:cNvSpPr txBox="1"/>
          <p:nvPr/>
        </p:nvSpPr>
        <p:spPr bwMode="auto">
          <a:xfrm>
            <a:off x="4111893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3407229" y="2214157"/>
            <a:ext cx="14284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</p:txBody>
      </p:sp>
      <p:sp>
        <p:nvSpPr>
          <p:cNvPr id="27" name="Rectangle 26"/>
          <p:cNvSpPr/>
          <p:nvPr/>
        </p:nvSpPr>
        <p:spPr>
          <a:xfrm>
            <a:off x="1704668" y="2214157"/>
            <a:ext cx="145366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3600" b="1" kern="0" dirty="0">
                <a:latin typeface="Calibri" pitchFamily="34" charset="0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endParaRPr lang="en-US" sz="2000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562449" y="388969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562449" y="3889699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62449" y="388969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62449" y="3889700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562449" y="3889701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62449" y="3889701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562449" y="388969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62449" y="3878358"/>
            <a:ext cx="3946562" cy="2677656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appts.enqueue('John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appts.enqueue('Annie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appts.enqueue('Sandy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appts.isEmpty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396887" y="2271247"/>
            <a:ext cx="95423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appts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1704668" y="2227231"/>
            <a:ext cx="1198279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'John'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1704668" y="2684431"/>
            <a:ext cx="70827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rgbClr val="748CBC"/>
                </a:solidFill>
                <a:latin typeface="Calibri" pitchFamily="34" charset="0"/>
                <a:ea typeface="+mj-ea"/>
                <a:cs typeface="+mj-cs"/>
              </a:rPr>
              <a:t>front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748CBC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2183335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3225441" y="2214157"/>
            <a:ext cx="1453664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'Annie'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069171" y="2214157"/>
            <a:ext cx="1428441" cy="4572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r>
              <a:rPr lang="en-US" sz="2400" dirty="0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'Sandy'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959493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6" name="TextBox 25"/>
          <p:cNvSpPr txBox="1"/>
          <p:nvPr/>
        </p:nvSpPr>
        <p:spPr bwMode="auto">
          <a:xfrm>
            <a:off x="5778000" y="1814047"/>
            <a:ext cx="71961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2"/>
                </a:solidFill>
                <a:latin typeface="Calibri" pitchFamily="34" charset="0"/>
                <a:ea typeface="+mj-ea"/>
                <a:cs typeface="+mj-cs"/>
              </a:rPr>
              <a:t>rear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2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0" grpId="1"/>
      <p:bldP spid="29" grpId="0"/>
      <p:bldP spid="29" grpId="1"/>
      <p:bldP spid="28" grpId="0" animBg="1"/>
      <p:bldP spid="28" grpId="1" animBg="1"/>
      <p:bldP spid="27" grpId="0" animBg="1"/>
      <p:bldP spid="27" grpId="1" animBg="1"/>
      <p:bldP spid="27" grpId="2" animBg="1"/>
      <p:bldP spid="8" grpId="0" animBg="1"/>
      <p:bldP spid="9" grpId="0" animBg="1"/>
      <p:bldP spid="9" grpId="1" animBg="1"/>
      <p:bldP spid="10" grpId="0" animBg="1"/>
      <p:bldP spid="10" grpId="1" animBg="1"/>
      <p:bldP spid="12" grpId="0" animBg="1"/>
      <p:bldP spid="12" grpId="1" animBg="1"/>
      <p:bldP spid="13" grpId="0" animBg="1"/>
      <p:bldP spid="14" grpId="0" animBg="1"/>
      <p:bldP spid="14" grpId="1" animBg="1"/>
      <p:bldP spid="15" grpId="0" animBg="1"/>
      <p:bldP spid="15" grpId="1" animBg="1"/>
      <p:bldP spid="17" grpId="0" animBg="1"/>
      <p:bldP spid="19" grpId="0" animBg="1"/>
      <p:bldP spid="19" grpId="1" animBg="1"/>
      <p:bldP spid="19" grpId="2" animBg="1"/>
      <p:bldP spid="20" grpId="0"/>
      <p:bldP spid="20" grpId="1"/>
      <p:bldP spid="21" grpId="0"/>
      <p:bldP spid="21" grpId="1"/>
      <p:bldP spid="22" grpId="0" animBg="1"/>
      <p:bldP spid="22" grpId="1" animBg="1"/>
      <p:bldP spid="23" grpId="0" animBg="1"/>
      <p:bldP spid="23" grpId="1" animBg="1"/>
      <p:bldP spid="25" grpId="0"/>
      <p:bldP spid="25" grpId="1"/>
      <p:bldP spid="26" grpId="0"/>
      <p:bldP spid="26" grpI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Container class: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 bwMode="auto">
          <a:xfrm>
            <a:off x="709358" y="2025908"/>
            <a:ext cx="7273747" cy="397031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classic queue class'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'instantiates an empty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'returns True if queue is empty,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'insert item at rear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'remove and return item at front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Our classes are not user-friendly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204565" y="5694239"/>
            <a:ext cx="430444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0x10278ab90&gt;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204565" y="1316136"/>
            <a:ext cx="430444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main__.Point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object at 0x10278a690&gt;</a:t>
            </a:r>
          </a:p>
        </p:txBody>
      </p:sp>
      <p:sp>
        <p:nvSpPr>
          <p:cNvPr id="9" name="TextBox 8"/>
          <p:cNvSpPr txBox="1"/>
          <p:nvPr/>
        </p:nvSpPr>
        <p:spPr bwMode="auto">
          <a:xfrm>
            <a:off x="204563" y="4137694"/>
            <a:ext cx="5193102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"&lt;pyshell#40&gt;",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object of type 'Queue' has no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204563" y="2181495"/>
            <a:ext cx="4864255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unsupported operand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type(s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 for +: 'Point' and 'Point'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5814721" y="1316136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5814721" y="2181495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5817991" y="4091527"/>
            <a:ext cx="232246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5814721" y="5694239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Card('2', '♠’)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5814721" y="3397212"/>
            <a:ext cx="2654167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 would we prefer?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5678752" y="3289491"/>
            <a:ext cx="3006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(</a:t>
            </a:r>
            <a:r>
              <a:rPr lang="en-US" sz="2000" kern="0" noProof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x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2000" kern="0" noProof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y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coordinates are added, respectively)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9" grpId="0"/>
      <p:bldP spid="19" grpId="1"/>
      <p:bldP spid="16" grpId="0"/>
      <p:bldP spid="16" grpId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Python operators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709358" y="1470025"/>
            <a:ext cx="293651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'he' +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[1,2] + [3,4]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2+4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4905271" y="1470025"/>
            <a:ext cx="3356081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he'.__add__('llo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'hello'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[1,2].__add__([3,4])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int(2).__add__(4)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709358" y="3057811"/>
            <a:ext cx="7551993" cy="20005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Operator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sz="2000" dirty="0">
                <a:solidFill>
                  <a:schemeClr val="accent1"/>
                </a:solidFill>
              </a:rPr>
              <a:t> is defined for multiple classes; it is an </a:t>
            </a:r>
            <a:r>
              <a:rPr lang="en-US" sz="2000" dirty="0">
                <a:solidFill>
                  <a:srgbClr val="FF0000"/>
                </a:solidFill>
              </a:rPr>
              <a:t>overloaded operator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For each class, the definition—and thus the meaning—of the operator is different. </a:t>
            </a: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integer addition for class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endParaRPr lang="en-US" sz="16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list concatenation for class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</a:p>
          <a:p>
            <a:pPr marL="1141413" lvl="2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>
                <a:solidFill>
                  <a:schemeClr val="accent1"/>
                </a:solidFill>
              </a:rPr>
              <a:t>string concatenation for class </a:t>
            </a:r>
            <a:r>
              <a:rPr lang="en-US" sz="16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>
                <a:solidFill>
                  <a:srgbClr val="000000"/>
                </a:solidFill>
              </a:rPr>
              <a:t>How is the behavior of operator </a:t>
            </a:r>
            <a:r>
              <a:rPr lang="en-US" sz="16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en-US" dirty="0">
                <a:solidFill>
                  <a:srgbClr val="000000"/>
                </a:solidFill>
              </a:rPr>
              <a:t> defined for a particular class?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1" name="TextBox 20"/>
          <p:cNvSpPr txBox="1"/>
          <p:nvPr/>
        </p:nvSpPr>
        <p:spPr bwMode="auto">
          <a:xfrm>
            <a:off x="709358" y="5246587"/>
            <a:ext cx="841259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 method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implements the behavior of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for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class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910202" y="6327845"/>
            <a:ext cx="221626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object1 + object 2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3645873" y="6327845"/>
            <a:ext cx="2771663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object1.__add__(object2)</a:t>
            </a:r>
          </a:p>
        </p:txBody>
      </p:sp>
      <p:sp>
        <p:nvSpPr>
          <p:cNvPr id="24" name="TextBox 23"/>
          <p:cNvSpPr txBox="1"/>
          <p:nvPr/>
        </p:nvSpPr>
        <p:spPr bwMode="auto">
          <a:xfrm>
            <a:off x="709358" y="5798923"/>
            <a:ext cx="2661806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When Python evaluates</a:t>
            </a:r>
          </a:p>
        </p:txBody>
      </p:sp>
      <p:sp>
        <p:nvSpPr>
          <p:cNvPr id="25" name="TextBox 24"/>
          <p:cNvSpPr txBox="1"/>
          <p:nvPr/>
        </p:nvSpPr>
        <p:spPr bwMode="auto">
          <a:xfrm>
            <a:off x="3645873" y="5646697"/>
            <a:ext cx="259339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it first translates it to method invocation …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6595707" y="5646697"/>
            <a:ext cx="256099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and then evaluates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method invocation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1" grpId="0"/>
      <p:bldP spid="22" grpId="0" animBg="1"/>
      <p:bldP spid="23" grpId="0" animBg="1"/>
      <p:bldP spid="24" grpId="0"/>
      <p:bldP spid="25" grpId="0"/>
      <p:bldP spid="2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A class is a namespace (REVIEW)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154647" y="1470026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0759" y="5358953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27356" y="5294580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899264" y="6210181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00158" y="6208644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0759" y="4580409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1698" y="5508205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0272" y="6210181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5616" y="5602331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18765" y="5598114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27061" y="6210181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235871" y="1470025"/>
            <a:ext cx="4770477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83" name="TextBox 82"/>
          <p:cNvSpPr txBox="1"/>
          <p:nvPr/>
        </p:nvSpPr>
        <p:spPr bwMode="auto">
          <a:xfrm>
            <a:off x="235871" y="1470025"/>
            <a:ext cx="4770477" cy="26468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is really a namespace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 of this namespace is the name of the class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names defined in  this namespace are the class attributes (e.g., class methods)</a:t>
            </a:r>
          </a:p>
          <a:p>
            <a:pPr marL="739775" lvl="1" indent="-282575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class attributes can be accessed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alibri" pitchFamily="34" charset="0"/>
                <a:ea typeface="+mj-ea"/>
                <a:cs typeface="+mj-cs"/>
              </a:rPr>
              <a:t>using the standard namespace notation</a:t>
            </a:r>
            <a:endParaRPr kumimoji="0" lang="en-US" b="0" i="0" u="none" strike="noStrike" kern="0" cap="none" spc="0" normalizeH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4" name="TextBox 83"/>
          <p:cNvSpPr txBox="1"/>
          <p:nvPr/>
        </p:nvSpPr>
        <p:spPr bwMode="auto">
          <a:xfrm>
            <a:off x="5034079" y="3738022"/>
            <a:ext cx="3494090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Function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dir()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can be used to list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the class attributes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9" name="TextBox 88"/>
          <p:cNvSpPr txBox="1"/>
          <p:nvPr/>
        </p:nvSpPr>
        <p:spPr bwMode="auto">
          <a:xfrm>
            <a:off x="5154647" y="1470025"/>
            <a:ext cx="3922141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list.pop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'pop'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&lt;method 'sort' of 'list' objects&gt;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'index', 'insert', 'pop', 'remove', 'reverse', 'sort']</a:t>
            </a:r>
          </a:p>
        </p:txBody>
      </p:sp>
      <p:cxnSp>
        <p:nvCxnSpPr>
          <p:cNvPr id="86" name="Straight Arrow Connector 85"/>
          <p:cNvCxnSpPr/>
          <p:nvPr/>
        </p:nvCxnSpPr>
        <p:spPr>
          <a:xfrm rot="16200000" flipV="1">
            <a:off x="5326297" y="3110588"/>
            <a:ext cx="1121176" cy="13369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2" grpId="1" animBg="1"/>
      <p:bldP spid="81" grpId="0"/>
      <p:bldP spid="83" grpId="0"/>
      <p:bldP spid="84" grpId="0"/>
      <p:bldP spid="8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6758302"/>
              </p:ext>
            </p:extLst>
          </p:nvPr>
        </p:nvGraphicFramePr>
        <p:xfrm>
          <a:off x="5422050" y="218172"/>
          <a:ext cx="3734650" cy="6701896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8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829">
                <a:tc>
                  <a:txBody>
                    <a:bodyPr/>
                    <a:lstStyle/>
                    <a:p>
                      <a:r>
                        <a:rPr lang="en-US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x.__add__(y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x.__sub__(y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x.__mul__(y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x.__truediv__(y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x.__floordiv__(y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x.__mod__(y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x.__eq__(y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x.__ne__(y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x.__gt__(y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x.__lt__(y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416632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x.__repr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x.__str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&lt;type&gt;.__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init__(x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Python operators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9176" y="1885523"/>
            <a:ext cx="4818397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Python, all expressions involving operators are translated into method calls</a:t>
            </a:r>
          </a:p>
        </p:txBody>
      </p:sp>
      <p:sp>
        <p:nvSpPr>
          <p:cNvPr id="27" name="TextBox 26"/>
          <p:cNvSpPr txBox="1"/>
          <p:nvPr/>
        </p:nvSpPr>
        <p:spPr bwMode="auto">
          <a:xfrm>
            <a:off x="409176" y="2593409"/>
            <a:ext cx="4209005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(Recall that method invocations are then further translated to function calls in a namespace)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272151" y="2741636"/>
            <a:ext cx="481839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'!'*10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'!!!!!!!!!!'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 == [2,3,4]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2 &lt; 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'a' &lt;= 'a'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len([1,1,2,3,5,8])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repr(set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set()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[1,2,3].__repr__()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int(193).__repr__()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'193’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set().__repr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72151" y="2741636"/>
            <a:ext cx="4818397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 '!'.__mul__(10)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'!!!!!!!!!!'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[1,2,3].__eq__([2,3,4])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int(2).__lt__(5)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'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a'.__le__('a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[1,1,2,3,5,8].__len__()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6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7" grpId="1"/>
      <p:bldP spid="13" grpId="0" animBg="1"/>
      <p:bldP spid="13" grpId="1" animBg="1"/>
      <p:bldP spid="14" grpId="0" animBg="1"/>
      <p:bldP spid="14" grpId="1" animBg="1"/>
      <p:bldP spid="16" grpId="0"/>
      <p:bldP spid="17" grpId="0" animBg="1"/>
      <p:bldP spid="17" grpId="1" animBg="1"/>
      <p:bldP spid="19" grpId="0" animBg="1"/>
      <p:bldP spid="20" grpId="0"/>
      <p:bldP spid="21" grpId="0" animBg="1"/>
      <p:bldP spid="21" grpI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 bwMode="auto">
          <a:xfrm>
            <a:off x="2833942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409176" y="1670080"/>
            <a:ext cx="754302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 Python, operators are translated into method calls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409176" y="2206551"/>
            <a:ext cx="754302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add an overloaded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operator to a user-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defined class, the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corresponding method must be implemented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2833942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3178734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3987331"/>
            <a:ext cx="797976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84526" y="5171997"/>
            <a:ext cx="6067673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'canonical string representation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09176" y="4571832"/>
            <a:ext cx="85358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return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(canonical) string representation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of the point</a:t>
            </a: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63209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6063209" y="3024571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 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a.__repr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Point(3, 4)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29" grpId="0" animBg="1"/>
      <p:bldP spid="29" grpId="1" animBg="1"/>
      <p:bldP spid="30" grpId="0"/>
      <p:bldP spid="31" grpId="0"/>
      <p:bldP spid="32" grpId="0" animBg="1"/>
      <p:bldP spid="12" grpId="0"/>
      <p:bldP spid="14" grpId="0" animBg="1"/>
      <p:bldP spid="14" grpId="1" animBg="1"/>
      <p:bldP spid="1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3600" b="1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+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731635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2540232"/>
            <a:ext cx="763224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TextBox 31"/>
          <p:cNvSpPr txBox="1"/>
          <p:nvPr/>
        </p:nvSpPr>
        <p:spPr bwMode="auto">
          <a:xfrm>
            <a:off x="1884526" y="4563179"/>
            <a:ext cx="6067673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add__(self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point):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Point(self.x+point.x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self.y+point.y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'canonical string representation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2877755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9176" y="3039684"/>
            <a:ext cx="799460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a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new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whose coordinates are the sum of the coordinates of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 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78046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a.__add__(b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409176" y="3747570"/>
            <a:ext cx="799460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Also, method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be implemented to achieve the desired display of the result in the shell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2877754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6078045" y="1577472"/>
            <a:ext cx="232573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Point(3,4)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Point(1,2)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a.__add__(b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Point(4, 6)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2" grpId="0" animBg="1"/>
      <p:bldP spid="12" grpId="0" animBg="1"/>
      <p:bldP spid="13" grpId="0"/>
      <p:bldP spid="14" grpId="0" animBg="1"/>
      <p:bldP spid="14" grpId="1" animBg="1"/>
      <p:bldP spid="16" grpId="0"/>
      <p:bldP spid="17" grpId="0" animBg="1"/>
      <p:bldP spid="18" grpId="0" animBg="1"/>
      <p:bldP spid="1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Overloading </a:t>
            </a:r>
            <a:r>
              <a:rPr lang="en-US" sz="3600" b="1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operator </a:t>
            </a:r>
            <a:r>
              <a:rPr lang="en-US" sz="3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sz="3600" b="1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731635"/>
            <a:ext cx="225228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To get this behavior</a:t>
            </a:r>
          </a:p>
        </p:txBody>
      </p:sp>
      <p:sp>
        <p:nvSpPr>
          <p:cNvPr id="31" name="TextBox 30"/>
          <p:cNvSpPr txBox="1"/>
          <p:nvPr/>
        </p:nvSpPr>
        <p:spPr bwMode="auto">
          <a:xfrm>
            <a:off x="409176" y="2540232"/>
            <a:ext cx="749372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method 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must be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implemented and added to class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09176" y="3055073"/>
            <a:ext cx="799460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the number of objects in the queue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6078045" y="1577472"/>
            <a:ext cx="232573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appts.__len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0890" y="1577472"/>
            <a:ext cx="2322466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len(appts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4276950" y="3534013"/>
            <a:ext cx="389754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09176" y="3055073"/>
            <a:ext cx="7994605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should return the number of objects in the queue</a:t>
            </a:r>
          </a:p>
          <a:p>
            <a:pPr marL="746125" lvl="1" indent="-288925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i.e., the size of </a:t>
            </a:r>
            <a:r>
              <a:rPr lang="en-US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list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self.q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4276950" y="3534013"/>
            <a:ext cx="3897546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1002082" y="5243770"/>
            <a:ext cx="2745463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W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use the fact that </a:t>
            </a: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is implemented for class </a:t>
            </a: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3250941" y="5828546"/>
            <a:ext cx="2645031" cy="8241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13" grpId="0"/>
      <p:bldP spid="13" grpId="1"/>
      <p:bldP spid="14" grpId="0" animBg="1"/>
      <p:bldP spid="18" grpId="0" animBg="1"/>
      <p:bldP spid="18" grpId="1" animBg="1"/>
      <p:bldP spid="19" grpId="0"/>
      <p:bldP spid="20" grpId="0" animBg="1"/>
      <p:bldP spid="21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423859"/>
            <a:ext cx="193729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Modify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and/or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 get this behavior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2800890" y="1469751"/>
            <a:ext cx="2322466" cy="954107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deck = Deck()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deck.shuffle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deck.dealCard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Card('2', '♠')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1870253" y="3534013"/>
            <a:ext cx="7273747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Deck: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ranks = {'2','3','4','5','6','7','8','9','10','J','Q','K','A’}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suits = {'\u2660', '\u2661', '\u2662', '\u2663’}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deck of 52 cards'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deck is initially empty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for suit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Deck.suits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suits and ranks are Deck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for rank in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Deck.ranks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class variables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self.deck.append(Card(rank,suit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dealCard(self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self.deck.pop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shuffle(self.deck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917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2672239"/>
            <a:ext cx="6797526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print(193)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193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set()</a:t>
            </a:r>
          </a:p>
        </p:txBody>
      </p:sp>
      <p:sp>
        <p:nvSpPr>
          <p:cNvPr id="19" name="TextBox 18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[1,2,3].__str__()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int(193).__str__()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'193’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set().__str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graphicFrame>
        <p:nvGraphicFramePr>
          <p:cNvPr id="18" name="Table 17"/>
          <p:cNvGraphicFramePr>
            <a:graphicFrameLocks noGrp="1"/>
          </p:cNvGraphicFramePr>
          <p:nvPr/>
        </p:nvGraphicFramePr>
        <p:xfrm>
          <a:off x="5422050" y="218172"/>
          <a:ext cx="3734650" cy="6678093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2985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3609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2829">
                <a:tc>
                  <a:txBody>
                    <a:bodyPr/>
                    <a:lstStyle/>
                    <a:p>
                      <a:r>
                        <a:rPr lang="en-US" sz="16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x.__add__(y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x.__sub__(y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*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x.__mul__(y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x.__truediv__(y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//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x.__floordiv__(y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%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x.__mod__(y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x.__eq__(y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!=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x.__ne__(y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x.__gt__(y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</a:t>
                      </a:r>
                      <a:r>
                        <a:rPr lang="en-US" sz="1600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x.__ge__(y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x.__lt__(y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&lt;= 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</a:t>
                      </a:r>
                      <a:endParaRPr lang="en-US" sz="16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x.__le__(y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repr(x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x.__repr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x.__str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len(x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x.__len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__()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92829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&lt;type&gt;(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&lt;type&gt;.__</a:t>
                      </a:r>
                      <a:r>
                        <a:rPr lang="en-US" sz="16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init__(x</a:t>
                      </a:r>
                      <a:r>
                        <a:rPr lang="en-US" sz="16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vs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272152" y="5312802"/>
            <a:ext cx="4818397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str(193)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'193'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str(set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'set()'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“pretty”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kern="0" dirty="0">
                <a:latin typeface="Calibri" pitchFamily="34" charset="0"/>
              </a:rPr>
              <a:t> statement and is meant to be readable by humans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shell when evaluating the object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9" grpId="0" animBg="1"/>
      <p:bldP spid="14" grpId="0" animBg="1"/>
      <p:bldP spid="14" grpId="1" animBg="1"/>
      <p:bldP spid="16" grpId="0"/>
      <p:bldP spid="20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5289416" y="2804661"/>
            <a:ext cx="3618393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Representation()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canonical string representation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Pretty string representation.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str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vs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3600" b="1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sz="3600" b="1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272151" y="3658377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lang="en-US" sz="20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st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“pretty”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0" name="TextBox 19"/>
          <p:cNvSpPr txBox="1"/>
          <p:nvPr/>
        </p:nvSpPr>
        <p:spPr bwMode="auto">
          <a:xfrm>
            <a:off x="561576" y="4366263"/>
            <a:ext cx="4528973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print()</a:t>
            </a:r>
            <a:r>
              <a:rPr lang="en-US" kern="0" dirty="0">
                <a:latin typeface="Calibri" pitchFamily="34" charset="0"/>
              </a:rPr>
              <a:t> statement and is meant to be readable by humans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13" name="TextBox 12"/>
          <p:cNvSpPr txBox="1"/>
          <p:nvPr/>
        </p:nvSpPr>
        <p:spPr bwMode="auto">
          <a:xfrm>
            <a:off x="3591615" y="5528245"/>
            <a:ext cx="5316194" cy="116955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Representation(object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'canonical string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'Pretty string representation.'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3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extBox 35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302116" y="1803095"/>
            <a:ext cx="3867284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repr([1,2,3])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[1,2,3] == eval(repr([1,2,3]))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Canonical string representation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272151" y="1803095"/>
            <a:ext cx="495542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Built-in function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returns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canonical string representation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of an object</a:t>
            </a:r>
          </a:p>
        </p:txBody>
      </p:sp>
      <p:sp>
        <p:nvSpPr>
          <p:cNvPr id="23" name="TextBox 22"/>
          <p:cNvSpPr txBox="1"/>
          <p:nvPr/>
        </p:nvSpPr>
        <p:spPr bwMode="auto">
          <a:xfrm>
            <a:off x="561576" y="2510981"/>
            <a:ext cx="4528973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kern="0" dirty="0">
                <a:latin typeface="Calibri" pitchFamily="34" charset="0"/>
              </a:rPr>
              <a:t>This is the representation printed by the shell when evaluating the object 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561576" y="3157312"/>
            <a:ext cx="4892139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Ideally, this is also the string used </a:t>
            </a:r>
            <a:r>
              <a:rPr lang="en-US" dirty="0">
                <a:solidFill>
                  <a:srgbClr val="FF0000"/>
                </a:solidFill>
              </a:rPr>
              <a:t>to construct the object</a:t>
            </a:r>
          </a:p>
          <a:p>
            <a:pPr marL="1149350" lvl="3" indent="-234950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Courier New"/>
              <a:buChar char="o"/>
            </a:pPr>
            <a:r>
              <a:rPr lang="en-US" sz="1600" dirty="0">
                <a:cs typeface="Courier New" panose="02070309020205020404" pitchFamily="49" charset="0"/>
              </a:rPr>
              <a:t>e.g.,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'[1, 2, 3]'</a:t>
            </a:r>
            <a:r>
              <a:rPr lang="en-US" sz="1600" dirty="0">
                <a:cs typeface="Courier New" panose="02070309020205020404" pitchFamily="49" charset="0"/>
              </a:rPr>
              <a:t> ,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656825" y="5157861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4669525" y="5157860"/>
            <a:ext cx="44871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4669525" y="5157860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repr(Point(3,5))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'Point(3, 5)'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Point(3,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Point(3,5) == eval(repr(Point(3,5)))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272151" y="5741244"/>
            <a:ext cx="398622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Contract between the constructor and operator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5" name="Straight Arrow Connector 24"/>
          <p:cNvCxnSpPr/>
          <p:nvPr/>
        </p:nvCxnSpPr>
        <p:spPr>
          <a:xfrm rot="5400000" flipH="1" flipV="1">
            <a:off x="797806" y="5244104"/>
            <a:ext cx="583384" cy="41089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884050" y="5741244"/>
            <a:ext cx="5354104" cy="4225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 bwMode="auto">
          <a:xfrm>
            <a:off x="3660713" y="5496413"/>
            <a:ext cx="506744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4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Zapf Dingbats"/>
                <a:ea typeface="Zapf Dingbats"/>
                <a:cs typeface="Zapf Dingbats"/>
              </a:rPr>
              <a:t>✗</a:t>
            </a:r>
            <a:endParaRPr kumimoji="0" lang="en-US" sz="4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3" name="TextBox 32"/>
          <p:cNvSpPr txBox="1"/>
          <p:nvPr/>
        </p:nvSpPr>
        <p:spPr bwMode="auto">
          <a:xfrm>
            <a:off x="6256863" y="4581556"/>
            <a:ext cx="248084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Problem: operator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 rot="5400000">
            <a:off x="6191664" y="5339442"/>
            <a:ext cx="1032703" cy="31715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 bwMode="auto">
          <a:xfrm>
            <a:off x="561576" y="4049864"/>
            <a:ext cx="4892139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Arial"/>
              <a:buChar char="•"/>
            </a:pPr>
            <a:r>
              <a:rPr lang="en-US" dirty="0"/>
              <a:t>In other words, the expression</a:t>
            </a:r>
          </a:p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eval(repr(o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738188" lvl="2" indent="-280988" defTabSz="914400" fontAlgn="base"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</a:pPr>
            <a:r>
              <a:rPr lang="en-US" dirty="0"/>
              <a:t>	</a:t>
            </a:r>
            <a:r>
              <a:rPr lang="en-US" dirty="0">
                <a:solidFill>
                  <a:srgbClr val="FF0000"/>
                </a:solidFill>
              </a:rPr>
              <a:t>should give back an object equal to the original object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</a:t>
            </a:r>
            <a:endParaRPr lang="en-US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26" name="Straight Arrow Connector 25"/>
          <p:cNvCxnSpPr/>
          <p:nvPr/>
        </p:nvCxnSpPr>
        <p:spPr>
          <a:xfrm flipV="1">
            <a:off x="884050" y="3411878"/>
            <a:ext cx="5665390" cy="23293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6" grpId="1" animBg="1"/>
      <p:bldP spid="17" grpId="0" animBg="1"/>
      <p:bldP spid="12" grpId="0" animBg="1"/>
      <p:bldP spid="12" grpId="1" animBg="1"/>
      <p:bldP spid="14" grpId="0" animBg="1"/>
      <p:bldP spid="11" grpId="0"/>
      <p:bldP spid="15" grpId="0" animBg="1"/>
      <p:bldP spid="15" grpId="1" animBg="1"/>
      <p:bldP spid="18" grpId="0" animBg="1"/>
      <p:bldP spid="18" grpId="1" animBg="1"/>
      <p:bldP spid="19" grpId="0" animBg="1"/>
      <p:bldP spid="21" grpId="0"/>
      <p:bldP spid="32" grpId="0"/>
      <p:bldP spid="33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14396" y="0"/>
            <a:ext cx="8429603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Overloading operator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4355272" y="1577746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4355272" y="1577746"/>
            <a:ext cx="4499875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Point(3,5)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a == a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6888" y="1731634"/>
            <a:ext cx="3674042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For user-defined classes, the default behavior for operator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==</a:t>
            </a:r>
            <a:r>
              <a:rPr lang="en-US" sz="2000" dirty="0">
                <a:solidFill>
                  <a:schemeClr val="accent1"/>
                </a:solidFill>
              </a:rPr>
              <a:t> is to return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2000" dirty="0">
                <a:solidFill>
                  <a:schemeClr val="accent1"/>
                </a:solidFill>
              </a:rPr>
              <a:t> only when the two objects are the same object.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396887" y="3322685"/>
            <a:ext cx="8747113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Usually, that is not the desired behavior</a:t>
            </a:r>
          </a:p>
          <a:p>
            <a:pPr marL="623888" lvl="1" indent="-2270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also gets in the way of satisfying the contract between constructor and 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1" name="TextBox 30"/>
          <p:cNvSpPr txBox="1"/>
          <p:nvPr/>
        </p:nvSpPr>
        <p:spPr bwMode="auto">
          <a:xfrm>
            <a:off x="396887" y="4096031"/>
            <a:ext cx="8458260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 class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, operator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return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True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if the two points have the same coordinates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2566429" y="4611231"/>
            <a:ext cx="6590271" cy="224676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other Point methods here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other):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'self == other if they have the same coordinates'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canonical string representation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Point(x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'Point({}, {})'.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)`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396887" y="5477307"/>
            <a:ext cx="2246972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contract between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constructor and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now satisfied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7" grpId="0" animBg="1"/>
      <p:bldP spid="30" grpId="0"/>
      <p:bldP spid="31" grpId="0"/>
      <p:bldP spid="11" grpId="0" animBg="1"/>
      <p:bldP spid="1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61812" y="0"/>
            <a:ext cx="7823545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Exercise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TextBox 29"/>
          <p:cNvSpPr txBox="1"/>
          <p:nvPr/>
        </p:nvSpPr>
        <p:spPr bwMode="auto">
          <a:xfrm>
            <a:off x="409176" y="1470025"/>
            <a:ext cx="827618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We have already modified class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to support function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repr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. Now implement operator </a:t>
            </a:r>
            <a:r>
              <a:rPr lang="en-US" sz="20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==</a:t>
            </a:r>
            <a:r>
              <a:rPr lang="en-US" sz="2000" kern="0" dirty="0">
                <a:solidFill>
                  <a:schemeClr val="accent1"/>
                </a:solidFill>
                <a:ea typeface="+mj-ea"/>
                <a:cs typeface="Courier New" panose="02070309020205020404" pitchFamily="49" charset="0"/>
              </a:rPr>
              <a:t> so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two cards with same rank and suit are equal.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6821534" y="2672239"/>
            <a:ext cx="2322466" cy="138499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card1 = Card('4', '\u2662')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card2 = Card('4', '\u2662')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card1 == card2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12917" y="3534013"/>
            <a:ext cx="466711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0" y="2672239"/>
            <a:ext cx="6797526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0" y="1810465"/>
            <a:ext cx="7314066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Card: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playing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rank, suit):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'initialize rank and suit of card'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rank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suit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getRank(self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rank'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getSuit(self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suit'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repr__(self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formal representation'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"Card('{}', '{}')".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eq__(self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other):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'self == other if rank and suit are the same'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other.rank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self.suit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other.suit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Box 80"/>
          <p:cNvSpPr txBox="1"/>
          <p:nvPr/>
        </p:nvSpPr>
        <p:spPr bwMode="auto">
          <a:xfrm>
            <a:off x="327847" y="1470025"/>
            <a:ext cx="5306336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method is really a function defined in the class namespace; when Python executes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first translates it to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and actually executes this last statement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Class methods (REVIEW)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70892" y="494666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62724" y="4577335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__add__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62724" y="4531846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314110" y="5355879"/>
            <a:ext cx="148507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430707" y="5291506"/>
            <a:ext cx="1109355" cy="7218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1902615" y="6207107"/>
            <a:ext cx="144369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__add__()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203509" y="6205570"/>
            <a:ext cx="1143541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23496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4000594" y="4579895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count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3866" y="4977445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314110" y="4577335"/>
            <a:ext cx="64618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05049" y="5505131"/>
            <a:ext cx="1083700" cy="3202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543623" y="6207107"/>
            <a:ext cx="1286297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168967" y="5599257"/>
            <a:ext cx="1073932" cy="13869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50658" y="494922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10902" y="4579896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pop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22116" y="5595040"/>
            <a:ext cx="1083699" cy="14043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030412" y="6207107"/>
            <a:ext cx="92667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pop()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52623" y="4986547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sp>
        <p:nvSpPr>
          <p:cNvPr id="33" name="TextBox 32"/>
          <p:cNvSpPr txBox="1"/>
          <p:nvPr/>
        </p:nvSpPr>
        <p:spPr bwMode="auto">
          <a:xfrm>
            <a:off x="5668754" y="428456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5668754" y="428455"/>
            <a:ext cx="3248468" cy="3970318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[9, 1, 8, 2, 7, 3]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lst.append(6)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lst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[1, 2, 3, 7, 8, 9, 6, 5] </a:t>
            </a:r>
          </a:p>
        </p:txBody>
      </p:sp>
      <p:sp>
        <p:nvSpPr>
          <p:cNvPr id="36" name="TextBox 35"/>
          <p:cNvSpPr txBox="1"/>
          <p:nvPr/>
        </p:nvSpPr>
        <p:spPr bwMode="auto">
          <a:xfrm>
            <a:off x="327847" y="2309070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lst.sort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37" name="TextBox 36"/>
          <p:cNvSpPr txBox="1"/>
          <p:nvPr/>
        </p:nvSpPr>
        <p:spPr bwMode="auto">
          <a:xfrm>
            <a:off x="327847" y="3232663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list.sort(lst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38" name="TextBox 37"/>
          <p:cNvSpPr txBox="1"/>
          <p:nvPr/>
        </p:nvSpPr>
        <p:spPr bwMode="auto">
          <a:xfrm>
            <a:off x="327850" y="2309069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lst.append(6)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327849" y="2309069"/>
            <a:ext cx="417917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instance.method(arg1, arg2, …)</a:t>
            </a:r>
          </a:p>
        </p:txBody>
      </p:sp>
      <p:sp>
        <p:nvSpPr>
          <p:cNvPr id="47" name="TextBox 46"/>
          <p:cNvSpPr txBox="1"/>
          <p:nvPr/>
        </p:nvSpPr>
        <p:spPr bwMode="auto">
          <a:xfrm>
            <a:off x="327849" y="3232662"/>
            <a:ext cx="4179178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list.append(lst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6)</a:t>
            </a:r>
          </a:p>
        </p:txBody>
      </p:sp>
      <p:sp>
        <p:nvSpPr>
          <p:cNvPr id="48" name="TextBox 47"/>
          <p:cNvSpPr txBox="1"/>
          <p:nvPr/>
        </p:nvSpPr>
        <p:spPr bwMode="auto">
          <a:xfrm>
            <a:off x="327847" y="3232662"/>
            <a:ext cx="4179180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class.method(instance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arg1, arg2, …)</a:t>
            </a:r>
          </a:p>
        </p:txBody>
      </p:sp>
      <p:sp>
        <p:nvSpPr>
          <p:cNvPr id="49" name="TextBox 48"/>
          <p:cNvSpPr txBox="1"/>
          <p:nvPr/>
        </p:nvSpPr>
        <p:spPr bwMode="auto">
          <a:xfrm>
            <a:off x="327850" y="4340217"/>
            <a:ext cx="2347718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function has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an extra argument,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is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invoking the method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51" name="Straight Arrow Connector 50"/>
          <p:cNvCxnSpPr>
            <a:stCxn id="49" idx="0"/>
          </p:cNvCxnSpPr>
          <p:nvPr/>
        </p:nvCxnSpPr>
        <p:spPr>
          <a:xfrm rot="5400000" flipH="1" flipV="1">
            <a:off x="1393066" y="3601432"/>
            <a:ext cx="847428" cy="63014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33" grpId="0" animBg="1"/>
      <p:bldP spid="33" grpId="1" animBg="1"/>
      <p:bldP spid="34" grpId="0" animBg="1"/>
      <p:bldP spid="34" grpId="1" animBg="1"/>
      <p:bldP spid="36" grpId="0" animBg="1"/>
      <p:bldP spid="37" grpId="0" animBg="1"/>
      <p:bldP spid="38" grpId="0" animBg="1"/>
      <p:bldP spid="38" grpId="1" animBg="1"/>
      <p:bldP spid="41" grpId="0" animBg="1"/>
      <p:bldP spid="47" grpId="0" animBg="1"/>
      <p:bldP spid="47" grpId="1" animBg="1"/>
      <p:bldP spid="48" grpId="0" animBg="1"/>
      <p:bldP spid="4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+mj-lt"/>
                <a:ea typeface="+mj-ea"/>
                <a:cs typeface="Courier New" panose="02070309020205020404" pitchFamily="49" charset="0"/>
              </a:rPr>
              <a:t>Inheritance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+mj-lt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2" name="TextBox 21"/>
          <p:cNvSpPr txBox="1"/>
          <p:nvPr/>
        </p:nvSpPr>
        <p:spPr bwMode="auto">
          <a:xfrm>
            <a:off x="623680" y="1362305"/>
            <a:ext cx="8284129" cy="1723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Code reuse is a key software engineering goal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One benefit of functions is they make it easier to reuse code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dirty="0">
                <a:solidFill>
                  <a:srgbClr val="000000"/>
                </a:solidFill>
                <a:latin typeface="Calibri" pitchFamily="34" charset="0"/>
                <a:ea typeface="+mj-ea"/>
                <a:cs typeface="+mj-cs"/>
              </a:rPr>
              <a:t>Similarly, organizing code into user-defined classes makes it easier to later reuse the code</a:t>
            </a:r>
          </a:p>
          <a:p>
            <a:pPr marL="1204913" lvl="2" indent="-290513" defTabSz="914400" fontAlgn="base">
              <a:spcBef>
                <a:spcPct val="0"/>
              </a:spcBef>
              <a:spcAft>
                <a:spcPct val="0"/>
              </a:spcAft>
              <a:buSzPct val="60000"/>
              <a:buFont typeface="Courier New"/>
              <a:buChar char="o"/>
            </a:pP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E.g., classes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Card</a:t>
            </a: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be</a:t>
            </a:r>
          </a:p>
          <a:p>
            <a:pPr marL="1204913" lvl="2" indent="-290513" defTabSz="914400" fontAlgn="base">
              <a:spcBef>
                <a:spcPct val="0"/>
              </a:spcBef>
              <a:spcAft>
                <a:spcPct val="0"/>
              </a:spcAft>
              <a:buSzPct val="60000"/>
            </a:pP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	reused in  different card game apps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623680" y="3350241"/>
            <a:ext cx="427683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lass can also be reused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extending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it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through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inheritance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623680" y="4435880"/>
            <a:ext cx="41303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Example</a:t>
            </a:r>
            <a:r>
              <a:rPr lang="en-US" sz="2000" dirty="0">
                <a:solidFill>
                  <a:schemeClr val="accent1"/>
                </a:solidFill>
              </a:rPr>
              <a:t>: Suppose that we find it convenient to have a class that behaves just like the built-in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solidFill>
                  <a:schemeClr val="accent1"/>
                </a:solidFill>
              </a:rPr>
              <a:t> but also supports a method called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choice()</a:t>
            </a:r>
            <a:r>
              <a:rPr lang="en-US" sz="2000" dirty="0">
                <a:solidFill>
                  <a:schemeClr val="accent1"/>
                </a:solidFill>
              </a:rPr>
              <a:t> that returns an item from the list, chosen uniformly at random.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TextBox 17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497903" y="3085854"/>
            <a:ext cx="14099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behave just like a list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497903" y="4951431"/>
            <a:ext cx="1409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 also support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7" name="TextBox 26"/>
          <p:cNvSpPr txBox="1"/>
          <p:nvPr/>
        </p:nvSpPr>
        <p:spPr bwMode="auto">
          <a:xfrm>
            <a:off x="5289416" y="2496890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1" grpId="0"/>
      <p:bldP spid="12" grpId="0"/>
      <p:bldP spid="14" grpId="0" animBg="1"/>
      <p:bldP spid="14" grpId="1" animBg="1"/>
      <p:bldP spid="18" grpId="0" animBg="1"/>
      <p:bldP spid="18" grpId="1" animBg="1"/>
      <p:bldP spid="19" grpId="0" animBg="1"/>
      <p:bldP spid="21" grpId="0"/>
      <p:bldP spid="21" grpId="1"/>
      <p:bldP spid="26" grpId="0"/>
      <p:bldP spid="27" grpId="0" animBg="1"/>
      <p:bldP spid="27" grpId="1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+mj-lt"/>
                <a:ea typeface="+mj-ea"/>
                <a:cs typeface="Courier New" panose="02070309020205020404" pitchFamily="49" charset="0"/>
              </a:rPr>
              <a:t>Implementing class </a:t>
            </a:r>
            <a:r>
              <a:rPr lang="en-US" sz="3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50473" y="1139235"/>
            <a:ext cx="516136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from scratch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like classes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3518807" y="3318577"/>
            <a:ext cx="5465705" cy="33239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initial = []):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initial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len__(self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len(self.lst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append(self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item):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self.lst.append(self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item)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# implementations of remaining "list" methods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random.choice(self.lst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60032" y="1950761"/>
            <a:ext cx="70808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inheritance from class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852852" y="1470025"/>
            <a:ext cx="20701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Huge amount of work!</a:t>
            </a:r>
          </a:p>
        </p:txBody>
      </p:sp>
      <p:sp>
        <p:nvSpPr>
          <p:cNvPr id="28" name="TextBox 27"/>
          <p:cNvSpPr txBox="1"/>
          <p:nvPr/>
        </p:nvSpPr>
        <p:spPr bwMode="auto">
          <a:xfrm>
            <a:off x="39104" y="2427814"/>
            <a:ext cx="644269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MyList(list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subclass of list that implements method choice'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item from list chosen uniformly at random'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16" grpId="0" animBg="1"/>
      <p:bldP spid="16" grpId="1" animBg="1"/>
      <p:bldP spid="20" grpId="0"/>
      <p:bldP spid="23" grpId="0"/>
      <p:bldP spid="23" grpId="1"/>
      <p:bldP spid="2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+mj-lt"/>
                <a:ea typeface="+mj-ea"/>
                <a:cs typeface="Courier New" panose="02070309020205020404" pitchFamily="49" charset="0"/>
              </a:rPr>
              <a:t>Implementing class </a:t>
            </a:r>
            <a:r>
              <a:rPr lang="en-US" sz="3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637531" y="3121430"/>
            <a:ext cx="4130384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000000"/>
                </a:solidFill>
              </a:rPr>
              <a:t>Example</a:t>
            </a:r>
            <a:r>
              <a:rPr lang="en-US" sz="2000" dirty="0">
                <a:solidFill>
                  <a:schemeClr val="accent1"/>
                </a:solidFill>
              </a:rPr>
              <a:t>: Suppose that we find it convenient to have a class that behaves just like the built-in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2000" dirty="0">
                <a:solidFill>
                  <a:schemeClr val="accent1"/>
                </a:solidFill>
              </a:rPr>
              <a:t> but also supports a method called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choice()</a:t>
            </a:r>
            <a:r>
              <a:rPr lang="en-US" sz="2000" dirty="0">
                <a:solidFill>
                  <a:schemeClr val="accent1"/>
                </a:solidFill>
              </a:rPr>
              <a:t> that returns an item from the list, chosen uniformly at random.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9" name="TextBox 18"/>
          <p:cNvSpPr txBox="1"/>
          <p:nvPr/>
        </p:nvSpPr>
        <p:spPr bwMode="auto">
          <a:xfrm>
            <a:off x="5289416" y="2496888"/>
            <a:ext cx="3618393" cy="418576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mylst.append(7)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mylst.index(5)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mylst.choice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21" name="TextBox 20"/>
          <p:cNvSpPr txBox="1"/>
          <p:nvPr/>
        </p:nvSpPr>
        <p:spPr bwMode="auto">
          <a:xfrm>
            <a:off x="7497903" y="3085854"/>
            <a:ext cx="1409906" cy="1077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behave just like a list</a:t>
            </a:r>
          </a:p>
        </p:txBody>
      </p:sp>
      <p:sp>
        <p:nvSpPr>
          <p:cNvPr id="26" name="TextBox 25"/>
          <p:cNvSpPr txBox="1"/>
          <p:nvPr/>
        </p:nvSpPr>
        <p:spPr bwMode="auto">
          <a:xfrm>
            <a:off x="7497903" y="4951431"/>
            <a:ext cx="1409906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1600" b="0" i="0" u="none" strike="noStrike" kern="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object should also support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choice()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 bwMode="auto">
          <a:xfrm>
            <a:off x="850473" y="1139235"/>
            <a:ext cx="5161364" cy="6771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1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from scratch</a:t>
            </a:r>
          </a:p>
          <a:p>
            <a:pPr marL="747713" lvl="1" indent="-290513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Just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like classes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Deck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and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endParaRPr kumimoji="0" lang="en-US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0" name="TextBox 19"/>
          <p:cNvSpPr txBox="1"/>
          <p:nvPr/>
        </p:nvSpPr>
        <p:spPr bwMode="auto">
          <a:xfrm>
            <a:off x="828430" y="1750706"/>
            <a:ext cx="708083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Approach 2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: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Develop class </a:t>
            </a:r>
            <a:r>
              <a:rPr kumimoji="0" lang="en-US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by inheritance from class </a:t>
            </a:r>
            <a:r>
              <a:rPr kumimoji="0" lang="en-US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2000" b="0" i="0" u="none" strike="noStrike" kern="0" cap="none" spc="0" normalizeH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4852852" y="1470025"/>
            <a:ext cx="207019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Huge amount of work!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623680" y="2122450"/>
            <a:ext cx="452328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6919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5" grpId="1"/>
      <p:bldP spid="20" grpId="0"/>
      <p:bldP spid="23" grpId="0"/>
      <p:bldP spid="23" grpId="1"/>
      <p:bldP spid="2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850473" y="0"/>
            <a:ext cx="7834884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+mj-lt"/>
                <a:ea typeface="+mj-ea"/>
                <a:cs typeface="Courier New" panose="02070309020205020404" pitchFamily="49" charset="0"/>
              </a:rPr>
              <a:t>C</a:t>
            </a:r>
            <a:r>
              <a:rPr lang="en-US" sz="3600" b="1" kern="0" noProof="0" dirty="0">
                <a:latin typeface="+mj-lt"/>
                <a:ea typeface="+mj-ea"/>
                <a:cs typeface="Courier New" panose="02070309020205020404" pitchFamily="49" charset="0"/>
              </a:rPr>
              <a:t>lass </a:t>
            </a:r>
            <a:r>
              <a:rPr lang="en-US" sz="3600" b="1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lang="en-US" sz="3600" b="1" kern="0" dirty="0">
                <a:solidFill>
                  <a:srgbClr val="000000"/>
                </a:solidFill>
                <a:ea typeface="+mj-ea"/>
                <a:cs typeface="Courier New" panose="02070309020205020404" pitchFamily="49" charset="0"/>
              </a:rPr>
              <a:t> by inheritance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8" name="TextBox 27"/>
          <p:cNvSpPr txBox="1"/>
          <p:nvPr/>
        </p:nvSpPr>
        <p:spPr bwMode="auto">
          <a:xfrm>
            <a:off x="237221" y="4985875"/>
            <a:ext cx="6442699" cy="1600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import random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MyList(list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subclass of list that implements method choice'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item from list chosen uniformly at random'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random.choice(self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736351" y="3397268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7324104" y="3043324"/>
            <a:ext cx="1152604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choice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6259675" y="2997159"/>
            <a:ext cx="2210403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6259675" y="3821190"/>
            <a:ext cx="1215247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7019699" y="4528676"/>
            <a:ext cx="1866986" cy="98722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[2,3,5,7]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400154" y="1884846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TextBox 49"/>
          <p:cNvSpPr txBox="1"/>
          <p:nvPr/>
        </p:nvSpPr>
        <p:spPr bwMode="auto">
          <a:xfrm>
            <a:off x="3891986" y="1530902"/>
            <a:ext cx="1337870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__init__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1" name="Rectangle 50"/>
          <p:cNvSpPr/>
          <p:nvPr/>
        </p:nvSpPr>
        <p:spPr>
          <a:xfrm>
            <a:off x="3891986" y="1470025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/>
          <p:cNvSpPr txBox="1"/>
          <p:nvPr/>
        </p:nvSpPr>
        <p:spPr bwMode="auto">
          <a:xfrm>
            <a:off x="3856643" y="2288379"/>
            <a:ext cx="99976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class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52758" y="188740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 bwMode="auto">
          <a:xfrm>
            <a:off x="5229856" y="1533462"/>
            <a:ext cx="1029818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append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56" name="Rectangle 55"/>
          <p:cNvSpPr/>
          <p:nvPr/>
        </p:nvSpPr>
        <p:spPr>
          <a:xfrm>
            <a:off x="7683128" y="1915624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TextBox 56"/>
          <p:cNvSpPr txBox="1"/>
          <p:nvPr/>
        </p:nvSpPr>
        <p:spPr bwMode="auto">
          <a:xfrm>
            <a:off x="7432771" y="1561679"/>
            <a:ext cx="849113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index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0" name="Rectangle 59"/>
          <p:cNvSpPr/>
          <p:nvPr/>
        </p:nvSpPr>
        <p:spPr>
          <a:xfrm>
            <a:off x="6679920" y="1887407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 bwMode="auto">
          <a:xfrm>
            <a:off x="6259675" y="1533463"/>
            <a:ext cx="117309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r>
              <a:rPr lang="en-US" sz="1400" kern="0" noProof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len</a:t>
            </a:r>
            <a:r>
              <a:rPr lang="en-US" sz="14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__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63" name="TextBox 62"/>
          <p:cNvSpPr txBox="1"/>
          <p:nvPr/>
        </p:nvSpPr>
        <p:spPr bwMode="auto">
          <a:xfrm>
            <a:off x="8281885" y="1924726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  <p:cxnSp>
        <p:nvCxnSpPr>
          <p:cNvPr id="64" name="Straight Connector 63"/>
          <p:cNvCxnSpPr>
            <a:stCxn id="24" idx="0"/>
            <a:endCxn id="51" idx="2"/>
          </p:cNvCxnSpPr>
          <p:nvPr/>
        </p:nvCxnSpPr>
        <p:spPr>
          <a:xfrm rot="16200000" flipV="1">
            <a:off x="6709684" y="2341965"/>
            <a:ext cx="395324" cy="91506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32" idx="0"/>
            <a:endCxn id="24" idx="2"/>
          </p:cNvCxnSpPr>
          <p:nvPr/>
        </p:nvCxnSpPr>
        <p:spPr>
          <a:xfrm rot="16200000" flipV="1">
            <a:off x="7459182" y="4034665"/>
            <a:ext cx="399707" cy="58831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 bwMode="auto">
          <a:xfrm>
            <a:off x="0" y="1470026"/>
            <a:ext cx="3618393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1" name="TextBox 100"/>
          <p:cNvSpPr txBox="1"/>
          <p:nvPr/>
        </p:nvSpPr>
        <p:spPr bwMode="auto">
          <a:xfrm>
            <a:off x="3891986" y="2997159"/>
            <a:ext cx="210917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Class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list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03" name="Straight Arrow Connector 102"/>
          <p:cNvCxnSpPr/>
          <p:nvPr/>
        </p:nvCxnSpPr>
        <p:spPr>
          <a:xfrm rot="10800000">
            <a:off x="3288495" y="2744335"/>
            <a:ext cx="568148" cy="25282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" name="TextBox 103"/>
          <p:cNvSpPr txBox="1"/>
          <p:nvPr/>
        </p:nvSpPr>
        <p:spPr bwMode="auto">
          <a:xfrm>
            <a:off x="0" y="1470025"/>
            <a:ext cx="3618393" cy="2893100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dir(MyList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dir(mylst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['__add__', '__class__',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'choice', 'count', 'extend', 'index', 'insert', 'pop', 'remove', 'reverse', 'sort']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891986" y="2997161"/>
            <a:ext cx="2109173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ylst</a:t>
            </a:r>
            <a:r>
              <a:rPr kumimoji="0" lang="en-US" sz="14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inherits all the attributes of class </a:t>
            </a:r>
            <a:r>
              <a:rPr kumimoji="0" lang="en-US" sz="1400" b="0" i="0" u="none" strike="noStrike" kern="0" cap="none" spc="0" normalizeH="0" noProof="0" dirty="0" err="1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MyList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</a:rPr>
              <a:t> (which inherits all the attributes of class </a:t>
            </a:r>
            <a:r>
              <a:rPr lang="en-US" sz="1600" kern="0" dirty="0"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sz="1600" kern="0" dirty="0">
                <a:solidFill>
                  <a:srgbClr val="FF0000"/>
                </a:solidFill>
                <a:cs typeface="Courier New" panose="02070309020205020404" pitchFamily="49" charset="0"/>
              </a:rPr>
              <a:t>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106" name="Straight Arrow Connector 105"/>
          <p:cNvCxnSpPr>
            <a:stCxn id="105" idx="1"/>
          </p:cNvCxnSpPr>
          <p:nvPr/>
        </p:nvCxnSpPr>
        <p:spPr>
          <a:xfrm rot="10800000">
            <a:off x="3440894" y="3727733"/>
            <a:ext cx="451092" cy="5425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" name="TextBox 108"/>
          <p:cNvSpPr txBox="1"/>
          <p:nvPr/>
        </p:nvSpPr>
        <p:spPr bwMode="auto">
          <a:xfrm>
            <a:off x="7019698" y="5208126"/>
            <a:ext cx="1221295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object </a:t>
            </a:r>
            <a:r>
              <a:rPr lang="en-US" sz="14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mylst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nimBg="1"/>
      <p:bldP spid="100" grpId="1" animBg="1"/>
      <p:bldP spid="101" grpId="0"/>
      <p:bldP spid="101" grpId="1"/>
      <p:bldP spid="104" grpId="0" animBg="1"/>
      <p:bldP spid="105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Class definition, in general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9" name="TextBox 48"/>
          <p:cNvSpPr txBox="1"/>
          <p:nvPr/>
        </p:nvSpPr>
        <p:spPr bwMode="auto">
          <a:xfrm>
            <a:off x="5516702" y="1736665"/>
            <a:ext cx="2343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</p:txBody>
      </p:sp>
      <p:sp>
        <p:nvSpPr>
          <p:cNvPr id="50" name="TextBox 49"/>
          <p:cNvSpPr txBox="1"/>
          <p:nvPr/>
        </p:nvSpPr>
        <p:spPr bwMode="auto">
          <a:xfrm>
            <a:off x="709358" y="2656090"/>
            <a:ext cx="3928185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Name&gt;(&lt;Super Class&gt;):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709358" y="6150113"/>
            <a:ext cx="644269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Name&gt;(&lt;Super Class 1&gt;, &lt;Super Class 2&gt;, …):</a:t>
            </a:r>
          </a:p>
        </p:txBody>
      </p:sp>
      <p:sp>
        <p:nvSpPr>
          <p:cNvPr id="67" name="TextBox 66"/>
          <p:cNvSpPr txBox="1"/>
          <p:nvPr/>
        </p:nvSpPr>
        <p:spPr bwMode="auto">
          <a:xfrm>
            <a:off x="709358" y="1644332"/>
            <a:ext cx="4744082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class can be defined “from scratch” using:</a:t>
            </a:r>
          </a:p>
        </p:txBody>
      </p:sp>
      <p:sp>
        <p:nvSpPr>
          <p:cNvPr id="72" name="TextBox 71"/>
          <p:cNvSpPr txBox="1"/>
          <p:nvPr/>
        </p:nvSpPr>
        <p:spPr bwMode="auto">
          <a:xfrm>
            <a:off x="709358" y="2255980"/>
            <a:ext cx="715084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can also be </a:t>
            </a: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derived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from another class, through inheritance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4" name="TextBox 73"/>
          <p:cNvSpPr txBox="1"/>
          <p:nvPr/>
        </p:nvSpPr>
        <p:spPr bwMode="auto">
          <a:xfrm>
            <a:off x="709358" y="5750003"/>
            <a:ext cx="697087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class can also inherit attributes from more than one </a:t>
            </a:r>
            <a:r>
              <a:rPr lang="en-US" sz="2000" kern="0" dirty="0" err="1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superclass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9" name="TextBox 78"/>
          <p:cNvSpPr txBox="1"/>
          <p:nvPr/>
        </p:nvSpPr>
        <p:spPr bwMode="auto">
          <a:xfrm>
            <a:off x="709359" y="3373901"/>
            <a:ext cx="2343497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Name&gt;:</a:t>
            </a:r>
          </a:p>
        </p:txBody>
      </p:sp>
      <p:sp>
        <p:nvSpPr>
          <p:cNvPr id="80" name="TextBox 79"/>
          <p:cNvSpPr txBox="1"/>
          <p:nvPr/>
        </p:nvSpPr>
        <p:spPr bwMode="auto">
          <a:xfrm>
            <a:off x="3284146" y="3281568"/>
            <a:ext cx="2018501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 shorthand for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5453440" y="3373901"/>
            <a:ext cx="3184069" cy="30777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&lt;Class Name&gt;(object):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9360" y="3798578"/>
            <a:ext cx="821168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is a built-in class with no attributes; it is the class that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all classes inherit from, directly or indirectly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83" name="TextBox 82"/>
          <p:cNvSpPr txBox="1"/>
          <p:nvPr/>
        </p:nvSpPr>
        <p:spPr bwMode="auto">
          <a:xfrm>
            <a:off x="4613361" y="4371646"/>
            <a:ext cx="4506457" cy="1169551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help(object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object in 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The most base type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63" grpId="0" animBg="1"/>
      <p:bldP spid="72" grpId="0"/>
      <p:bldP spid="74" grpId="0"/>
      <p:bldP spid="79" grpId="0" animBg="1"/>
      <p:bldP spid="80" grpId="0"/>
      <p:bldP spid="81" grpId="0" animBg="1"/>
      <p:bldP spid="82" grpId="0"/>
      <p:bldP spid="83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 bwMode="auto">
          <a:xfrm>
            <a:off x="231118" y="3560830"/>
            <a:ext cx="7150987" cy="310854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Animal: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an animal’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setSpecies(self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species):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species'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self.spec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species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setLanguage(self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language):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'sets the animal language'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language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a sentence by the animal'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am a {} and I {}.'.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format(self.spec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self.lang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Overriding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7" y="1470025"/>
            <a:ext cx="797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Sometimes we need to develop a new class that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can almost inherit attributes from an existing class… but not quite.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86327" y="3560830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6327" y="3560830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Bird()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tweety.setSpecies('canary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tweety.setLanguage('tweet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tweet! tweet! tweet!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709357" y="2318525"/>
            <a:ext cx="797599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For example, a class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that supports the same methods class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Animal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supports (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setSpecies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</a:t>
            </a:r>
            <a:r>
              <a:rPr lang="en-US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setLanguage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and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) but with a different behavior for method </a:t>
            </a:r>
            <a:r>
              <a:rPr lang="en-US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  <p:bldP spid="10" grpId="0" animBg="1"/>
      <p:bldP spid="10" grpId="1" animBg="1"/>
      <p:bldP spid="11" grpId="0" animBg="1"/>
      <p:bldP spid="1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Box 48"/>
          <p:cNvSpPr txBox="1"/>
          <p:nvPr/>
        </p:nvSpPr>
        <p:spPr bwMode="auto">
          <a:xfrm>
            <a:off x="270671" y="5284378"/>
            <a:ext cx="4803681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Bird(Animal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'represents a bird'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speak(self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'prints bird sounds'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print('{}! '.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format(self.lang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* 3)</a:t>
            </a:r>
          </a:p>
        </p:txBody>
      </p:sp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Overriding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5386327" y="4422604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5386327" y="4422604"/>
            <a:ext cx="3618393" cy="2246769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snoopy = Animal()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snoopy.setSpecies('dog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snoopy.setLanguage('bark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snoopy.speak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I am a dog and I bark.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Bird()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tweety.setSpecies('canary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tweety.setLanguage('tweet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tweety.speak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tweet! tweet! tweet! </a:t>
            </a:r>
          </a:p>
        </p:txBody>
      </p:sp>
      <p:grpSp>
        <p:nvGrpSpPr>
          <p:cNvPr id="59" name="Group 58"/>
          <p:cNvGrpSpPr/>
          <p:nvPr/>
        </p:nvGrpSpPr>
        <p:grpSpPr>
          <a:xfrm>
            <a:off x="235328" y="1156569"/>
            <a:ext cx="3879708" cy="2493148"/>
            <a:chOff x="235328" y="1156569"/>
            <a:chExt cx="3879708" cy="2493148"/>
          </a:xfrm>
        </p:grpSpPr>
        <p:sp>
          <p:nvSpPr>
            <p:cNvPr id="23" name="TextBox 22"/>
            <p:cNvSpPr txBox="1"/>
            <p:nvPr/>
          </p:nvSpPr>
          <p:spPr bwMode="auto">
            <a:xfrm>
              <a:off x="2532926" y="1220007"/>
              <a:ext cx="136790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setLanguage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894550" y="2918018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 bwMode="auto">
            <a:xfrm>
              <a:off x="2482303" y="2564074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speak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1427724" y="2517907"/>
              <a:ext cx="2210403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/>
            <p:cNvSpPr txBox="1"/>
            <p:nvPr/>
          </p:nvSpPr>
          <p:spPr bwMode="auto">
            <a:xfrm>
              <a:off x="1417874" y="3341940"/>
              <a:ext cx="999768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class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Bird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778839" y="1571390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TextBox 18"/>
            <p:cNvSpPr txBox="1"/>
            <p:nvPr/>
          </p:nvSpPr>
          <p:spPr bwMode="auto">
            <a:xfrm>
              <a:off x="270671" y="1217446"/>
              <a:ext cx="1337870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setSpecies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0" name="Rectangle 19"/>
            <p:cNvSpPr/>
            <p:nvPr/>
          </p:nvSpPr>
          <p:spPr>
            <a:xfrm>
              <a:off x="270671" y="1156569"/>
              <a:ext cx="3844365" cy="1131810"/>
            </a:xfrm>
            <a:prstGeom prst="rect">
              <a:avLst/>
            </a:prstGeom>
            <a:noFill/>
            <a:ln w="2857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 bwMode="auto">
            <a:xfrm>
              <a:off x="235328" y="1974923"/>
              <a:ext cx="1215247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class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Animal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1931443" y="157395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/>
            <p:cNvSpPr/>
            <p:nvPr/>
          </p:nvSpPr>
          <p:spPr>
            <a:xfrm>
              <a:off x="3058605" y="157395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/>
            <p:cNvSpPr txBox="1"/>
            <p:nvPr/>
          </p:nvSpPr>
          <p:spPr bwMode="auto">
            <a:xfrm>
              <a:off x="1608541" y="1217446"/>
              <a:ext cx="1029819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noProof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speak</a:t>
              </a: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cxnSp>
          <p:nvCxnSpPr>
            <p:cNvPr id="28" name="Straight Connector 27"/>
            <p:cNvCxnSpPr>
              <a:stCxn id="15" idx="0"/>
              <a:endCxn id="20" idx="2"/>
            </p:cNvCxnSpPr>
            <p:nvPr/>
          </p:nvCxnSpPr>
          <p:spPr>
            <a:xfrm rot="16200000" flipV="1">
              <a:off x="2248126" y="2233107"/>
              <a:ext cx="229528" cy="340072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/>
          <p:cNvGrpSpPr/>
          <p:nvPr/>
        </p:nvGrpSpPr>
        <p:grpSpPr>
          <a:xfrm>
            <a:off x="1753124" y="3649717"/>
            <a:ext cx="2246627" cy="1389537"/>
            <a:chOff x="1753124" y="3649717"/>
            <a:chExt cx="2246627" cy="1389537"/>
          </a:xfrm>
        </p:grpSpPr>
        <p:cxnSp>
          <p:nvCxnSpPr>
            <p:cNvPr id="29" name="Straight Connector 28"/>
            <p:cNvCxnSpPr>
              <a:stCxn id="34" idx="0"/>
              <a:endCxn id="15" idx="2"/>
            </p:cNvCxnSpPr>
            <p:nvPr/>
          </p:nvCxnSpPr>
          <p:spPr>
            <a:xfrm rot="16200000" flipV="1">
              <a:off x="2584875" y="3597769"/>
              <a:ext cx="257727" cy="361624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Rectangle 33"/>
            <p:cNvSpPr/>
            <p:nvPr/>
          </p:nvSpPr>
          <p:spPr>
            <a:xfrm>
              <a:off x="1789348" y="3907444"/>
              <a:ext cx="2210403" cy="1131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/>
            <p:cNvSpPr txBox="1"/>
            <p:nvPr/>
          </p:nvSpPr>
          <p:spPr bwMode="auto">
            <a:xfrm>
              <a:off x="1753124" y="4731477"/>
              <a:ext cx="132903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 err="1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tweety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5" name="Rectangle 44"/>
            <p:cNvSpPr/>
            <p:nvPr/>
          </p:nvSpPr>
          <p:spPr>
            <a:xfrm>
              <a:off x="3255626" y="4358722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TextBox 45"/>
            <p:cNvSpPr txBox="1"/>
            <p:nvPr/>
          </p:nvSpPr>
          <p:spPr bwMode="auto">
            <a:xfrm>
              <a:off x="2843379" y="4004778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lang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2201595" y="4357233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/>
            <p:cNvSpPr txBox="1"/>
            <p:nvPr/>
          </p:nvSpPr>
          <p:spPr bwMode="auto">
            <a:xfrm>
              <a:off x="1789348" y="4003289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4115037" y="1722474"/>
            <a:ext cx="2962741" cy="1568299"/>
            <a:chOff x="4115037" y="1722474"/>
            <a:chExt cx="2962741" cy="1568299"/>
          </a:xfrm>
        </p:grpSpPr>
        <p:cxnSp>
          <p:nvCxnSpPr>
            <p:cNvPr id="50" name="Straight Connector 49"/>
            <p:cNvCxnSpPr>
              <a:stCxn id="51" idx="0"/>
              <a:endCxn id="20" idx="3"/>
            </p:cNvCxnSpPr>
            <p:nvPr/>
          </p:nvCxnSpPr>
          <p:spPr>
            <a:xfrm rot="16200000" flipV="1">
              <a:off x="4825563" y="1011948"/>
              <a:ext cx="436489" cy="1857541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4867375" y="2158963"/>
              <a:ext cx="2210403" cy="1131810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9525" cmpd="sng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TextBox 51"/>
            <p:cNvSpPr txBox="1"/>
            <p:nvPr/>
          </p:nvSpPr>
          <p:spPr bwMode="auto">
            <a:xfrm>
              <a:off x="4831151" y="2982996"/>
              <a:ext cx="132903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solidFill>
                    <a:schemeClr val="accent1"/>
                  </a:solidFill>
                  <a:latin typeface="Calibri" pitchFamily="34" charset="0"/>
                  <a:ea typeface="+mj-ea"/>
                  <a:cs typeface="+mj-cs"/>
                </a:rPr>
                <a:t>object </a:t>
              </a:r>
              <a:r>
                <a:rPr lang="en-US" sz="1400" kern="0" dirty="0">
                  <a:solidFill>
                    <a:srgbClr val="000000"/>
                  </a:solidFill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snoopy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6333653" y="2610241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TextBox 53"/>
            <p:cNvSpPr txBox="1"/>
            <p:nvPr/>
          </p:nvSpPr>
          <p:spPr bwMode="auto">
            <a:xfrm>
              <a:off x="5921406" y="2256297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 err="1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lang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  <p:sp>
          <p:nvSpPr>
            <p:cNvPr id="55" name="Rectangle 54"/>
            <p:cNvSpPr/>
            <p:nvPr/>
          </p:nvSpPr>
          <p:spPr>
            <a:xfrm>
              <a:off x="5279622" y="2608752"/>
              <a:ext cx="372731" cy="37275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TextBox 55"/>
            <p:cNvSpPr txBox="1"/>
            <p:nvPr/>
          </p:nvSpPr>
          <p:spPr bwMode="auto">
            <a:xfrm>
              <a:off x="4867375" y="2254808"/>
              <a:ext cx="1152604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kern="0" dirty="0">
                  <a:latin typeface="Courier New" panose="02070309020205020404" pitchFamily="49" charset="0"/>
                  <a:ea typeface="+mj-ea"/>
                  <a:cs typeface="Courier New" panose="02070309020205020404" pitchFamily="49" charset="0"/>
                </a:rPr>
                <a:t>spec</a:t>
              </a:r>
              <a:endParaRPr kumimoji="0" lang="en-US" sz="14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endParaRPr>
            </a:p>
          </p:txBody>
        </p:sp>
      </p:grpSp>
      <p:sp>
        <p:nvSpPr>
          <p:cNvPr id="62" name="TextBox 61"/>
          <p:cNvSpPr txBox="1"/>
          <p:nvPr/>
        </p:nvSpPr>
        <p:spPr bwMode="auto">
          <a:xfrm>
            <a:off x="270671" y="4562200"/>
            <a:ext cx="392397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inherits all the attributes of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</a:t>
            </a:r>
          </a:p>
        </p:txBody>
      </p:sp>
      <p:sp>
        <p:nvSpPr>
          <p:cNvPr id="63" name="TextBox 62"/>
          <p:cNvSpPr txBox="1"/>
          <p:nvPr/>
        </p:nvSpPr>
        <p:spPr bwMode="auto">
          <a:xfrm>
            <a:off x="466141" y="4869977"/>
            <a:ext cx="4856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… but then </a:t>
            </a: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overrides the behavior of method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65" name="Straight Arrow Connector 64"/>
          <p:cNvCxnSpPr/>
          <p:nvPr/>
        </p:nvCxnSpPr>
        <p:spPr>
          <a:xfrm rot="5400000">
            <a:off x="1483020" y="5170858"/>
            <a:ext cx="540208" cy="1588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 rot="5400000">
            <a:off x="1473679" y="5524201"/>
            <a:ext cx="773434" cy="14209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5" name="TextBox 74"/>
          <p:cNvSpPr txBox="1"/>
          <p:nvPr/>
        </p:nvSpPr>
        <p:spPr bwMode="auto">
          <a:xfrm>
            <a:off x="5074352" y="3834012"/>
            <a:ext cx="403858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method </a:t>
            </a:r>
            <a:r>
              <a:rPr lang="en-US" sz="16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1600" kern="0" noProof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 defined in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Animal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is </a:t>
            </a:r>
            <a:r>
              <a:rPr lang="en-US" sz="1600" kern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used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76" name="Straight Arrow Connector 75"/>
          <p:cNvCxnSpPr>
            <a:stCxn id="75" idx="2"/>
          </p:cNvCxnSpPr>
          <p:nvPr/>
        </p:nvCxnSpPr>
        <p:spPr>
          <a:xfrm rot="5400000">
            <a:off x="6496681" y="4611568"/>
            <a:ext cx="1035967" cy="157962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9" name="TextBox 78"/>
          <p:cNvSpPr txBox="1"/>
          <p:nvPr/>
        </p:nvSpPr>
        <p:spPr bwMode="auto">
          <a:xfrm>
            <a:off x="5074352" y="3835501"/>
            <a:ext cx="3792324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method </a:t>
            </a:r>
            <a:r>
              <a:rPr lang="en-US" sz="16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speak()</a:t>
            </a:r>
            <a:r>
              <a:rPr lang="en-US" sz="1600" kern="0" noProof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 defined in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Bird</a:t>
            </a:r>
            <a:r>
              <a:rPr kumimoji="0" lang="en-US" sz="1600" b="0" i="0" u="none" strike="noStrike" kern="0" cap="none" spc="0" normalizeH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j-ea"/>
                <a:cs typeface="Courier New" panose="02070309020205020404" pitchFamily="49" charset="0"/>
              </a:rPr>
              <a:t> is </a:t>
            </a:r>
            <a:r>
              <a:rPr lang="en-US" sz="1600" kern="0" dirty="0">
                <a:solidFill>
                  <a:srgbClr val="FF0000"/>
                </a:solidFill>
                <a:ea typeface="+mj-ea"/>
                <a:cs typeface="Courier New" panose="02070309020205020404" pitchFamily="49" charset="0"/>
              </a:rPr>
              <a:t>used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ea typeface="+mj-ea"/>
              <a:cs typeface="+mj-cs"/>
            </a:endParaRPr>
          </a:p>
        </p:txBody>
      </p:sp>
      <p:cxnSp>
        <p:nvCxnSpPr>
          <p:cNvPr id="80" name="Straight Arrow Connector 79"/>
          <p:cNvCxnSpPr/>
          <p:nvPr/>
        </p:nvCxnSpPr>
        <p:spPr>
          <a:xfrm rot="5400000">
            <a:off x="5967607" y="5142134"/>
            <a:ext cx="2094119" cy="15796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/>
          <p:cNvSpPr txBox="1"/>
          <p:nvPr/>
        </p:nvSpPr>
        <p:spPr bwMode="auto">
          <a:xfrm>
            <a:off x="4194642" y="2326278"/>
            <a:ext cx="4289325" cy="1323439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Python looks for the definition of an attribute by starting with the name- space associated with object and continuing up the class hierarchy.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88" name="Straight Arrow Connector 87"/>
          <p:cNvCxnSpPr/>
          <p:nvPr/>
        </p:nvCxnSpPr>
        <p:spPr>
          <a:xfrm rot="16200000" flipV="1">
            <a:off x="831683" y="2499332"/>
            <a:ext cx="2839727" cy="128601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62" grpId="0"/>
      <p:bldP spid="62" grpId="1"/>
      <p:bldP spid="63" grpId="0"/>
      <p:bldP spid="63" grpId="1"/>
      <p:bldP spid="75" grpId="0"/>
      <p:bldP spid="75" grpId="1"/>
      <p:bldP spid="79" grpId="0"/>
      <p:bldP spid="79" grpId="1"/>
      <p:bldP spid="8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Extending </a:t>
            </a:r>
            <a:r>
              <a:rPr lang="en-US" sz="3600" b="1" kern="0" noProof="0" dirty="0" err="1">
                <a:latin typeface="Calibri" pitchFamily="34" charset="0"/>
                <a:ea typeface="+mj-ea"/>
                <a:cs typeface="+mj-cs"/>
              </a:rPr>
              <a:t>superclass</a:t>
            </a: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 methods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1092930" y="2290725"/>
            <a:ext cx="7105627" cy="44012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Super: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generic class with one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        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the Super method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print('in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Inheritor(Super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inherits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Replacer(Super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overrides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print('in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Replacer.method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Extender(Super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extends method'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method(self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print('starting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Extender.method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Super.method(self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               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calling Super method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print('ending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Extender.method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</a:t>
            </a: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670080"/>
            <a:ext cx="736111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 </a:t>
            </a:r>
            <a:r>
              <a:rPr kumimoji="0" lang="en-US" sz="2000" b="0" i="0" u="none" strike="noStrike" kern="0" cap="none" spc="0" normalizeH="0" baseline="0" noProof="0" dirty="0" err="1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superclass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method can be inherited as-is, overridden, or extended.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Object-Oriented Programming (OOP)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07825" y="1470025"/>
            <a:ext cx="8277531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294171"/>
                </a:solidFill>
              </a:rPr>
              <a:t>Code reuse is a key benefit of organizing code into new classes; it is made possible through </a:t>
            </a:r>
            <a:r>
              <a:rPr lang="en-US" sz="2000" dirty="0">
                <a:solidFill>
                  <a:srgbClr val="FF0000"/>
                </a:solidFill>
              </a:rPr>
              <a:t>abstraction </a:t>
            </a:r>
            <a:r>
              <a:rPr lang="en-US" sz="2000" dirty="0">
                <a:solidFill>
                  <a:srgbClr val="294171"/>
                </a:solidFill>
              </a:rPr>
              <a:t>and </a:t>
            </a:r>
            <a:r>
              <a:rPr lang="en-US" sz="2000" dirty="0">
                <a:solidFill>
                  <a:srgbClr val="FF0000"/>
                </a:solidFill>
              </a:rPr>
              <a:t>encapsulation</a:t>
            </a:r>
            <a:r>
              <a:rPr lang="en-US" sz="2000" dirty="0">
                <a:solidFill>
                  <a:srgbClr val="294171"/>
                </a:solidFill>
              </a:rPr>
              <a:t>.</a:t>
            </a:r>
          </a:p>
        </p:txBody>
      </p:sp>
      <p:sp>
        <p:nvSpPr>
          <p:cNvPr id="10" name="TextBox 9"/>
          <p:cNvSpPr txBox="1"/>
          <p:nvPr/>
        </p:nvSpPr>
        <p:spPr bwMode="auto">
          <a:xfrm>
            <a:off x="407824" y="2256740"/>
            <a:ext cx="827753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Abstraction</a:t>
            </a:r>
            <a:r>
              <a:rPr lang="en-US" sz="2000" dirty="0">
                <a:solidFill>
                  <a:srgbClr val="294171"/>
                </a:solidFill>
              </a:rPr>
              <a:t>: The idea that a class object can be manipulated by users through method invocations alone and without knowledge of the implementation of these methods.</a:t>
            </a:r>
          </a:p>
          <a:p>
            <a:pPr marL="746125" lvl="2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/>
              <a:t>Abstraction facilitates software development because the programmer works with objects abstractly (i.e., through “abstract”, meaningful method names rather than “concrete”, technical code).</a:t>
            </a: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7825" y="4241898"/>
            <a:ext cx="8277532" cy="18466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lvl="1"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Encapsulation</a:t>
            </a:r>
            <a:r>
              <a:rPr lang="en-US" sz="2000" dirty="0">
                <a:solidFill>
                  <a:srgbClr val="294171"/>
                </a:solidFill>
              </a:rPr>
              <a:t>: In order for abstraction to be beneficial, the “concrete” code and data associated with objects must be encapsulated (i.e., made “invisible” to the program using the object). </a:t>
            </a:r>
          </a:p>
          <a:p>
            <a:pPr marL="746125" lvl="2" indent="-288925" defTabSz="914400" fontAlgn="base"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dirty="0"/>
              <a:t>Encapsulation is achieved thanks to the fact that (1) every class defines a namespace in which class attributes live, and (2) every object has a namespace, that inherits the class attributes, in which instance attributes live.</a:t>
            </a:r>
            <a:endParaRPr lang="en-US" kern="0" dirty="0">
              <a:latin typeface="Calibri" pitchFamily="34" charset="0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407823" y="6150114"/>
            <a:ext cx="8277533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0000"/>
                </a:solidFill>
              </a:rPr>
              <a:t>OOP </a:t>
            </a:r>
            <a:r>
              <a:rPr lang="en-US" sz="2000" dirty="0">
                <a:solidFill>
                  <a:schemeClr val="accent1"/>
                </a:solidFill>
              </a:rPr>
              <a:t>is an approach to programming that achieves modular code through the use of objects and by structuring code into user-defined classes. 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An encapsulation issue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709358" y="1655673"/>
            <a:ext cx="821057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current implementation of class Queue does not completely encapsulate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its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implementation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7" name="TextBox 6"/>
          <p:cNvSpPr txBox="1"/>
          <p:nvPr/>
        </p:nvSpPr>
        <p:spPr bwMode="auto">
          <a:xfrm>
            <a:off x="709358" y="2608251"/>
            <a:ext cx="5368637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"&lt;pyshell#48&gt;",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93,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self.q.pop(0)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pop from empty list</a:t>
            </a:r>
          </a:p>
        </p:txBody>
      </p:sp>
      <p:sp>
        <p:nvSpPr>
          <p:cNvPr id="8" name="TextBox 7"/>
          <p:cNvSpPr txBox="1"/>
          <p:nvPr/>
        </p:nvSpPr>
        <p:spPr bwMode="auto">
          <a:xfrm>
            <a:off x="709358" y="4698921"/>
            <a:ext cx="24421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is the problem?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709358" y="5162283"/>
            <a:ext cx="7975999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user of class 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should not have to know the implementation detail that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 list stores the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items in a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latin typeface="Courier New" panose="02070309020205020404" pitchFamily="49" charset="0"/>
                <a:cs typeface="Courier New" panose="02070309020205020404" pitchFamily="49" charset="0"/>
              </a:rPr>
              <a:t>Queue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object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rot="5400000" flipH="1" flipV="1">
            <a:off x="3503314" y="4659324"/>
            <a:ext cx="832738" cy="173183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10800000">
            <a:off x="1939639" y="4329547"/>
            <a:ext cx="1893453" cy="83273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 bwMode="auto">
          <a:xfrm>
            <a:off x="219364" y="2608251"/>
            <a:ext cx="585863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120,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</a:t>
            </a:r>
          </a:p>
        </p:txBody>
      </p:sp>
      <p:sp>
        <p:nvSpPr>
          <p:cNvPr id="22" name="TextBox 21"/>
          <p:cNvSpPr txBox="1"/>
          <p:nvPr/>
        </p:nvSpPr>
        <p:spPr bwMode="auto">
          <a:xfrm>
            <a:off x="709358" y="6070224"/>
            <a:ext cx="354458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What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should be output instead?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3" name="TextBox 22"/>
          <p:cNvSpPr txBox="1"/>
          <p:nvPr/>
        </p:nvSpPr>
        <p:spPr bwMode="auto">
          <a:xfrm>
            <a:off x="6315364" y="2963385"/>
            <a:ext cx="260456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We need to be able to define user-defined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24" name="TextBox 23"/>
          <p:cNvSpPr txBox="1"/>
          <p:nvPr/>
        </p:nvSpPr>
        <p:spPr bwMode="auto">
          <a:xfrm>
            <a:off x="6315364" y="4083368"/>
            <a:ext cx="282863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But first, we need to learn how to “force” an exception to be raised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8" grpId="0"/>
      <p:bldP spid="9" grpId="0"/>
      <p:bldP spid="18" grpId="0" animBg="1"/>
      <p:bldP spid="22" grpId="0"/>
      <p:bldP spid="23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" name="Table 77"/>
          <p:cNvGraphicFramePr>
            <a:graphicFrameLocks noGrp="1"/>
          </p:cNvGraphicFramePr>
          <p:nvPr/>
        </p:nvGraphicFramePr>
        <p:xfrm>
          <a:off x="3167542" y="1277856"/>
          <a:ext cx="5894540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46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Developing the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3167541" y="4949741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 bwMode="auto">
          <a:xfrm>
            <a:off x="2659373" y="4580409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0" name="Rectangle 29"/>
          <p:cNvSpPr/>
          <p:nvPr/>
        </p:nvSpPr>
        <p:spPr>
          <a:xfrm>
            <a:off x="2659373" y="4534920"/>
            <a:ext cx="511565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 bwMode="auto">
          <a:xfrm>
            <a:off x="6256775" y="5358953"/>
            <a:ext cx="1592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32" name="Straight Arrow Connector 31"/>
          <p:cNvCxnSpPr>
            <a:endCxn id="39" idx="0"/>
          </p:cNvCxnSpPr>
          <p:nvPr/>
        </p:nvCxnSpPr>
        <p:spPr>
          <a:xfrm rot="5400000">
            <a:off x="2536268" y="5403490"/>
            <a:ext cx="1109356" cy="50402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2334911" y="6210181"/>
            <a:ext cx="1008044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401763" y="6208644"/>
            <a:ext cx="1013505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move()</a:t>
            </a:r>
          </a:p>
        </p:txBody>
      </p:sp>
      <p:sp>
        <p:nvSpPr>
          <p:cNvPr id="43" name="Rectangle 42"/>
          <p:cNvSpPr/>
          <p:nvPr/>
        </p:nvSpPr>
        <p:spPr>
          <a:xfrm>
            <a:off x="4320145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/>
          <p:cNvSpPr txBox="1"/>
          <p:nvPr/>
        </p:nvSpPr>
        <p:spPr bwMode="auto">
          <a:xfrm>
            <a:off x="3997243" y="4582969"/>
            <a:ext cx="1029818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sety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6450515" y="498051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 bwMode="auto">
          <a:xfrm>
            <a:off x="6200158" y="4611186"/>
            <a:ext cx="84911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noProof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move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4" name="Straight Arrow Connector 53"/>
          <p:cNvCxnSpPr>
            <a:endCxn id="55" idx="0"/>
          </p:cNvCxnSpPr>
          <p:nvPr/>
        </p:nvCxnSpPr>
        <p:spPr>
          <a:xfrm rot="5400000">
            <a:off x="3813990" y="5520465"/>
            <a:ext cx="1083699" cy="29573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3681976" y="6210181"/>
            <a:ext cx="1051992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  <p:cxnSp>
        <p:nvCxnSpPr>
          <p:cNvPr id="57" name="Straight Arrow Connector 56"/>
          <p:cNvCxnSpPr>
            <a:endCxn id="40" idx="0"/>
          </p:cNvCxnSpPr>
          <p:nvPr/>
        </p:nvCxnSpPr>
        <p:spPr>
          <a:xfrm rot="16200000" flipH="1">
            <a:off x="6233909" y="5534037"/>
            <a:ext cx="1073932" cy="27528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" name="Rectangle 55"/>
          <p:cNvSpPr/>
          <p:nvPr/>
        </p:nvSpPr>
        <p:spPr>
          <a:xfrm>
            <a:off x="5447307" y="4952302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TextBox 57"/>
          <p:cNvSpPr txBox="1"/>
          <p:nvPr/>
        </p:nvSpPr>
        <p:spPr bwMode="auto">
          <a:xfrm>
            <a:off x="5307551" y="4582970"/>
            <a:ext cx="64618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get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59" name="Straight Arrow Connector 58"/>
          <p:cNvCxnSpPr>
            <a:endCxn id="60" idx="0"/>
          </p:cNvCxnSpPr>
          <p:nvPr/>
        </p:nvCxnSpPr>
        <p:spPr>
          <a:xfrm rot="5400000">
            <a:off x="5067124" y="5646466"/>
            <a:ext cx="1083700" cy="437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5118844" y="6210181"/>
            <a:ext cx="936530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get()</a:t>
            </a: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namespace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attributes)</a:t>
            </a:r>
          </a:p>
        </p:txBody>
      </p:sp>
      <p:sp>
        <p:nvSpPr>
          <p:cNvPr id="82" name="TextBox 81"/>
          <p:cNvSpPr txBox="1"/>
          <p:nvPr/>
        </p:nvSpPr>
        <p:spPr bwMode="auto">
          <a:xfrm>
            <a:off x="7049272" y="4989621"/>
            <a:ext cx="80031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. . .</a:t>
            </a: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Raising an exception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442246" y="1362304"/>
            <a:ext cx="328849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By typing Ctrl-C, a user can force a </a:t>
            </a:r>
            <a:r>
              <a:rPr lang="en-US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KeyboardInterrupt</a:t>
            </a:r>
            <a:r>
              <a:rPr lang="en-US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exception to be raised</a:t>
            </a:r>
          </a:p>
        </p:txBody>
      </p:sp>
      <p:sp>
        <p:nvSpPr>
          <p:cNvPr id="7" name="TextBox 6"/>
          <p:cNvSpPr txBox="1"/>
          <p:nvPr/>
        </p:nvSpPr>
        <p:spPr bwMode="auto">
          <a:xfrm>
            <a:off x="4077855" y="1208412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/>
          <p:cNvSpPr txBox="1"/>
          <p:nvPr/>
        </p:nvSpPr>
        <p:spPr bwMode="auto">
          <a:xfrm>
            <a:off x="4077855" y="1208416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/>
          <p:cNvSpPr txBox="1"/>
          <p:nvPr/>
        </p:nvSpPr>
        <p:spPr bwMode="auto">
          <a:xfrm>
            <a:off x="4077855" y="1208419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 bwMode="auto">
          <a:xfrm>
            <a:off x="4077855" y="1208421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Just joking...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4077855" y="1208412"/>
            <a:ext cx="4842026" cy="547842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while True: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"&lt;pyshell#53&gt;", line 2,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KeyboardInterrupt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"&lt;pyshell#54&gt;",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"&lt;pyshell#55&gt;",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ValueError('Just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joking...')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Just joking...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try: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ValueError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except: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print('Caught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exception.')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Caught exception.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2" name="TextBox 11"/>
          <p:cNvSpPr txBox="1"/>
          <p:nvPr/>
        </p:nvSpPr>
        <p:spPr bwMode="auto">
          <a:xfrm>
            <a:off x="442246" y="2736273"/>
            <a:ext cx="310050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Any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exception can be raised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baseline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within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a program with the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raise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statement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3" name="TextBox 12"/>
          <p:cNvSpPr txBox="1"/>
          <p:nvPr/>
        </p:nvSpPr>
        <p:spPr bwMode="auto">
          <a:xfrm>
            <a:off x="442246" y="3751936"/>
            <a:ext cx="3635609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ValueError</a:t>
            </a: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, like all exception types, is a class</a:t>
            </a:r>
          </a:p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sz="1600" kern="0" noProof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ValueError</a:t>
            </a:r>
            <a:r>
              <a:rPr lang="en-US" sz="1600" kern="0" noProof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()</a:t>
            </a: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uses the default constructor to create an exception (object) </a:t>
            </a: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raise</a:t>
            </a:r>
            <a:r>
              <a:rPr kumimoji="0" lang="en-US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switches control flow from normal to exceptional</a:t>
            </a:r>
          </a:p>
        </p:txBody>
      </p:sp>
      <p:sp>
        <p:nvSpPr>
          <p:cNvPr id="15" name="TextBox 14"/>
          <p:cNvSpPr txBox="1"/>
          <p:nvPr/>
        </p:nvSpPr>
        <p:spPr bwMode="auto">
          <a:xfrm>
            <a:off x="442246" y="5934670"/>
            <a:ext cx="3635609" cy="9233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623888" lvl="1" indent="-277813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Arial"/>
              <a:buChar char="•"/>
            </a:pPr>
            <a:r>
              <a:rPr lang="en-US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The constructor can take a “message” argument to be stored in the exception object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7" grpId="0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11" grpId="0" animBg="1"/>
      <p:bldP spid="12" grpId="0"/>
      <p:bldP spid="13" grpId="0"/>
      <p:bldP spid="1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User-defined exceptions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222882" y="1442486"/>
            <a:ext cx="310220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Every built-in exception type is a subclass of class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000" dirty="0">
                <a:solidFill>
                  <a:schemeClr val="accent1"/>
                </a:solidFill>
              </a:rPr>
              <a:t>. </a:t>
            </a: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490246" y="1470025"/>
            <a:ext cx="48420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MyError(Exception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/>
          <p:cNvSpPr txBox="1"/>
          <p:nvPr/>
        </p:nvSpPr>
        <p:spPr bwMode="auto">
          <a:xfrm>
            <a:off x="3490246" y="1470025"/>
            <a:ext cx="4842026" cy="2031325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MyError(Exception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	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MyError('Message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a bottle')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"&lt;pyshell#71&gt;",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MyError('Message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in a bottle')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Message in a bottle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</a:p>
        </p:txBody>
      </p:sp>
      <p:sp>
        <p:nvSpPr>
          <p:cNvPr id="16" name="TextBox 15"/>
          <p:cNvSpPr txBox="1"/>
          <p:nvPr/>
        </p:nvSpPr>
        <p:spPr bwMode="auto">
          <a:xfrm>
            <a:off x="222882" y="2765925"/>
            <a:ext cx="3102209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new exception class should be a subclass, either directly or indirectly, of </a:t>
            </a:r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Exception</a:t>
            </a:r>
            <a:r>
              <a:rPr lang="en-US" sz="2000" dirty="0">
                <a:solidFill>
                  <a:schemeClr val="accent1"/>
                </a:solidFill>
              </a:rPr>
              <a:t>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7" name="TextBox 16"/>
          <p:cNvSpPr txBox="1"/>
          <p:nvPr/>
        </p:nvSpPr>
        <p:spPr bwMode="auto">
          <a:xfrm>
            <a:off x="3490246" y="1442486"/>
            <a:ext cx="5653754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help(Exception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Help on class Exception in module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Exception(BaseException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Common base class for all non-exit exceptions.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Method resolution order: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Exception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BaseException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|      object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. . 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1" grpId="1" animBg="1"/>
      <p:bldP spid="14" grpId="0" animBg="1"/>
      <p:bldP spid="16" grpId="0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Class Queue,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686066" y="1470025"/>
            <a:ext cx="520745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Our goal was to encapsulate class Queue better:</a:t>
            </a:r>
          </a:p>
        </p:txBody>
      </p:sp>
      <p:sp>
        <p:nvSpPr>
          <p:cNvPr id="18" name="TextBox 17"/>
          <p:cNvSpPr txBox="1"/>
          <p:nvPr/>
        </p:nvSpPr>
        <p:spPr bwMode="auto">
          <a:xfrm>
            <a:off x="1324627" y="2078085"/>
            <a:ext cx="5858631" cy="1815882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queue = Queue()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Traceback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(most recent call last):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"&lt;pyshell#76&gt;", line 1, in &lt;module&gt;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queue.dequeue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File "/Users/me/ch8.py", line 120, in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raise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from empty queue</a:t>
            </a:r>
          </a:p>
        </p:txBody>
      </p:sp>
      <p:sp>
        <p:nvSpPr>
          <p:cNvPr id="17" name="TextBox 16"/>
          <p:cNvSpPr txBox="1"/>
          <p:nvPr/>
        </p:nvSpPr>
        <p:spPr bwMode="auto">
          <a:xfrm>
            <a:off x="709358" y="4233135"/>
            <a:ext cx="7591123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To achieve this behavior, we: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Need to create exception class </a:t>
            </a: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EmptyQueueError</a:t>
            </a:r>
            <a:endParaRPr lang="en-US" kern="0" dirty="0"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endParaRPr lang="en-US" kern="0" dirty="0">
              <a:solidFill>
                <a:schemeClr val="accent1"/>
              </a:solidFill>
              <a:latin typeface="Calibri" pitchFamily="34" charset="0"/>
              <a:ea typeface="+mj-ea"/>
              <a:cs typeface="+mj-cs"/>
            </a:endParaRPr>
          </a:p>
          <a:p>
            <a:pPr marL="744538" lvl="1" indent="-287338" defTabSz="914400" fontAlgn="base">
              <a:spcBef>
                <a:spcPct val="0"/>
              </a:spcBef>
              <a:spcAft>
                <a:spcPct val="0"/>
              </a:spcAft>
              <a:buClr>
                <a:schemeClr val="tx1"/>
              </a:buClr>
              <a:buFont typeface="+mj-lt"/>
              <a:buAutoNum type="arabicPeriod"/>
            </a:pP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Modify </a:t>
            </a:r>
            <a:r>
              <a:rPr lang="en-US" sz="16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Queue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method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dequeue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so an </a:t>
            </a:r>
            <a:r>
              <a:rPr lang="en-US" sz="1600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EmptyQueueError</a:t>
            </a:r>
            <a:r>
              <a:rPr lang="en-US" sz="16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exception is raised if an attempt to </a:t>
            </a:r>
            <a:r>
              <a:rPr lang="en-US" sz="1600" kern="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</a:rPr>
              <a:t> </a:t>
            </a:r>
            <a:r>
              <a:rPr lang="en-US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an empty queue is made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18" grpId="0" animBg="1"/>
      <p:bldP spid="17" grpId="0"/>
      <p:bldP spid="17" grpId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0D826-7B4E-362F-4B8C-A53D55CC06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1F4EF656-B2FE-A935-C8F4-049B8F1B16C1}"/>
              </a:ext>
            </a:extLst>
          </p:cNvPr>
          <p:cNvSpPr txBox="1"/>
          <p:nvPr/>
        </p:nvSpPr>
        <p:spPr bwMode="auto">
          <a:xfrm>
            <a:off x="634288" y="1370199"/>
            <a:ext cx="8051069" cy="504753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EmptyQueueError(Exception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pass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Queue: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'a classic queue class'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__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init__(self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'instantiates an empty list'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[]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isEmpty(self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'returns True if queue is empty, False otherwise'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len(self.q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==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enqueue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(self, item):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'insert item at rear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self.q.append(item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dequeue(self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'remove and return item at front of queue'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if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self.isEmpty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raise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EmptyQueueError('dequeue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from empty queue')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self.q.pop(0)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8CD01BD-DB23-8E36-2A30-93E9EE4831E6}"/>
              </a:ext>
            </a:extLst>
          </p:cNvPr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72781E-8229-87DA-C67C-8E596E41AFF7}"/>
              </a:ext>
            </a:extLst>
          </p:cNvPr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>
            <a:extLst>
              <a:ext uri="{FF2B5EF4-FFF2-40B4-BE49-F238E27FC236}">
                <a16:creationId xmlns:a16="http://schemas.microsoft.com/office/drawing/2014/main" id="{783397AC-F043-D707-AF5B-831EE74909FF}"/>
              </a:ext>
            </a:extLst>
          </p:cNvPr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noProof="0" dirty="0">
                <a:latin typeface="Calibri" pitchFamily="34" charset="0"/>
                <a:ea typeface="+mj-ea"/>
                <a:cs typeface="+mj-cs"/>
              </a:rPr>
              <a:t>Class Queue, revisited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9904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namespace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attributes)</a:t>
            </a:r>
          </a:p>
        </p:txBody>
      </p:sp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3167541" y="1277856"/>
          <a:ext cx="5894540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46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81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p.setx(xcoord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p.sety(ycoord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p.get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p.move(dx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6" name="Table 25"/>
          <p:cNvGraphicFramePr>
            <a:graphicFrameLocks noGrp="1"/>
          </p:cNvGraphicFramePr>
          <p:nvPr/>
        </p:nvGraphicFramePr>
        <p:xfrm>
          <a:off x="3167541" y="1277856"/>
          <a:ext cx="5894541" cy="320548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2509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435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Explanation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setx(p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xcoord</a:t>
                      </a:r>
                      <a:endParaRPr lang="en-US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sety(p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ycoord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Sets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to </a:t>
                      </a:r>
                      <a:r>
                        <a:rPr lang="en-US" sz="1800" kern="1200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ycoord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get(p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Returns the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and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as a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tuple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move(p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dx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dy</a:t>
                      </a:r>
                      <a:r>
                        <a:rPr lang="en-US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Changes the coordinates of point </a:t>
                      </a:r>
                      <a:r>
                        <a:rPr lang="en-US" sz="1800" kern="1200" dirty="0" err="1">
                          <a:solidFill>
                            <a:srgbClr val="000000"/>
                          </a:solidFill>
                          <a:latin typeface="Courier New" panose="02070309020205020404" pitchFamily="49" charset="0"/>
                          <a:ea typeface="+mn-ea"/>
                          <a:cs typeface="Courier New" panose="02070309020205020404" pitchFamily="49" charset="0"/>
                        </a:rPr>
                        <a:t>p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 from the current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 to (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x+dx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en-US" sz="1800" kern="1200" dirty="0" err="1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y+dy</a:t>
                      </a:r>
                      <a:r>
                        <a:rPr lang="en-US" sz="1800" kern="1200" dirty="0">
                          <a:solidFill>
                            <a:schemeClr val="accent1"/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en-US" dirty="0">
                        <a:solidFill>
                          <a:schemeClr val="accent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9" name="TextBox 28"/>
          <p:cNvSpPr txBox="1"/>
          <p:nvPr/>
        </p:nvSpPr>
        <p:spPr bwMode="auto">
          <a:xfrm>
            <a:off x="184554" y="4395787"/>
            <a:ext cx="2676354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object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4" name="TextBox 33"/>
          <p:cNvSpPr txBox="1"/>
          <p:nvPr/>
        </p:nvSpPr>
        <p:spPr bwMode="auto">
          <a:xfrm>
            <a:off x="3167541" y="4395787"/>
            <a:ext cx="3254860" cy="2462213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(-1,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Point.setx(point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(0, 6)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Point.sety(point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(0, 0)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Point.move(point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2, -2)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Point.get(point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(2, -2)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namespace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will store the names of the 4 methods (the class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attributes)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4" y="4395787"/>
            <a:ext cx="2663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object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184554" y="6457890"/>
            <a:ext cx="8501045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a new class (and associated namespace)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2" name="TextBox 11"/>
          <p:cNvSpPr txBox="1"/>
          <p:nvPr/>
        </p:nvSpPr>
        <p:spPr bwMode="auto">
          <a:xfrm>
            <a:off x="5792017" y="792915"/>
            <a:ext cx="2893340" cy="5847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variable that refers to the object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>
                <a:solidFill>
                  <a:srgbClr val="FF0000"/>
                </a:solidFill>
                <a:latin typeface="Calibri" pitchFamily="34" charset="0"/>
                <a:ea typeface="+mj-ea"/>
                <a:cs typeface="+mj-cs"/>
              </a:rPr>
              <a:t>on which the method is invoked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cxnSp>
        <p:nvCxnSpPr>
          <p:cNvPr id="14" name="Straight Arrow Connector 13"/>
          <p:cNvCxnSpPr/>
          <p:nvPr/>
        </p:nvCxnSpPr>
        <p:spPr>
          <a:xfrm rot="10800000" flipV="1">
            <a:off x="4887922" y="1377689"/>
            <a:ext cx="1321405" cy="1046741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rot="5400000">
            <a:off x="4792823" y="1472789"/>
            <a:ext cx="1816402" cy="1626207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rot="5400000">
            <a:off x="4552157" y="1713458"/>
            <a:ext cx="2650198" cy="1978669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stCxn id="12" idx="2"/>
          </p:cNvCxnSpPr>
          <p:nvPr/>
        </p:nvCxnSpPr>
        <p:spPr>
          <a:xfrm rot="5400000">
            <a:off x="4321303" y="1944311"/>
            <a:ext cx="3484004" cy="2350765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The object namespace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98298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We know that a namespace is associated with every class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3" y="2686262"/>
            <a:ext cx="2982987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A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namespace is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also associated with every object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 bwMode="auto">
          <a:xfrm>
            <a:off x="3167541" y="6134724"/>
            <a:ext cx="5478583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The Python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class 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statement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defines a new class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16" name="TextBox 15"/>
          <p:cNvSpPr txBox="1"/>
          <p:nvPr/>
        </p:nvSpPr>
        <p:spPr bwMode="auto">
          <a:xfrm>
            <a:off x="184554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137441" y="5103629"/>
            <a:ext cx="372731" cy="37275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/>
          <p:cNvSpPr txBox="1"/>
          <p:nvPr/>
        </p:nvSpPr>
        <p:spPr bwMode="auto">
          <a:xfrm>
            <a:off x="629273" y="4734297"/>
            <a:ext cx="133787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600" kern="0" dirty="0" err="1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x</a:t>
            </a:r>
            <a:endParaRPr kumimoji="0" lang="en-US" sz="16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629273" y="4688808"/>
            <a:ext cx="1592816" cy="1131810"/>
          </a:xfrm>
          <a:prstGeom prst="rect">
            <a:avLst/>
          </a:prstGeom>
          <a:noFill/>
          <a:ln w="28575" cmpd="sng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/>
          <p:cNvSpPr txBox="1"/>
          <p:nvPr/>
        </p:nvSpPr>
        <p:spPr bwMode="auto">
          <a:xfrm>
            <a:off x="713764" y="5512841"/>
            <a:ext cx="1592816" cy="3077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namespace </a:t>
            </a:r>
            <a:r>
              <a:rPr lang="en-US" sz="1400" kern="0" dirty="0">
                <a:solidFill>
                  <a:srgbClr val="000000"/>
                </a:solidFill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cxnSp>
        <p:nvCxnSpPr>
          <p:cNvPr id="23" name="Straight Arrow Connector 22"/>
          <p:cNvCxnSpPr>
            <a:endCxn id="24" idx="0"/>
          </p:cNvCxnSpPr>
          <p:nvPr/>
        </p:nvCxnSpPr>
        <p:spPr>
          <a:xfrm rot="5400000">
            <a:off x="543431" y="5594639"/>
            <a:ext cx="1109356" cy="4295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29273" y="6364069"/>
            <a:ext cx="508168" cy="45719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</a:p>
        </p:txBody>
      </p:sp>
      <p:sp>
        <p:nvSpPr>
          <p:cNvPr id="40" name="TextBox 39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point.x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1" name="TextBox 40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2" name="TextBox 41"/>
          <p:cNvSpPr txBox="1"/>
          <p:nvPr/>
        </p:nvSpPr>
        <p:spPr bwMode="auto">
          <a:xfrm>
            <a:off x="184553" y="3701925"/>
            <a:ext cx="2830304" cy="738664"/>
          </a:xfrm>
          <a:prstGeom prst="rect">
            <a:avLst/>
          </a:prstGeom>
          <a:solidFill>
            <a:schemeClr val="bg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point = Point()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Point.setx(point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, 3)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</a:t>
            </a:r>
          </a:p>
        </p:txBody>
      </p:sp>
      <p:sp>
        <p:nvSpPr>
          <p:cNvPr id="45" name="TextBox 4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chemeClr val="tx1">
                    <a:lumMod val="50000"/>
                    <a:lumOff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# to be implemented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5" grpId="0" animBg="1"/>
      <p:bldP spid="16" grpId="0" animBg="1"/>
      <p:bldP spid="16" grpId="1" animBg="1"/>
      <p:bldP spid="18" grpId="0" animBg="1"/>
      <p:bldP spid="18" grpId="1" animBg="1"/>
      <p:bldP spid="18" grpId="2" animBg="1"/>
      <p:bldP spid="20" grpId="0"/>
      <p:bldP spid="20" grpId="1"/>
      <p:bldP spid="20" grpId="2"/>
      <p:bldP spid="21" grpId="0" animBg="1"/>
      <p:bldP spid="21" grpId="1" animBg="1"/>
      <p:bldP spid="21" grpId="2" animBg="1"/>
      <p:bldP spid="22" grpId="0"/>
      <p:bldP spid="22" grpId="1"/>
      <p:bldP spid="22" grpId="2"/>
      <p:bldP spid="24" grpId="0" animBg="1"/>
      <p:bldP spid="24" grpId="1" animBg="1"/>
      <p:bldP spid="24" grpId="2" animBg="1"/>
      <p:bldP spid="40" grpId="0" animBg="1"/>
      <p:bldP spid="40" grpId="1" animBg="1"/>
      <p:bldP spid="41" grpId="0" animBg="1"/>
      <p:bldP spid="41" grpId="1" animBg="1"/>
      <p:bldP spid="42" grpId="0" animBg="1"/>
      <p:bldP spid="4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/>
          </p:cNvSpPr>
          <p:nvPr/>
        </p:nvSpPr>
        <p:spPr bwMode="auto">
          <a:xfrm>
            <a:off x="0" y="0"/>
            <a:ext cx="9156700" cy="228600"/>
          </a:xfrm>
          <a:prstGeom prst="rect">
            <a:avLst/>
          </a:prstGeom>
          <a:solidFill>
            <a:schemeClr val="accent1"/>
          </a:solidFill>
          <a:ln w="9525" cap="flat">
            <a:noFill/>
            <a:miter lim="800000"/>
            <a:headEnd type="none" w="med" len="med"/>
            <a:tailEnd type="none" w="med" len="med"/>
          </a:ln>
        </p:spPr>
        <p:txBody>
          <a:bodyPr wrap="none" lIns="0" tIns="0" rIns="0" bIns="0">
            <a:prstTxWarp prst="textNoShape">
              <a:avLst/>
            </a:prstTxWarp>
          </a:bodyPr>
          <a:lstStyle/>
          <a:p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66590" y="0"/>
            <a:ext cx="229011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solidFill>
                  <a:schemeClr val="bg1"/>
                </a:solidFill>
              </a:rPr>
              <a:t>Introduction to Computing Using Python</a:t>
            </a:r>
          </a:p>
        </p:txBody>
      </p:sp>
      <p:sp>
        <p:nvSpPr>
          <p:cNvPr id="70" name="Title 1"/>
          <p:cNvSpPr txBox="1">
            <a:spLocks/>
          </p:cNvSpPr>
          <p:nvPr/>
        </p:nvSpPr>
        <p:spPr bwMode="auto">
          <a:xfrm>
            <a:off x="709358" y="0"/>
            <a:ext cx="7975999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kern="0" dirty="0">
                <a:latin typeface="Calibri" pitchFamily="34" charset="0"/>
                <a:ea typeface="+mj-ea"/>
                <a:cs typeface="+mj-cs"/>
              </a:rPr>
              <a:t>Defining the class </a:t>
            </a:r>
            <a:r>
              <a:rPr lang="en-US" sz="3600" b="1" kern="0" dirty="0">
                <a:latin typeface="Courier New" panose="02070309020205020404" pitchFamily="49" charset="0"/>
                <a:ea typeface="+mj-ea"/>
                <a:cs typeface="Courier New" panose="02070309020205020404" pitchFamily="49" charset="0"/>
              </a:rPr>
              <a:t>Point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effectLst/>
              <a:uLnTx/>
              <a:uFillTx/>
              <a:latin typeface="Courier New" panose="02070309020205020404" pitchFamily="49" charset="0"/>
              <a:ea typeface="+mj-ea"/>
              <a:cs typeface="Courier New" panose="02070309020205020404" pitchFamily="49" charset="0"/>
            </a:endParaRPr>
          </a:p>
        </p:txBody>
      </p:sp>
      <p:sp>
        <p:nvSpPr>
          <p:cNvPr id="81" name="TextBox 80"/>
          <p:cNvSpPr txBox="1"/>
          <p:nvPr/>
        </p:nvSpPr>
        <p:spPr bwMode="auto">
          <a:xfrm>
            <a:off x="184554" y="1654471"/>
            <a:ext cx="2830304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A namespace called 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needs to be defined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2000" dirty="0">
              <a:solidFill>
                <a:schemeClr val="accent1"/>
              </a:solidFill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accent1"/>
                </a:solidFill>
              </a:rPr>
              <a:t>Namespace </a:t>
            </a:r>
            <a:r>
              <a:rPr lang="en-US" sz="20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2000" dirty="0">
                <a:solidFill>
                  <a:schemeClr val="accent1"/>
                </a:solidFill>
              </a:rPr>
              <a:t> will store the names of the 4 methods (the class attributes)</a:t>
            </a:r>
          </a:p>
        </p:txBody>
      </p:sp>
      <p:sp>
        <p:nvSpPr>
          <p:cNvPr id="29" name="TextBox 28"/>
          <p:cNvSpPr txBox="1"/>
          <p:nvPr/>
        </p:nvSpPr>
        <p:spPr bwMode="auto">
          <a:xfrm>
            <a:off x="184554" y="4395787"/>
            <a:ext cx="26635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Each method is a function that has an extra</a:t>
            </a:r>
            <a:r>
              <a:rPr lang="en-US" sz="2000" kern="0" noProof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 (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first) argument</a:t>
            </a: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which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refers to</a:t>
            </a:r>
            <a:r>
              <a: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the object</a:t>
            </a:r>
            <a:r>
              <a:rPr kumimoji="0" lang="en-US" sz="2000" b="0" i="0" u="none" strike="noStrike" kern="0" cap="none" spc="0" normalizeH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Calibri" pitchFamily="34" charset="0"/>
                <a:ea typeface="+mj-ea"/>
                <a:cs typeface="+mj-cs"/>
              </a:rPr>
              <a:t> </a:t>
            </a:r>
            <a:r>
              <a:rPr lang="en-US" sz="2000" kern="0" dirty="0">
                <a:solidFill>
                  <a:schemeClr val="accent1"/>
                </a:solidFill>
                <a:latin typeface="Calibri" pitchFamily="34" charset="0"/>
                <a:ea typeface="+mj-ea"/>
                <a:cs typeface="+mj-cs"/>
              </a:rPr>
              <a:t>that the method is invoked on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Calibri" pitchFamily="34" charset="0"/>
              <a:ea typeface="+mj-ea"/>
              <a:cs typeface="+mj-cs"/>
            </a:endParaRPr>
          </a:p>
        </p:txBody>
      </p:sp>
      <p:sp>
        <p:nvSpPr>
          <p:cNvPr id="35" name="TextBox 34"/>
          <p:cNvSpPr txBox="1"/>
          <p:nvPr/>
        </p:nvSpPr>
        <p:spPr bwMode="auto">
          <a:xfrm>
            <a:off x="3167541" y="1654471"/>
            <a:ext cx="5894541" cy="41857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Point: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'class that represents a point in the plane'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setx(self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sety(self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'set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 of point to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ycoord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'return coordinates of the point as a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tuple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return (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def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move(self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'change the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coordinates by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and </a:t>
            </a:r>
            <a:r>
              <a:rPr lang="en-US" sz="1400" dirty="0" err="1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r>
              <a:rPr lang="en-US" sz="1400" dirty="0">
                <a:solidFill>
                  <a:srgbClr val="7F7F7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self.x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dx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defTabSz="914400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self.y</a:t>
            </a:r>
            <a:r>
              <a:rPr 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</a:t>
            </a:r>
            <a:r>
              <a:rPr lang="en-US" sz="1400" dirty="0" err="1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dy</a:t>
            </a:r>
            <a:endParaRPr lang="en-US" sz="14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itle">
  <a:themeElements>
    <a:clrScheme name="Folio">
      <a:dk1>
        <a:sysClr val="windowText" lastClr="000000"/>
      </a:dk1>
      <a:lt1>
        <a:sysClr val="window" lastClr="FFFFFF"/>
      </a:lt1>
      <a:dk2>
        <a:srgbClr val="2D2F2B"/>
      </a:dk2>
      <a:lt2>
        <a:srgbClr val="DEDED7"/>
      </a:lt2>
      <a:accent1>
        <a:srgbClr val="294171"/>
      </a:accent1>
      <a:accent2>
        <a:srgbClr val="748CBC"/>
      </a:accent2>
      <a:accent3>
        <a:srgbClr val="8E887C"/>
      </a:accent3>
      <a:accent4>
        <a:srgbClr val="834736"/>
      </a:accent4>
      <a:accent5>
        <a:srgbClr val="5A1705"/>
      </a:accent5>
      <a:accent6>
        <a:srgbClr val="A0A16A"/>
      </a:accent6>
      <a:hlink>
        <a:srgbClr val="74B6BC"/>
      </a:hlink>
      <a:folHlink>
        <a:srgbClr val="7F95A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</a:spPr>
      <a:bodyPr vert="horz" wrap="squar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kern="0" cap="none" spc="0" normalizeH="0" baseline="0" noProof="0" dirty="0" smtClean="0">
            <a:ln>
              <a:noFill/>
            </a:ln>
            <a:solidFill>
              <a:schemeClr val="accent1"/>
            </a:solidFill>
            <a:effectLst/>
            <a:uLnTx/>
            <a:uFillTx/>
            <a:latin typeface="Calibri" pitchFamily="34" charset="0"/>
            <a:ea typeface="+mj-ea"/>
            <a:cs typeface="+mj-cs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Title.thmx</Template>
  <TotalTime>32079</TotalTime>
  <Words>11731</Words>
  <Application>Microsoft Office PowerPoint</Application>
  <PresentationFormat>On-screen Show (4:3)</PresentationFormat>
  <Paragraphs>2209</Paragraphs>
  <Slides>53</Slides>
  <Notes>51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9" baseType="lpstr">
      <vt:lpstr>Arial</vt:lpstr>
      <vt:lpstr>Calibri</vt:lpstr>
      <vt:lpstr>Courier New</vt:lpstr>
      <vt:lpstr>Wingdings</vt:lpstr>
      <vt:lpstr>Zapf Dingbats</vt:lpstr>
      <vt:lpstr>Title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DePaul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Ljubomir Perkovic</dc:creator>
  <cp:lastModifiedBy>O'Donnell, Brian</cp:lastModifiedBy>
  <cp:revision>243</cp:revision>
  <dcterms:created xsi:type="dcterms:W3CDTF">2014-01-13T19:02:23Z</dcterms:created>
  <dcterms:modified xsi:type="dcterms:W3CDTF">2025-08-08T01:07:17Z</dcterms:modified>
</cp:coreProperties>
</file>