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65" r:id="rId3"/>
    <p:sldId id="256" r:id="rId4"/>
    <p:sldId id="266" r:id="rId5"/>
    <p:sldId id="268" r:id="rId6"/>
    <p:sldId id="273" r:id="rId7"/>
    <p:sldId id="270" r:id="rId8"/>
    <p:sldId id="271" r:id="rId9"/>
    <p:sldId id="264" r:id="rId10"/>
    <p:sldId id="258" r:id="rId11"/>
    <p:sldId id="261" r:id="rId12"/>
    <p:sldId id="262" r:id="rId13"/>
    <p:sldId id="257" r:id="rId14"/>
    <p:sldId id="272" r:id="rId15"/>
  </p:sldIdLst>
  <p:sldSz cx="12192000" cy="6858000"/>
  <p:notesSz cx="6858000" cy="9144000"/>
  <p:defaultTextStyle>
    <a:defPPr>
      <a:defRPr lang="ar-J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SHIBA" initials="T" lastIdx="2" clrIdx="0">
    <p:extLst>
      <p:ext uri="{19B8F6BF-5375-455C-9EA6-DF929625EA0E}">
        <p15:presenceInfo xmlns:p15="http://schemas.microsoft.com/office/powerpoint/2012/main" userId="TOSHIB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B6882-3FC4-4022-8F21-31F3253BF603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rtl="1"/>
          <a:endParaRPr lang="ar-JO"/>
        </a:p>
      </dgm:t>
    </dgm:pt>
    <dgm:pt modelId="{32356A96-290E-4D4D-9C63-CC385F22AA21}">
      <dgm:prSet phldrT="[Text]"/>
      <dgm:spPr/>
      <dgm:t>
        <a:bodyPr/>
        <a:lstStyle/>
        <a:p>
          <a:pPr rtl="1"/>
          <a:r>
            <a:rPr lang="en-US" dirty="0"/>
            <a:t>Architectural Plan Analysis</a:t>
          </a:r>
          <a:endParaRPr lang="ar-JO" dirty="0"/>
        </a:p>
      </dgm:t>
    </dgm:pt>
    <dgm:pt modelId="{A7709E24-E750-4557-9F0B-92235580D511}" type="sibTrans" cxnId="{E5CD33A2-E7ED-4797-9C75-82584A8AC30F}">
      <dgm:prSet/>
      <dgm:spPr/>
      <dgm:t>
        <a:bodyPr/>
        <a:lstStyle/>
        <a:p>
          <a:pPr rtl="1"/>
          <a:endParaRPr lang="ar-JO"/>
        </a:p>
      </dgm:t>
    </dgm:pt>
    <dgm:pt modelId="{52A1938A-4E16-42B8-AFDF-16807D5359E1}" type="parTrans" cxnId="{E5CD33A2-E7ED-4797-9C75-82584A8AC30F}">
      <dgm:prSet/>
      <dgm:spPr/>
      <dgm:t>
        <a:bodyPr/>
        <a:lstStyle/>
        <a:p>
          <a:pPr rtl="1"/>
          <a:endParaRPr lang="ar-JO"/>
        </a:p>
      </dgm:t>
    </dgm:pt>
    <dgm:pt modelId="{C63F38F5-99F5-4DC6-883A-E6C5D74CC49B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pPr algn="l" rtl="1"/>
          <a:endParaRPr lang="ar-JO" sz="1400" dirty="0"/>
        </a:p>
      </dgm:t>
    </dgm:pt>
    <dgm:pt modelId="{878BC28D-2FDC-4F4F-A97D-2ED56A18936F}" type="sibTrans" cxnId="{E4DBE24B-0277-49A0-B15C-A6F347513848}">
      <dgm:prSet/>
      <dgm:spPr/>
      <dgm:t>
        <a:bodyPr/>
        <a:lstStyle/>
        <a:p>
          <a:pPr rtl="1"/>
          <a:endParaRPr lang="ar-JO"/>
        </a:p>
      </dgm:t>
    </dgm:pt>
    <dgm:pt modelId="{991F90D9-6F2E-45E5-85E1-65AE94DB8457}" type="parTrans" cxnId="{E4DBE24B-0277-49A0-B15C-A6F347513848}">
      <dgm:prSet/>
      <dgm:spPr/>
      <dgm:t>
        <a:bodyPr/>
        <a:lstStyle/>
        <a:p>
          <a:pPr rtl="1"/>
          <a:endParaRPr lang="ar-JO"/>
        </a:p>
      </dgm:t>
    </dgm:pt>
    <dgm:pt modelId="{DF97BBA6-E8C4-4299-A05B-142F53FA21C8}">
      <dgm:prSet phldrT="[Text]"/>
      <dgm:spPr/>
      <dgm:t>
        <a:bodyPr/>
        <a:lstStyle/>
        <a:p>
          <a:pPr rtl="1"/>
          <a:r>
            <a:rPr lang="en-US" dirty="0"/>
            <a:t>Structural Element Generation</a:t>
          </a:r>
          <a:endParaRPr lang="ar-JO" dirty="0"/>
        </a:p>
      </dgm:t>
    </dgm:pt>
    <dgm:pt modelId="{53D656B4-4203-4ECB-900F-C4CA121F363D}" type="sibTrans" cxnId="{4E6F990E-37AF-43EC-A126-439F60786FFA}">
      <dgm:prSet/>
      <dgm:spPr/>
      <dgm:t>
        <a:bodyPr/>
        <a:lstStyle/>
        <a:p>
          <a:pPr rtl="1"/>
          <a:endParaRPr lang="ar-JO"/>
        </a:p>
      </dgm:t>
    </dgm:pt>
    <dgm:pt modelId="{7B13D8F9-7A1E-4091-917D-6D6EFB440EFB}" type="parTrans" cxnId="{4E6F990E-37AF-43EC-A126-439F60786FFA}">
      <dgm:prSet/>
      <dgm:spPr/>
      <dgm:t>
        <a:bodyPr/>
        <a:lstStyle/>
        <a:p>
          <a:pPr rtl="1"/>
          <a:endParaRPr lang="ar-JO"/>
        </a:p>
      </dgm:t>
    </dgm:pt>
    <dgm:pt modelId="{A472D866-B6F1-4132-9C14-BF3A4625215C}">
      <dgm:prSet phldrT="[Text]"/>
      <dgm:spPr>
        <a:solidFill>
          <a:schemeClr val="bg2">
            <a:alpha val="90000"/>
          </a:schemeClr>
        </a:solidFill>
      </dgm:spPr>
      <dgm:t>
        <a:bodyPr/>
        <a:lstStyle/>
        <a:p>
          <a:pPr algn="l" rtl="1"/>
          <a:endParaRPr lang="ar-JO" sz="1400" dirty="0"/>
        </a:p>
      </dgm:t>
    </dgm:pt>
    <dgm:pt modelId="{9130F87E-837B-458B-8EDD-868DED30B361}" type="sibTrans" cxnId="{968395DB-A47D-4655-9376-BF82F172EF84}">
      <dgm:prSet/>
      <dgm:spPr/>
      <dgm:t>
        <a:bodyPr/>
        <a:lstStyle/>
        <a:p>
          <a:pPr rtl="1"/>
          <a:endParaRPr lang="ar-JO"/>
        </a:p>
      </dgm:t>
    </dgm:pt>
    <dgm:pt modelId="{4476C1A6-37EC-4784-921E-85A2C93CC4DA}" type="parTrans" cxnId="{968395DB-A47D-4655-9376-BF82F172EF84}">
      <dgm:prSet/>
      <dgm:spPr/>
      <dgm:t>
        <a:bodyPr/>
        <a:lstStyle/>
        <a:p>
          <a:pPr rtl="1"/>
          <a:endParaRPr lang="ar-JO"/>
        </a:p>
      </dgm:t>
    </dgm:pt>
    <dgm:pt modelId="{D5F474DA-14E5-441C-9F04-4777F098A84D}">
      <dgm:prSet phldrT="[Text]"/>
      <dgm:spPr/>
      <dgm:t>
        <a:bodyPr/>
        <a:lstStyle/>
        <a:p>
          <a:pPr rtl="1"/>
          <a:r>
            <a:rPr lang="en-US" dirty="0"/>
            <a:t>OpenAI-Powered Intelligence</a:t>
          </a:r>
          <a:endParaRPr lang="ar-JO" dirty="0"/>
        </a:p>
      </dgm:t>
    </dgm:pt>
    <dgm:pt modelId="{C7F583FB-851A-4DDB-8C9A-95E95A387257}" type="sibTrans" cxnId="{9C1106E9-E2B5-4A86-BC2D-48DB9C3264EB}">
      <dgm:prSet/>
      <dgm:spPr/>
      <dgm:t>
        <a:bodyPr/>
        <a:lstStyle/>
        <a:p>
          <a:pPr rtl="1"/>
          <a:endParaRPr lang="ar-JO"/>
        </a:p>
      </dgm:t>
    </dgm:pt>
    <dgm:pt modelId="{5664FB23-155F-41D1-984D-DAA622B0FC88}" type="parTrans" cxnId="{9C1106E9-E2B5-4A86-BC2D-48DB9C3264EB}">
      <dgm:prSet/>
      <dgm:spPr/>
      <dgm:t>
        <a:bodyPr/>
        <a:lstStyle/>
        <a:p>
          <a:pPr rtl="1"/>
          <a:endParaRPr lang="ar-JO"/>
        </a:p>
      </dgm:t>
    </dgm:pt>
    <dgm:pt modelId="{4FD463A7-737C-4992-AAEF-E765A7FFC3B8}">
      <dgm:prSet phldrT="[Text]"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800" b="1" dirty="0"/>
            <a:t>Suggests appropriate slab type based on column arrangement.</a:t>
          </a:r>
          <a:endParaRPr lang="ar-JO" sz="1800" b="1" dirty="0"/>
        </a:p>
      </dgm:t>
    </dgm:pt>
    <dgm:pt modelId="{459E325B-607F-4968-A920-DDFD17096F61}" type="sibTrans" cxnId="{FCADC922-AEFF-4084-A303-CEF7FD2916CD}">
      <dgm:prSet/>
      <dgm:spPr/>
      <dgm:t>
        <a:bodyPr/>
        <a:lstStyle/>
        <a:p>
          <a:pPr rtl="1"/>
          <a:endParaRPr lang="ar-JO"/>
        </a:p>
      </dgm:t>
    </dgm:pt>
    <dgm:pt modelId="{65D99223-62A4-41E8-9D47-B79D2741708F}" type="parTrans" cxnId="{FCADC922-AEFF-4084-A303-CEF7FD2916CD}">
      <dgm:prSet/>
      <dgm:spPr/>
      <dgm:t>
        <a:bodyPr/>
        <a:lstStyle/>
        <a:p>
          <a:pPr rtl="1"/>
          <a:endParaRPr lang="ar-JO"/>
        </a:p>
      </dgm:t>
    </dgm:pt>
    <dgm:pt modelId="{A6788ED0-84EA-4606-88CA-4FFD4CBDEA43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1">
            <a:buNone/>
          </a:pPr>
          <a:r>
            <a:rPr kumimoji="0" lang="ar-JO" altLang="ar-JO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Uses computer vision to detect and extract column positions from input plans (images or CAD</a:t>
          </a:r>
          <a:endParaRPr lang="ar-JO" sz="1800" b="1" dirty="0"/>
        </a:p>
      </dgm:t>
    </dgm:pt>
    <dgm:pt modelId="{3FBE40ED-2A79-484B-8830-759CA982D424}" type="parTrans" cxnId="{EEF9CB01-E8C6-4475-B21F-46A2DD4C2B73}">
      <dgm:prSet/>
      <dgm:spPr/>
      <dgm:t>
        <a:bodyPr/>
        <a:lstStyle/>
        <a:p>
          <a:pPr rtl="1"/>
          <a:endParaRPr lang="ar-JO"/>
        </a:p>
      </dgm:t>
    </dgm:pt>
    <dgm:pt modelId="{280F6B7B-33E5-4B10-BF0B-DAAB2F946B93}" type="sibTrans" cxnId="{EEF9CB01-E8C6-4475-B21F-46A2DD4C2B73}">
      <dgm:prSet/>
      <dgm:spPr/>
      <dgm:t>
        <a:bodyPr/>
        <a:lstStyle/>
        <a:p>
          <a:pPr rtl="1"/>
          <a:endParaRPr lang="ar-JO"/>
        </a:p>
      </dgm:t>
    </dgm:pt>
    <dgm:pt modelId="{79CBBCDE-0FB9-4B0E-B368-44E02CAD8D7B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800" b="1" dirty="0"/>
            <a:t>Recommends suitable foundation type.</a:t>
          </a:r>
        </a:p>
      </dgm:t>
    </dgm:pt>
    <dgm:pt modelId="{7C72DFD2-7168-4CD4-81F1-473E6F6C059C}" type="parTrans" cxnId="{C368419E-5DB3-45A9-B0AA-DF5A059F23B8}">
      <dgm:prSet/>
      <dgm:spPr/>
      <dgm:t>
        <a:bodyPr/>
        <a:lstStyle/>
        <a:p>
          <a:pPr rtl="1"/>
          <a:endParaRPr lang="ar-JO"/>
        </a:p>
      </dgm:t>
    </dgm:pt>
    <dgm:pt modelId="{7CC2FE35-20B3-4690-901D-22EC32DD00B9}" type="sibTrans" cxnId="{C368419E-5DB3-45A9-B0AA-DF5A059F23B8}">
      <dgm:prSet/>
      <dgm:spPr/>
      <dgm:t>
        <a:bodyPr/>
        <a:lstStyle/>
        <a:p>
          <a:pPr rtl="1"/>
          <a:endParaRPr lang="ar-JO"/>
        </a:p>
      </dgm:t>
    </dgm:pt>
    <dgm:pt modelId="{C59BDF72-5D30-47FB-B0F1-14B404A01F3C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800" b="1" dirty="0"/>
            <a:t>Generates rebar detailing strategy.</a:t>
          </a:r>
        </a:p>
      </dgm:t>
    </dgm:pt>
    <dgm:pt modelId="{87C3278D-8E1A-4522-B374-C79C2459A363}" type="parTrans" cxnId="{81A722F8-18EE-4ECF-BC1D-FCE6ED609070}">
      <dgm:prSet/>
      <dgm:spPr/>
      <dgm:t>
        <a:bodyPr/>
        <a:lstStyle/>
        <a:p>
          <a:pPr rtl="1"/>
          <a:endParaRPr lang="ar-JO"/>
        </a:p>
      </dgm:t>
    </dgm:pt>
    <dgm:pt modelId="{681083B8-9B6B-4EBF-82D4-AE53EB11EB2D}" type="sibTrans" cxnId="{81A722F8-18EE-4ECF-BC1D-FCE6ED609070}">
      <dgm:prSet/>
      <dgm:spPr/>
      <dgm:t>
        <a:bodyPr/>
        <a:lstStyle/>
        <a:p>
          <a:pPr rtl="1"/>
          <a:endParaRPr lang="ar-JO"/>
        </a:p>
      </dgm:t>
    </dgm:pt>
    <dgm:pt modelId="{618C1AD7-179D-4701-9A76-F765D6C9FF7C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0">
            <a:buFont typeface="Arial" panose="020B0604020202020204" pitchFamily="34" charset="0"/>
            <a:buChar char="•"/>
          </a:pPr>
          <a:r>
            <a:rPr lang="en-US" sz="1800" b="1" dirty="0"/>
            <a:t>Produces a Bill of Quantities (BOQ) for construction materials.</a:t>
          </a:r>
        </a:p>
      </dgm:t>
    </dgm:pt>
    <dgm:pt modelId="{12C13015-190C-468B-88D0-BB1FDED0067D}" type="parTrans" cxnId="{F25377A0-BDE2-4980-9EEB-D14B9308DB1D}">
      <dgm:prSet/>
      <dgm:spPr/>
      <dgm:t>
        <a:bodyPr/>
        <a:lstStyle/>
        <a:p>
          <a:pPr rtl="1"/>
          <a:endParaRPr lang="ar-JO"/>
        </a:p>
      </dgm:t>
    </dgm:pt>
    <dgm:pt modelId="{9849C3DA-7436-40F6-B98E-70DABFE0AFC0}" type="sibTrans" cxnId="{F25377A0-BDE2-4980-9EEB-D14B9308DB1D}">
      <dgm:prSet/>
      <dgm:spPr/>
      <dgm:t>
        <a:bodyPr/>
        <a:lstStyle/>
        <a:p>
          <a:pPr rtl="1"/>
          <a:endParaRPr lang="ar-JO"/>
        </a:p>
      </dgm:t>
    </dgm:pt>
    <dgm:pt modelId="{01C0170C-0393-4A14-82A5-8E3252C3D2AE}">
      <dgm:prSet custT="1"/>
      <dgm:spPr>
        <a:solidFill>
          <a:schemeClr val="bg2">
            <a:alpha val="90000"/>
          </a:schemeClr>
        </a:solidFill>
      </dgm:spPr>
      <dgm:t>
        <a:bodyPr/>
        <a:lstStyle/>
        <a:p>
          <a:pPr algn="l" rtl="1">
            <a:buNone/>
          </a:pPr>
          <a:r>
            <a:rPr lang="en-US" sz="1800" b="1" dirty="0"/>
            <a:t>Automatically generates beam connections based on column geometry.</a:t>
          </a:r>
          <a:endParaRPr lang="ar-JO" sz="1800" b="1" dirty="0"/>
        </a:p>
      </dgm:t>
    </dgm:pt>
    <dgm:pt modelId="{5ECC9D3F-5973-444C-9ECF-677D680EDE06}" type="sibTrans" cxnId="{1D2646A7-8FC7-4708-B14A-6C0DB4988EC2}">
      <dgm:prSet/>
      <dgm:spPr/>
      <dgm:t>
        <a:bodyPr/>
        <a:lstStyle/>
        <a:p>
          <a:pPr rtl="1"/>
          <a:endParaRPr lang="ar-JO"/>
        </a:p>
      </dgm:t>
    </dgm:pt>
    <dgm:pt modelId="{C9BB0FCD-D0F1-4216-B7D2-A97A45F164F9}" type="parTrans" cxnId="{1D2646A7-8FC7-4708-B14A-6C0DB4988EC2}">
      <dgm:prSet/>
      <dgm:spPr/>
      <dgm:t>
        <a:bodyPr/>
        <a:lstStyle/>
        <a:p>
          <a:pPr rtl="1"/>
          <a:endParaRPr lang="ar-JO"/>
        </a:p>
      </dgm:t>
    </dgm:pt>
    <dgm:pt modelId="{574A8E3F-80D5-48BC-9119-A5099DC5B0EB}">
      <dgm:prSet/>
      <dgm:spPr/>
      <dgm:t>
        <a:bodyPr/>
        <a:lstStyle/>
        <a:p>
          <a:pPr rtl="1"/>
          <a:r>
            <a:rPr lang="en-US" dirty="0"/>
            <a:t>Output Generation</a:t>
          </a:r>
          <a:endParaRPr lang="ar-JO" dirty="0"/>
        </a:p>
      </dgm:t>
    </dgm:pt>
    <dgm:pt modelId="{FEA90BCD-1FCC-449E-B500-7AB7233905B5}" type="sibTrans" cxnId="{0555B2DD-9D7C-43FF-9530-9BC831819F25}">
      <dgm:prSet/>
      <dgm:spPr/>
      <dgm:t>
        <a:bodyPr/>
        <a:lstStyle/>
        <a:p>
          <a:pPr rtl="1"/>
          <a:endParaRPr lang="ar-JO"/>
        </a:p>
      </dgm:t>
    </dgm:pt>
    <dgm:pt modelId="{012FDB15-421E-4236-B330-A37B0350541D}" type="parTrans" cxnId="{0555B2DD-9D7C-43FF-9530-9BC831819F25}">
      <dgm:prSet/>
      <dgm:spPr/>
      <dgm:t>
        <a:bodyPr/>
        <a:lstStyle/>
        <a:p>
          <a:pPr rtl="1"/>
          <a:endParaRPr lang="ar-JO"/>
        </a:p>
      </dgm:t>
    </dgm:pt>
    <dgm:pt modelId="{8CDE4923-9BD3-4B75-8FB8-06ABBE865C24}" type="pres">
      <dgm:prSet presAssocID="{B8EB6882-3FC4-4022-8F21-31F3253BF603}" presName="Name0" presStyleCnt="0">
        <dgm:presLayoutVars>
          <dgm:dir/>
          <dgm:animLvl val="lvl"/>
          <dgm:resizeHandles val="exact"/>
        </dgm:presLayoutVars>
      </dgm:prSet>
      <dgm:spPr/>
    </dgm:pt>
    <dgm:pt modelId="{18092F95-C792-4824-8147-2BCA121BF7A5}" type="pres">
      <dgm:prSet presAssocID="{32356A96-290E-4D4D-9C63-CC385F22AA21}" presName="linNode" presStyleCnt="0"/>
      <dgm:spPr/>
    </dgm:pt>
    <dgm:pt modelId="{7F573087-AEAE-44C1-B41A-D1329E1D0F4C}" type="pres">
      <dgm:prSet presAssocID="{32356A96-290E-4D4D-9C63-CC385F22AA21}" presName="parentText" presStyleLbl="node1" presStyleIdx="0" presStyleCnt="4" custLinFactNeighborX="0" custLinFactNeighborY="-18811">
        <dgm:presLayoutVars>
          <dgm:chMax val="1"/>
          <dgm:bulletEnabled val="1"/>
        </dgm:presLayoutVars>
      </dgm:prSet>
      <dgm:spPr/>
    </dgm:pt>
    <dgm:pt modelId="{7CADAA72-270E-4083-9F1A-C284FE36FBBA}" type="pres">
      <dgm:prSet presAssocID="{32356A96-290E-4D4D-9C63-CC385F22AA21}" presName="descendantText" presStyleLbl="alignAccFollowNode1" presStyleIdx="0" presStyleCnt="3">
        <dgm:presLayoutVars>
          <dgm:bulletEnabled val="1"/>
        </dgm:presLayoutVars>
      </dgm:prSet>
      <dgm:spPr/>
    </dgm:pt>
    <dgm:pt modelId="{B67170AE-2CD1-4391-8A56-320796ADE645}" type="pres">
      <dgm:prSet presAssocID="{A7709E24-E750-4557-9F0B-92235580D511}" presName="sp" presStyleCnt="0"/>
      <dgm:spPr/>
    </dgm:pt>
    <dgm:pt modelId="{B802EAE9-71E8-48AC-9B83-CF6A255D62EB}" type="pres">
      <dgm:prSet presAssocID="{DF97BBA6-E8C4-4299-A05B-142F53FA21C8}" presName="linNode" presStyleCnt="0"/>
      <dgm:spPr/>
    </dgm:pt>
    <dgm:pt modelId="{1F4189A9-E60A-4584-ABB0-3E7B9F5468DC}" type="pres">
      <dgm:prSet presAssocID="{DF97BBA6-E8C4-4299-A05B-142F53FA21C8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B9FAD22F-8401-4192-B353-A520C33C2245}" type="pres">
      <dgm:prSet presAssocID="{DF97BBA6-E8C4-4299-A05B-142F53FA21C8}" presName="descendantText" presStyleLbl="alignAccFollowNode1" presStyleIdx="1" presStyleCnt="3" custLinFactNeighborX="0" custLinFactNeighborY="-15741">
        <dgm:presLayoutVars>
          <dgm:bulletEnabled val="1"/>
        </dgm:presLayoutVars>
      </dgm:prSet>
      <dgm:spPr/>
    </dgm:pt>
    <dgm:pt modelId="{8AB9239E-870D-4A17-9BCB-3F3CF8A42E3F}" type="pres">
      <dgm:prSet presAssocID="{53D656B4-4203-4ECB-900F-C4CA121F363D}" presName="sp" presStyleCnt="0"/>
      <dgm:spPr/>
    </dgm:pt>
    <dgm:pt modelId="{C4210278-7638-45D1-98E3-F4572E55FFDE}" type="pres">
      <dgm:prSet presAssocID="{D5F474DA-14E5-441C-9F04-4777F098A84D}" presName="linNode" presStyleCnt="0"/>
      <dgm:spPr/>
    </dgm:pt>
    <dgm:pt modelId="{93EB8CDB-8986-43A7-8010-38C80B43F489}" type="pres">
      <dgm:prSet presAssocID="{D5F474DA-14E5-441C-9F04-4777F098A84D}" presName="parentText" presStyleLbl="node1" presStyleIdx="2" presStyleCnt="4" custLinFactNeighborX="704" custLinFactNeighborY="-11262">
        <dgm:presLayoutVars>
          <dgm:chMax val="1"/>
          <dgm:bulletEnabled val="1"/>
        </dgm:presLayoutVars>
      </dgm:prSet>
      <dgm:spPr/>
    </dgm:pt>
    <dgm:pt modelId="{E726D4D3-8F7B-4031-8C48-AD91D669F697}" type="pres">
      <dgm:prSet presAssocID="{D5F474DA-14E5-441C-9F04-4777F098A84D}" presName="descendantText" presStyleLbl="alignAccFollowNode1" presStyleIdx="2" presStyleCnt="3" custScaleY="173551" custLinFactNeighborX="272" custLinFactNeighborY="-14212">
        <dgm:presLayoutVars>
          <dgm:bulletEnabled val="1"/>
        </dgm:presLayoutVars>
      </dgm:prSet>
      <dgm:spPr/>
    </dgm:pt>
    <dgm:pt modelId="{BA578E89-83A2-462D-A755-426EA17025D5}" type="pres">
      <dgm:prSet presAssocID="{C7F583FB-851A-4DDB-8C9A-95E95A387257}" presName="sp" presStyleCnt="0"/>
      <dgm:spPr/>
    </dgm:pt>
    <dgm:pt modelId="{FAD3D4D7-0048-410B-90AC-64E1AA672E44}" type="pres">
      <dgm:prSet presAssocID="{574A8E3F-80D5-48BC-9119-A5099DC5B0EB}" presName="linNode" presStyleCnt="0"/>
      <dgm:spPr/>
    </dgm:pt>
    <dgm:pt modelId="{E5FBEFE4-DF7A-4575-A8B6-987094F978D5}" type="pres">
      <dgm:prSet presAssocID="{574A8E3F-80D5-48BC-9119-A5099DC5B0EB}" presName="parentText" presStyleLbl="node1" presStyleIdx="3" presStyleCnt="4" custLinFactNeighborX="1014" custLinFactNeighborY="15177">
        <dgm:presLayoutVars>
          <dgm:chMax val="1"/>
          <dgm:bulletEnabled val="1"/>
        </dgm:presLayoutVars>
      </dgm:prSet>
      <dgm:spPr/>
    </dgm:pt>
  </dgm:ptLst>
  <dgm:cxnLst>
    <dgm:cxn modelId="{738FC201-74B2-44E8-86D5-A6603AE37F89}" type="presOf" srcId="{4FD463A7-737C-4992-AAEF-E765A7FFC3B8}" destId="{E726D4D3-8F7B-4031-8C48-AD91D669F697}" srcOrd="0" destOrd="0" presId="urn:microsoft.com/office/officeart/2005/8/layout/vList5"/>
    <dgm:cxn modelId="{EEF9CB01-E8C6-4475-B21F-46A2DD4C2B73}" srcId="{32356A96-290E-4D4D-9C63-CC385F22AA21}" destId="{A6788ED0-84EA-4606-88CA-4FFD4CBDEA43}" srcOrd="1" destOrd="0" parTransId="{3FBE40ED-2A79-484B-8830-759CA982D424}" sibTransId="{280F6B7B-33E5-4B10-BF0B-DAAB2F946B93}"/>
    <dgm:cxn modelId="{D9E9E804-E5A4-4FC3-B060-236ADCB0438F}" type="presOf" srcId="{DF97BBA6-E8C4-4299-A05B-142F53FA21C8}" destId="{1F4189A9-E60A-4584-ABB0-3E7B9F5468DC}" srcOrd="0" destOrd="0" presId="urn:microsoft.com/office/officeart/2005/8/layout/vList5"/>
    <dgm:cxn modelId="{4E6F990E-37AF-43EC-A126-439F60786FFA}" srcId="{B8EB6882-3FC4-4022-8F21-31F3253BF603}" destId="{DF97BBA6-E8C4-4299-A05B-142F53FA21C8}" srcOrd="1" destOrd="0" parTransId="{7B13D8F9-7A1E-4091-917D-6D6EFB440EFB}" sibTransId="{53D656B4-4203-4ECB-900F-C4CA121F363D}"/>
    <dgm:cxn modelId="{FCADC922-AEFF-4084-A303-CEF7FD2916CD}" srcId="{D5F474DA-14E5-441C-9F04-4777F098A84D}" destId="{4FD463A7-737C-4992-AAEF-E765A7FFC3B8}" srcOrd="0" destOrd="0" parTransId="{65D99223-62A4-41E8-9D47-B79D2741708F}" sibTransId="{459E325B-607F-4968-A920-DDFD17096F61}"/>
    <dgm:cxn modelId="{D8273B27-2205-44C1-A189-349A65FFC42A}" type="presOf" srcId="{A472D866-B6F1-4132-9C14-BF3A4625215C}" destId="{B9FAD22F-8401-4192-B353-A520C33C2245}" srcOrd="0" destOrd="0" presId="urn:microsoft.com/office/officeart/2005/8/layout/vList5"/>
    <dgm:cxn modelId="{3D189A27-2929-476B-9031-1A6E6910F7C5}" type="presOf" srcId="{C63F38F5-99F5-4DC6-883A-E6C5D74CC49B}" destId="{7CADAA72-270E-4083-9F1A-C284FE36FBBA}" srcOrd="0" destOrd="0" presId="urn:microsoft.com/office/officeart/2005/8/layout/vList5"/>
    <dgm:cxn modelId="{BAE42D44-56BC-43CC-97E9-75D9FEAC9C23}" type="presOf" srcId="{B8EB6882-3FC4-4022-8F21-31F3253BF603}" destId="{8CDE4923-9BD3-4B75-8FB8-06ABBE865C24}" srcOrd="0" destOrd="0" presId="urn:microsoft.com/office/officeart/2005/8/layout/vList5"/>
    <dgm:cxn modelId="{E4DBE24B-0277-49A0-B15C-A6F347513848}" srcId="{32356A96-290E-4D4D-9C63-CC385F22AA21}" destId="{C63F38F5-99F5-4DC6-883A-E6C5D74CC49B}" srcOrd="0" destOrd="0" parTransId="{991F90D9-6F2E-45E5-85E1-65AE94DB8457}" sibTransId="{878BC28D-2FDC-4F4F-A97D-2ED56A18936F}"/>
    <dgm:cxn modelId="{5C704792-6E83-4CD8-AC2F-42B69FEDE921}" type="presOf" srcId="{32356A96-290E-4D4D-9C63-CC385F22AA21}" destId="{7F573087-AEAE-44C1-B41A-D1329E1D0F4C}" srcOrd="0" destOrd="0" presId="urn:microsoft.com/office/officeart/2005/8/layout/vList5"/>
    <dgm:cxn modelId="{716D479C-F8A5-4D40-8FB9-9FCF545F8FDF}" type="presOf" srcId="{01C0170C-0393-4A14-82A5-8E3252C3D2AE}" destId="{B9FAD22F-8401-4192-B353-A520C33C2245}" srcOrd="0" destOrd="1" presId="urn:microsoft.com/office/officeart/2005/8/layout/vList5"/>
    <dgm:cxn modelId="{C368419E-5DB3-45A9-B0AA-DF5A059F23B8}" srcId="{D5F474DA-14E5-441C-9F04-4777F098A84D}" destId="{79CBBCDE-0FB9-4B0E-B368-44E02CAD8D7B}" srcOrd="1" destOrd="0" parTransId="{7C72DFD2-7168-4CD4-81F1-473E6F6C059C}" sibTransId="{7CC2FE35-20B3-4690-901D-22EC32DD00B9}"/>
    <dgm:cxn modelId="{F25377A0-BDE2-4980-9EEB-D14B9308DB1D}" srcId="{D5F474DA-14E5-441C-9F04-4777F098A84D}" destId="{618C1AD7-179D-4701-9A76-F765D6C9FF7C}" srcOrd="3" destOrd="0" parTransId="{12C13015-190C-468B-88D0-BB1FDED0067D}" sibTransId="{9849C3DA-7436-40F6-B98E-70DABFE0AFC0}"/>
    <dgm:cxn modelId="{483DE6A0-9006-4267-A20E-244605B8F243}" type="presOf" srcId="{D5F474DA-14E5-441C-9F04-4777F098A84D}" destId="{93EB8CDB-8986-43A7-8010-38C80B43F489}" srcOrd="0" destOrd="0" presId="urn:microsoft.com/office/officeart/2005/8/layout/vList5"/>
    <dgm:cxn modelId="{E5CD33A2-E7ED-4797-9C75-82584A8AC30F}" srcId="{B8EB6882-3FC4-4022-8F21-31F3253BF603}" destId="{32356A96-290E-4D4D-9C63-CC385F22AA21}" srcOrd="0" destOrd="0" parTransId="{52A1938A-4E16-42B8-AFDF-16807D5359E1}" sibTransId="{A7709E24-E750-4557-9F0B-92235580D511}"/>
    <dgm:cxn modelId="{1D2646A7-8FC7-4708-B14A-6C0DB4988EC2}" srcId="{DF97BBA6-E8C4-4299-A05B-142F53FA21C8}" destId="{01C0170C-0393-4A14-82A5-8E3252C3D2AE}" srcOrd="1" destOrd="0" parTransId="{C9BB0FCD-D0F1-4216-B7D2-A97A45F164F9}" sibTransId="{5ECC9D3F-5973-444C-9ECF-677D680EDE06}"/>
    <dgm:cxn modelId="{871180CE-A0AC-45B7-8C5A-1844382D41EA}" type="presOf" srcId="{79CBBCDE-0FB9-4B0E-B368-44E02CAD8D7B}" destId="{E726D4D3-8F7B-4031-8C48-AD91D669F697}" srcOrd="0" destOrd="1" presId="urn:microsoft.com/office/officeart/2005/8/layout/vList5"/>
    <dgm:cxn modelId="{968395DB-A47D-4655-9376-BF82F172EF84}" srcId="{DF97BBA6-E8C4-4299-A05B-142F53FA21C8}" destId="{A472D866-B6F1-4132-9C14-BF3A4625215C}" srcOrd="0" destOrd="0" parTransId="{4476C1A6-37EC-4784-921E-85A2C93CC4DA}" sibTransId="{9130F87E-837B-458B-8EDD-868DED30B361}"/>
    <dgm:cxn modelId="{CE546ADD-9331-4EFB-9814-B8088ACCACB7}" type="presOf" srcId="{618C1AD7-179D-4701-9A76-F765D6C9FF7C}" destId="{E726D4D3-8F7B-4031-8C48-AD91D669F697}" srcOrd="0" destOrd="3" presId="urn:microsoft.com/office/officeart/2005/8/layout/vList5"/>
    <dgm:cxn modelId="{0555B2DD-9D7C-43FF-9530-9BC831819F25}" srcId="{B8EB6882-3FC4-4022-8F21-31F3253BF603}" destId="{574A8E3F-80D5-48BC-9119-A5099DC5B0EB}" srcOrd="3" destOrd="0" parTransId="{012FDB15-421E-4236-B330-A37B0350541D}" sibTransId="{FEA90BCD-1FCC-449E-B500-7AB7233905B5}"/>
    <dgm:cxn modelId="{9C1106E9-E2B5-4A86-BC2D-48DB9C3264EB}" srcId="{B8EB6882-3FC4-4022-8F21-31F3253BF603}" destId="{D5F474DA-14E5-441C-9F04-4777F098A84D}" srcOrd="2" destOrd="0" parTransId="{5664FB23-155F-41D1-984D-DAA622B0FC88}" sibTransId="{C7F583FB-851A-4DDB-8C9A-95E95A387257}"/>
    <dgm:cxn modelId="{85665FED-B7BF-4C55-A391-0EC28B70D8BD}" type="presOf" srcId="{574A8E3F-80D5-48BC-9119-A5099DC5B0EB}" destId="{E5FBEFE4-DF7A-4575-A8B6-987094F978D5}" srcOrd="0" destOrd="0" presId="urn:microsoft.com/office/officeart/2005/8/layout/vList5"/>
    <dgm:cxn modelId="{81A722F8-18EE-4ECF-BC1D-FCE6ED609070}" srcId="{D5F474DA-14E5-441C-9F04-4777F098A84D}" destId="{C59BDF72-5D30-47FB-B0F1-14B404A01F3C}" srcOrd="2" destOrd="0" parTransId="{87C3278D-8E1A-4522-B374-C79C2459A363}" sibTransId="{681083B8-9B6B-4EBF-82D4-AE53EB11EB2D}"/>
    <dgm:cxn modelId="{0879BFF9-AD13-42A2-A2B0-83D61DDEF0FE}" type="presOf" srcId="{A6788ED0-84EA-4606-88CA-4FFD4CBDEA43}" destId="{7CADAA72-270E-4083-9F1A-C284FE36FBBA}" srcOrd="0" destOrd="1" presId="urn:microsoft.com/office/officeart/2005/8/layout/vList5"/>
    <dgm:cxn modelId="{CD6E86FE-AF55-49F6-88F8-CFEA0DFEB69A}" type="presOf" srcId="{C59BDF72-5D30-47FB-B0F1-14B404A01F3C}" destId="{E726D4D3-8F7B-4031-8C48-AD91D669F697}" srcOrd="0" destOrd="2" presId="urn:microsoft.com/office/officeart/2005/8/layout/vList5"/>
    <dgm:cxn modelId="{11F5D057-FA06-45F1-BB06-B7E2EED9F657}" type="presParOf" srcId="{8CDE4923-9BD3-4B75-8FB8-06ABBE865C24}" destId="{18092F95-C792-4824-8147-2BCA121BF7A5}" srcOrd="0" destOrd="0" presId="urn:microsoft.com/office/officeart/2005/8/layout/vList5"/>
    <dgm:cxn modelId="{2E469532-CAF5-4123-8111-CD2405EB0D84}" type="presParOf" srcId="{18092F95-C792-4824-8147-2BCA121BF7A5}" destId="{7F573087-AEAE-44C1-B41A-D1329E1D0F4C}" srcOrd="0" destOrd="0" presId="urn:microsoft.com/office/officeart/2005/8/layout/vList5"/>
    <dgm:cxn modelId="{CD5573D5-4BA2-4BED-808D-318A3CAFE8E8}" type="presParOf" srcId="{18092F95-C792-4824-8147-2BCA121BF7A5}" destId="{7CADAA72-270E-4083-9F1A-C284FE36FBBA}" srcOrd="1" destOrd="0" presId="urn:microsoft.com/office/officeart/2005/8/layout/vList5"/>
    <dgm:cxn modelId="{66C6AC92-5242-4E3E-B7D5-FB02F7904ECE}" type="presParOf" srcId="{8CDE4923-9BD3-4B75-8FB8-06ABBE865C24}" destId="{B67170AE-2CD1-4391-8A56-320796ADE645}" srcOrd="1" destOrd="0" presId="urn:microsoft.com/office/officeart/2005/8/layout/vList5"/>
    <dgm:cxn modelId="{F5FDB0C9-4BE6-48E8-9743-DBC93581B6C7}" type="presParOf" srcId="{8CDE4923-9BD3-4B75-8FB8-06ABBE865C24}" destId="{B802EAE9-71E8-48AC-9B83-CF6A255D62EB}" srcOrd="2" destOrd="0" presId="urn:microsoft.com/office/officeart/2005/8/layout/vList5"/>
    <dgm:cxn modelId="{A3A95EBB-71A5-4E6B-8384-1F7FDE6ADBFD}" type="presParOf" srcId="{B802EAE9-71E8-48AC-9B83-CF6A255D62EB}" destId="{1F4189A9-E60A-4584-ABB0-3E7B9F5468DC}" srcOrd="0" destOrd="0" presId="urn:microsoft.com/office/officeart/2005/8/layout/vList5"/>
    <dgm:cxn modelId="{669BF61F-E81C-4855-8CAF-B6E0B0DE254E}" type="presParOf" srcId="{B802EAE9-71E8-48AC-9B83-CF6A255D62EB}" destId="{B9FAD22F-8401-4192-B353-A520C33C2245}" srcOrd="1" destOrd="0" presId="urn:microsoft.com/office/officeart/2005/8/layout/vList5"/>
    <dgm:cxn modelId="{237B1043-9528-43A8-9EC0-B405FC81ABEE}" type="presParOf" srcId="{8CDE4923-9BD3-4B75-8FB8-06ABBE865C24}" destId="{8AB9239E-870D-4A17-9BCB-3F3CF8A42E3F}" srcOrd="3" destOrd="0" presId="urn:microsoft.com/office/officeart/2005/8/layout/vList5"/>
    <dgm:cxn modelId="{22DCF04A-6622-4907-9A3A-614067E3AA6C}" type="presParOf" srcId="{8CDE4923-9BD3-4B75-8FB8-06ABBE865C24}" destId="{C4210278-7638-45D1-98E3-F4572E55FFDE}" srcOrd="4" destOrd="0" presId="urn:microsoft.com/office/officeart/2005/8/layout/vList5"/>
    <dgm:cxn modelId="{4DF1FA85-A4C7-4EAF-9F1D-017B1875BAD9}" type="presParOf" srcId="{C4210278-7638-45D1-98E3-F4572E55FFDE}" destId="{93EB8CDB-8986-43A7-8010-38C80B43F489}" srcOrd="0" destOrd="0" presId="urn:microsoft.com/office/officeart/2005/8/layout/vList5"/>
    <dgm:cxn modelId="{DD85C485-AE1D-4301-8F09-4CCC073D8D43}" type="presParOf" srcId="{C4210278-7638-45D1-98E3-F4572E55FFDE}" destId="{E726D4D3-8F7B-4031-8C48-AD91D669F697}" srcOrd="1" destOrd="0" presId="urn:microsoft.com/office/officeart/2005/8/layout/vList5"/>
    <dgm:cxn modelId="{76532D82-1B9B-4834-BBCD-6219A50DEF44}" type="presParOf" srcId="{8CDE4923-9BD3-4B75-8FB8-06ABBE865C24}" destId="{BA578E89-83A2-462D-A755-426EA17025D5}" srcOrd="5" destOrd="0" presId="urn:microsoft.com/office/officeart/2005/8/layout/vList5"/>
    <dgm:cxn modelId="{C1538713-CBF4-4A3A-9410-237BD290DF63}" type="presParOf" srcId="{8CDE4923-9BD3-4B75-8FB8-06ABBE865C24}" destId="{FAD3D4D7-0048-410B-90AC-64E1AA672E44}" srcOrd="6" destOrd="0" presId="urn:microsoft.com/office/officeart/2005/8/layout/vList5"/>
    <dgm:cxn modelId="{3A31211F-AEAE-4EA9-B42B-E0F1CD5A0AC5}" type="presParOf" srcId="{FAD3D4D7-0048-410B-90AC-64E1AA672E44}" destId="{E5FBEFE4-DF7A-4575-A8B6-987094F978D5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DAA72-270E-4083-9F1A-C284FE36FBBA}">
      <dsp:nvSpPr>
        <dsp:cNvPr id="0" name=""/>
        <dsp:cNvSpPr/>
      </dsp:nvSpPr>
      <dsp:spPr>
        <a:xfrm rot="5400000">
          <a:off x="6482206" y="-2659373"/>
          <a:ext cx="999331" cy="6571173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JO" sz="1400" kern="1200" dirty="0"/>
        </a:p>
        <a:p>
          <a:pPr marL="171450" lvl="1" indent="-171450" algn="l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kumimoji="0" lang="ar-JO" altLang="ar-JO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rPr>
            <a:t>Uses computer vision to detect and extract column positions from input plans (images or CAD</a:t>
          </a:r>
          <a:endParaRPr lang="ar-JO" sz="1800" b="1" kern="1200" dirty="0"/>
        </a:p>
      </dsp:txBody>
      <dsp:txXfrm rot="-5400000">
        <a:off x="3696286" y="175330"/>
        <a:ext cx="6522390" cy="901765"/>
      </dsp:txXfrm>
    </dsp:sp>
    <dsp:sp modelId="{7F573087-AEAE-44C1-B41A-D1329E1D0F4C}">
      <dsp:nvSpPr>
        <dsp:cNvPr id="0" name=""/>
        <dsp:cNvSpPr/>
      </dsp:nvSpPr>
      <dsp:spPr>
        <a:xfrm>
          <a:off x="0" y="0"/>
          <a:ext cx="3696285" cy="1249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Architectural Plan Analysis</a:t>
          </a:r>
          <a:endParaRPr lang="ar-JO" sz="3400" kern="1200" dirty="0"/>
        </a:p>
      </dsp:txBody>
      <dsp:txXfrm>
        <a:off x="60979" y="60979"/>
        <a:ext cx="3574327" cy="1127206"/>
      </dsp:txXfrm>
    </dsp:sp>
    <dsp:sp modelId="{B9FAD22F-8401-4192-B353-A520C33C2245}">
      <dsp:nvSpPr>
        <dsp:cNvPr id="0" name=""/>
        <dsp:cNvSpPr/>
      </dsp:nvSpPr>
      <dsp:spPr>
        <a:xfrm rot="5400000">
          <a:off x="6482206" y="-1505055"/>
          <a:ext cx="999331" cy="6571173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14300" lvl="1" indent="-114300" algn="l" defTabSz="622300" rtl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ar-JO" sz="1400" kern="1200" dirty="0"/>
        </a:p>
        <a:p>
          <a:pPr marL="171450" lvl="1" indent="-171450" algn="l" defTabSz="800100" rtl="1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b="1" kern="1200" dirty="0"/>
            <a:t>Automatically generates beam connections based on column geometry.</a:t>
          </a:r>
          <a:endParaRPr lang="ar-JO" sz="1800" b="1" kern="1200" dirty="0"/>
        </a:p>
      </dsp:txBody>
      <dsp:txXfrm rot="-5400000">
        <a:off x="3696286" y="1329648"/>
        <a:ext cx="6522390" cy="901765"/>
      </dsp:txXfrm>
    </dsp:sp>
    <dsp:sp modelId="{1F4189A9-E60A-4584-ABB0-3E7B9F5468DC}">
      <dsp:nvSpPr>
        <dsp:cNvPr id="0" name=""/>
        <dsp:cNvSpPr/>
      </dsp:nvSpPr>
      <dsp:spPr>
        <a:xfrm>
          <a:off x="0" y="1313254"/>
          <a:ext cx="3696285" cy="1249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Structural Element Generation</a:t>
          </a:r>
          <a:endParaRPr lang="ar-JO" sz="3400" kern="1200" dirty="0"/>
        </a:p>
      </dsp:txBody>
      <dsp:txXfrm>
        <a:off x="60979" y="1374233"/>
        <a:ext cx="3574327" cy="1127206"/>
      </dsp:txXfrm>
    </dsp:sp>
    <dsp:sp modelId="{E726D4D3-8F7B-4031-8C48-AD91D669F697}">
      <dsp:nvSpPr>
        <dsp:cNvPr id="0" name=""/>
        <dsp:cNvSpPr/>
      </dsp:nvSpPr>
      <dsp:spPr>
        <a:xfrm rot="5400000">
          <a:off x="6117905" y="67648"/>
          <a:ext cx="1734350" cy="6564756"/>
        </a:xfrm>
        <a:prstGeom prst="round2SameRect">
          <a:avLst/>
        </a:prstGeom>
        <a:solidFill>
          <a:schemeClr val="bg2"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Suggests appropriate slab type based on column arrangement.</a:t>
          </a:r>
          <a:endParaRPr lang="ar-JO" sz="1800" b="1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Recommends suitable foundation type.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Generates rebar detailing strategy.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800" b="1" kern="1200" dirty="0"/>
            <a:t>Produces a Bill of Quantities (BOQ) for construction materials.</a:t>
          </a:r>
        </a:p>
      </dsp:txBody>
      <dsp:txXfrm rot="-5400000">
        <a:off x="3702702" y="2567515"/>
        <a:ext cx="6480092" cy="1565022"/>
      </dsp:txXfrm>
    </dsp:sp>
    <dsp:sp modelId="{93EB8CDB-8986-43A7-8010-38C80B43F489}">
      <dsp:nvSpPr>
        <dsp:cNvPr id="0" name=""/>
        <dsp:cNvSpPr/>
      </dsp:nvSpPr>
      <dsp:spPr>
        <a:xfrm>
          <a:off x="46215" y="2726788"/>
          <a:ext cx="3692675" cy="1249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OpenAI-Powered Intelligence</a:t>
          </a:r>
          <a:endParaRPr lang="ar-JO" sz="3400" kern="1200" dirty="0"/>
        </a:p>
      </dsp:txBody>
      <dsp:txXfrm>
        <a:off x="107194" y="2787767"/>
        <a:ext cx="3570717" cy="1127206"/>
      </dsp:txXfrm>
    </dsp:sp>
    <dsp:sp modelId="{E5FBEFE4-DF7A-4575-A8B6-987094F978D5}">
      <dsp:nvSpPr>
        <dsp:cNvPr id="0" name=""/>
        <dsp:cNvSpPr/>
      </dsp:nvSpPr>
      <dsp:spPr>
        <a:xfrm>
          <a:off x="37480" y="4423316"/>
          <a:ext cx="3696285" cy="124916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0" lvl="0" indent="0" algn="ctr" defTabSz="1511300" rtl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/>
            <a:t>Output Generation</a:t>
          </a:r>
          <a:endParaRPr lang="ar-JO" sz="3400" kern="1200" dirty="0"/>
        </a:p>
      </dsp:txBody>
      <dsp:txXfrm>
        <a:off x="98459" y="4484295"/>
        <a:ext cx="3574327" cy="1127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7AFA-3F8B-BD21-292D-4BEA2CE864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34DE94-662A-53CC-D6AD-88D3F214A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68DF5-BDB0-FE13-1E2A-BD131F9A2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16/12/1446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6F34-3E57-744E-EF66-E9D6E2D3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2034F-960D-C267-5EA5-1CC3CDD5D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16140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84D3-0D8D-8CA3-07A7-31C86AA8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8027A-9F80-1783-1994-0E1E1996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74A06-1AE6-986F-BE37-C3A0DEDDF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A243E-4493-4636-D1A5-DB8FBE2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7B85F-681E-6802-89B4-A130F57BD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83424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19D1D4-6AD8-AB88-023E-C327259E80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1FBFA5-A5BF-74FB-DC95-41439D6593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AC187-239B-F7C9-2597-7648EB044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3C88F-0787-2031-415A-02A6268B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89B6C-40B2-1C59-91EE-E30CE934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809035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175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22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112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871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1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31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57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60DBF-85B5-F0FC-7E70-1BA5C7C1C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B75CE-7BC9-6666-5DA9-7C23A860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FB8A0-4CB8-49E4-A4BA-923893675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16/12/1446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C4C71-0272-1EB2-3202-E45A0D629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78F81-6572-025C-652B-F6CA6BE30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5234182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822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76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7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9C4BC-AAC3-4CD8-B9EF-A3F205BD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906FA-6E66-BD15-AD6C-13F4EC8A5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1D1D-CC5A-9D1F-B85C-14B1FF6D5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63C37-A1C8-5449-EBEE-7B347587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2DF0C-8A3C-F7EF-C839-99C3EBA1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62836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8889-88D3-98C1-970F-3487FE12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D513-DD31-D35D-6A94-1761EB3A5A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EC009D-DFB8-D38D-A816-C9C771CA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8F87A-EF81-E4B2-81E3-0FCA4DE08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86455-783A-B310-D5C8-650BAE96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E1FABB-F550-DE77-6360-9072E12D5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0587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70C9-1B02-049B-BFE4-0B970D58E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0B17E-E76B-5D3F-3E3C-0156A3044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12114-CDB7-5566-AFFA-0CB0764D1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030888-CDF3-1B37-339B-196DEFE827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DD5B4A-BB53-B3DE-4B23-8AE24C930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AC9B6-6B9E-CBA7-3A92-5D2D51AA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53F2A2-4EAF-E7D6-4561-745148E1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0496F-3F0C-589E-4D45-814FF62EC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24681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CEFDA-0CF0-59EC-8CC3-147D39D72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CFB9AF-A674-BE64-3217-6B84B1178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028036-D8F0-DE60-F62C-F3C4DE0AB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C1581-F683-8E19-53FF-3735284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6157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6F59E-B3DA-F357-4074-1D2B5F1A0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16/12/1446</a:t>
            </a:fld>
            <a:endParaRPr lang="ar-J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71080C-F2D0-77C0-EE6D-EA12F8212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3C790-E7EF-1637-E2F0-010A57CE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1990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B314-E9A2-ADAD-2D9F-AE8706047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36050-D949-F88D-D241-96C85B3F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446B7-1836-6255-7DE9-1459D0B56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300B-FD6D-B4CD-4DA8-F56241F8F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B42E9-1488-38AD-D0AA-85C1AF957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DB72F-C097-A92E-C2DD-AAB57003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71618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F32F-3470-CEC0-D5E0-90AFE328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0E506B-BBAE-6A2A-CA9F-37050DB882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J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76BAE-CB15-DEC1-9071-201E63407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34F34F-6C71-6E1F-7C3F-C125AC244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FE8EE-5B54-4FBE-A122-B5BF614EC4E9}" type="datetimeFigureOut">
              <a:rPr lang="ar-JO" smtClean="0"/>
              <a:t>19/12/1446</a:t>
            </a:fld>
            <a:endParaRPr lang="ar-J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285E-AD14-E1FD-312C-818FE0AB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J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2C0BD0-C6BD-3DED-697D-BBB61D49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407315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3A2702-E9A9-A3E1-ECEA-53CB1568F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J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4E41F-1622-1032-EFE3-A33B29B5C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J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6AE10-D59C-7E3E-F0B6-397C09FB1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FE8EE-5B54-4FBE-A122-B5BF614EC4E9}" type="datetimeFigureOut">
              <a:rPr lang="ar-JO" smtClean="0"/>
              <a:t>16/12/1446</a:t>
            </a:fld>
            <a:endParaRPr lang="ar-J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19976-6451-6C87-4C2D-3A3C0C445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J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DA05-90AF-D556-2C3E-1844BF99C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82C2A-B898-4DB4-9F7C-2AAC5361E3B7}" type="slidenum">
              <a:rPr lang="ar-JO" smtClean="0"/>
              <a:t>‹#›</a:t>
            </a:fld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37473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J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75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3874" y="-250826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AI</a:t>
            </a:r>
            <a:r>
              <a:rPr sz="3600" dirty="0"/>
              <a:t> </a:t>
            </a:r>
            <a:r>
              <a:rPr lang="en-US" sz="3600" dirty="0"/>
              <a:t>Structural Designer (ASD)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95601" y="1732560"/>
            <a:ext cx="3608363" cy="3906241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Future of Structural Engineering Automation</a:t>
            </a:r>
          </a:p>
          <a:p>
            <a:endParaRPr lang="ar-J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FE1CC-3326-81E0-C9C0-CEEA2D5EB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2942" y="1437466"/>
            <a:ext cx="3263704" cy="48974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90372-AC2E-D6C0-6CD6-34CBA5B159D5}"/>
              </a:ext>
            </a:extLst>
          </p:cNvPr>
          <p:cNvSpPr txBox="1"/>
          <p:nvPr/>
        </p:nvSpPr>
        <p:spPr>
          <a:xfrm>
            <a:off x="2228558" y="4438472"/>
            <a:ext cx="458489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latin typeface="+mj-lt"/>
              </a:rPr>
              <a:t>Done By : </a:t>
            </a:r>
            <a:r>
              <a:rPr lang="en-US" sz="3600" dirty="0" err="1">
                <a:latin typeface="+mj-lt"/>
              </a:rPr>
              <a:t>Bodoor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Alkayed</a:t>
            </a:r>
            <a:endParaRPr lang="ar-JO" sz="3600"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97345-0E94-0B14-414D-E1EDA2E7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ar-JO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F76367C-2597-6ECD-6C18-05DC04998A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5832104"/>
              </p:ext>
            </p:extLst>
          </p:nvPr>
        </p:nvGraphicFramePr>
        <p:xfrm>
          <a:off x="838200" y="2675415"/>
          <a:ext cx="10515600" cy="407633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776001511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84350652"/>
                    </a:ext>
                  </a:extLst>
                </a:gridCol>
              </a:tblGrid>
              <a:tr h="526546">
                <a:tc>
                  <a:txBody>
                    <a:bodyPr/>
                    <a:lstStyle/>
                    <a:p>
                      <a:pPr algn="ctr" rtl="1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Response</a:t>
                      </a:r>
                      <a:endParaRPr lang="ar-JO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Query</a:t>
                      </a:r>
                      <a:endParaRPr lang="ar-JO" sz="24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2220864"/>
                  </a:ext>
                </a:extLst>
              </a:tr>
              <a:tr h="92145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"Suggest slab type for layout with columns: {columns}"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2355434"/>
                  </a:ext>
                </a:extLst>
              </a:tr>
              <a:tr h="92145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BOQ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"Estimate BOQ for {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(columns)} columns and {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(beams)} beams. Provide quantities."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956030"/>
                  </a:ext>
                </a:extLst>
              </a:tr>
              <a:tr h="92145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Rebar strategy</a:t>
                      </a:r>
                      <a:endParaRPr lang="ar-JO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"Suggest rebar strategy for structure with {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(columns)} columns and {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(beams)} beams."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423257"/>
                  </a:ext>
                </a:extLst>
              </a:tr>
              <a:tr h="526546">
                <a:tc>
                  <a:txBody>
                    <a:bodyPr/>
                    <a:lstStyle/>
                    <a:p>
                      <a:pPr algn="ctr" rtl="1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Foundation type</a:t>
                      </a:r>
                      <a:endParaRPr lang="ar-JO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"Suggest foundation type for {</a:t>
                      </a:r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len</a:t>
                      </a:r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(columns)} columns."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810429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2E1BCB55-C599-0D0F-20AE-4F18BAFF7B16}"/>
              </a:ext>
            </a:extLst>
          </p:cNvPr>
          <p:cNvSpPr txBox="1">
            <a:spLocks/>
          </p:cNvSpPr>
          <p:nvPr/>
        </p:nvSpPr>
        <p:spPr>
          <a:xfrm>
            <a:off x="962464" y="517525"/>
            <a:ext cx="10515600" cy="15785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Prompt template:</a:t>
            </a:r>
            <a:br>
              <a:rPr lang="en-US" dirty="0"/>
            </a:br>
            <a:r>
              <a:rPr lang="en-US" dirty="0"/>
              <a:t>System message: "You are a structural {role}."</a:t>
            </a:r>
            <a:br>
              <a:rPr lang="en-US" dirty="0"/>
            </a:br>
            <a:r>
              <a:rPr lang="en-US" dirty="0"/>
              <a:t>User message: {prompt}</a:t>
            </a:r>
            <a:br>
              <a:rPr lang="en-US" dirty="0"/>
            </a:br>
            <a:endParaRPr lang="ar-JO" dirty="0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51E0C304-9D55-1A6F-B732-FAEA3293ED05}"/>
              </a:ext>
            </a:extLst>
          </p:cNvPr>
          <p:cNvSpPr/>
          <p:nvPr/>
        </p:nvSpPr>
        <p:spPr>
          <a:xfrm>
            <a:off x="4632960" y="3468972"/>
            <a:ext cx="1463040" cy="3938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5D80CDEF-0D05-A174-B241-A218314E776C}"/>
              </a:ext>
            </a:extLst>
          </p:cNvPr>
          <p:cNvSpPr/>
          <p:nvPr/>
        </p:nvSpPr>
        <p:spPr>
          <a:xfrm>
            <a:off x="4632960" y="4442196"/>
            <a:ext cx="1463040" cy="3938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8E3A1A51-2C4D-6C4A-426D-D8A863B3B1F2}"/>
              </a:ext>
            </a:extLst>
          </p:cNvPr>
          <p:cNvSpPr/>
          <p:nvPr/>
        </p:nvSpPr>
        <p:spPr>
          <a:xfrm>
            <a:off x="4637649" y="5322703"/>
            <a:ext cx="1463040" cy="3938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EDD688C4-1D1E-EFCD-8215-B3A71E510682}"/>
              </a:ext>
            </a:extLst>
          </p:cNvPr>
          <p:cNvSpPr/>
          <p:nvPr/>
        </p:nvSpPr>
        <p:spPr>
          <a:xfrm>
            <a:off x="4637649" y="6098980"/>
            <a:ext cx="1463040" cy="393895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JO"/>
          </a:p>
        </p:txBody>
      </p:sp>
    </p:spTree>
    <p:extLst>
      <p:ext uri="{BB962C8B-B14F-4D97-AF65-F5344CB8AC3E}">
        <p14:creationId xmlns:p14="http://schemas.microsoft.com/office/powerpoint/2010/main" val="126481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1424-199D-54C7-5A15-9215814F002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2">
              <a:lumMod val="60000"/>
              <a:lumOff val="40000"/>
            </a:schemeClr>
          </a:solidFill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bg1"/>
                </a:solidFill>
              </a:rPr>
              <a:t>Slab Type: Flat Slab is recommended due to the regular column layout.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BOQ:</a:t>
            </a:r>
          </a:p>
          <a:p>
            <a:r>
              <a:rPr lang="en-US" dirty="0">
                <a:solidFill>
                  <a:schemeClr val="bg1"/>
                </a:solidFill>
              </a:rPr>
              <a:t>- Concrete: 50 m³</a:t>
            </a:r>
          </a:p>
          <a:p>
            <a:r>
              <a:rPr lang="en-US" dirty="0">
                <a:solidFill>
                  <a:schemeClr val="bg1"/>
                </a:solidFill>
              </a:rPr>
              <a:t>- Steel Rebar: 3.2 tons</a:t>
            </a:r>
          </a:p>
          <a:p>
            <a:r>
              <a:rPr lang="en-US" dirty="0">
                <a:solidFill>
                  <a:schemeClr val="bg1"/>
                </a:solidFill>
              </a:rPr>
              <a:t>- Formwork: 180 m²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Foundation: Isolated footings for each column are sufficient based on the spacing.</a:t>
            </a:r>
          </a:p>
          <a:p>
            <a:endParaRPr lang="ar-JO" dirty="0">
              <a:solidFill>
                <a:schemeClr val="bg1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C9F6E319-CBFD-70A2-1BC5-297375D10DF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002060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Response example:</a:t>
            </a:r>
            <a:endParaRPr lang="ar-J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2017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18131D3-97D1-FA74-9A98-97D70E8A5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669612"/>
              </p:ext>
            </p:extLst>
          </p:nvPr>
        </p:nvGraphicFramePr>
        <p:xfrm>
          <a:off x="838200" y="1434904"/>
          <a:ext cx="10515600" cy="5064367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020470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051510000"/>
                    </a:ext>
                  </a:extLst>
                </a:gridCol>
              </a:tblGrid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Tools</a:t>
                      </a:r>
                      <a:endParaRPr lang="ar-JO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Tasks</a:t>
                      </a:r>
                      <a:endParaRPr lang="ar-JO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7045740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OpenAI API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Sending queries and receiving responses from GPT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000349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cv2 (OpenCV)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Analyze the chart and extract the columns</a:t>
                      </a:r>
                      <a:endParaRPr lang="ar-JO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696308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ezdxf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Generate the DXF file for the confrontation</a:t>
                      </a:r>
                      <a:endParaRPr lang="ar-JO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9076961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fpdf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Generate a PDF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979220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pandas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Organizing and exporting quantities to Excel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614525"/>
                  </a:ext>
                </a:extLst>
              </a:tr>
              <a:tr h="72348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1"/>
                          </a:solidFill>
                        </a:rPr>
                        <a:t>tkinter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1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GUI graphical interface to select the image and run the analysis</a:t>
                      </a:r>
                      <a:endParaRPr lang="ar-JO" sz="20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66263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DE30A9D-FA64-87D4-3BC4-C7ABDF3F83AA}"/>
              </a:ext>
            </a:extLst>
          </p:cNvPr>
          <p:cNvSpPr txBox="1"/>
          <p:nvPr/>
        </p:nvSpPr>
        <p:spPr>
          <a:xfrm>
            <a:off x="4951828" y="365760"/>
            <a:ext cx="2574387" cy="76944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400" b="1" dirty="0"/>
              <a:t>Tools</a:t>
            </a:r>
            <a:endParaRPr lang="ar-JO" sz="4400" b="1" dirty="0"/>
          </a:p>
        </p:txBody>
      </p:sp>
    </p:spTree>
    <p:extLst>
      <p:ext uri="{BB962C8B-B14F-4D97-AF65-F5344CB8AC3E}">
        <p14:creationId xmlns:p14="http://schemas.microsoft.com/office/powerpoint/2010/main" val="3643225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7268" y="274638"/>
            <a:ext cx="8825132" cy="1143000"/>
          </a:xfrm>
        </p:spPr>
        <p:txBody>
          <a:bodyPr/>
          <a:lstStyle/>
          <a:p>
            <a:r>
              <a:rPr dirty="0"/>
              <a:t>Future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7274" y="1600201"/>
            <a:ext cx="6715125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 Add 3D visualization</a:t>
            </a:r>
          </a:p>
          <a:p>
            <a:pPr marL="0" indent="0">
              <a:buNone/>
            </a:pPr>
            <a:r>
              <a:rPr dirty="0"/>
              <a:t>- Support seismic/load analysis</a:t>
            </a:r>
          </a:p>
          <a:p>
            <a:pPr marL="0" indent="0">
              <a:buNone/>
            </a:pPr>
            <a:r>
              <a:rPr dirty="0"/>
              <a:t>- Integration with BIM systems</a:t>
            </a:r>
          </a:p>
          <a:p>
            <a:pPr marL="0" indent="0">
              <a:buNone/>
            </a:pPr>
            <a:r>
              <a:rPr dirty="0"/>
              <a:t>- Cloud-based collaboration</a:t>
            </a:r>
          </a:p>
          <a:p>
            <a:pPr marL="0" indent="0">
              <a:buNone/>
            </a:pPr>
            <a:r>
              <a:rPr dirty="0"/>
              <a:t>- Mobile version for on-site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093BCC-7620-4F3E-08CF-BF9FDA3B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6727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FAD62-32D2-224E-59B3-D829227134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23557" y="0"/>
            <a:ext cx="9144000" cy="1655762"/>
          </a:xfrm>
        </p:spPr>
        <p:txBody>
          <a:bodyPr/>
          <a:lstStyle/>
          <a:p>
            <a:r>
              <a:rPr lang="en-US" dirty="0"/>
              <a:t>Project Overview</a:t>
            </a:r>
            <a:endParaRPr lang="ar-J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6B0EF-EFC0-BF4A-0413-7F15A747AF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6880" y="1842868"/>
            <a:ext cx="5622388" cy="4395836"/>
          </a:xfrm>
        </p:spPr>
        <p:txBody>
          <a:bodyPr>
            <a:normAutofit/>
          </a:bodyPr>
          <a:lstStyle/>
          <a:p>
            <a:pPr algn="l">
              <a:lnSpc>
                <a:spcPct val="160000"/>
              </a:lnSpc>
            </a:pPr>
            <a:r>
              <a:rPr lang="en-US" dirty="0"/>
              <a:t>This project introduces an AI-powered system that acts as a </a:t>
            </a:r>
            <a:r>
              <a:rPr lang="en-US" b="1" dirty="0"/>
              <a:t>"Virtual Structural Engineer"</a:t>
            </a:r>
            <a:r>
              <a:rPr lang="en-US" dirty="0"/>
              <a:t>, capable of autonomously converting architectural floor plans (images or CAD files like DXF/DWG) into a complete structural design, ready for implementation — with </a:t>
            </a:r>
            <a:r>
              <a:rPr lang="en-US" b="1" dirty="0"/>
              <a:t>minimal human intervention</a:t>
            </a:r>
            <a:r>
              <a:rPr lang="en-US" dirty="0"/>
              <a:t>.</a:t>
            </a:r>
          </a:p>
          <a:p>
            <a:pPr>
              <a:lnSpc>
                <a:spcPct val="160000"/>
              </a:lnSpc>
            </a:pPr>
            <a:endParaRPr lang="ar-J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975F80-B806-A6EE-264C-DA652A44F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0443" y="713936"/>
            <a:ext cx="2897944" cy="55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426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Manual structural design is time-consuming and error-prone. Engineers spend days reviewing plans, placing columns, designing beams, and estimating materials.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FE0936-D9AD-664A-FBDD-2AADD3AF5AC6}"/>
              </a:ext>
            </a:extLst>
          </p:cNvPr>
          <p:cNvSpPr txBox="1">
            <a:spLocks/>
          </p:cNvSpPr>
          <p:nvPr/>
        </p:nvSpPr>
        <p:spPr>
          <a:xfrm>
            <a:off x="581464" y="3184306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Proposed Solution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5C5B13-EEE8-1194-0194-AD537CEB66F3}"/>
              </a:ext>
            </a:extLst>
          </p:cNvPr>
          <p:cNvSpPr txBox="1">
            <a:spLocks/>
          </p:cNvSpPr>
          <p:nvPr/>
        </p:nvSpPr>
        <p:spPr>
          <a:xfrm>
            <a:off x="553328" y="4186312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ASD automates the structural design process using AI and computer vision, significantly reducing time and effort, while ensuring accuracy and consistency.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Auto column detection</a:t>
            </a:r>
          </a:p>
          <a:p>
            <a:r>
              <a:rPr dirty="0"/>
              <a:t>- Beam generation</a:t>
            </a:r>
          </a:p>
          <a:p>
            <a:r>
              <a:rPr dirty="0"/>
              <a:t>- Slab and foundation type suggestion</a:t>
            </a:r>
          </a:p>
          <a:p>
            <a:r>
              <a:rPr dirty="0"/>
              <a:t>- Rebar detailing</a:t>
            </a:r>
          </a:p>
          <a:p>
            <a:r>
              <a:rPr dirty="0"/>
              <a:t>- BOQ estimation (Excel)</a:t>
            </a:r>
          </a:p>
          <a:p>
            <a:r>
              <a:rPr dirty="0"/>
              <a:t>- PDF report generation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C8200-C672-6ABB-6498-E9E2FE67BB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61" y="1091407"/>
            <a:ext cx="3933825" cy="5543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749901-D778-79E5-9FD3-BD22D305FBCF}"/>
              </a:ext>
            </a:extLst>
          </p:cNvPr>
          <p:cNvSpPr/>
          <p:nvPr/>
        </p:nvSpPr>
        <p:spPr>
          <a:xfrm>
            <a:off x="4717368" y="3955366"/>
            <a:ext cx="2293034" cy="9144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57200"/>
            <a:r>
              <a:rPr lang="en-US" dirty="0">
                <a:solidFill>
                  <a:prstClr val="white"/>
                </a:solidFill>
                <a:latin typeface="Calibri"/>
              </a:rPr>
              <a:t>ASD-Agent</a:t>
            </a:r>
            <a:endParaRPr lang="ar-JO" dirty="0">
              <a:solidFill>
                <a:prstClr val="white"/>
              </a:solidFill>
              <a:latin typeface="Calibri"/>
              <a:cs typeface="Arial" panose="020B0604020202020204" pitchFamily="34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BE8FD31-2D8C-A7D9-489E-16A5D9BC0EB0}"/>
              </a:ext>
            </a:extLst>
          </p:cNvPr>
          <p:cNvCxnSpPr>
            <a:cxnSpLocks/>
          </p:cNvCxnSpPr>
          <p:nvPr/>
        </p:nvCxnSpPr>
        <p:spPr>
          <a:xfrm>
            <a:off x="7305822" y="4412566"/>
            <a:ext cx="17865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CC6917-F2E9-320D-4841-805788311D4A}"/>
              </a:ext>
            </a:extLst>
          </p:cNvPr>
          <p:cNvCxnSpPr>
            <a:cxnSpLocks/>
          </p:cNvCxnSpPr>
          <p:nvPr/>
        </p:nvCxnSpPr>
        <p:spPr>
          <a:xfrm>
            <a:off x="5863885" y="2852224"/>
            <a:ext cx="0" cy="9988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CB1CFB5-ED6A-DECB-56D2-148C4F60E704}"/>
              </a:ext>
            </a:extLst>
          </p:cNvPr>
          <p:cNvCxnSpPr>
            <a:cxnSpLocks/>
          </p:cNvCxnSpPr>
          <p:nvPr/>
        </p:nvCxnSpPr>
        <p:spPr>
          <a:xfrm>
            <a:off x="3561474" y="4614340"/>
            <a:ext cx="1052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4508A07-A0F5-B1FC-7E5E-DE520D401744}"/>
              </a:ext>
            </a:extLst>
          </p:cNvPr>
          <p:cNvCxnSpPr>
            <a:cxnSpLocks/>
          </p:cNvCxnSpPr>
          <p:nvPr/>
        </p:nvCxnSpPr>
        <p:spPr>
          <a:xfrm flipH="1">
            <a:off x="3561474" y="4234374"/>
            <a:ext cx="105273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47D8CB-26BE-7B5D-66BA-C28D20B41EC0}"/>
              </a:ext>
            </a:extLst>
          </p:cNvPr>
          <p:cNvSpPr/>
          <p:nvPr/>
        </p:nvSpPr>
        <p:spPr>
          <a:xfrm>
            <a:off x="3936611" y="1253196"/>
            <a:ext cx="3854547" cy="1420836"/>
          </a:xfrm>
          <a:prstGeom prst="roundRect">
            <a:avLst/>
          </a:prstGeom>
          <a:solidFill>
            <a:schemeClr val="bg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defTabSz="45720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A prompt template</a:t>
            </a:r>
          </a:p>
          <a:p>
            <a:pPr algn="ctr" defTabSz="45720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For example: ('Suggest slab type for layout with columns: [(x1, y1), (x2, y2)...]’ )</a:t>
            </a:r>
          </a:p>
          <a:p>
            <a:pPr algn="ctr" defTabSz="457200"/>
            <a:r>
              <a:rPr lang="en-US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Calibri"/>
              </a:rPr>
              <a:t> )</a:t>
            </a:r>
            <a:endParaRPr lang="ar-JO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Calibri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F4F4BA-F035-EFB7-3D08-F8D1FB7D32BD}"/>
              </a:ext>
            </a:extLst>
          </p:cNvPr>
          <p:cNvSpPr txBox="1"/>
          <p:nvPr/>
        </p:nvSpPr>
        <p:spPr>
          <a:xfrm>
            <a:off x="7425398" y="3588043"/>
            <a:ext cx="17865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Query as: structural design </a:t>
            </a:r>
            <a:endParaRPr lang="ar-JO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8EB2E2-02CB-74DD-1333-EA48C82D1A9D}"/>
              </a:ext>
            </a:extLst>
          </p:cNvPr>
          <p:cNvSpPr txBox="1"/>
          <p:nvPr/>
        </p:nvSpPr>
        <p:spPr>
          <a:xfrm>
            <a:off x="7305823" y="4717424"/>
            <a:ext cx="178659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Response as :</a:t>
            </a:r>
          </a:p>
          <a:p>
            <a:pPr defTabSz="457200"/>
            <a:r>
              <a:rPr lang="en-US" dirty="0">
                <a:solidFill>
                  <a:prstClr val="black"/>
                </a:solidFill>
                <a:latin typeface="Calibri"/>
              </a:rPr>
              <a:t>Structural layout with columns and beams</a:t>
            </a:r>
            <a:endParaRPr lang="ar-JO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8B83E3-6CE2-6D84-7C04-78F979AA7CFD}"/>
              </a:ext>
            </a:extLst>
          </p:cNvPr>
          <p:cNvSpPr/>
          <p:nvPr/>
        </p:nvSpPr>
        <p:spPr>
          <a:xfrm>
            <a:off x="1905039" y="3194977"/>
            <a:ext cx="1448937" cy="3080825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OpenAI API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cv2 (OpenCV)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ezdxf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fpdf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pandas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 eaLnBrk="1" fontAlgn="ctr" latinLnBrk="0" hangingPunct="1">
              <a:buFont typeface="Arial" panose="020B0604020202020204" pitchFamily="34" charset="0"/>
              <a:buChar char="•"/>
            </a:pPr>
            <a:r>
              <a:rPr lang="en-US" i="0" u="none" strike="noStrike" kern="1200" dirty="0" err="1">
                <a:solidFill>
                  <a:schemeClr val="tx1"/>
                </a:solidFill>
                <a:effectLst/>
                <a:latin typeface="Calibri" panose="020F0502020204030204" pitchFamily="34" charset="0"/>
              </a:rPr>
              <a:t>tkinter</a:t>
            </a:r>
            <a:endParaRPr lang="ar-JO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8A8523-74DE-709D-6D14-C092EED43D74}"/>
              </a:ext>
            </a:extLst>
          </p:cNvPr>
          <p:cNvSpPr txBox="1"/>
          <p:nvPr/>
        </p:nvSpPr>
        <p:spPr>
          <a:xfrm>
            <a:off x="2375099" y="2482892"/>
            <a:ext cx="1070994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defTabSz="457200"/>
            <a:r>
              <a:rPr lang="en-US">
                <a:solidFill>
                  <a:prstClr val="black"/>
                </a:solidFill>
                <a:latin typeface="Calibri"/>
              </a:rPr>
              <a:t>Tools</a:t>
            </a:r>
            <a:endParaRPr lang="ar-JO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C982F4-9A5E-9A4C-23D1-FF6BD5CA7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6990" y="3777176"/>
            <a:ext cx="466725" cy="16743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E294845-A7B7-2310-3C3E-A1D4288645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1587" y="5667375"/>
            <a:ext cx="1009650" cy="11906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7545536-02E1-C2FD-B806-6B09094CA1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6415" y="5653381"/>
            <a:ext cx="1019175" cy="1209675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0FD85A-5FD2-9A00-66E5-424B80735D05}"/>
              </a:ext>
            </a:extLst>
          </p:cNvPr>
          <p:cNvCxnSpPr>
            <a:cxnSpLocks/>
          </p:cNvCxnSpPr>
          <p:nvPr/>
        </p:nvCxnSpPr>
        <p:spPr>
          <a:xfrm>
            <a:off x="5908141" y="4999928"/>
            <a:ext cx="740970" cy="537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2FEFB3-CC21-D704-CDF1-7F1884A6FBDA}"/>
              </a:ext>
            </a:extLst>
          </p:cNvPr>
          <p:cNvCxnSpPr>
            <a:cxnSpLocks/>
          </p:cNvCxnSpPr>
          <p:nvPr/>
        </p:nvCxnSpPr>
        <p:spPr>
          <a:xfrm flipH="1">
            <a:off x="5180353" y="4999928"/>
            <a:ext cx="548640" cy="5372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3A05AF0-9103-D06C-0A33-46611990CD74}"/>
              </a:ext>
            </a:extLst>
          </p:cNvPr>
          <p:cNvSpPr txBox="1"/>
          <p:nvPr/>
        </p:nvSpPr>
        <p:spPr>
          <a:xfrm>
            <a:off x="1905039" y="506437"/>
            <a:ext cx="7306955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4000" dirty="0"/>
              <a:t>ASD Agent Architecture</a:t>
            </a:r>
            <a:endParaRPr lang="ar-JO" sz="4000" dirty="0"/>
          </a:p>
        </p:txBody>
      </p:sp>
    </p:spTree>
    <p:extLst>
      <p:ext uri="{BB962C8B-B14F-4D97-AF65-F5344CB8AC3E}">
        <p14:creationId xmlns:p14="http://schemas.microsoft.com/office/powerpoint/2010/main" val="256808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1480464"/>
            <a:ext cx="5228492" cy="4525963"/>
          </a:xfrm>
        </p:spPr>
        <p:txBody>
          <a:bodyPr/>
          <a:lstStyle/>
          <a:p>
            <a:r>
              <a:rPr dirty="0"/>
              <a:t>1. Upload architectural plan</a:t>
            </a:r>
          </a:p>
          <a:p>
            <a:r>
              <a:rPr dirty="0"/>
              <a:t>2. Extract columns</a:t>
            </a:r>
          </a:p>
          <a:p>
            <a:r>
              <a:rPr dirty="0"/>
              <a:t>3. Generate beams</a:t>
            </a:r>
          </a:p>
          <a:p>
            <a:r>
              <a:rPr dirty="0"/>
              <a:t>4. Ask GPT for slab/foundation/rebar/BOQ</a:t>
            </a:r>
          </a:p>
          <a:p>
            <a:r>
              <a:rPr dirty="0"/>
              <a:t>5. Export all files</a:t>
            </a:r>
          </a:p>
          <a:p>
            <a:r>
              <a:rPr dirty="0"/>
              <a:t>6. Done!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A29A98-16DE-25D0-C3AD-B0A47E298AA5}"/>
              </a:ext>
            </a:extLst>
          </p:cNvPr>
          <p:cNvSpPr txBox="1"/>
          <p:nvPr/>
        </p:nvSpPr>
        <p:spPr>
          <a:xfrm>
            <a:off x="7793502" y="211812"/>
            <a:ext cx="4811151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JO" dirty="0"/>
              <a:t>┌───────────────────────────────┐</a:t>
            </a:r>
          </a:p>
          <a:p>
            <a:r>
              <a:rPr lang="ar-JO" dirty="0"/>
              <a:t>│    Upload Architectural Plan │</a:t>
            </a:r>
          </a:p>
          <a:p>
            <a:r>
              <a:rPr lang="ar-JO" dirty="0"/>
              <a:t>└────────────┬──────────────────┘</a:t>
            </a:r>
          </a:p>
          <a:p>
            <a:r>
              <a:rPr lang="ar-JO" dirty="0"/>
              <a:t>┌────────────────────────────┐</a:t>
            </a:r>
          </a:p>
          <a:p>
            <a:r>
              <a:rPr lang="ar-JO" dirty="0"/>
              <a:t>  │ Image Processing (OpenCV) │</a:t>
            </a:r>
          </a:p>
          <a:p>
            <a:r>
              <a:rPr lang="ar-JO" dirty="0"/>
              <a:t>  │ ➤ Detect Columns           │</a:t>
            </a:r>
          </a:p>
          <a:p>
            <a:r>
              <a:rPr lang="ar-JO" dirty="0"/>
              <a:t>  └────────────┬───────────────┘</a:t>
            </a:r>
          </a:p>
          <a:p>
            <a:r>
              <a:rPr lang="ar-JO" dirty="0"/>
              <a:t>               │    ┌────────────────────────┐</a:t>
            </a:r>
          </a:p>
          <a:p>
            <a:r>
              <a:rPr lang="ar-JO" dirty="0"/>
              <a:t>    │ Generate Beams (logic) │</a:t>
            </a:r>
          </a:p>
          <a:p>
            <a:r>
              <a:rPr lang="ar-JO" dirty="0"/>
              <a:t>    └────────────┬───────────┘</a:t>
            </a:r>
          </a:p>
          <a:p>
            <a:r>
              <a:rPr lang="ar-JO" dirty="0"/>
              <a:t>                 │┌────────────────────────────┐</a:t>
            </a:r>
          </a:p>
          <a:p>
            <a:r>
              <a:rPr lang="ar-JO" dirty="0"/>
              <a:t>      │        ▶ LLM (GPT)         │</a:t>
            </a:r>
          </a:p>
          <a:p>
            <a:r>
              <a:rPr lang="ar-JO" dirty="0"/>
              <a:t>      ├────────────────────────────┤</a:t>
            </a:r>
          </a:p>
          <a:p>
            <a:r>
              <a:rPr lang="ar-JO" dirty="0"/>
              <a:t>      │ 1. Suggest Slab Type       │</a:t>
            </a:r>
          </a:p>
          <a:p>
            <a:r>
              <a:rPr lang="ar-JO" dirty="0"/>
              <a:t>      │ 2. Estimate BOQ            │</a:t>
            </a:r>
          </a:p>
          <a:p>
            <a:r>
              <a:rPr lang="ar-JO" dirty="0"/>
              <a:t>      │ 3. Recommend Foundation    │</a:t>
            </a:r>
          </a:p>
          <a:p>
            <a:r>
              <a:rPr lang="ar-JO" dirty="0"/>
              <a:t>      │ 4. Generate Rebar Details  │</a:t>
            </a:r>
          </a:p>
          <a:p>
            <a:r>
              <a:rPr lang="ar-JO" dirty="0"/>
              <a:t>      └────────────┬───────────────┘</a:t>
            </a:r>
          </a:p>
          <a:p>
            <a:r>
              <a:rPr lang="ar-JO" dirty="0"/>
              <a:t>┌────────────────────────────────┐</a:t>
            </a:r>
          </a:p>
          <a:p>
            <a:r>
              <a:rPr lang="ar-JO" dirty="0"/>
              <a:t>   │ Generate Report &amp; BOQ Outputs  │</a:t>
            </a:r>
          </a:p>
          <a:p>
            <a:r>
              <a:rPr lang="ar-JO" dirty="0"/>
              <a:t>   │ ➤ PDF (Report)                 │</a:t>
            </a:r>
          </a:p>
          <a:p>
            <a:r>
              <a:rPr lang="ar-JO" dirty="0"/>
              <a:t>   │ ➤ Excel (BOQ)                  │</a:t>
            </a:r>
          </a:p>
          <a:p>
            <a:r>
              <a:rPr lang="ar-JO" dirty="0"/>
              <a:t>   └────────────────────────────────┘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B7D41-F403-5970-D117-D8A8192E2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68216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GPT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413" y="1600199"/>
            <a:ext cx="8257734" cy="4525963"/>
          </a:xfrm>
        </p:spPr>
        <p:txBody>
          <a:bodyPr>
            <a:normAutofit lnSpcReduction="10000"/>
          </a:bodyPr>
          <a:lstStyle/>
          <a:p>
            <a:r>
              <a:rPr dirty="0"/>
              <a:t>- GPT is used to:</a:t>
            </a:r>
          </a:p>
          <a:p>
            <a:pPr marL="0" indent="0">
              <a:buNone/>
            </a:pPr>
            <a:r>
              <a:rPr dirty="0"/>
              <a:t>   • Suggest slab and foundation types</a:t>
            </a:r>
          </a:p>
          <a:p>
            <a:pPr marL="0" indent="0">
              <a:buNone/>
            </a:pPr>
            <a:r>
              <a:rPr lang="ar-JO" dirty="0"/>
              <a:t>  </a:t>
            </a:r>
            <a:r>
              <a:rPr dirty="0"/>
              <a:t>• Estimate BOQ items</a:t>
            </a:r>
          </a:p>
          <a:p>
            <a:pPr marL="0" indent="0">
              <a:buNone/>
            </a:pPr>
            <a:r>
              <a:rPr dirty="0"/>
              <a:t>   • Recommend reinforcement strategy</a:t>
            </a:r>
          </a:p>
          <a:p>
            <a:endParaRPr dirty="0"/>
          </a:p>
          <a:p>
            <a:r>
              <a:rPr dirty="0"/>
              <a:t>Prompt Example:</a:t>
            </a:r>
          </a:p>
          <a:p>
            <a:r>
              <a:rPr dirty="0"/>
              <a:t>'Suggest slab type for layout with columns: [(x1, y1), (x2, y2)...]'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D177A-798E-8759-5EBC-524F53F5F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3826412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1263532" cy="1143000"/>
          </a:xfrm>
        </p:spPr>
        <p:txBody>
          <a:bodyPr/>
          <a:lstStyle/>
          <a:p>
            <a:r>
              <a:rPr dirty="0"/>
              <a:t>Generated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8124" y="1600201"/>
            <a:ext cx="7534275" cy="4977606"/>
          </a:xfrm>
        </p:spPr>
        <p:txBody>
          <a:bodyPr/>
          <a:lstStyle/>
          <a:p>
            <a:r>
              <a:rPr dirty="0"/>
              <a:t>- PDF: Structural report</a:t>
            </a:r>
          </a:p>
          <a:p>
            <a:r>
              <a:rPr dirty="0"/>
              <a:t>- Excel: BOQ table (Items, Quantities)</a:t>
            </a:r>
          </a:p>
          <a:p>
            <a:r>
              <a:rPr dirty="0"/>
              <a:t>- Optional: Future integration with AutoCAD/Revit APIs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2511A-BD10-870F-3E7E-A8FF4AA2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4812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0D2A8-AC8C-801B-C325-4517EB62F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779"/>
            <a:ext cx="10515600" cy="935502"/>
          </a:xfrm>
        </p:spPr>
        <p:txBody>
          <a:bodyPr/>
          <a:lstStyle/>
          <a:p>
            <a:pPr algn="ctr"/>
            <a:r>
              <a:rPr lang="en-US" dirty="0"/>
              <a:t>System Components:</a:t>
            </a:r>
            <a:endParaRPr lang="ar-JO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F8ED4B3-1AFD-7A8F-B679-D71075E80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7728492"/>
              </p:ext>
            </p:extLst>
          </p:nvPr>
        </p:nvGraphicFramePr>
        <p:xfrm>
          <a:off x="1072271" y="1097280"/>
          <a:ext cx="10267459" cy="5672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35D0D96A-0C66-AC8D-17C4-1AFAB9DDCBBF}"/>
              </a:ext>
            </a:extLst>
          </p:cNvPr>
          <p:cNvSpPr/>
          <p:nvPr/>
        </p:nvSpPr>
        <p:spPr>
          <a:xfrm rot="5400000">
            <a:off x="7412658" y="2842690"/>
            <a:ext cx="1325563" cy="6528581"/>
          </a:xfrm>
          <a:prstGeom prst="round2SameRect">
            <a:avLst/>
          </a:prstGeom>
          <a:solidFill>
            <a:schemeClr val="bg2">
              <a:alpha val="90000"/>
            </a:schemeClr>
          </a:solidFill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ar-JO" dirty="0"/>
          </a:p>
        </p:txBody>
      </p:sp>
      <p:sp>
        <p:nvSpPr>
          <p:cNvPr id="12" name="Rectangle: Top Corners Rounded 4">
            <a:extLst>
              <a:ext uri="{FF2B5EF4-FFF2-40B4-BE49-F238E27FC236}">
                <a16:creationId xmlns:a16="http://schemas.microsoft.com/office/drawing/2014/main" id="{C402E8F6-3A3B-8E6E-E8F4-808AA86DC6A9}"/>
              </a:ext>
            </a:extLst>
          </p:cNvPr>
          <p:cNvSpPr txBox="1"/>
          <p:nvPr/>
        </p:nvSpPr>
        <p:spPr>
          <a:xfrm>
            <a:off x="4811148" y="5703645"/>
            <a:ext cx="6528582" cy="99257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3340" tIns="26670" rIns="53340" bIns="26670" numCol="1" spcCol="1270" anchor="ctr" anchorCtr="0"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PDF report: summarizing the structural system and design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Excel BOQ file: with itemized material quantities.</a:t>
            </a:r>
          </a:p>
          <a:p>
            <a:pPr marL="285750" lvl="1" indent="-285750" algn="l" defTabSz="6223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endParaRPr lang="ar-JO" sz="1400" b="1" kern="1200" dirty="0"/>
          </a:p>
        </p:txBody>
      </p:sp>
    </p:spTree>
    <p:extLst>
      <p:ext uri="{BB962C8B-B14F-4D97-AF65-F5344CB8AC3E}">
        <p14:creationId xmlns:p14="http://schemas.microsoft.com/office/powerpoint/2010/main" val="997335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4736</TotalTime>
  <Words>738</Words>
  <Application>Microsoft Office PowerPoint</Application>
  <PresentationFormat>Widescreen</PresentationFormat>
  <Paragraphs>128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1_Office Theme</vt:lpstr>
      <vt:lpstr>AI Structural Designer (ASD)</vt:lpstr>
      <vt:lpstr>Project Overview</vt:lpstr>
      <vt:lpstr>Problem Statement</vt:lpstr>
      <vt:lpstr>Key Features</vt:lpstr>
      <vt:lpstr>PowerPoint Presentation</vt:lpstr>
      <vt:lpstr>Workflow</vt:lpstr>
      <vt:lpstr>GPT Integration</vt:lpstr>
      <vt:lpstr>Generated Outputs</vt:lpstr>
      <vt:lpstr>System Components:</vt:lpstr>
      <vt:lpstr>   </vt:lpstr>
      <vt:lpstr>Response example:</vt:lpstr>
      <vt:lpstr>PowerPoint Presentation</vt:lpstr>
      <vt:lpstr>Future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TOSHIBA</dc:creator>
  <cp:lastModifiedBy>TOSHIBA</cp:lastModifiedBy>
  <cp:revision>2</cp:revision>
  <dcterms:created xsi:type="dcterms:W3CDTF">2025-06-10T14:17:04Z</dcterms:created>
  <dcterms:modified xsi:type="dcterms:W3CDTF">2025-06-15T17:18:01Z</dcterms:modified>
</cp:coreProperties>
</file>