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awmf.org/leitlinien"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sozialgesetzbuch-sgb.de/" TargetMode="External" /><Relationship Id="rId3" Type="http://schemas.openxmlformats.org/officeDocument/2006/relationships/hyperlink" Target="https://www.sozialgesetzbuch-sgb.de/sgbi/10.html" TargetMode="External" /><Relationship Id="rId4" Type="http://schemas.openxmlformats.org/officeDocument/2006/relationships/hyperlink" Target="https://www.sozialgesetzbuch-sgb.de/sgbix/1.html" TargetMode="External" /><Relationship Id="rId5" Type="http://schemas.openxmlformats.org/officeDocument/2006/relationships/hyperlink" Target="https://www.sozialgesetzbuch-sgb.de/sgbix/2.html" TargetMode="External" /><Relationship Id="rId6" Type="http://schemas.openxmlformats.org/officeDocument/2006/relationships/hyperlink" Target="https://www.bmas.de/SharedDocs/Downloads/DE/Publikationen/k710-versorgungsmed-verordnung.pdf?__blob=publicationFile&amp;v=1"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hyperlink" Target="https://www.icf-core-sets.org/de/page0.php" TargetMode="Externa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24/1010-0652.23.34.157" TargetMode="External" /><Relationship Id="rId3" Type="http://schemas.openxmlformats.org/officeDocument/2006/relationships/hyperlink" Target="https://doi.org/10.1007/s11618-006-0165-2" TargetMode="External" /><Relationship Id="rId4" Type="http://schemas.openxmlformats.org/officeDocument/2006/relationships/hyperlink" Target="https://www.bmas.de/SharedDocs/Downloads/DE/Publikationen/k710-versorgungsmed-verordnung.pdf?__blob=publicationFile&amp;v=1" TargetMode="External" /><Relationship Id="rId5" Type="http://schemas.openxmlformats.org/officeDocument/2006/relationships/hyperlink" Target="https://doi.org/10.25656/01:3436" TargetMode="External" /><Relationship Id="rId6" Type="http://schemas.openxmlformats.org/officeDocument/2006/relationships/hyperlink" Target="https://doi.org/10.1007/978-3-642-30212-1_5" TargetMode="External" /><Relationship Id="rId7" Type="http://schemas.openxmlformats.org/officeDocument/2006/relationships/hyperlink" Target="https://www.medienberatung.schulministerium.nrw.de/_Medienberatung-NRW/Publikationen/Lehrkraefte_Digitalisierte_Welt_2020.pdf" TargetMode="External" /><Relationship Id="rId8" Type="http://schemas.openxmlformats.org/officeDocument/2006/relationships/hyperlink" Target="https://doi.org/10.1026/02803-000" TargetMode="External" /><Relationship Id="rId9" Type="http://schemas.openxmlformats.org/officeDocument/2006/relationships/hyperlink" Target="https://doi.org/10.1007/978-3-658-06604-8_1" TargetMode="External" /><Relationship Id="rId10" Type="http://schemas.openxmlformats.org/officeDocument/2006/relationships/hyperlink" Target="https://doi.org/10.1080/08856257.2013.768452" TargetMode="External" /><Relationship Id="rId11" Type="http://schemas.openxmlformats.org/officeDocument/2006/relationships/hyperlink" Target="https://doi.org/10.11586/2022067" TargetMode="External" /><Relationship Id="rId12" Type="http://schemas.openxmlformats.org/officeDocument/2006/relationships/hyperlink" Target="https://www.schulministerium.nrw.de/docs/Schulsystem/Inklusion/Gutachten-_Auf-dem-Weg-zur-schulischen-Inklusion-in-Nordrhein-Westfalen_/NRW_Inklusionskonzept_2011__-_neue_Version_08_07_11.pdf" TargetMode="External" /><Relationship Id="rId13" Type="http://schemas.openxmlformats.org/officeDocument/2006/relationships/hyperlink" Target="https://doi.org/10.1026/0033-3042/a000104" TargetMode="External" /><Relationship Id="rId14" Type="http://schemas.openxmlformats.org/officeDocument/2006/relationships/hyperlink" Target="https://www.kmk.org/fileadmin/veroeffentlichungen_beschluesse/2004/2004_12_16-Standards-Lehrerbildung-Bildungswissenschaften.pdf" TargetMode="External" /><Relationship Id="rId15" Type="http://schemas.openxmlformats.org/officeDocument/2006/relationships/hyperlink" Target="https://doi.org/10.3224/ezw.v26i2.21070" TargetMode="External" /><Relationship Id="rId16" Type="http://schemas.openxmlformats.org/officeDocument/2006/relationships/hyperlink" Target="https://doi.org/10.1007/978-3-658-27608-9_1" TargetMode="External" /><Relationship Id="rId17" Type="http://schemas.openxmlformats.org/officeDocument/2006/relationships/hyperlink" Target="https://doi.org/10.1007/978-3-662-61643-7" TargetMode="External" /><Relationship Id="rId18" Type="http://schemas.openxmlformats.org/officeDocument/2006/relationships/hyperlink" Target="https://www.schulministerium.nrw/sites/default/files/documents/NeuntesSchulrechtsaenderungsgesetz.pdf" TargetMode="External" /><Relationship Id="rId19" Type="http://schemas.openxmlformats.org/officeDocument/2006/relationships/hyperlink" Target="https://doi.org/10.1007/978-1-4899-7568-3_9" TargetMode="External" /><Relationship Id="rId20" Type="http://schemas.openxmlformats.org/officeDocument/2006/relationships/hyperlink" Target="http://www.un.org/disabilities/documents/convention/convoptprot-e.pdf" TargetMode="External" /><Relationship Id="rId21" Type="http://schemas.openxmlformats.org/officeDocument/2006/relationships/hyperlink" Target="https://apps.who.int/iris/handle/10665/42407"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2.png"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Diagnostik</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Grundlagen im Spannungsfeld der statusdiagnostischen Klassifikation und prozessbegleitenden Evaluation bei sonderpädagogischem Förderbedarf im Inklusionskontext</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Vor- und Nachteile diagnostischer Klassifikation</a:t>
            </a:r>
          </a:p>
        </p:txBody>
      </p:sp>
      <p:sp>
        <p:nvSpPr>
          <p:cNvPr id="3" name="Content Placeholder 2"/>
          <p:cNvSpPr>
            <a:spLocks noGrp="1"/>
          </p:cNvSpPr>
          <p:nvPr>
            <p:ph idx="1" sz="half"/>
          </p:nvPr>
        </p:nvSpPr>
        <p:spPr/>
        <p:txBody>
          <a:bodyPr/>
          <a:lstStyle/>
          <a:p>
            <a:pPr lvl="0" indent="0" marL="0">
              <a:spcBef>
                <a:spcPts val="3000"/>
              </a:spcBef>
              <a:buNone/>
            </a:pPr>
            <a:r>
              <a:rPr b="1"/>
              <a:t>Vorteile</a:t>
            </a:r>
          </a:p>
          <a:p>
            <a:pPr lvl="0"/>
            <a:r>
              <a:rPr/>
              <a:t>Diagnostische Kategorien ermöglichen die </a:t>
            </a:r>
            <a:r>
              <a:rPr b="1"/>
              <a:t>interdisziplinäre Kommunikation</a:t>
            </a:r>
            <a:r>
              <a:rPr/>
              <a:t> zwischen Fachpersonen</a:t>
            </a:r>
          </a:p>
          <a:p>
            <a:pPr lvl="0"/>
            <a:r>
              <a:rPr/>
              <a:t>Im Gesundheits- und Sozialsystem ist die </a:t>
            </a:r>
            <a:r>
              <a:rPr b="1"/>
              <a:t>Vergabe von Leistungen</a:t>
            </a:r>
            <a:r>
              <a:rPr/>
              <a:t> (teilweise) an Diagnosen gekoppelt (z.B. im Fall von medizinisch-therapeutischen Versorgungsangeboten)</a:t>
            </a:r>
          </a:p>
          <a:p>
            <a:pPr lvl="0"/>
            <a:r>
              <a:rPr/>
              <a:t>Die im Rahmen diagnostischen Klassifikationssysteme beschriebenen Bestimmungsmerkmale ermöglichen im Forschungskontext die </a:t>
            </a:r>
            <a:r>
              <a:rPr b="1"/>
              <a:t>Operationalisierung</a:t>
            </a:r>
            <a:r>
              <a:rPr/>
              <a:t> von Phänomenen</a:t>
            </a:r>
          </a:p>
          <a:p>
            <a:pPr lvl="0"/>
            <a:r>
              <a:rPr/>
              <a:t>Dies erleichtert die </a:t>
            </a:r>
            <a:r>
              <a:rPr b="1"/>
              <a:t>Auswahl und Ableitung von evidenzbasierten Maßnahmen</a:t>
            </a:r>
            <a:r>
              <a:rPr/>
              <a:t> auf Basis einer möglichst breiten Grundlage an Forschungsarbeiten (z.B. durch Entwicklung berufsgruppenübergreifender </a:t>
            </a:r>
            <a:r>
              <a:rPr>
                <a:hlinkClick r:id="rId2"/>
              </a:rPr>
              <a:t>Leitlinien</a:t>
            </a:r>
            <a:r>
              <a:rPr/>
              <a:t> zur Diagnostik und Förderung im Gesundheitswesen)</a:t>
            </a:r>
          </a:p>
        </p:txBody>
      </p:sp>
      <p:sp>
        <p:nvSpPr>
          <p:cNvPr id="4" name="Content Placeholder 3"/>
          <p:cNvSpPr>
            <a:spLocks noGrp="1"/>
          </p:cNvSpPr>
          <p:nvPr>
            <p:ph idx="2" sz="half"/>
          </p:nvPr>
        </p:nvSpPr>
        <p:spPr/>
        <p:txBody>
          <a:bodyPr/>
          <a:lstStyle/>
          <a:p>
            <a:pPr lvl="0" indent="0" marL="0">
              <a:spcBef>
                <a:spcPts val="3000"/>
              </a:spcBef>
              <a:buNone/>
            </a:pPr>
            <a:r>
              <a:rPr b="1"/>
              <a:t>Nachteile</a:t>
            </a:r>
          </a:p>
          <a:p>
            <a:pPr lvl="0"/>
            <a:r>
              <a:rPr/>
              <a:t>Schubladendenken (“Wer suchet, der findet!”)</a:t>
            </a:r>
          </a:p>
          <a:p>
            <a:pPr lvl="0"/>
            <a:r>
              <a:rPr/>
              <a:t>Schaffung von Differenz</a:t>
            </a:r>
          </a:p>
          <a:p>
            <a:pPr lvl="0"/>
            <a:r>
              <a:rPr/>
              <a:t>Reduktion des Menschen auf diagnostische Kriterien gegenüber der Betrachtung komplexer und aufeinandere Bezogener Interaktions- und Beziehungsgefüge</a:t>
            </a:r>
          </a:p>
          <a:p>
            <a:pPr lvl="0"/>
            <a:r>
              <a:rPr/>
              <a:t>Etikettierung</a:t>
            </a:r>
          </a:p>
          <a:p>
            <a:pPr lvl="0"/>
            <a:r>
              <a:rPr/>
              <a:t>Labelling</a:t>
            </a:r>
          </a:p>
          <a:p>
            <a:pPr lvl="0"/>
            <a:r>
              <a:rPr/>
              <a:t>Stigmatisierung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Diagnostik im Kontext von Behinderung und Sonderpädagogischem Förderbedarf</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Behinderung ≠ Sonderpädagogischer Förderbedarf</a:t>
            </a:r>
          </a:p>
        </p:txBody>
      </p:sp>
      <p:sp>
        <p:nvSpPr>
          <p:cNvPr id="3" name="Content Placeholder 2"/>
          <p:cNvSpPr>
            <a:spLocks noGrp="1"/>
          </p:cNvSpPr>
          <p:nvPr>
            <p:ph idx="1"/>
          </p:nvPr>
        </p:nvSpPr>
        <p:spPr/>
        <p:txBody>
          <a:bodyPr/>
          <a:lstStyle/>
          <a:p>
            <a:pPr lvl="0" indent="0" marL="0">
              <a:buNone/>
            </a:pPr>
            <a:r>
              <a:rPr b="1"/>
              <a:t>Behinderung</a:t>
            </a:r>
            <a:r>
              <a:rPr/>
              <a:t> und </a:t>
            </a:r>
            <a:r>
              <a:rPr b="1"/>
              <a:t>Sonderpädagogischer Förderbedarf (SPF)</a:t>
            </a:r>
            <a:r>
              <a:rPr/>
              <a:t> sind 2 unterschiedliche Konzepte für die jeweils unterschiedliche diagnostische Kategoriensysteme angewendet werden</a:t>
            </a:r>
          </a:p>
          <a:p>
            <a:pPr lvl="0"/>
            <a:r>
              <a:rPr/>
              <a:t>Es gibt Kinder, bei denen eine </a:t>
            </a:r>
            <a:r>
              <a:rPr b="1"/>
              <a:t>Behinderung, aber kein Förderbedarf</a:t>
            </a:r>
            <a:r>
              <a:rPr/>
              <a:t> vorliegt</a:t>
            </a:r>
          </a:p>
          <a:p>
            <a:pPr lvl="1"/>
            <a:r>
              <a:rPr/>
              <a:t>beispielsweise haben SuS mit einer Behinderung auf Grund einer Stoffwechselkrankheit nicht zwingend einen Förderbedarf</a:t>
            </a:r>
          </a:p>
          <a:p>
            <a:pPr lvl="0"/>
            <a:r>
              <a:rPr/>
              <a:t>Es gibt Kinder, bei denen </a:t>
            </a:r>
            <a:r>
              <a:rPr b="1"/>
              <a:t>ein Förderbedarf, aber keine Behinderung</a:t>
            </a:r>
            <a:r>
              <a:rPr/>
              <a:t> vorliegt</a:t>
            </a:r>
          </a:p>
          <a:p>
            <a:pPr lvl="1"/>
            <a:r>
              <a:rPr/>
              <a:t>beispielsweise haben SuS mit Förderschwerpunkt Emotional-soziale Entwicklung häufig keine klinisch diagnostizierte psychische oder Verhaltensstörung</a:t>
            </a:r>
          </a:p>
          <a:p>
            <a:pPr lvl="0"/>
            <a:r>
              <a:rPr/>
              <a:t>Es gibt Kinder, bei denen </a:t>
            </a:r>
            <a:r>
              <a:rPr b="1"/>
              <a:t>sowohl eine Behinderung als auch einen Förderbedarf</a:t>
            </a:r>
            <a:r>
              <a:rPr/>
              <a:t> vorliegt</a:t>
            </a:r>
          </a:p>
          <a:p>
            <a:pPr lvl="1"/>
            <a:r>
              <a:rPr/>
              <a:t>beispielsweise haben SuS mit Förderschwerpunkt Lernen überproportional häufig auch eine Lernbehinderung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Behinderung und Sonderpädagogischer Förderbedarf</a:t>
            </a:r>
          </a:p>
        </p:txBody>
      </p:sp>
      <p:sp>
        <p:nvSpPr>
          <p:cNvPr id="3" name="Content Placeholder 2"/>
          <p:cNvSpPr>
            <a:spLocks noGrp="1"/>
          </p:cNvSpPr>
          <p:nvPr>
            <p:ph idx="1"/>
          </p:nvPr>
        </p:nvSpPr>
        <p:spPr/>
        <p:txBody>
          <a:bodyPr/>
          <a:lstStyle/>
          <a:p>
            <a:pPr lvl="0" indent="0" marL="0">
              <a:buNone/>
            </a:pPr>
            <a:r>
              <a:rPr/>
              <a:t>Bezogen auf die Begriffe bzw. Konzepte </a:t>
            </a:r>
            <a:r>
              <a:rPr b="1" i="1"/>
              <a:t>Behinderung</a:t>
            </a:r>
            <a:r>
              <a:rPr/>
              <a:t> und </a:t>
            </a:r>
            <a:r>
              <a:rPr b="1" i="1"/>
              <a:t>Sonderpädagogischer Förderbedarf</a:t>
            </a:r>
            <a:r>
              <a:rPr/>
              <a:t> spielen bezogen auf die diagnostische Klassifikation (und damit im Zusammenhang der Zuweisung von Unterstützungsmaßnahmen) mindestens 2 Perspektiven eine Rolle</a:t>
            </a:r>
          </a:p>
          <a:p>
            <a:pPr lvl="0" indent="-342900" marL="342900">
              <a:buAutoNum type="arabicPeriod"/>
            </a:pPr>
            <a:r>
              <a:rPr b="1"/>
              <a:t>Die sozial-rechtliche Perspektive</a:t>
            </a:r>
          </a:p>
          <a:p>
            <a:pPr lvl="0" indent="-342900" marL="342900">
              <a:buAutoNum type="arabicPeriod"/>
            </a:pPr>
            <a:r>
              <a:rPr b="1"/>
              <a:t>Die fachwissenschaftliche Perspektive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Die sozial-rechtliche Perspektive</a:t>
            </a:r>
          </a:p>
        </p:txBody>
      </p:sp>
      <p:sp>
        <p:nvSpPr>
          <p:cNvPr id="3" name="Content Placeholder 2"/>
          <p:cNvSpPr>
            <a:spLocks noGrp="1"/>
          </p:cNvSpPr>
          <p:nvPr>
            <p:ph idx="1" sz="half"/>
          </p:nvPr>
        </p:nvSpPr>
        <p:spPr/>
        <p:txBody>
          <a:bodyPr/>
          <a:lstStyle/>
          <a:p>
            <a:pPr lvl="0" indent="0" marL="0">
              <a:spcBef>
                <a:spcPts val="3000"/>
              </a:spcBef>
              <a:buNone/>
            </a:pPr>
            <a:r>
              <a:rPr b="1"/>
              <a:t>Behinderung</a:t>
            </a:r>
          </a:p>
          <a:p>
            <a:pPr lvl="0" indent="0" marL="0">
              <a:buNone/>
            </a:pPr>
            <a:r>
              <a:rPr/>
              <a:t>Das </a:t>
            </a:r>
            <a:r>
              <a:rPr>
                <a:hlinkClick r:id="rId2"/>
              </a:rPr>
              <a:t>Sozialgesetzbuch</a:t>
            </a:r>
            <a:r>
              <a:rPr/>
              <a:t> regelt die gesetzlich verankerte/n</a:t>
            </a:r>
          </a:p>
          <a:p>
            <a:pPr lvl="0"/>
            <a:r>
              <a:rPr/>
              <a:t>Teilhabe von Menschen mit Behinderung (</a:t>
            </a:r>
            <a:r>
              <a:rPr>
                <a:hlinkClick r:id="rId3"/>
              </a:rPr>
              <a:t>§ 10 SGB I Teilhabe behinderter Menschen</a:t>
            </a:r>
            <a:r>
              <a:rPr/>
              <a:t>)</a:t>
            </a:r>
          </a:p>
          <a:p>
            <a:pPr lvl="0"/>
            <a:r>
              <a:rPr/>
              <a:t>Leistungen für Menschen mit Behinderung (</a:t>
            </a:r>
            <a:r>
              <a:rPr>
                <a:hlinkClick r:id="rId4"/>
              </a:rPr>
              <a:t>§ 1 SGB IX Selbstbestimmung und Teilhabe</a:t>
            </a:r>
            <a:r>
              <a:rPr/>
              <a:t>)</a:t>
            </a:r>
          </a:p>
          <a:p>
            <a:pPr lvl="0"/>
            <a:r>
              <a:rPr/>
              <a:t>Feststellung von Menschen mit Behinderung (</a:t>
            </a:r>
            <a:r>
              <a:rPr>
                <a:hlinkClick r:id="rId5"/>
              </a:rPr>
              <a:t>§ 2 SGB IX Begriffsbestimmungen</a:t>
            </a:r>
            <a:r>
              <a:rPr/>
              <a:t>)</a:t>
            </a:r>
          </a:p>
          <a:p>
            <a:pPr lvl="0" indent="0" marL="0">
              <a:buNone/>
            </a:pPr>
            <a:r>
              <a:rPr/>
              <a:t>Die Kriterien für die Bestimmung des </a:t>
            </a:r>
            <a:r>
              <a:rPr b="1"/>
              <a:t>Grads der Behinderung (GdB)</a:t>
            </a:r>
            <a:r>
              <a:rPr/>
              <a:t> und </a:t>
            </a:r>
            <a:r>
              <a:rPr b="1"/>
              <a:t>Schädigungsfolgen (GdS)</a:t>
            </a:r>
            <a:r>
              <a:rPr/>
              <a:t> sind in der </a:t>
            </a:r>
            <a:r>
              <a:rPr>
                <a:hlinkClick r:id="rId6"/>
              </a:rPr>
              <a:t>Versorgungsmedizinverordnung</a:t>
            </a:r>
            <a:r>
              <a:rPr/>
              <a:t> festgelegt (BMAS, 2015)</a:t>
            </a:r>
          </a:p>
          <a:p>
            <a:pPr lvl="0"/>
            <a:r>
              <a:rPr b="1"/>
              <a:t>GdS</a:t>
            </a:r>
            <a:r>
              <a:rPr/>
              <a:t> und </a:t>
            </a:r>
            <a:r>
              <a:rPr b="1"/>
              <a:t>GdB</a:t>
            </a:r>
            <a:r>
              <a:rPr/>
              <a:t> sind Maße für die körperlichen, geistigen, seelischen und sozialen Auswirkungen einer Funktionsbeeinträchtigung aufgrund eines Gesundheitsschadens</a:t>
            </a:r>
          </a:p>
        </p:txBody>
      </p:sp>
      <p:sp>
        <p:nvSpPr>
          <p:cNvPr id="4" name="Content Placeholder 3"/>
          <p:cNvSpPr>
            <a:spLocks noGrp="1"/>
          </p:cNvSpPr>
          <p:nvPr>
            <p:ph idx="2" sz="half"/>
          </p:nvPr>
        </p:nvSpPr>
        <p:spPr/>
        <p:txBody>
          <a:bodyPr/>
          <a:lstStyle/>
          <a:p>
            <a:pPr lvl="0" indent="0" marL="0">
              <a:spcBef>
                <a:spcPts val="3000"/>
              </a:spcBef>
              <a:buNone/>
            </a:pPr>
            <a:r>
              <a:rPr b="1"/>
              <a:t>Sonderpägagogischer Förderbedarf (SPF)</a:t>
            </a:r>
          </a:p>
          <a:p>
            <a:pPr lvl="0" indent="0" marL="0">
              <a:buNone/>
            </a:pPr>
            <a:r>
              <a:rPr b="1"/>
              <a:t>Die Ausbildungsordnung sonderpädagogische Förderung – AO-SF</a:t>
            </a:r>
            <a:r>
              <a:rPr/>
              <a:t> (MSW NRW, 2016b)</a:t>
            </a:r>
          </a:p>
          <a:p>
            <a:pPr lvl="0"/>
            <a:r>
              <a:rPr/>
              <a:t>bildet die </a:t>
            </a:r>
            <a:r>
              <a:rPr b="1"/>
              <a:t>Grundlage zur Zuweisung von Föderressourcen</a:t>
            </a:r>
            <a:r>
              <a:rPr/>
              <a:t> für sonderpädagogische Bildungs-, Beratungs- und Unterstützungsangebote</a:t>
            </a:r>
          </a:p>
          <a:p>
            <a:pPr lvl="0"/>
            <a:r>
              <a:rPr/>
              <a:t>wird durch die Eltern (Regelfall) oder die Schule (Ausnahmefall) beantragt und eröffnet, die Verfahrensaufsicht obligt der Schulaufsicht und am Prozess sind sind Regelschullehrkräfte Sonderpädagoginnen, das Gesundheitsamt und ggf. weitere Professionen beteiligt.</a:t>
            </a:r>
          </a:p>
          <a:p>
            <a:pPr lvl="0"/>
            <a:r>
              <a:rPr/>
              <a:t>umfasst einen diagnostichen Begutachtungsprozess zur</a:t>
            </a:r>
          </a:p>
          <a:p>
            <a:pPr lvl="1"/>
            <a:r>
              <a:rPr/>
              <a:t>Feststllellung des </a:t>
            </a:r>
            <a:r>
              <a:rPr b="1"/>
              <a:t>Sonderpädagogische Förderschwerpunktes</a:t>
            </a:r>
            <a:r>
              <a:rPr/>
              <a:t>, wobei in der AO-SF (Abschnitt 4) </a:t>
            </a:r>
            <a:r>
              <a:rPr b="1"/>
              <a:t>8 Förderschwerpunkte</a:t>
            </a:r>
            <a:r>
              <a:rPr/>
              <a:t> differnziert werden</a:t>
            </a:r>
          </a:p>
          <a:p>
            <a:pPr lvl="1"/>
            <a:r>
              <a:rPr/>
              <a:t>Bestimmung des </a:t>
            </a:r>
            <a:r>
              <a:rPr b="1"/>
              <a:t>Förderorts</a:t>
            </a:r>
            <a:r>
              <a:rPr/>
              <a:t>, wobei seit Schuljahr 2014/2015 die sonderpädagogische Förderung im </a:t>
            </a:r>
            <a:r>
              <a:rPr b="1"/>
              <a:t>Gemeinsamen Lernen</a:t>
            </a:r>
            <a:r>
              <a:rPr/>
              <a:t> als Regelfall gilt (Schulministerium NRW, 2014)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Die fachwissenschaftliche Pespektive: Behinderung</a:t>
            </a:r>
          </a:p>
        </p:txBody>
      </p:sp>
      <p:sp>
        <p:nvSpPr>
          <p:cNvPr id="3" name="Text Placeholder 2"/>
          <p:cNvSpPr>
            <a:spLocks noGrp="1"/>
          </p:cNvSpPr>
          <p:nvPr>
            <p:ph idx="1" type="body"/>
          </p:nvPr>
        </p:nvSpPr>
        <p:spPr/>
        <p:txBody>
          <a:bodyPr/>
          <a:lstStyle/>
          <a:p>
            <a:pPr lvl="0"/>
            <a:r>
              <a:rPr/>
              <a:t>Im Rahmen der </a:t>
            </a:r>
            <a:r>
              <a:rPr i="1"/>
              <a:t>Internationale Klassifikation der Funktionsfähigkeit, Behinderung und Gesundheit</a:t>
            </a:r>
            <a:r>
              <a:rPr/>
              <a:t> (ICF &amp; ICF-CY) (World Health Organization, 2001) wird Behinderung als ein dynamisches und flexibles Konstrukt betrachtet, welches</a:t>
            </a:r>
          </a:p>
          <a:p>
            <a:pPr lvl="0"/>
            <a:r>
              <a:rPr/>
              <a:t>neben einem Gesundheitsproblem insbesondere das </a:t>
            </a:r>
            <a:r>
              <a:rPr i="1"/>
              <a:t>Biopsychosoziale Modell von Gesundheit und Krankheit</a:t>
            </a:r>
            <a:r>
              <a:rPr/>
              <a:t> (Büttner &amp; Quindel, 2013) sowie Kontextfaktoren fokussiert und mehrdirektionale Interaktionen berücksichtigt</a:t>
            </a:r>
          </a:p>
          <a:p>
            <a:pPr lvl="0"/>
            <a:r>
              <a:rPr/>
              <a:t>Behinderung wird daher nicht als Eigenschaft einer Person, sondern als abhängig von Kontext und Situation konzeptualisiert, wodurch eine defizitorientierter Sichtweise vermieden werden soll</a:t>
            </a:r>
          </a:p>
        </p:txBody>
      </p:sp>
      <p:sp>
        <p:nvSpPr>
          <p:cNvPr id="5" name="Text Placeholder 4"/>
          <p:cNvSpPr>
            <a:spLocks noGrp="1"/>
          </p:cNvSpPr>
          <p:nvPr>
            <p:ph idx="3" sz="quarter" type="body"/>
          </p:nvPr>
        </p:nvSpPr>
        <p:spPr/>
        <p:txBody>
          <a:bodyPr/>
          <a:lstStyle/>
          <a:p>
            <a:pPr lvl="0" indent="0" marL="0">
              <a:spcBef>
                <a:spcPts val="3000"/>
              </a:spcBef>
              <a:buNone/>
            </a:pPr>
            <a:r>
              <a:rPr b="1"/>
              <a:t>ICF / ICD-CY als Grundlage (Hollenweger, 2013; World Health Organization, 2001)</a:t>
            </a:r>
          </a:p>
        </p:txBody>
      </p:sp>
      <p:pic>
        <p:nvPicPr>
          <p:cNvPr descr="images/ICF_Modell.png" id="0" name="Picture 1"/>
          <p:cNvPicPr>
            <a:picLocks noGrp="1" noChangeAspect="1"/>
          </p:cNvPicPr>
          <p:nvPr/>
        </p:nvPicPr>
        <p:blipFill>
          <a:blip r:embed="rId2"/>
          <a:stretch>
            <a:fillRect/>
          </a:stretch>
        </p:blipFill>
        <p:spPr bwMode="auto">
          <a:xfrm>
            <a:off x="4635500" y="2171700"/>
            <a:ext cx="4038600" cy="1866900"/>
          </a:xfrm>
          <a:prstGeom prst="rect">
            <a:avLst/>
          </a:prstGeom>
          <a:noFill/>
          <a:ln w="9525">
            <a:noFill/>
            <a:headEnd/>
            <a:tailEnd/>
          </a:ln>
        </p:spPr>
      </p:pic>
      <p:sp>
        <p:nvSpPr>
          <p:cNvPr id="6" name="Content Placeholder 5"/>
          <p:cNvSpPr>
            <a:spLocks noGrp="1"/>
          </p:cNvSpPr>
          <p:nvPr>
            <p:ph idx="4" sz="quarter"/>
          </p:nvPr>
        </p:nvSpPr>
        <p:spPr/>
        <p:txBody>
          <a:bodyPr/>
          <a:lstStyle/>
          <a:p>
            <a:pPr lvl="0"/>
            <a:r>
              <a:rPr>
                <a:hlinkClick r:id="rId3"/>
              </a:rPr>
              <a:t>Hier</a:t>
            </a:r>
            <a:r>
              <a:rPr/>
              <a:t> können Sie sich die Sytematik anschauen und einen ICF-basierten Dokumentationsbogen erstellen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Die fachwissenschaftliche Pespektive: Sonderpädagogischer Förderbedarf (1/2)</a:t>
            </a:r>
          </a:p>
        </p:txBody>
      </p:sp>
      <p:sp>
        <p:nvSpPr>
          <p:cNvPr id="3" name="Content Placeholder 2"/>
          <p:cNvSpPr>
            <a:spLocks noGrp="1"/>
          </p:cNvSpPr>
          <p:nvPr>
            <p:ph idx="1"/>
          </p:nvPr>
        </p:nvSpPr>
        <p:spPr/>
        <p:txBody>
          <a:bodyPr/>
          <a:lstStyle/>
          <a:p>
            <a:pPr lvl="0"/>
            <a:r>
              <a:rPr b="1" i="1"/>
              <a:t>Sonderpädagogischer Förderbedarf</a:t>
            </a:r>
            <a:r>
              <a:rPr/>
              <a:t> ist in erster Linie eine schulsozialisatorische Kategorie</a:t>
            </a:r>
          </a:p>
          <a:p>
            <a:pPr lvl="0"/>
            <a:r>
              <a:rPr/>
              <a:t>Die Förderschwerpunkte in Deutschland sind nur teilweise anschlussfähig an internationale Konzeptualisierungen von Sonderpädagogischem Förderbedarf (Special Educational Needs), wobei die Inklusions- und Exklusionsquoten von Schülerinnen mit sonderpädagogischem Förderbedarf abhängig von Schulform, Bundesland und Förderschwerpunkt stark variieren (Klemm, 2022; Klemm &amp; Preuss-Lausitz, 2011)</a:t>
            </a:r>
          </a:p>
          <a:p>
            <a:pPr lvl="0" indent="0" marL="0">
              <a:buNone/>
            </a:pPr>
          </a:p>
          <a:p>
            <a:pPr lvl="0" indent="0" marL="0">
              <a:buNone/>
            </a:pPr>
            <a:r>
              <a:rPr/>
              <a:t>Abbildung entnommen aus Klemm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Die fachwissenschaftliche Pespektive: Sonderpädagogischer Förderbedarf (2/2)</a:t>
            </a:r>
          </a:p>
        </p:txBody>
      </p:sp>
      <p:sp>
        <p:nvSpPr>
          <p:cNvPr id="3" name="Content Placeholder 2"/>
          <p:cNvSpPr>
            <a:spLocks noGrp="1"/>
          </p:cNvSpPr>
          <p:nvPr>
            <p:ph idx="1" sz="half"/>
          </p:nvPr>
        </p:nvSpPr>
        <p:spPr/>
        <p:txBody>
          <a:bodyPr/>
          <a:lstStyle/>
          <a:p>
            <a:pPr lvl="0" indent="0" marL="0">
              <a:buNone/>
            </a:pPr>
            <a:r>
              <a:rPr/>
              <a:t>Die wissenschaftliche Perspektive beinhaltet sowohl Aspekte der schulisch-organisatorsichen Rahmenbedingungen, als auch eine interdisziplinäre Sichtweise auf</a:t>
            </a:r>
          </a:p>
          <a:p>
            <a:pPr lvl="0"/>
            <a:r>
              <a:rPr b="1"/>
              <a:t>Bedingungsfaktoren</a:t>
            </a:r>
            <a:r>
              <a:rPr/>
              <a:t>,</a:t>
            </a:r>
          </a:p>
          <a:p>
            <a:pPr lvl="0"/>
            <a:r>
              <a:rPr b="1"/>
              <a:t>Kontextbedingungen</a:t>
            </a:r>
            <a:r>
              <a:rPr/>
              <a:t> und</a:t>
            </a:r>
          </a:p>
          <a:p>
            <a:pPr lvl="0"/>
            <a:r>
              <a:rPr b="1"/>
              <a:t>evidenzbasierte Ansätze zur Prävention und Förderung,</a:t>
            </a:r>
          </a:p>
          <a:p>
            <a:pPr lvl="0" indent="0" marL="0">
              <a:buNone/>
            </a:pPr>
            <a:r>
              <a:rPr/>
              <a:t>die nicht zwangsläufig kompatibel mit den aktuellen sozialrechtlichen Routinen zur Feststellung des Förderbedarfes sowie des Förderortes ist.</a:t>
            </a:r>
          </a:p>
          <a:p>
            <a:pPr lvl="0" indent="0" marL="0">
              <a:buNone/>
            </a:pPr>
            <a:r>
              <a:rPr/>
              <a:t>Eine kompakte, fachwisschaftliche Darstellung der sonderpädagogischen Förderschwerpunkte kann der rechts abgebildeten, frei zugänglichlichen Publikation entnommen werden (MSW NRW, 2016a).</a:t>
            </a:r>
          </a:p>
        </p:txBody>
      </p:sp>
      <p:sp>
        <p:nvSpPr>
          <p:cNvPr id="4" name="Content Placeholder 3"/>
          <p:cNvSpPr>
            <a:spLocks noGrp="1"/>
          </p:cNvSpPr>
          <p:nvPr>
            <p:ph idx="2" sz="half"/>
          </p:nvPr>
        </p:nvSpPr>
        <p:spPr/>
        <p:txBody>
          <a:bodyPr/>
          <a:lstStyle/>
          <a:p>
            <a:pPr lvl="0" indent="0" marL="0">
              <a:buNone/>
            </a:pPr>
          </a:p>
          <a:p>
            <a:pPr lvl="0" indent="0" marL="0">
              <a:buNone/>
            </a:pPr>
            <a:r>
              <a:rPr/>
              <a:t>Sonderpädagogische Förderschwerpunkte in NRW Ein Blick aus der Wissenschaft in die Praxis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Diagnostische Klassifikation und Evaluation im Kontext der Inklusion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Konsequenzen der UN-Behindertenrechtskonvention für Schule und Diagnostik</a:t>
            </a:r>
          </a:p>
        </p:txBody>
      </p:sp>
      <p:sp>
        <p:nvSpPr>
          <p:cNvPr id="3" name="Content Placeholder 2"/>
          <p:cNvSpPr>
            <a:spLocks noGrp="1"/>
          </p:cNvSpPr>
          <p:nvPr>
            <p:ph idx="1"/>
          </p:nvPr>
        </p:nvSpPr>
        <p:spPr/>
        <p:txBody>
          <a:bodyPr/>
          <a:lstStyle/>
          <a:p>
            <a:pPr lvl="0" indent="0" marL="0">
              <a:spcBef>
                <a:spcPts val="3000"/>
              </a:spcBef>
              <a:buNone/>
            </a:pPr>
            <a:r>
              <a:rPr b="1"/>
              <a:t>UN-Konvention über die Rechte von Personen mit Behinderung (United Nations, 2006):</a:t>
            </a:r>
          </a:p>
          <a:p>
            <a:pPr lvl="0"/>
            <a:r>
              <a:rPr/>
              <a:t>Gewährleistung eines inklusiven Bildungssystems auf allen Ebenen</a:t>
            </a:r>
          </a:p>
          <a:p>
            <a:pPr lvl="0"/>
            <a:r>
              <a:rPr/>
              <a:t>Menschen mit Behinderung werden nicht vom allgemeinen Schulsystem ausgeschlossen – weder von der Grundschule noch von weiterführenden Schulen</a:t>
            </a:r>
          </a:p>
          <a:p>
            <a:pPr lvl="0"/>
            <a:r>
              <a:rPr/>
              <a:t>Treffen von angemessenen Vorkehrungen für die Bedürfnisse der Einzelnen</a:t>
            </a:r>
          </a:p>
          <a:p>
            <a:pPr lvl="0"/>
            <a:r>
              <a:rPr/>
              <a:t>Ermöglichen der notwendigen Unterstützung, um wirksame Bildung zu ermöglichen</a:t>
            </a:r>
          </a:p>
          <a:p>
            <a:pPr lvl="0"/>
            <a:r>
              <a:rPr/>
              <a:t>Schülerinnen und Schüler - ob mit oder ohne Behinderung - lernen gemeinsam, zielgleich oder zieldifferent, in allgemeinbildenden Schulen</a:t>
            </a:r>
          </a:p>
          <a:p>
            <a:pPr lvl="0" indent="0" marL="0">
              <a:spcBef>
                <a:spcPts val="3000"/>
              </a:spcBef>
              <a:buNone/>
            </a:pPr>
            <a:r>
              <a:rPr b="1"/>
              <a:t>Darüber hinaus</a:t>
            </a:r>
          </a:p>
          <a:p>
            <a:pPr lvl="0"/>
            <a:r>
              <a:rPr/>
              <a:t>fordert das Inklusionsparadigma die Überwindung von Diskriminierung durch Selektion entlang unterschiedlicher Heterogenitätsdimensionen (Grosche, 2015; Grosche et al., 2017),</a:t>
            </a:r>
          </a:p>
          <a:p>
            <a:pPr lvl="0"/>
            <a:r>
              <a:rPr/>
              <a:t>was der gegenwärtigen diagnostischen Praxis zur Feststellung sonderpädagogischen Förderbedarfs entgegen steht: </a:t>
            </a:r>
            <a:r>
              <a:rPr b="1" i="1"/>
              <a:t>Das Ressourcen-Ettikettierungs-Dilemma</a:t>
            </a:r>
            <a:r>
              <a:rPr/>
              <a:t> (Neumann &amp; Lütje-Klose, 2020)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Grundlagen der pädagogisch-psychologischen Diagnostik im Spannungsfeld zwischen statusdiagnostischer Klassifikation und prozessbegleitender Evaluation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Inklusive Diagnostik im Präventionsparadigma</a:t>
            </a:r>
          </a:p>
        </p:txBody>
      </p:sp>
      <p:sp>
        <p:nvSpPr>
          <p:cNvPr id="3" name="Content Placeholder 2"/>
          <p:cNvSpPr>
            <a:spLocks noGrp="1"/>
          </p:cNvSpPr>
          <p:nvPr>
            <p:ph idx="1" sz="half"/>
          </p:nvPr>
        </p:nvSpPr>
        <p:spPr/>
        <p:txBody>
          <a:bodyPr/>
          <a:lstStyle/>
          <a:p>
            <a:pPr lvl="0"/>
            <a:r>
              <a:rPr/>
              <a:t>Zur Überwindung des Ressourcen-Ettikettierungs-Dilemma werden in der Forschung international so genannte Mehrebenen-Präventionsansätze (Multitiered Systems of Support) diskutiert (Grosche &amp; Casale, 2021; Grosche &amp; Huber, 2012; Grosche &amp; Volpe, 2013; Stoiber &amp; Gettinger, 2016)</a:t>
            </a:r>
          </a:p>
          <a:p>
            <a:pPr lvl="0"/>
            <a:r>
              <a:rPr/>
              <a:t>Diese Ansätze ermöglichen die Verknüpfung diagnostischer Routinen und evidenzbasierter Förderung in einem präventiven Modell, sind sind in Deutschland jedoch bisher nur im Foschungskontext implementiert</a:t>
            </a:r>
          </a:p>
        </p:txBody>
      </p:sp>
      <p:pic>
        <p:nvPicPr>
          <p:cNvPr descr="fig:  images/Bildschirmfoto%202023-03-31%20um%2014.57.42.png" id="0" name="Picture 1"/>
          <p:cNvPicPr>
            <a:picLocks noGrp="1" noChangeAspect="1"/>
          </p:cNvPicPr>
          <p:nvPr/>
        </p:nvPicPr>
        <p:blipFill>
          <a:blip r:embed="rId2"/>
          <a:stretch>
            <a:fillRect/>
          </a:stretch>
        </p:blipFill>
        <p:spPr bwMode="auto">
          <a:xfrm>
            <a:off x="4648200" y="1371600"/>
            <a:ext cx="4038600" cy="2514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Abb. entnommen aus Grosche &amp; Volpe (2013)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a:t>
            </a:r>
          </a:p>
        </p:txBody>
      </p:sp>
      <p:sp>
        <p:nvSpPr>
          <p:cNvPr id="3" name="Content Placeholder 2"/>
          <p:cNvSpPr>
            <a:spLocks noGrp="1"/>
          </p:cNvSpPr>
          <p:nvPr>
            <p:ph idx="1"/>
          </p:nvPr>
        </p:nvSpPr>
        <p:spPr/>
        <p:txBody>
          <a:bodyPr/>
          <a:lstStyle/>
          <a:p>
            <a:pPr lvl="0" indent="0" marL="0">
              <a:buNone/>
            </a:pPr>
            <a:r>
              <a:rPr/>
              <a:t>Artelt, C., &amp; Gräsel, C. (2009). Diagnostische Kompetenz von Lehrkräften. </a:t>
            </a:r>
            <a:r>
              <a:rPr i="1"/>
              <a:t>Zeitschrift für Pädagogische Psychologie</a:t>
            </a:r>
            <a:r>
              <a:rPr/>
              <a:t>, </a:t>
            </a:r>
            <a:r>
              <a:rPr i="1"/>
              <a:t>23</a:t>
            </a:r>
            <a:r>
              <a:rPr/>
              <a:t>(34), 157–160. </a:t>
            </a:r>
            <a:r>
              <a:rPr>
                <a:hlinkClick r:id="rId2"/>
              </a:rPr>
              <a:t>https://doi.org/10.1024/1010-0652.23.34.157</a:t>
            </a:r>
          </a:p>
          <a:p>
            <a:pPr lvl="0" indent="0" marL="0">
              <a:buNone/>
            </a:pPr>
            <a:r>
              <a:rPr/>
              <a:t>Baumert, J., &amp; Kunter, M. (2006). Stichwort: Professionelle Kompetenz von Lehrkräften. </a:t>
            </a:r>
            <a:r>
              <a:rPr i="1"/>
              <a:t>Zeitschrift Für Erziehungswissenschaft</a:t>
            </a:r>
            <a:r>
              <a:rPr/>
              <a:t>, </a:t>
            </a:r>
            <a:r>
              <a:rPr i="1"/>
              <a:t>9</a:t>
            </a:r>
            <a:r>
              <a:rPr/>
              <a:t>(4), 469–520. </a:t>
            </a:r>
            <a:r>
              <a:rPr>
                <a:hlinkClick r:id="rId3"/>
              </a:rPr>
              <a:t>https://doi.org/10.1007/s11618-006-0165-2</a:t>
            </a:r>
          </a:p>
          <a:p>
            <a:pPr lvl="0" indent="0" marL="0">
              <a:buNone/>
            </a:pPr>
            <a:r>
              <a:rPr/>
              <a:t>BMAS. (2015). </a:t>
            </a:r>
            <a:r>
              <a:rPr i="1"/>
              <a:t>Versorgungsmedizin-Verordnung  VersMedV  Versorgungsmedizinische Grundsätze</a:t>
            </a:r>
            <a:r>
              <a:rPr/>
              <a:t>. BMAS. </a:t>
            </a:r>
            <a:r>
              <a:rPr>
                <a:hlinkClick r:id="rId4"/>
              </a:rPr>
              <a:t>https://www.bmas.de/SharedDocs/Downloads/DE/Publikationen/k710-versorgungsmed-verordnung.pdf?__blob=publicationFile&amp;v=1</a:t>
            </a:r>
          </a:p>
          <a:p>
            <a:pPr lvl="0" indent="0" marL="0">
              <a:buNone/>
            </a:pPr>
            <a:r>
              <a:rPr/>
              <a:t>Bruder, S., Klug, J., Hertel, S., &amp; Schmitz, B. (2010). </a:t>
            </a:r>
            <a:r>
              <a:rPr i="1"/>
              <a:t>Modellierung der Beratungskompetenz von Lehrkräften. Projekt Beratungskompetenz</a:t>
            </a:r>
            <a:r>
              <a:rPr/>
              <a:t>. </a:t>
            </a:r>
            <a:r>
              <a:rPr>
                <a:hlinkClick r:id="rId5"/>
              </a:rPr>
              <a:t>https://doi.org/10.25656/01:3436</a:t>
            </a:r>
          </a:p>
          <a:p>
            <a:pPr lvl="0" indent="0" marL="0">
              <a:buNone/>
            </a:pPr>
            <a:r>
              <a:rPr/>
              <a:t>Büttner, C., &amp; Quindel, R. (2013). </a:t>
            </a:r>
            <a:r>
              <a:rPr i="1"/>
              <a:t>ICF als bio-psycho-soziales Modell von Gesundheit</a:t>
            </a:r>
            <a:r>
              <a:rPr/>
              <a:t> (pp. 75–88). Springer Berlin Heidelberg. </a:t>
            </a:r>
            <a:r>
              <a:rPr>
                <a:hlinkClick r:id="rId6"/>
              </a:rPr>
              <a:t>https://doi.org/10.1007/978-3-642-30212-1_5</a:t>
            </a:r>
          </a:p>
          <a:p>
            <a:pPr lvl="0" indent="0" marL="0">
              <a:buNone/>
            </a:pPr>
            <a:r>
              <a:rPr/>
              <a:t>Eickelmann, B. (2020b). </a:t>
            </a:r>
            <a:r>
              <a:rPr i="1"/>
              <a:t>Lehrkräfte in der digitalisierten Welt - Orientierungsrahmen für die Lehrerausbildung und Lehrerfortbildung in NRW</a:t>
            </a:r>
            <a:r>
              <a:rPr/>
              <a:t>. Ministerium für Schule und Bildung des Landes Nordrhein-Westfalen.</a:t>
            </a:r>
          </a:p>
          <a:p>
            <a:pPr lvl="0" indent="0" marL="0">
              <a:buNone/>
            </a:pPr>
            <a:r>
              <a:rPr/>
              <a:t>Eickelmann, B. (2020a). </a:t>
            </a:r>
            <a:r>
              <a:rPr i="1"/>
              <a:t>Lehrkräfte in der digitalisierten welt - orientierungsrahmen für die lehrerausbildung und lehrerfortbildung in NRW</a:t>
            </a:r>
            <a:r>
              <a:rPr/>
              <a:t>. </a:t>
            </a:r>
            <a:r>
              <a:rPr>
                <a:hlinkClick r:id="rId7"/>
              </a:rPr>
              <a:t>https://www.medienberatung.schulministerium.nrw.de/_Medienberatung-NRW/Publikationen/Lehrkraefte_Digitalisierte_Welt_2020.pdf</a:t>
            </a:r>
          </a:p>
          <a:p>
            <a:pPr lvl="0" indent="0" marL="0">
              <a:buNone/>
            </a:pPr>
            <a:r>
              <a:rPr/>
              <a:t>Falkai, P., &amp; Wittchen, H.-U. (2018). </a:t>
            </a:r>
            <a:r>
              <a:rPr i="1"/>
              <a:t>Diagnostisches und statistisches Manual psychischer Störungen DSM-5® Elektronische Ressource</a:t>
            </a:r>
            <a:r>
              <a:rPr/>
              <a:t> (2., korrigierte Auflage). Hogrefe. </a:t>
            </a:r>
            <a:r>
              <a:rPr>
                <a:hlinkClick r:id="rId8"/>
              </a:rPr>
              <a:t>https://doi.org/10.1026/02803-000</a:t>
            </a:r>
          </a:p>
          <a:p>
            <a:pPr lvl="0" indent="0" marL="0">
              <a:buNone/>
            </a:pPr>
            <a:r>
              <a:rPr/>
              <a:t>Greve, W., Wentura, D., Gräser, H., &amp; Schmitz, U. (1997). </a:t>
            </a:r>
            <a:r>
              <a:rPr i="1"/>
              <a:t>Wissenschaftliche Beobachtung: eine Einführung</a:t>
            </a:r>
            <a:r>
              <a:rPr/>
              <a:t> (2. Aufl.). Beltz.</a:t>
            </a:r>
          </a:p>
          <a:p>
            <a:pPr lvl="0" indent="0" marL="0">
              <a:buNone/>
            </a:pPr>
            <a:r>
              <a:rPr/>
              <a:t>Grosche, M. (2015). </a:t>
            </a:r>
            <a:r>
              <a:rPr i="1"/>
              <a:t>Was ist inklusion?</a:t>
            </a:r>
            <a:r>
              <a:rPr/>
              <a:t> (P. Kuhl, P. Stanat, B. Lütje-Klose, C. Gresch, H. A. Pant, &amp; M. Prenzel, Eds.; pp. 17–39). Springer Fachmedien Wiesbaden. </a:t>
            </a:r>
            <a:r>
              <a:rPr>
                <a:hlinkClick r:id="rId9"/>
              </a:rPr>
              <a:t>https://doi.org/10.1007/978-3-658-06604-8_1</a:t>
            </a:r>
          </a:p>
          <a:p>
            <a:pPr lvl="0" indent="0" marL="0">
              <a:buNone/>
            </a:pPr>
            <a:r>
              <a:rPr/>
              <a:t>Grosche, M., &amp; Casale, G. (2021). „Response-to-intervention (RTI) und schulische inklusion–grundlegender widerspruch oder zwei seiten einer medaille?“. </a:t>
            </a:r>
            <a:r>
              <a:rPr i="1"/>
              <a:t>Inklusion: Chancen Und Herausforderungen. Göttingen: Hogrefe</a:t>
            </a:r>
            <a:r>
              <a:rPr/>
              <a:t>, 169–183.</a:t>
            </a:r>
          </a:p>
          <a:p>
            <a:pPr lvl="0" indent="0" marL="0">
              <a:buNone/>
            </a:pPr>
            <a:r>
              <a:rPr/>
              <a:t>Grosche, M., &amp; Huber, C. (2012). Das response-to-intervention-modell als grundlage für einen inklusiven paradigmenwechsel in der sonderpädagogik. </a:t>
            </a:r>
            <a:r>
              <a:rPr i="1"/>
              <a:t>Zeitschrift Für Heilpädagogik</a:t>
            </a:r>
            <a:r>
              <a:rPr/>
              <a:t>, </a:t>
            </a:r>
            <a:r>
              <a:rPr i="1"/>
              <a:t>63</a:t>
            </a:r>
            <a:r>
              <a:rPr/>
              <a:t>, 312–388.</a:t>
            </a:r>
          </a:p>
          <a:p>
            <a:pPr lvl="0" indent="0" marL="0">
              <a:buNone/>
            </a:pPr>
            <a:r>
              <a:rPr/>
              <a:t>Grosche, M., Piezunka, A., &amp; Schaffus, T. (2017). Vier definitionen von schulischer inklusion und ihr konsensueller kern. Ergebnisse von experteninterviews mit inklusionsforschenden. </a:t>
            </a:r>
            <a:r>
              <a:rPr i="1"/>
              <a:t>Unterichtswissenschaft</a:t>
            </a:r>
            <a:r>
              <a:rPr/>
              <a:t>, </a:t>
            </a:r>
            <a:r>
              <a:rPr i="1"/>
              <a:t>45</a:t>
            </a:r>
            <a:r>
              <a:rPr/>
              <a:t>, 207–217.</a:t>
            </a:r>
          </a:p>
          <a:p>
            <a:pPr lvl="0" indent="0" marL="0">
              <a:buNone/>
            </a:pPr>
            <a:r>
              <a:rPr/>
              <a:t>Grosche, M., &amp; Volpe, R. J. (2013). Response-to-intervention (RTI) as a model to facilitate inclusion for students with learning and behaviour problems. </a:t>
            </a:r>
            <a:r>
              <a:rPr i="1"/>
              <a:t>European Journal of Special Needs Education</a:t>
            </a:r>
            <a:r>
              <a:rPr/>
              <a:t>, </a:t>
            </a:r>
            <a:r>
              <a:rPr i="1"/>
              <a:t>28</a:t>
            </a:r>
            <a:r>
              <a:rPr/>
              <a:t>(3), 254–269. </a:t>
            </a:r>
            <a:r>
              <a:rPr>
                <a:hlinkClick r:id="rId10"/>
              </a:rPr>
              <a:t>https://doi.org/10.1080/08856257.2013.768452</a:t>
            </a:r>
          </a:p>
          <a:p>
            <a:pPr lvl="0" indent="0" marL="0">
              <a:buNone/>
            </a:pPr>
            <a:r>
              <a:rPr/>
              <a:t>Hollenweger, J. (Ed.). (2013). </a:t>
            </a:r>
            <a:r>
              <a:rPr i="1"/>
              <a:t>ICF-CY: Internationale klassifikation der funktionsfähigkeit, behinderung und gesundheit bei kindern und jugendlichen</a:t>
            </a:r>
            <a:r>
              <a:rPr/>
              <a:t> (2nd reprint of 1st edition). Verlag Hans Huber.</a:t>
            </a:r>
          </a:p>
          <a:p>
            <a:pPr lvl="0" indent="0" marL="0">
              <a:buNone/>
            </a:pPr>
            <a:r>
              <a:rPr/>
              <a:t>Klemm, K. (2022). </a:t>
            </a:r>
            <a:r>
              <a:rPr i="1"/>
              <a:t>Inklusion in Deutschlands Schulen: Eine bildungsstatistische Momentaufnahme 2020/21</a:t>
            </a:r>
            <a:r>
              <a:rPr/>
              <a:t>. </a:t>
            </a:r>
            <a:r>
              <a:rPr>
                <a:hlinkClick r:id="rId11"/>
              </a:rPr>
              <a:t>https://doi.org/10.11586/2022067</a:t>
            </a:r>
          </a:p>
          <a:p>
            <a:pPr lvl="0" indent="0" marL="0">
              <a:buNone/>
            </a:pPr>
            <a:r>
              <a:rPr/>
              <a:t>Klemm, K., &amp; Preuss-Lausitz, U. (2011). </a:t>
            </a:r>
            <a:r>
              <a:rPr i="1"/>
              <a:t>Auf dem weg zur schulischen inklusion in nordrhein-westfalen: Empfehlungen zur umsetzung der UN-behindertenrechtskonvention im bereich der allgemeinen schulen</a:t>
            </a:r>
            <a:r>
              <a:rPr/>
              <a:t>. </a:t>
            </a:r>
            <a:r>
              <a:rPr>
                <a:hlinkClick r:id="rId12"/>
              </a:rPr>
              <a:t>https://www.schulministerium.nrw.de/docs/Schulsystem/Inklusion/Gutachten-_Auf-dem-Weg-zur-schulischen-Inklusion-in-Nordrhein-Westfalen_/NRW_Inklusionskonzept_2011__-_neue_Version_08_07_11.pdf</a:t>
            </a:r>
          </a:p>
          <a:p>
            <a:pPr lvl="0" indent="0" marL="0">
              <a:buNone/>
            </a:pPr>
            <a:r>
              <a:rPr/>
              <a:t>Klug, J., Bruder, S., Keller, S., &amp; Schmitz, B. (2012). Hängen Diagnostische Kompetenz und Beratungskompetenz von Lehrkräften zusammen?: Eine korrelative Untersuchung. </a:t>
            </a:r>
            <a:r>
              <a:rPr i="1"/>
              <a:t>Psychologische Rundschau</a:t>
            </a:r>
            <a:r>
              <a:rPr/>
              <a:t>, </a:t>
            </a:r>
            <a:r>
              <a:rPr i="1"/>
              <a:t>63</a:t>
            </a:r>
            <a:r>
              <a:rPr/>
              <a:t>(1), 3–10. </a:t>
            </a:r>
            <a:r>
              <a:rPr>
                <a:hlinkClick r:id="rId13"/>
              </a:rPr>
              <a:t>https://doi.org/10.1026/0033-3042/a000104</a:t>
            </a:r>
          </a:p>
          <a:p>
            <a:pPr lvl="0" indent="0" marL="0">
              <a:buNone/>
            </a:pPr>
            <a:r>
              <a:rPr/>
              <a:t>Kultusminister Konferenz. (2019). </a:t>
            </a:r>
            <a:r>
              <a:rPr i="1"/>
              <a:t>Standards für die lehrerbildung: bildungswissenschaften</a:t>
            </a:r>
            <a:r>
              <a:rPr/>
              <a:t> (pp. 1–14). </a:t>
            </a:r>
            <a:r>
              <a:rPr>
                <a:hlinkClick r:id="rId14"/>
              </a:rPr>
              <a:t>https://www.kmk.org/fileadmin/veroeffentlichungen_beschluesse/2004/2004_12_16-Standards-Lehrerbildung-Bildungswissenschaften.pdf</a:t>
            </a:r>
          </a:p>
          <a:p>
            <a:pPr lvl="0" indent="0" marL="0">
              <a:buNone/>
            </a:pPr>
            <a:r>
              <a:rPr/>
              <a:t>Melzer, C., &amp; Hillenbrand, C. (2013). Aufgaben sonderpädagogischer Lehrkräfte für die inklusive Bildung: Empirische Befunde internationaler Studien. </a:t>
            </a:r>
            <a:r>
              <a:rPr i="1"/>
              <a:t>Zeitschrift Für Heilpädagogik</a:t>
            </a:r>
            <a:r>
              <a:rPr/>
              <a:t>, </a:t>
            </a:r>
            <a:r>
              <a:rPr i="1"/>
              <a:t>5</a:t>
            </a:r>
            <a:r>
              <a:rPr/>
              <a:t>, 194–202.</a:t>
            </a:r>
          </a:p>
          <a:p>
            <a:pPr lvl="0" indent="0" marL="0">
              <a:buNone/>
            </a:pPr>
            <a:r>
              <a:rPr/>
              <a:t>Melzer, C., Hillenbrand, C., Sprenger, D., &amp; Hennemann, T. (2015). Aufgaben von Lehrkräften in inklusiven Bildungssystemen internationaler Studien. </a:t>
            </a:r>
            <a:r>
              <a:rPr i="1"/>
              <a:t>Erziehungswissenschaft</a:t>
            </a:r>
            <a:r>
              <a:rPr/>
              <a:t>, </a:t>
            </a:r>
            <a:r>
              <a:rPr i="1"/>
              <a:t>26</a:t>
            </a:r>
            <a:r>
              <a:rPr/>
              <a:t>(2), 61–80. </a:t>
            </a:r>
            <a:r>
              <a:rPr>
                <a:hlinkClick r:id="rId15"/>
              </a:rPr>
              <a:t>https://doi.org/10.3224/ezw.v26i2.21070</a:t>
            </a:r>
          </a:p>
          <a:p>
            <a:pPr lvl="0" indent="0" marL="0">
              <a:buNone/>
            </a:pPr>
            <a:r>
              <a:rPr/>
              <a:t>MSW NRW (Ed.). (2016a). </a:t>
            </a:r>
            <a:r>
              <a:rPr i="1"/>
              <a:t>Sonderpädagogische förderschwerpunkte in NRW: Ein blick aus der wissenschaft in die praxis</a:t>
            </a:r>
            <a:r>
              <a:rPr/>
              <a:t>. MSW NRW.</a:t>
            </a:r>
          </a:p>
          <a:p>
            <a:pPr lvl="0" indent="0" marL="0">
              <a:buNone/>
            </a:pPr>
            <a:r>
              <a:rPr/>
              <a:t>MSW NRW. (2016b). </a:t>
            </a:r>
            <a:r>
              <a:rPr i="1"/>
              <a:t>Verordnung über die sonderpädagogische förderung, den hausunterricht und die schule für kranke: Ausbildungsordnung sonderpädagogische förderung - AO-SF</a:t>
            </a:r>
            <a:r>
              <a:rPr/>
              <a:t>. Ritterbach Verlag.</a:t>
            </a:r>
          </a:p>
          <a:p>
            <a:pPr lvl="0" indent="0" marL="0">
              <a:buNone/>
            </a:pPr>
            <a:r>
              <a:rPr/>
              <a:t>Neumann, P., Grüter, S., Eckel, L., Lütje-Klose, B., Wild, E., &amp; Gorges, J. (2021). Aufgaben und Zuständigkeiten von allgemeinen und sonderpädagogischen Lehrkräften sowie Fachkräften der Schulsozialarbeit in inklusiven Schulen der Sekundarstufe I. Erste Ergebnisse aus dem BiFoKi-Projekt. </a:t>
            </a:r>
            <a:r>
              <a:rPr i="1"/>
              <a:t>Zeitschrift für Heilpädagogik</a:t>
            </a:r>
            <a:r>
              <a:rPr/>
              <a:t>, </a:t>
            </a:r>
            <a:r>
              <a:rPr i="1"/>
              <a:t>72</a:t>
            </a:r>
            <a:r>
              <a:rPr/>
              <a:t>(4), 164–177.</a:t>
            </a:r>
          </a:p>
          <a:p>
            <a:pPr lvl="0" indent="0" marL="0">
              <a:buNone/>
            </a:pPr>
            <a:r>
              <a:rPr/>
              <a:t>Neumann, P., &amp; Lütje-Klose, B. (2020). </a:t>
            </a:r>
            <a:r>
              <a:rPr i="1"/>
              <a:t>Diagnostik in inklusiven Schulen  zwischen Stigmatisierung, Etikettierungs-Ressourcen-Dilemma und förderorientierter Handlungsplanung</a:t>
            </a:r>
            <a:r>
              <a:rPr/>
              <a:t> (C. Gresch, P. Kuhl, M. Grosche, C. Sälzer, &amp; P. Stanat, Eds.; pp. 3–28). Springer Fachmedien Wiesbaden. </a:t>
            </a:r>
            <a:r>
              <a:rPr>
                <a:hlinkClick r:id="rId16"/>
              </a:rPr>
              <a:t>https://doi.org/10.1007/978-3-658-27608-9_1</a:t>
            </a:r>
          </a:p>
          <a:p>
            <a:pPr lvl="0" indent="0" marL="0">
              <a:buNone/>
            </a:pPr>
            <a:r>
              <a:rPr/>
              <a:t>Petermann, F., Eid, M., &amp; Bengel, J. (Eds.). (2006). </a:t>
            </a:r>
            <a:r>
              <a:rPr i="1"/>
              <a:t>Handbuch der psychologischen Diagnostik</a:t>
            </a:r>
            <a:r>
              <a:rPr/>
              <a:t>. Hogrefe.</a:t>
            </a:r>
          </a:p>
          <a:p>
            <a:pPr lvl="0" indent="0" marL="0">
              <a:buNone/>
            </a:pPr>
            <a:r>
              <a:rPr/>
              <a:t>Remschmidt, H., Schmidt, M. H., &amp; Poustka, F. (Eds.). (2017). </a:t>
            </a:r>
            <a:r>
              <a:rPr i="1"/>
              <a:t>Multiaxiales Klassifikationsschema für psychische Störungen des Kindes- und Jugendalters nach ICD-10: Mit einem synoptischen Vergleich von ICD-10 und DSM-5®</a:t>
            </a:r>
            <a:r>
              <a:rPr/>
              <a:t> (7., aktualisierte Auflage). Hogrefe.</a:t>
            </a:r>
          </a:p>
          <a:p>
            <a:pPr lvl="0" indent="0" marL="0">
              <a:buNone/>
            </a:pPr>
            <a:r>
              <a:rPr/>
              <a:t>Schmidt-Atzert, L., Krumm, S., &amp; Amelang, M. (Eds.). (2021). </a:t>
            </a:r>
            <a:r>
              <a:rPr i="1"/>
              <a:t>Psychologische Diagnostik</a:t>
            </a:r>
            <a:r>
              <a:rPr/>
              <a:t>. Springer Berlin Heidelberg. </a:t>
            </a:r>
            <a:r>
              <a:rPr>
                <a:hlinkClick r:id="rId17"/>
              </a:rPr>
              <a:t>https://doi.org/10.1007/978-3-662-61643-7</a:t>
            </a:r>
          </a:p>
          <a:p>
            <a:pPr lvl="0" indent="0" marL="0">
              <a:buNone/>
            </a:pPr>
            <a:r>
              <a:rPr/>
              <a:t>Schulministerium NRW. (2014). </a:t>
            </a:r>
            <a:r>
              <a:rPr i="1"/>
              <a:t>NeuntesSchulrechtsaenderungsgesetz.pdf</a:t>
            </a:r>
            <a:r>
              <a:rPr/>
              <a:t>. </a:t>
            </a:r>
            <a:r>
              <a:rPr>
                <a:hlinkClick r:id="rId18"/>
              </a:rPr>
              <a:t>https://www.schulministerium.nrw/sites/default/files/documents/NeuntesSchulrechtsaenderungsgesetz.pdf</a:t>
            </a:r>
          </a:p>
          <a:p>
            <a:pPr lvl="0" indent="0" marL="0">
              <a:buNone/>
            </a:pPr>
            <a:r>
              <a:rPr/>
              <a:t>Stoiber, K. C., &amp; Gettinger, M. (2016). </a:t>
            </a:r>
            <a:r>
              <a:rPr i="1"/>
              <a:t>Multi-Tiered Systems of Support and Evidence-Based Practices</a:t>
            </a:r>
            <a:r>
              <a:rPr/>
              <a:t> (S. R. Jimerson, M. K. Burns, &amp; A. M. VanDerHeyden, Eds.; pp. 121–141). Springer US. </a:t>
            </a:r>
            <a:r>
              <a:rPr>
                <a:hlinkClick r:id="rId19"/>
              </a:rPr>
              <a:t>https://doi.org/10.1007/978-1-4899-7568-3_9</a:t>
            </a:r>
          </a:p>
          <a:p>
            <a:pPr lvl="0" indent="0" marL="0">
              <a:buNone/>
            </a:pPr>
            <a:r>
              <a:rPr/>
              <a:t>Südkamp, A., &amp; Praetorius, A.-K. (Eds.). (2017). </a:t>
            </a:r>
            <a:r>
              <a:rPr i="1"/>
              <a:t>Diagnostische Kompetenz von Lehrkräften: theoretische und methodische Weiterentwicklungen</a:t>
            </a:r>
            <a:r>
              <a:rPr/>
              <a:t>. Waxmann.</a:t>
            </a:r>
          </a:p>
          <a:p>
            <a:pPr lvl="0" indent="0" marL="0">
              <a:buNone/>
            </a:pPr>
            <a:r>
              <a:rPr/>
              <a:t>United Nations. (2006). </a:t>
            </a:r>
            <a:r>
              <a:rPr i="1"/>
              <a:t>Convention on the rights of persons with disabilities (CRPD)</a:t>
            </a:r>
            <a:r>
              <a:rPr/>
              <a:t>. </a:t>
            </a:r>
            <a:r>
              <a:rPr>
                <a:hlinkClick r:id="rId20"/>
              </a:rPr>
              <a:t>http://www.un.org/disabilities/documents/convention/convoptprot-e.pdf</a:t>
            </a:r>
          </a:p>
          <a:p>
            <a:pPr lvl="0" indent="0" marL="0">
              <a:buNone/>
            </a:pPr>
            <a:r>
              <a:rPr/>
              <a:t>World Health Organization. (2001). </a:t>
            </a:r>
            <a:r>
              <a:rPr i="1"/>
              <a:t>International classification of functioning, disability and health : ICF</a:t>
            </a:r>
            <a:r>
              <a:rPr/>
              <a:t>. </a:t>
            </a:r>
            <a:r>
              <a:rPr>
                <a:hlinkClick r:id="rId21"/>
              </a:rPr>
              <a:t>https://apps.who.int/iris/handle/10665/42407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Relevanz diagnostischer Kompetenzen im Lehrer:innenberuf (1/2)</a:t>
            </a:r>
          </a:p>
        </p:txBody>
      </p:sp>
      <p:sp>
        <p:nvSpPr>
          <p:cNvPr id="3" name="Content Placeholder 2"/>
          <p:cNvSpPr>
            <a:spLocks noGrp="1"/>
          </p:cNvSpPr>
          <p:nvPr>
            <p:ph idx="1"/>
          </p:nvPr>
        </p:nvSpPr>
        <p:spPr/>
        <p:txBody>
          <a:bodyPr/>
          <a:lstStyle/>
          <a:p>
            <a:pPr lvl="0"/>
            <a:r>
              <a:rPr b="1"/>
              <a:t>Diagnostische Kompetenzen</a:t>
            </a:r>
            <a:r>
              <a:rPr/>
              <a:t> bilden Schwerpunkte in der bildungswissenchaftlichen Ausbildung von Lehrkräften (aller Schulformen) auf Landes- und Bundesebene (Eickelmann, 2020a; Kultusminister Konferenz, 2019)</a:t>
            </a:r>
          </a:p>
          <a:p>
            <a:pPr lvl="0"/>
            <a:r>
              <a:rPr b="1"/>
              <a:t>Diagnostik</a:t>
            </a:r>
            <a:r>
              <a:rPr/>
              <a:t> ist zentrale Aufgabe für (sonderpädagogische) Lehrkräfte und Kooperationsanlass zwischen Sonderpädagog:innen und Regelschullehrkräften in inklusiven Settings (Melzer et al., 2015; Melzer &amp; Hillenbrand, 2013; Neumann et al., 2021)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Relevanz diagnostischer Kompetenzen im Lehrer:innenberuf (2/2)</a:t>
            </a:r>
          </a:p>
        </p:txBody>
      </p:sp>
      <p:sp>
        <p:nvSpPr>
          <p:cNvPr id="3" name="Content Placeholder 2"/>
          <p:cNvSpPr>
            <a:spLocks noGrp="1"/>
          </p:cNvSpPr>
          <p:nvPr>
            <p:ph idx="1"/>
          </p:nvPr>
        </p:nvSpPr>
        <p:spPr/>
        <p:txBody>
          <a:bodyPr/>
          <a:lstStyle/>
          <a:p>
            <a:pPr lvl="0"/>
            <a:r>
              <a:rPr b="1"/>
              <a:t>Pädagogisch-psychologische und diagnostische Kompetenzen</a:t>
            </a:r>
            <a:r>
              <a:rPr/>
              <a:t> sind zur Ausübung von unterrichtsbezogenen Beratungs- und Beurteilungsaufgaben erforderlich (Kultusminister Konferenz, 2019)</a:t>
            </a:r>
          </a:p>
          <a:p>
            <a:pPr lvl="1"/>
            <a:r>
              <a:rPr i="1"/>
              <a:t>Kompetenz 7</a:t>
            </a:r>
            <a:r>
              <a:rPr/>
              <a:t>: “Lehrkräfte diagnostizieren Lernvoraussetzungen und Lernprozesse von Schülerinnen und Schülern; sie fördern Schülerinnen und Schüler gezielt und beraten Lernende und deren Eltern.”</a:t>
            </a:r>
          </a:p>
          <a:p>
            <a:pPr lvl="1"/>
            <a:r>
              <a:rPr i="1"/>
              <a:t>Kompetenz 8</a:t>
            </a:r>
            <a:r>
              <a:rPr/>
              <a:t>: “Lehrkräfte erfassen die Leistungsentwicklung von Schülerinnen und Schülern und beurteilen Lernprozesse und Leistungen auf der Grundlage transparenter Beurteilungsmaßstäbe.”</a:t>
            </a:r>
          </a:p>
          <a:p>
            <a:pPr lvl="0"/>
            <a:r>
              <a:rPr b="1"/>
              <a:t>Diagnostik und individuelle Förderung</a:t>
            </a:r>
            <a:r>
              <a:rPr/>
              <a:t> als Teilkompetenzen im Handlungsfeld </a:t>
            </a:r>
            <a:r>
              <a:rPr i="1"/>
              <a:t>Lernen und Leisten fördern</a:t>
            </a:r>
            <a:r>
              <a:rPr/>
              <a:t> dar (Eickelmann, 2020b, MSW-NRW)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Diagnostische Kompetenz von Lehrer:innen in der Forschung</a:t>
            </a:r>
          </a:p>
        </p:txBody>
      </p:sp>
      <p:sp>
        <p:nvSpPr>
          <p:cNvPr id="3" name="Content Placeholder 2"/>
          <p:cNvSpPr>
            <a:spLocks noGrp="1"/>
          </p:cNvSpPr>
          <p:nvPr>
            <p:ph idx="1"/>
          </p:nvPr>
        </p:nvSpPr>
        <p:spPr/>
        <p:txBody>
          <a:bodyPr/>
          <a:lstStyle/>
          <a:p>
            <a:pPr lvl="0"/>
            <a:r>
              <a:rPr/>
              <a:t>Obwohl zahlreiche Arbeiten zur diagnostischen Urteilsgenauigkeit vorliegen, ist die </a:t>
            </a:r>
            <a:r>
              <a:rPr b="1"/>
              <a:t>Forschungslage zur diagnostischen Kompetenz als Fähigkeitsfacette</a:t>
            </a:r>
            <a:r>
              <a:rPr/>
              <a:t> noch vergleichsweise jung und unaussagekräftig (Artelt &amp; Gräsel, 2009; Südkamp &amp; Praetorius, 2017)</a:t>
            </a:r>
          </a:p>
          <a:p>
            <a:pPr lvl="0"/>
            <a:r>
              <a:rPr/>
              <a:t>Über die Betrachtung diagnostischer Kompetenz als </a:t>
            </a:r>
            <a:r>
              <a:rPr i="1"/>
              <a:t>Akkuratheit diagnostischer Urteile</a:t>
            </a:r>
            <a:r>
              <a:rPr/>
              <a:t> hinaus, wird diagnostische Kompetenz als </a:t>
            </a:r>
            <a:r>
              <a:rPr b="1"/>
              <a:t>Teilfacette pädagogischer Professionalität</a:t>
            </a:r>
            <a:r>
              <a:rPr/>
              <a:t> und </a:t>
            </a:r>
            <a:r>
              <a:rPr b="1"/>
              <a:t>zentrale berufsbezogene Fähigkeit</a:t>
            </a:r>
            <a:r>
              <a:rPr/>
              <a:t> im Lehrer*innenberuf verstanden (Artelt &amp; Gräsel, 2009), z.B.</a:t>
            </a:r>
          </a:p>
          <a:p>
            <a:pPr lvl="1"/>
            <a:r>
              <a:rPr/>
              <a:t>im COACTIV-Modell als Teilfacette des allgemeinen pädagogischen Wissens und Könnens (Baumert &amp; Kunter, 2006)</a:t>
            </a:r>
          </a:p>
          <a:p>
            <a:pPr lvl="1"/>
            <a:r>
              <a:rPr/>
              <a:t>als Teilfacette des fünfdimensionalen Modells zu Beratungskompetenz (Bruder et al., 2010)</a:t>
            </a:r>
          </a:p>
          <a:p>
            <a:pPr lvl="0"/>
            <a:r>
              <a:rPr/>
              <a:t>In Forschungsarbeiten konnten Zusammenhänge zwischen den Beratungskompetenzen und diagnostischen Kompetenzen von Lehrpersonen ermittelt werden (Klug et al., 2012)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Was ist </a:t>
            </a:r>
            <a:r>
              <a:rPr i="1"/>
              <a:t>Diagnostik</a:t>
            </a:r>
            <a:r>
              <a:rPr/>
              <a:t>?</a:t>
            </a:r>
          </a:p>
        </p:txBody>
      </p:sp>
      <p:sp>
        <p:nvSpPr>
          <p:cNvPr id="3" name="Content Placeholder 2"/>
          <p:cNvSpPr>
            <a:spLocks noGrp="1"/>
          </p:cNvSpPr>
          <p:nvPr>
            <p:ph idx="1" sz="half"/>
          </p:nvPr>
        </p:nvSpPr>
        <p:spPr/>
        <p:txBody>
          <a:bodyPr/>
          <a:lstStyle/>
          <a:p>
            <a:pPr lvl="0" indent="0" marL="0">
              <a:spcBef>
                <a:spcPts val="3000"/>
              </a:spcBef>
              <a:buNone/>
            </a:pPr>
            <a:r>
              <a:rPr b="1"/>
              <a:t>Definitionen</a:t>
            </a:r>
          </a:p>
          <a:p>
            <a:pPr lvl="0" indent="0" marL="0">
              <a:buNone/>
            </a:pPr>
            <a:r>
              <a:rPr i="1"/>
              <a:t>“[…] dient der Beantwortung von Fragestellungen, die sich auf die Beschreibung, Klassifikation, Erklärung oder Vorhersage menschlichen Verhaltens und Erlebens beziehen. Sie schließt die gezielte Erhebung von Informationen über das Verhalten und Erleben eines oder mehrerer Menschen sowie deren relevanter Bedingungen ein.”</a:t>
            </a:r>
            <a:r>
              <a:rPr/>
              <a:t> (Schmidt-Atzert et al., 2021, p. 2)</a:t>
            </a:r>
          </a:p>
          <a:p>
            <a:pPr lvl="0" indent="0" marL="0">
              <a:buNone/>
            </a:pPr>
            <a:r>
              <a:rPr i="1"/>
              <a:t>“[…] regelgeleitete Sammlung und Verarbeitung von gezielt erhobenen Informationen, die für das Verständnis menschlichen Verhaltens und Erlebens bedeutsam sind.”</a:t>
            </a:r>
            <a:r>
              <a:rPr/>
              <a:t> (Petermann et al., 2006, p. 16)</a:t>
            </a:r>
          </a:p>
        </p:txBody>
      </p:sp>
      <p:sp>
        <p:nvSpPr>
          <p:cNvPr id="4" name="Content Placeholder 3"/>
          <p:cNvSpPr>
            <a:spLocks noGrp="1"/>
          </p:cNvSpPr>
          <p:nvPr>
            <p:ph idx="2" sz="half"/>
          </p:nvPr>
        </p:nvSpPr>
        <p:spPr/>
        <p:txBody>
          <a:bodyPr/>
          <a:lstStyle/>
          <a:p>
            <a:pPr lvl="0" indent="0" marL="0">
              <a:spcBef>
                <a:spcPts val="3000"/>
              </a:spcBef>
              <a:buNone/>
            </a:pPr>
            <a:r>
              <a:rPr b="1"/>
              <a:t>Funktionen und Ziele</a:t>
            </a:r>
          </a:p>
          <a:p>
            <a:pPr lvl="0" indent="-342900" marL="342900">
              <a:buAutoNum type="arabicPeriod"/>
            </a:pPr>
            <a:r>
              <a:rPr b="1"/>
              <a:t>Erklären</a:t>
            </a:r>
            <a:r>
              <a:rPr/>
              <a:t>: Bezieht sich auf Ereignisse und Eigenschaften als “Ursache” sowie auf Bedingungen für Aufrechterhaltung von Verhaltens und/oder Erlebensweisen</a:t>
            </a:r>
          </a:p>
          <a:p>
            <a:pPr lvl="0" indent="-342900" marL="342900">
              <a:buAutoNum type="arabicPeriod"/>
            </a:pPr>
            <a:r>
              <a:rPr b="1"/>
              <a:t>Beschreiben und Klassifizieren</a:t>
            </a:r>
            <a:r>
              <a:rPr/>
              <a:t>: bezieht sich auf aktuell beobachtbare Eigenschaften und/oder Verhaltensweisen</a:t>
            </a:r>
          </a:p>
          <a:p>
            <a:pPr lvl="0" indent="-342900" marL="342900">
              <a:buAutoNum type="arabicPeriod"/>
            </a:pPr>
            <a:r>
              <a:rPr b="1"/>
              <a:t>Vorhersagen</a:t>
            </a:r>
            <a:r>
              <a:rPr/>
              <a:t> (Prognostizieren): Bezieht sich auf die Wahrscheinlichkeit des Auftretens zukünftigen Verhaltens und/oder Erlebens</a:t>
            </a:r>
          </a:p>
          <a:p>
            <a:pPr lvl="0" indent="-342900" marL="342900">
              <a:buAutoNum type="arabicPeriod"/>
            </a:pPr>
            <a:r>
              <a:rPr b="1"/>
              <a:t>Evaluation</a:t>
            </a:r>
            <a:r>
              <a:rPr/>
              <a:t> von Zuständen und/oder Verläufen: Bezieht sich auf die Wirkung von Maßnahmen (bspw. Förderangebote oder Änderungen der Lernbedingungen) auf Verhalten und/oder Erleben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Status- vs. Veränderungsdiagnostik</a:t>
            </a:r>
          </a:p>
        </p:txBody>
      </p:sp>
      <p:sp>
        <p:nvSpPr>
          <p:cNvPr id="3" name="Text Placeholder 2"/>
          <p:cNvSpPr>
            <a:spLocks noGrp="1"/>
          </p:cNvSpPr>
          <p:nvPr>
            <p:ph idx="1" type="body"/>
          </p:nvPr>
        </p:nvSpPr>
        <p:spPr/>
        <p:txBody>
          <a:bodyPr/>
          <a:lstStyle/>
          <a:p>
            <a:pPr lvl="0" indent="0" marL="0">
              <a:spcBef>
                <a:spcPts val="3000"/>
              </a:spcBef>
              <a:buNone/>
            </a:pPr>
            <a:r>
              <a:rPr b="1"/>
              <a:t>Statusdiagnostik (summativ)</a:t>
            </a:r>
          </a:p>
        </p:txBody>
      </p:sp>
      <p:pic>
        <p:nvPicPr>
          <p:cNvPr descr="fig:(Abb. übernommen aus @schmidt-atzert2012, S. 21)  assets/Selektion.png" id="0" name="Picture 1"/>
          <p:cNvPicPr>
            <a:picLocks noGrp="1" noChangeAspect="1"/>
          </p:cNvPicPr>
          <p:nvPr/>
        </p:nvPicPr>
        <p:blipFill>
          <a:blip r:embed="rId2"/>
          <a:stretch>
            <a:fillRect/>
          </a:stretch>
        </p:blipFill>
        <p:spPr bwMode="auto">
          <a:xfrm>
            <a:off x="457200" y="1816100"/>
            <a:ext cx="4038600" cy="2070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Selektion (modifiziert nach Schmidt-Atzert &amp; Armelang, 2012, S. 21)</a:t>
            </a:r>
          </a:p>
        </p:txBody>
      </p:sp>
      <p:sp>
        <p:nvSpPr>
          <p:cNvPr id="4" name="Content Placeholder 3"/>
          <p:cNvSpPr>
            <a:spLocks noGrp="1"/>
          </p:cNvSpPr>
          <p:nvPr>
            <p:ph idx="2" sz="half"/>
          </p:nvPr>
        </p:nvSpPr>
        <p:spPr/>
        <p:txBody>
          <a:bodyPr/>
          <a:lstStyle/>
          <a:p>
            <a:pPr lvl="0" indent="0" marL="0">
              <a:buNone/>
            </a:pPr>
            <a:r>
              <a:rPr/>
              <a:t>Die </a:t>
            </a:r>
            <a:r>
              <a:rPr b="1"/>
              <a:t>Statusdiagnostik</a:t>
            </a:r>
            <a:r>
              <a:rPr/>
              <a:t> verfolgt zumeist das Ziel der </a:t>
            </a:r>
            <a:r>
              <a:rPr b="1"/>
              <a:t>Selektion durch Beschreibung und Klassifikation</a:t>
            </a:r>
            <a:r>
              <a:rPr/>
              <a:t> von Personen und Bedingungen zu einem Zeitpunkt.</a:t>
            </a:r>
          </a:p>
          <a:p>
            <a:pPr lvl="0" indent="0" marL="0">
              <a:buNone/>
            </a:pPr>
            <a:r>
              <a:rPr/>
              <a:t>Im schulischen Kontext wird bspw. über statusdiagnostische Prozesse und Routinen versucht, eine möglichst gute Passung zwischen Personen und Kontextbedingungen zu erzielen. Bspw. im Rahmen</a:t>
            </a:r>
          </a:p>
          <a:p>
            <a:pPr lvl="0"/>
            <a:r>
              <a:rPr/>
              <a:t>der Schuleingangsdiagnostik</a:t>
            </a:r>
          </a:p>
          <a:p>
            <a:pPr lvl="0"/>
            <a:r>
              <a:rPr/>
              <a:t>der Schullaufbahnberatung</a:t>
            </a:r>
          </a:p>
          <a:p>
            <a:pPr lvl="0"/>
            <a:r>
              <a:rPr/>
              <a:t>der Feststellung sonderpädagogischen Förderbedarfes</a:t>
            </a:r>
          </a:p>
          <a:p>
            <a:pPr lvl="0"/>
            <a:r>
              <a:rPr/>
              <a:t>…</a:t>
            </a:r>
          </a:p>
        </p:txBody>
      </p:sp>
      <p:sp>
        <p:nvSpPr>
          <p:cNvPr id="5" name="Text Placeholder 4"/>
          <p:cNvSpPr>
            <a:spLocks noGrp="1"/>
          </p:cNvSpPr>
          <p:nvPr>
            <p:ph idx="3" sz="quarter" type="body"/>
          </p:nvPr>
        </p:nvSpPr>
        <p:spPr/>
        <p:txBody>
          <a:bodyPr/>
          <a:lstStyle/>
          <a:p>
            <a:pPr lvl="0" indent="0" marL="0">
              <a:spcBef>
                <a:spcPts val="3000"/>
              </a:spcBef>
              <a:buNone/>
            </a:pPr>
            <a:r>
              <a:rPr b="1"/>
              <a:t>Veränderungsdiagnostik (formativ)</a:t>
            </a:r>
          </a:p>
        </p:txBody>
      </p:sp>
      <p:pic>
        <p:nvPicPr>
          <p:cNvPr descr="fig:  assets/Modifikation.png" id="0" name="Picture 1"/>
          <p:cNvPicPr>
            <a:picLocks noGrp="1" noChangeAspect="1"/>
          </p:cNvPicPr>
          <p:nvPr/>
        </p:nvPicPr>
        <p:blipFill>
          <a:blip r:embed="rId3"/>
          <a:stretch>
            <a:fillRect/>
          </a:stretch>
        </p:blipFill>
        <p:spPr bwMode="auto">
          <a:xfrm>
            <a:off x="4635500" y="1816100"/>
            <a:ext cx="4038600" cy="2070100"/>
          </a:xfrm>
          <a:prstGeom prst="rect">
            <a:avLst/>
          </a:prstGeom>
          <a:noFill/>
          <a:ln w="9525">
            <a:noFill/>
            <a:headEnd/>
            <a:tailEnd/>
          </a:ln>
        </p:spPr>
      </p:pic>
      <p:sp>
        <p:nvSpPr>
          <p:cNvPr id="1" name="TextBox 3"/>
          <p:cNvSpPr txBox="1"/>
          <p:nvPr/>
        </p:nvSpPr>
        <p:spPr>
          <a:xfrm>
            <a:off x="4635500" y="4076700"/>
            <a:ext cx="4038600" cy="508000"/>
          </a:xfrm>
          <a:prstGeom prst="rect">
            <a:avLst/>
          </a:prstGeom>
          <a:noFill/>
        </p:spPr>
        <p:txBody>
          <a:bodyPr/>
          <a:lstStyle/>
          <a:p>
            <a:pPr lvl="0" indent="0" marL="0" algn="ctr">
              <a:buNone/>
            </a:pPr>
            <a:r>
              <a:rPr/>
              <a:t>Modifikation (modifiziert nach Schmidt-Atzert &amp; Armelang, 2012, S. 21)</a:t>
            </a:r>
          </a:p>
        </p:txBody>
      </p:sp>
      <p:sp>
        <p:nvSpPr>
          <p:cNvPr id="6" name="Content Placeholder 5"/>
          <p:cNvSpPr>
            <a:spLocks noGrp="1"/>
          </p:cNvSpPr>
          <p:nvPr>
            <p:ph idx="4" sz="quarter"/>
          </p:nvPr>
        </p:nvSpPr>
        <p:spPr/>
        <p:txBody>
          <a:bodyPr/>
          <a:lstStyle/>
          <a:p>
            <a:pPr lvl="0" indent="0" marL="0">
              <a:buNone/>
            </a:pPr>
            <a:r>
              <a:rPr/>
              <a:t>Die </a:t>
            </a:r>
            <a:r>
              <a:rPr b="1"/>
              <a:t>Veränderungsdiagnostik</a:t>
            </a:r>
            <a:r>
              <a:rPr/>
              <a:t> verfolgt zumeist das Ziel der </a:t>
            </a:r>
            <a:r>
              <a:rPr b="1"/>
              <a:t>Modifikation bzw. Optimierung</a:t>
            </a:r>
            <a:r>
              <a:rPr/>
              <a:t> von Verhalten und Bedingungen über einen Zeitraum.</a:t>
            </a:r>
          </a:p>
          <a:p>
            <a:pPr lvl="0" indent="0" marL="0">
              <a:buNone/>
            </a:pPr>
            <a:r>
              <a:rPr/>
              <a:t>Im schulischen Kontext wird bspw. über veränderungsdiagnostische Routinen versucht, (Lern-)Verhalten und Lernbedingungen über die Zeit zu evaluieren. Bspw. im Rahmen</a:t>
            </a:r>
          </a:p>
          <a:p>
            <a:pPr lvl="0"/>
            <a:r>
              <a:rPr/>
              <a:t>der Lernverlaufsdiagnostik</a:t>
            </a:r>
          </a:p>
          <a:p>
            <a:pPr lvl="0"/>
            <a:r>
              <a:rPr/>
              <a:t>der Evaluation von individuellen Entwicklungsplänen</a:t>
            </a:r>
          </a:p>
          <a:p>
            <a:pPr lvl="0"/>
            <a:r>
              <a:rPr/>
              <a:t>der Überprüfung des Bedarfs an sonderpädagogischer Unterstützung</a:t>
            </a:r>
          </a:p>
          <a:p>
            <a:pPr lvl="0"/>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Statusdiagnostische Klassifikation vs. verlaufdiagnostische Beschreibung</a:t>
            </a:r>
          </a:p>
        </p:txBody>
      </p:sp>
      <p:sp>
        <p:nvSpPr>
          <p:cNvPr id="3" name="Content Placeholder 2"/>
          <p:cNvSpPr>
            <a:spLocks noGrp="1"/>
          </p:cNvSpPr>
          <p:nvPr>
            <p:ph idx="1" sz="half"/>
          </p:nvPr>
        </p:nvSpPr>
        <p:spPr/>
        <p:txBody>
          <a:bodyPr/>
          <a:lstStyle/>
          <a:p>
            <a:pPr lvl="0" indent="0" marL="0">
              <a:spcBef>
                <a:spcPts val="3000"/>
              </a:spcBef>
              <a:buNone/>
            </a:pPr>
            <a:r>
              <a:rPr b="1"/>
              <a:t>Statusdiagnostische Klassifikation</a:t>
            </a:r>
          </a:p>
          <a:p>
            <a:pPr lvl="0"/>
            <a:r>
              <a:rPr/>
              <a:t>Zur </a:t>
            </a:r>
            <a:r>
              <a:rPr b="1"/>
              <a:t>Klassifikation</a:t>
            </a:r>
            <a:r>
              <a:rPr/>
              <a:t> (als Sonderfall der Beschreibung) werden im inderdiziplinären Kontext </a:t>
            </a:r>
            <a:r>
              <a:rPr b="1"/>
              <a:t>Klassifikationssysteme</a:t>
            </a:r>
            <a:r>
              <a:rPr/>
              <a:t> verwendet, in denen diagnostische Kategorien nach </a:t>
            </a:r>
            <a:r>
              <a:rPr i="1"/>
              <a:t>Bestimmungsmerkmalen</a:t>
            </a:r>
            <a:r>
              <a:rPr/>
              <a:t>, </a:t>
            </a:r>
            <a:r>
              <a:rPr i="1"/>
              <a:t>Ausschlussmerkmalen</a:t>
            </a:r>
            <a:r>
              <a:rPr/>
              <a:t> und </a:t>
            </a:r>
            <a:r>
              <a:rPr i="1"/>
              <a:t>Zeit- und Verlaufsmerkmalen</a:t>
            </a:r>
            <a:r>
              <a:rPr/>
              <a:t> beschrieben werden.</a:t>
            </a:r>
          </a:p>
          <a:p>
            <a:pPr lvl="0" indent="-342900" marL="342900">
              <a:buAutoNum type="arabicPeriod"/>
            </a:pPr>
            <a:r>
              <a:rPr b="1"/>
              <a:t>Psychische Störungen und körperliche Erkrankungen</a:t>
            </a:r>
            <a:r>
              <a:rPr/>
              <a:t>: Die Internationale statistische Klassifikation der Krankheiten und verwandter Gesundheitsprobleme (ICD-10 / ICD-11) (Remschmidt et al., 2017)</a:t>
            </a:r>
          </a:p>
          <a:p>
            <a:pPr lvl="0" indent="-342900" marL="342900">
              <a:buAutoNum type="arabicPeriod"/>
            </a:pPr>
            <a:r>
              <a:rPr b="1"/>
              <a:t>Psychische Störungen &amp; Psychiatrische Syndrome</a:t>
            </a:r>
            <a:r>
              <a:rPr/>
              <a:t>: Diagnostisches und Statistisches Manual psychischer Störungen (DSM-V) (Falkai &amp; Wittchen, 2018)</a:t>
            </a:r>
          </a:p>
          <a:p>
            <a:pPr lvl="0" indent="-342900" marL="342900">
              <a:buAutoNum type="arabicPeriod"/>
            </a:pPr>
            <a:r>
              <a:rPr b="1"/>
              <a:t>Behinderung</a:t>
            </a:r>
            <a:r>
              <a:rPr/>
              <a:t>: Internationale Klassifikation der Funktionsfähigkeit, Behinderung und Gesundheit (ICF &amp; ICF-CY) (World Health Organization, 2001)</a:t>
            </a:r>
          </a:p>
        </p:txBody>
      </p:sp>
      <p:sp>
        <p:nvSpPr>
          <p:cNvPr id="4" name="Content Placeholder 3"/>
          <p:cNvSpPr>
            <a:spLocks noGrp="1"/>
          </p:cNvSpPr>
          <p:nvPr>
            <p:ph idx="2" sz="half"/>
          </p:nvPr>
        </p:nvSpPr>
        <p:spPr/>
        <p:txBody>
          <a:bodyPr/>
          <a:lstStyle/>
          <a:p>
            <a:pPr lvl="0" indent="0" marL="0">
              <a:spcBef>
                <a:spcPts val="3000"/>
              </a:spcBef>
              <a:buNone/>
            </a:pPr>
            <a:r>
              <a:rPr b="1"/>
              <a:t>Prozess- bzw. Verlaufdiagnostische Beschreibung</a:t>
            </a:r>
          </a:p>
          <a:p>
            <a:pPr lvl="0"/>
            <a:r>
              <a:rPr/>
              <a:t>Formative diagnostische Ansätze eignen sich im besonderen dazu,</a:t>
            </a:r>
          </a:p>
          <a:p>
            <a:pPr lvl="1"/>
            <a:r>
              <a:rPr/>
              <a:t>(Lern-)Entwicklungen zu dokumentieren,</a:t>
            </a:r>
          </a:p>
          <a:p>
            <a:pPr lvl="1"/>
            <a:r>
              <a:rPr/>
              <a:t>Entwicklungsprozesse zu fördern,</a:t>
            </a:r>
          </a:p>
          <a:p>
            <a:pPr lvl="1"/>
            <a:r>
              <a:rPr/>
              <a:t>und Rückmeldungen zu geben.</a:t>
            </a:r>
          </a:p>
          <a:p>
            <a:pPr lvl="0"/>
            <a:r>
              <a:rPr/>
              <a:t>Dazu werden</a:t>
            </a:r>
          </a:p>
          <a:p>
            <a:pPr lvl="1"/>
            <a:r>
              <a:rPr/>
              <a:t>ein und dieselben diagnostischen Merkmale oder Merkmalsbereiche (bspw. Lernleistungen oder Symptomausprägung),</a:t>
            </a:r>
          </a:p>
          <a:p>
            <a:pPr lvl="1"/>
            <a:r>
              <a:rPr/>
              <a:t>im Verlauf,</a:t>
            </a:r>
          </a:p>
          <a:p>
            <a:pPr lvl="1"/>
            <a:r>
              <a:rPr/>
              <a:t>wiederholt und engmaschig erfasst.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Warum benötigen wir Diagnosen und diagnostische Kategorien?</a:t>
            </a:r>
          </a:p>
        </p:txBody>
      </p:sp>
      <p:sp>
        <p:nvSpPr>
          <p:cNvPr id="3" name="Content Placeholder 2"/>
          <p:cNvSpPr>
            <a:spLocks noGrp="1"/>
          </p:cNvSpPr>
          <p:nvPr>
            <p:ph idx="1" sz="half"/>
          </p:nvPr>
        </p:nvSpPr>
        <p:spPr/>
        <p:txBody>
          <a:bodyPr/>
          <a:lstStyle/>
          <a:p>
            <a:pPr lvl="0" indent="0" marL="0">
              <a:spcBef>
                <a:spcPts val="3000"/>
              </a:spcBef>
              <a:buNone/>
            </a:pPr>
            <a:r>
              <a:rPr b="1"/>
              <a:t>Komplexitätsreduktion</a:t>
            </a:r>
          </a:p>
          <a:p>
            <a:pPr lvl="0"/>
            <a:r>
              <a:rPr/>
              <a:t>Prozesse der Informationsverarbeitungskapazität laufen häufig automatisch und unkontrolliert ab</a:t>
            </a:r>
          </a:p>
          <a:p>
            <a:pPr lvl="0"/>
            <a:r>
              <a:rPr/>
              <a:t>Soziale Urteile werden durch Vorwissen, institutionelle Rahmungen und Erwartungen beeinflusst</a:t>
            </a:r>
          </a:p>
          <a:p>
            <a:pPr lvl="0"/>
            <a:r>
              <a:rPr/>
              <a:t>Die Urteilsbildung unterliegt der Begranztheit der menschlichen Informationsverarbeitungskapazität</a:t>
            </a:r>
          </a:p>
          <a:p>
            <a:pPr lvl="0"/>
            <a:r>
              <a:rPr/>
              <a:t>“Jede Wahrnehmung setzt Schemata voraus, ist immer Kategorisierung und Konfigurierung, auch Filterung, eben ein gewissermaßen aktiver Vorgang: Unzusammenhängendes wird zusammengesetzt, d.h. als Zusammenhang gedeutet” (Greve et al., 1997, p. 47)</a:t>
            </a:r>
          </a:p>
        </p:txBody>
      </p:sp>
      <p:pic>
        <p:nvPicPr>
          <p:cNvPr descr="fig:  images/Pfeilanimation.gif" id="0" name="Picture 1"/>
          <p:cNvPicPr>
            <a:picLocks noGrp="1" noChangeAspect="1"/>
          </p:cNvPicPr>
          <p:nvPr/>
        </p:nvPicPr>
        <p:blipFill>
          <a:blip r:embed="rId2"/>
          <a:stretch>
            <a:fillRect/>
          </a:stretch>
        </p:blipFill>
        <p:spPr bwMode="auto">
          <a:xfrm>
            <a:off x="5232400" y="1193800"/>
            <a:ext cx="28829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https://giphy.com/gifs/art-abstract-digital-l41lMJNpo5w5bEf1S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Diagnostik</dc:title>
  <dc:creator/>
  <cp:keywords/>
  <dcterms:created xsi:type="dcterms:W3CDTF">2023-03-31T13:14:39Z</dcterms:created>
  <dcterms:modified xsi:type="dcterms:W3CDTF">2023-03-31T13:14:39Z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Bergische Universität Wuppertal</vt:lpwstr>
  </property>
  <property fmtid="{D5CDD505-2E9C-101B-9397-08002B2CF9AE}" pid="3" name="biblio-config">
    <vt:lpwstr>True</vt:lpwstr>
  </property>
  <property fmtid="{D5CDD505-2E9C-101B-9397-08002B2CF9AE}" pid="4" name="bibliography">
    <vt:lpwstr>r-references.bib</vt:lpwstr>
  </property>
  <property fmtid="{D5CDD505-2E9C-101B-9397-08002B2CF9AE}" pid="5" name="csl">
    <vt:lpwstr>apa.csl</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preview-links">
    <vt:lpwstr>True</vt:lpwstr>
  </property>
  <property fmtid="{D5CDD505-2E9C-101B-9397-08002B2CF9AE}" pid="12" name="subtitle">
    <vt:lpwstr>Grundlagen im Spannungsfeld der statusdiagnostischen Klassifikation und prozessbegleitenden Evaluation bei sonderpädagogischem Förderbedarf im Inklusionskontext</vt:lpwstr>
  </property>
  <property fmtid="{D5CDD505-2E9C-101B-9397-08002B2CF9AE}" pid="13" name="toc-title">
    <vt:lpwstr>Table of contents</vt:lpwstr>
  </property>
</Properties>
</file>