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55" r:id="rId2"/>
    <p:sldId id="414" r:id="rId3"/>
    <p:sldId id="356" r:id="rId4"/>
    <p:sldId id="401" r:id="rId5"/>
    <p:sldId id="403" r:id="rId6"/>
    <p:sldId id="418" r:id="rId7"/>
    <p:sldId id="417" r:id="rId8"/>
    <p:sldId id="406" r:id="rId9"/>
    <p:sldId id="409" r:id="rId10"/>
    <p:sldId id="419" r:id="rId11"/>
    <p:sldId id="407" r:id="rId12"/>
    <p:sldId id="411" r:id="rId13"/>
    <p:sldId id="413" r:id="rId14"/>
    <p:sldId id="399" r:id="rId15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66FF"/>
    <a:srgbClr val="3399FF"/>
    <a:srgbClr val="FF66FF"/>
    <a:srgbClr val="CCECFF"/>
    <a:srgbClr val="0000FF"/>
    <a:srgbClr val="6699FF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>
      <p:cViewPr>
        <p:scale>
          <a:sx n="66" d="100"/>
          <a:sy n="66" d="100"/>
        </p:scale>
        <p:origin x="-213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082" y="-84"/>
      </p:cViewPr>
      <p:guideLst>
        <p:guide orient="horz" pos="313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18EE47-361B-477B-9893-3AFDA88B6CEF}" type="datetimeFigureOut">
              <a:rPr lang="ru-RU"/>
              <a:pPr>
                <a:defRPr/>
              </a:pPr>
              <a:t>11.06.2024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6618C1C-59B7-49FB-996F-0EF8EBC1F9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955F8-1745-4F35-A404-7691C426B0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D5E73-2973-48BD-BC81-8F8EE1E3BF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4C70D-57B3-4C30-84B7-7A4C5C674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D0506-9D86-4C9B-A4E1-67E7A5EF0F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6BFA9-B895-4940-B74E-06D5C0422D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7CDC8-CE0B-4CC8-A70B-0ED162FDA0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591C8-05A9-4CA3-9552-08AD04768C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E9C3-7297-4ADB-8BDE-415E5B3B62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E69BA-4844-46AB-B78C-2BBA0082C7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C6EAF-D3D3-42DD-921D-FF14FF8BDF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71C13-E328-4993-9AC4-65926A68E9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2D675C3-39F0-491F-8660-27E83F97D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008" y="254835"/>
            <a:ext cx="8964488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ru-RU" sz="2500" b="1" dirty="0" smtClean="0"/>
              <a:t>Гуманитарно-технический колледж г. Петропавловска</a:t>
            </a:r>
          </a:p>
          <a:p>
            <a:pPr algn="ctr" eaLnBrk="0" hangingPunct="0">
              <a:defRPr/>
            </a:pPr>
            <a:endParaRPr lang="ru-RU" sz="3000" b="1" dirty="0" smtClean="0"/>
          </a:p>
          <a:p>
            <a:pPr algn="ctr" eaLnBrk="0" hangingPunct="0">
              <a:defRPr/>
            </a:pPr>
            <a:endParaRPr lang="ru-RU" sz="3000" b="1" dirty="0" smtClean="0"/>
          </a:p>
          <a:p>
            <a:pPr algn="ctr" eaLnBrk="0" hangingPunct="0">
              <a:defRPr/>
            </a:pPr>
            <a:r>
              <a:rPr lang="ru-RU" sz="3500" b="1" dirty="0" smtClean="0"/>
              <a:t>Дипломный проект на тему</a:t>
            </a:r>
          </a:p>
          <a:p>
            <a:pPr algn="ctr" eaLnBrk="0" hangingPunct="0">
              <a:defRPr/>
            </a:pPr>
            <a:endParaRPr lang="ru-RU" sz="3500" b="1" dirty="0" smtClean="0"/>
          </a:p>
          <a:p>
            <a:pPr algn="ctr">
              <a:defRPr/>
            </a:pPr>
            <a:r>
              <a:rPr lang="ru-RU" sz="3500" b="1" dirty="0" smtClean="0"/>
              <a:t>Информационно-поисковая система по стрелковому оружию вооружённых сил Республики Казахстан</a:t>
            </a:r>
          </a:p>
          <a:p>
            <a:pPr algn="ctr" eaLnBrk="0" hangingPunct="0">
              <a:defRPr/>
            </a:pPr>
            <a:endParaRPr lang="ru-RU" sz="3000" b="1" dirty="0" smtClean="0"/>
          </a:p>
          <a:p>
            <a:pPr algn="ctr">
              <a:defRPr/>
            </a:pPr>
            <a:r>
              <a:rPr lang="ru-RU" sz="3000" b="1" dirty="0" smtClean="0"/>
              <a:t>Выполнил: студент 404 группы </a:t>
            </a:r>
            <a:r>
              <a:rPr lang="ru-RU" sz="3000" b="1" dirty="0" err="1" smtClean="0"/>
              <a:t>Жусупов</a:t>
            </a:r>
            <a:r>
              <a:rPr lang="ru-RU" sz="3000" b="1" dirty="0" smtClean="0"/>
              <a:t> Р.М. </a:t>
            </a:r>
            <a:endParaRPr lang="ru-RU" sz="3000" b="1" dirty="0" smtClean="0"/>
          </a:p>
          <a:p>
            <a:pPr algn="ctr" eaLnBrk="0" hangingPunct="0">
              <a:defRPr/>
            </a:pPr>
            <a:endParaRPr lang="ru-RU" sz="3000" b="1" dirty="0" smtClean="0"/>
          </a:p>
          <a:p>
            <a:pPr algn="ctr" eaLnBrk="0" hangingPunct="0">
              <a:defRPr/>
            </a:pPr>
            <a:r>
              <a:rPr lang="ru-RU" sz="3000" b="1" dirty="0" smtClean="0"/>
              <a:t>Руководитель проекта: </a:t>
            </a:r>
            <a:r>
              <a:rPr lang="ru-RU" sz="3000" b="1" dirty="0" smtClean="0"/>
              <a:t>Бодряков А.Ю.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5775" y="539969"/>
            <a:ext cx="8748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Стартовая страница приложения</a:t>
            </a:r>
            <a:endParaRPr lang="ru-RU" sz="3200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9208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323528" y="692696"/>
            <a:ext cx="8532689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Программное обеспечение необходимое для работы клиентской части приложения</a:t>
            </a:r>
          </a:p>
          <a:p>
            <a:endParaRPr lang="ru-RU" sz="3200" dirty="0" smtClean="0"/>
          </a:p>
          <a:p>
            <a:pPr algn="ctr"/>
            <a:r>
              <a:rPr lang="ru-RU" sz="3200" dirty="0" smtClean="0"/>
              <a:t>Клиентская часть рассматриваемого приложения будет работать в любых современных браузерах (хотя предпочтительней </a:t>
            </a:r>
            <a:r>
              <a:rPr lang="en-US" sz="3200" dirty="0" smtClean="0"/>
              <a:t>Google Chrome</a:t>
            </a:r>
            <a:r>
              <a:rPr lang="ru-RU" sz="3200" dirty="0" smtClean="0"/>
              <a:t>) на операционных системах: </a:t>
            </a:r>
            <a:endParaRPr lang="en-US" sz="3200" dirty="0" smtClean="0"/>
          </a:p>
          <a:p>
            <a:pPr algn="ctr"/>
            <a:r>
              <a:rPr lang="en-US" sz="3200" dirty="0" smtClean="0"/>
              <a:t>Windows</a:t>
            </a:r>
            <a:r>
              <a:rPr lang="ru-RU" sz="3200" dirty="0" smtClean="0"/>
              <a:t>, </a:t>
            </a:r>
            <a:r>
              <a:rPr lang="en-US" sz="3200" dirty="0" smtClean="0"/>
              <a:t>Android, iOS, Linux</a:t>
            </a:r>
            <a:r>
              <a:rPr lang="ru-RU" sz="3200" dirty="0" smtClean="0"/>
              <a:t>, </a:t>
            </a:r>
          </a:p>
          <a:p>
            <a:pPr algn="ctr"/>
            <a:r>
              <a:rPr lang="ru-RU" sz="3200" dirty="0" smtClean="0"/>
              <a:t>и на любых устройствах</a:t>
            </a:r>
          </a:p>
          <a:p>
            <a:pPr algn="ctr"/>
            <a:r>
              <a:rPr lang="ru-RU" sz="3200" dirty="0" smtClean="0"/>
              <a:t>(смартфоны, планшеты, мониторы и др.)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539552" y="560869"/>
            <a:ext cx="824465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Программное обеспечение необходимое для работы серверной части приложения</a:t>
            </a:r>
          </a:p>
          <a:p>
            <a:endParaRPr lang="ru-RU" sz="3200" dirty="0" smtClean="0"/>
          </a:p>
          <a:p>
            <a:pPr algn="ctr"/>
            <a:r>
              <a:rPr lang="ru-RU" sz="3200" dirty="0" smtClean="0"/>
              <a:t>Разработанное приложение должно функционировать на </a:t>
            </a:r>
            <a:r>
              <a:rPr lang="en-US" sz="3200" dirty="0" smtClean="0"/>
              <a:t>web</a:t>
            </a:r>
            <a:r>
              <a:rPr lang="ru-RU" sz="3200" dirty="0" smtClean="0"/>
              <a:t>-сервере с установленным сервером </a:t>
            </a:r>
            <a:r>
              <a:rPr lang="en-US" sz="3200" dirty="0" err="1" smtClean="0"/>
              <a:t>Apachi</a:t>
            </a:r>
            <a:r>
              <a:rPr lang="en-US" sz="3200" dirty="0" smtClean="0"/>
              <a:t> </a:t>
            </a:r>
            <a:r>
              <a:rPr lang="ru-RU" sz="3200" dirty="0" smtClean="0"/>
              <a:t>версии не ранее 2.2, </a:t>
            </a:r>
          </a:p>
          <a:p>
            <a:pPr algn="ctr"/>
            <a:r>
              <a:rPr lang="ru-RU" sz="3200" dirty="0" smtClean="0"/>
              <a:t>интерпретатором </a:t>
            </a:r>
            <a:r>
              <a:rPr lang="en-US" sz="3200" dirty="0" smtClean="0"/>
              <a:t>PHP </a:t>
            </a:r>
            <a:r>
              <a:rPr lang="ru-RU" sz="3200" dirty="0" smtClean="0"/>
              <a:t>версии не ранее 5.6, </a:t>
            </a:r>
          </a:p>
          <a:p>
            <a:pPr algn="ctr"/>
            <a:r>
              <a:rPr lang="ru-RU" sz="3200" dirty="0" smtClean="0"/>
              <a:t>СУБД </a:t>
            </a:r>
            <a:r>
              <a:rPr lang="en-US" sz="3200" dirty="0" err="1" smtClean="0"/>
              <a:t>MySQL</a:t>
            </a:r>
            <a:r>
              <a:rPr lang="en-US" sz="3200" dirty="0" smtClean="0"/>
              <a:t> </a:t>
            </a:r>
            <a:r>
              <a:rPr lang="ru-RU" sz="3200" dirty="0" smtClean="0"/>
              <a:t>версии не ранее 5.2,</a:t>
            </a:r>
          </a:p>
          <a:p>
            <a:pPr algn="ctr"/>
            <a:r>
              <a:rPr lang="ru-RU" sz="3200" dirty="0" smtClean="0"/>
              <a:t>в операционных системах </a:t>
            </a:r>
            <a:r>
              <a:rPr lang="en-US" sz="3200" dirty="0" smtClean="0"/>
              <a:t>Windows </a:t>
            </a:r>
            <a:r>
              <a:rPr lang="ru-RU" sz="3200" dirty="0" smtClean="0"/>
              <a:t>и </a:t>
            </a:r>
            <a:r>
              <a:rPr lang="en-US" sz="3200" dirty="0" smtClean="0"/>
              <a:t>Linux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51520" y="116632"/>
            <a:ext cx="864096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ЗАКЛЮЧЕНИЕ</a:t>
            </a:r>
          </a:p>
          <a:p>
            <a:pPr indent="457200" algn="just"/>
            <a:r>
              <a:rPr lang="ru-RU" sz="2800" dirty="0" smtClean="0"/>
              <a:t>В </a:t>
            </a:r>
            <a:r>
              <a:rPr lang="ru-RU" sz="2800" dirty="0" smtClean="0"/>
              <a:t>результате разработки данного проекта была реализована цель </a:t>
            </a:r>
            <a:r>
              <a:rPr lang="ru-RU" sz="2800" dirty="0" smtClean="0"/>
              <a:t>- </a:t>
            </a:r>
            <a:r>
              <a:rPr lang="ru-RU" sz="2800" dirty="0" smtClean="0"/>
              <a:t>создание информационно-поисковой системы по стрелковому оружию вооружённых сил Республики Казахстан, в виде </a:t>
            </a:r>
            <a:r>
              <a:rPr lang="en-US" sz="2800" dirty="0" smtClean="0"/>
              <a:t>web</a:t>
            </a:r>
            <a:r>
              <a:rPr lang="ru-RU" sz="2800" dirty="0" smtClean="0"/>
              <a:t>-сайта, в </a:t>
            </a:r>
            <a:r>
              <a:rPr lang="ru-RU" sz="2800" dirty="0" smtClean="0"/>
              <a:t>котором </a:t>
            </a:r>
            <a:r>
              <a:rPr lang="ru-RU" sz="2800" dirty="0" smtClean="0"/>
              <a:t>в удобной и наглядной </a:t>
            </a:r>
            <a:r>
              <a:rPr lang="ru-RU" sz="2800" dirty="0" smtClean="0"/>
              <a:t>форме </a:t>
            </a:r>
            <a:r>
              <a:rPr lang="ru-RU" sz="2800" dirty="0" smtClean="0"/>
              <a:t>отражена информация о типах и характеристиках стрелкового оружия ВС РК.</a:t>
            </a:r>
          </a:p>
          <a:p>
            <a:pPr indent="457200" algn="just"/>
            <a:r>
              <a:rPr lang="ru-RU" sz="2800" dirty="0" smtClean="0"/>
              <a:t>В</a:t>
            </a:r>
            <a:r>
              <a:rPr lang="ru-RU" sz="2800" dirty="0" smtClean="0"/>
              <a:t>ыполнены </a:t>
            </a:r>
            <a:r>
              <a:rPr lang="ru-RU" sz="2800" dirty="0" smtClean="0"/>
              <a:t>все поставленные </a:t>
            </a:r>
            <a:r>
              <a:rPr lang="ru-RU" sz="2800" dirty="0" smtClean="0"/>
              <a:t>задачи</a:t>
            </a:r>
            <a:r>
              <a:rPr lang="ru-RU" sz="2800" dirty="0" smtClean="0"/>
              <a:t>.</a:t>
            </a:r>
          </a:p>
          <a:p>
            <a:pPr indent="457200" algn="just"/>
            <a:r>
              <a:rPr lang="ru-RU" sz="2800" dirty="0" smtClean="0"/>
              <a:t>Приложение </a:t>
            </a:r>
            <a:r>
              <a:rPr lang="ru-RU" sz="2800" dirty="0" smtClean="0"/>
              <a:t>расположено на временном бесплатном хостинге для публичного доступа и готово к тестированию и использованию. </a:t>
            </a:r>
          </a:p>
          <a:p>
            <a:pPr indent="457200" algn="just"/>
            <a:r>
              <a:rPr lang="ru-RU" sz="2800" dirty="0" smtClean="0"/>
              <a:t>В дальнейшем возможно улучшение пользовательского интерфейса, дизайна, а также добавление дополнительных возможностей.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512" y="1484784"/>
            <a:ext cx="874846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ru-RU" sz="8000" b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FFFFFF"/>
                  </a:outerShdw>
                  <a:reflection blurRad="6350" stA="55000" endA="300" endPos="45500" dir="5400000" sy="-100000" algn="bl" rotWithShape="0"/>
                </a:effectLst>
              </a:rPr>
              <a:t>БЛАГОДАРЮ</a:t>
            </a:r>
            <a:endParaRPr lang="ru-RU" sz="8000" b="1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FFFFFF"/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 algn="ctr" eaLnBrk="0" hangingPunct="0">
              <a:defRPr/>
            </a:pPr>
            <a:r>
              <a:rPr lang="ru-RU" sz="80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FFFFFF"/>
                  </a:outerShdw>
                  <a:reflection blurRad="6350" stA="55000" endA="300" endPos="45500" dir="5400000" sy="-100000" algn="bl" rotWithShape="0"/>
                </a:effectLst>
              </a:rPr>
              <a:t>ЗА</a:t>
            </a:r>
          </a:p>
          <a:p>
            <a:pPr algn="ctr" eaLnBrk="0" hangingPunct="0">
              <a:defRPr/>
            </a:pPr>
            <a:r>
              <a:rPr lang="ru-RU" sz="80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FFFFFF"/>
                  </a:outerShdw>
                  <a:reflection blurRad="6350" stA="55000" endA="300" endPos="45500" dir="5400000" sy="-100000" algn="bl" rotWithShape="0"/>
                </a:effectLst>
              </a:rPr>
              <a:t>ВНИМАНИЕ</a:t>
            </a:r>
            <a:endParaRPr lang="en-US" sz="8000" b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FFFFFF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323528" y="461565"/>
            <a:ext cx="8568951" cy="57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Актуальность дипломного проекта </a:t>
            </a:r>
          </a:p>
          <a:p>
            <a:pPr algn="just">
              <a:lnSpc>
                <a:spcPct val="114000"/>
              </a:lnSpc>
            </a:pPr>
            <a:endParaRPr lang="ru-RU" sz="2000" dirty="0" smtClean="0"/>
          </a:p>
          <a:p>
            <a:pPr algn="just">
              <a:lnSpc>
                <a:spcPct val="114000"/>
              </a:lnSpc>
            </a:pPr>
            <a:r>
              <a:rPr lang="ru-RU" sz="2500" dirty="0" smtClean="0"/>
              <a:t>В вооружённых силах Республики Казахстан используется большая номенклатура стрелкового оружия, каждый вид которого обладает определёнными параметрами, например: калибр, дальность поражения, ёмкость магазина и т.п. У многих людей вызывает интерес тема оружия, и в частности, оружия используемого в </a:t>
            </a:r>
            <a:r>
              <a:rPr lang="ru-RU" sz="2500" smtClean="0"/>
              <a:t>армии </a:t>
            </a:r>
            <a:r>
              <a:rPr lang="ru-RU" sz="2500" smtClean="0"/>
              <a:t>Казахстана и, </a:t>
            </a:r>
            <a:r>
              <a:rPr lang="ru-RU" sz="2500" smtClean="0"/>
              <a:t>в </a:t>
            </a:r>
            <a:r>
              <a:rPr lang="ru-RU" sz="2500" smtClean="0"/>
              <a:t>частности, </a:t>
            </a:r>
            <a:r>
              <a:rPr lang="ru-RU" sz="2500" dirty="0" smtClean="0"/>
              <a:t>стрелкового оружия. Однако трудно найти информационный источник, где в одном месте собрана вся информация о стрелковом оружии используемом в армии Казахстана и его характеристиках. </a:t>
            </a:r>
            <a:r>
              <a:rPr lang="en-US" sz="2500" dirty="0" smtClean="0"/>
              <a:t>Web</a:t>
            </a:r>
            <a:r>
              <a:rPr lang="ru-RU" sz="2500" dirty="0" smtClean="0"/>
              <a:t>-сайт разработанный в рамках данного дипломного проекта призван решить эту проблему</a:t>
            </a:r>
            <a:r>
              <a:rPr lang="ru-RU" sz="2500" dirty="0" smtClean="0"/>
              <a:t>.</a:t>
            </a:r>
            <a:endParaRPr lang="ru-RU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5775" y="1052736"/>
            <a:ext cx="8748713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/>
              <a:t>Цель дипломного проекта </a:t>
            </a:r>
          </a:p>
          <a:p>
            <a:pPr algn="ctr"/>
            <a:endParaRPr lang="ru-RU" sz="3500" dirty="0" smtClean="0"/>
          </a:p>
          <a:p>
            <a:pPr algn="ctr"/>
            <a:r>
              <a:rPr lang="ru-RU" sz="3500" dirty="0" smtClean="0"/>
              <a:t>Создание информационно-поисковой системы по стрелковому оружию вооружённых сил Республики Казахстан, в виде </a:t>
            </a:r>
            <a:r>
              <a:rPr lang="en-US" sz="3500" dirty="0" smtClean="0"/>
              <a:t>web</a:t>
            </a:r>
            <a:r>
              <a:rPr lang="ru-RU" sz="3500" dirty="0" smtClean="0"/>
              <a:t>-сайта, в котором, в удобной и наглядной форме, будет отражена информация о типах и характеристиках стрелкового оружия ВС РК</a:t>
            </a:r>
            <a:r>
              <a:rPr lang="ru-RU" sz="3500" dirty="0" smtClean="0"/>
              <a:t>.</a:t>
            </a:r>
            <a:endParaRPr lang="ru-RU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6024" y="188640"/>
            <a:ext cx="8748464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000" b="1" dirty="0" smtClean="0"/>
              <a:t>Задачи дипломного проекта</a:t>
            </a:r>
          </a:p>
          <a:p>
            <a:endParaRPr lang="ru-RU" sz="3200" dirty="0" smtClean="0"/>
          </a:p>
          <a:p>
            <a:r>
              <a:rPr lang="ru-RU" sz="2500" dirty="0" smtClean="0"/>
              <a:t>1. Сбор и анализ информации о стрелковом оружии в вооружённых силах Республики Казахстан, его видах и характеристиках;</a:t>
            </a:r>
          </a:p>
          <a:p>
            <a:r>
              <a:rPr lang="ru-RU" sz="2500" dirty="0" smtClean="0"/>
              <a:t>2. Рассмотрение потребностей и возможностей визуализации этой информации в виде </a:t>
            </a:r>
            <a:r>
              <a:rPr lang="en-US" sz="2500" dirty="0" smtClean="0"/>
              <a:t>web</a:t>
            </a:r>
            <a:r>
              <a:rPr lang="ru-RU" sz="2500" dirty="0" smtClean="0"/>
              <a:t>-сайта;</a:t>
            </a:r>
          </a:p>
          <a:p>
            <a:r>
              <a:rPr lang="ru-RU" sz="2500" dirty="0" smtClean="0"/>
              <a:t>3. Проектирование удобной и функциональной базы данных, хранящей информацию о стрелковом оружии и его характеристиках.</a:t>
            </a:r>
          </a:p>
          <a:p>
            <a:r>
              <a:rPr lang="ru-RU" sz="2500" dirty="0" smtClean="0"/>
              <a:t>4. Создание комплекса запросов к базе данных позволяющих извлекать информацию из базы данных по запросу пользователя в удобном для него формате.</a:t>
            </a:r>
          </a:p>
          <a:p>
            <a:r>
              <a:rPr lang="ru-RU" sz="2500" dirty="0" smtClean="0"/>
              <a:t>5. Разработка </a:t>
            </a:r>
            <a:r>
              <a:rPr lang="en-US" sz="2500" dirty="0" smtClean="0"/>
              <a:t>web</a:t>
            </a:r>
            <a:r>
              <a:rPr lang="ru-RU" sz="2500" dirty="0" smtClean="0"/>
              <a:t>-сайта в качестве </a:t>
            </a:r>
            <a:r>
              <a:rPr lang="en-US" sz="2500" dirty="0" smtClean="0"/>
              <a:t>web</a:t>
            </a:r>
            <a:r>
              <a:rPr lang="ru-RU" sz="2500" dirty="0" smtClean="0"/>
              <a:t>-интерфейса к базе данных.</a:t>
            </a:r>
          </a:p>
          <a:p>
            <a:r>
              <a:rPr lang="ru-RU" sz="2500" dirty="0" smtClean="0"/>
              <a:t>6. Тестирование.</a:t>
            </a:r>
            <a:endParaRPr lang="ru-RU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5775" y="548680"/>
            <a:ext cx="874871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Программный инструментарий использованный при реализации проекта</a:t>
            </a:r>
          </a:p>
          <a:p>
            <a:pPr algn="ctr"/>
            <a:endParaRPr lang="ru-RU" sz="3200" dirty="0" smtClean="0"/>
          </a:p>
          <a:p>
            <a:pPr algn="ctr"/>
            <a:r>
              <a:rPr lang="ru-RU" sz="3000" dirty="0" smtClean="0"/>
              <a:t>База данных реализована в СУБД </a:t>
            </a:r>
            <a:r>
              <a:rPr lang="en-US" sz="3000" dirty="0" err="1" smtClean="0"/>
              <a:t>MySQL</a:t>
            </a:r>
            <a:endParaRPr lang="ru-RU" sz="3000" dirty="0" smtClean="0"/>
          </a:p>
          <a:p>
            <a:pPr algn="ctr"/>
            <a:endParaRPr lang="ru-RU" sz="3000" dirty="0" smtClean="0"/>
          </a:p>
          <a:p>
            <a:pPr algn="ctr"/>
            <a:r>
              <a:rPr lang="ru-RU" sz="3000" dirty="0" smtClean="0"/>
              <a:t>Запросы к БД реализованы на языке </a:t>
            </a:r>
            <a:r>
              <a:rPr lang="en-US" sz="3000" dirty="0" smtClean="0"/>
              <a:t>SQL</a:t>
            </a:r>
            <a:endParaRPr lang="ru-RU" sz="3000" dirty="0" smtClean="0"/>
          </a:p>
          <a:p>
            <a:pPr algn="ctr"/>
            <a:endParaRPr lang="ru-RU" sz="3000" dirty="0" smtClean="0"/>
          </a:p>
          <a:p>
            <a:pPr algn="ctr"/>
            <a:r>
              <a:rPr lang="ru-RU" sz="3000" dirty="0" smtClean="0"/>
              <a:t>Программная логика реализована на языке </a:t>
            </a:r>
            <a:r>
              <a:rPr lang="en-US" sz="3000" dirty="0" smtClean="0"/>
              <a:t>PHP</a:t>
            </a:r>
            <a:endParaRPr lang="ru-RU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Web-</a:t>
            </a:r>
            <a:r>
              <a:rPr lang="ru-RU" sz="3000" dirty="0" smtClean="0"/>
              <a:t>интерфейс реализован на языках </a:t>
            </a:r>
            <a:r>
              <a:rPr lang="en-US" sz="3000" dirty="0" smtClean="0"/>
              <a:t>HTML </a:t>
            </a:r>
            <a:r>
              <a:rPr lang="ru-RU" sz="3000" dirty="0" smtClean="0"/>
              <a:t>и </a:t>
            </a:r>
            <a:r>
              <a:rPr lang="en-US" sz="3000" dirty="0" smtClean="0"/>
              <a:t>CSS</a:t>
            </a:r>
          </a:p>
          <a:p>
            <a:pPr algn="ctr"/>
            <a:endParaRPr lang="en-US" sz="3000" dirty="0" smtClean="0"/>
          </a:p>
          <a:p>
            <a:pPr algn="ctr"/>
            <a:r>
              <a:rPr lang="ru-RU" sz="3000" dirty="0" smtClean="0"/>
              <a:t>Средой исполнения является </a:t>
            </a:r>
            <a:r>
              <a:rPr lang="en-US" sz="3000" dirty="0" smtClean="0"/>
              <a:t>web-</a:t>
            </a:r>
            <a:r>
              <a:rPr lang="ru-RU" sz="3000" dirty="0" smtClean="0"/>
              <a:t>сервер </a:t>
            </a:r>
            <a:r>
              <a:rPr lang="en-US" sz="3000" dirty="0" err="1" smtClean="0"/>
              <a:t>Apachi</a:t>
            </a:r>
            <a:endParaRPr lang="ru-RU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5775" y="476672"/>
            <a:ext cx="874871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Стрелковое </a:t>
            </a:r>
            <a:r>
              <a:rPr lang="ru-RU" sz="3200" b="1" dirty="0" smtClean="0"/>
              <a:t>оружие</a:t>
            </a:r>
            <a:endParaRPr lang="ru-RU" sz="3200" b="1" dirty="0" smtClean="0"/>
          </a:p>
          <a:p>
            <a:pPr algn="just"/>
            <a:r>
              <a:rPr lang="ru-RU" sz="3200" dirty="0" smtClean="0"/>
              <a:t>Стрелковое оружие обычно включает в себя такие виды огнестрельного оружия, как </a:t>
            </a:r>
            <a:r>
              <a:rPr lang="ru-RU" sz="3200" dirty="0" smtClean="0"/>
              <a:t>пистолеты, винтовки, </a:t>
            </a:r>
            <a:r>
              <a:rPr lang="ru-RU" sz="3200" dirty="0" smtClean="0"/>
              <a:t>автоматы, </a:t>
            </a:r>
            <a:r>
              <a:rPr lang="ru-RU" sz="3200" dirty="0" smtClean="0"/>
              <a:t>карабины, ружья</a:t>
            </a:r>
            <a:r>
              <a:rPr lang="ru-RU" sz="3200" dirty="0" smtClean="0"/>
              <a:t>, </a:t>
            </a:r>
            <a:r>
              <a:rPr lang="ru-RU" sz="3200" dirty="0" smtClean="0"/>
              <a:t>ручные пулемёты.</a:t>
            </a:r>
            <a:endParaRPr lang="ru-RU" sz="3200" dirty="0" smtClean="0"/>
          </a:p>
          <a:p>
            <a:pPr algn="just"/>
            <a:r>
              <a:rPr lang="ru-RU" sz="3200" dirty="0" smtClean="0"/>
              <a:t>Стрелковое </a:t>
            </a:r>
            <a:r>
              <a:rPr lang="ru-RU" sz="3200" dirty="0" smtClean="0"/>
              <a:t>оружие определяется, как «ствольное оружие калибром менее 20 мм, предназначенное для метания пули, дроби или картечи». </a:t>
            </a:r>
            <a:r>
              <a:rPr lang="ru-RU" sz="3200" dirty="0" smtClean="0"/>
              <a:t>Под </a:t>
            </a:r>
            <a:r>
              <a:rPr lang="ru-RU" sz="3200" dirty="0" smtClean="0"/>
              <a:t>стрелковое оружие также попадают крупнокалиберные пулемёты. Отдельно к стрелковому оружию относят </a:t>
            </a:r>
            <a:r>
              <a:rPr lang="ru-RU" sz="3200" dirty="0" smtClean="0"/>
              <a:t>также гранатомёты.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5775" y="467961"/>
            <a:ext cx="8748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Структура базы </a:t>
            </a:r>
            <a:r>
              <a:rPr lang="ru-RU" sz="3200" b="1" dirty="0" smtClean="0"/>
              <a:t>данных</a:t>
            </a:r>
            <a:endParaRPr lang="ru-RU" sz="3200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41682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5775" y="179929"/>
            <a:ext cx="8748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Структура основной таблицы базы данных</a:t>
            </a:r>
            <a:endParaRPr lang="ru-RU" sz="3200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40324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52120" y="155679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категория (тип) оружия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206084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вид оружия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263691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калибр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321297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ёмкость магазина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371703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масса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429309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убойная дальность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52120" y="479715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скорострельность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652120" y="530120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описание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587727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фотография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716463" y="18446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359791" y="705465"/>
            <a:ext cx="8460681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Пример </a:t>
            </a:r>
            <a:r>
              <a:rPr lang="en-US" sz="3200" b="1" dirty="0" smtClean="0"/>
              <a:t>PHP-</a:t>
            </a:r>
            <a:r>
              <a:rPr lang="ru-RU" sz="3200" b="1" dirty="0" smtClean="0"/>
              <a:t>кода взаимодействия с БД</a:t>
            </a: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500" dirty="0" smtClean="0">
                <a:latin typeface="Courier New" pitchFamily="49" charset="0"/>
                <a:cs typeface="Courier New" pitchFamily="49" charset="0"/>
              </a:rPr>
              <a:t>&lt;?</a:t>
            </a:r>
          </a:p>
          <a:p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$sql_selected_category = "SELECT * FROM weapons WHERE category = ?";</a:t>
            </a:r>
            <a:endParaRPr lang="ru-RU" sz="2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  $query_selected_category = $pdo-&gt;prepare($sql_selected_category);</a:t>
            </a:r>
            <a:endParaRPr lang="ru-RU" sz="2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  $query_selected_category-&gt;execute([$category]);</a:t>
            </a:r>
            <a:endParaRPr lang="ru-RU" sz="2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5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ru-RU" sz="2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800" dirty="0" smtClean="0"/>
              <a:t>Запрос выводящий оружие </a:t>
            </a:r>
            <a:r>
              <a:rPr lang="ru-RU" sz="2800" dirty="0" smtClean="0"/>
              <a:t>выбранной </a:t>
            </a:r>
            <a:r>
              <a:rPr lang="ru-RU" sz="2800" dirty="0" smtClean="0"/>
              <a:t>категории</a:t>
            </a:r>
            <a:endParaRPr lang="ru-RU" sz="2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589</Words>
  <Application>Microsoft Office PowerPoint</Application>
  <PresentationFormat>Экран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Оформление по умолчанию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</dc:creator>
  <cp:lastModifiedBy>127</cp:lastModifiedBy>
  <cp:revision>288</cp:revision>
  <cp:lastPrinted>2017-04-04T11:42:32Z</cp:lastPrinted>
  <dcterms:created xsi:type="dcterms:W3CDTF">1601-01-01T00:00:00Z</dcterms:created>
  <dcterms:modified xsi:type="dcterms:W3CDTF">2024-06-11T06:50:45Z</dcterms:modified>
</cp:coreProperties>
</file>