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33" d="100"/>
          <a:sy n="33" d="100"/>
        </p:scale>
        <p:origin x="834" y="102"/>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03.05.2019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03.05.2019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03.05.2019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03.05.2019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03.05.2019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03.05.2019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03.05.2019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03.05.2019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03.05.2019</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err="1">
                <a:latin typeface="Times New Roman" pitchFamily="18" charset="0"/>
                <a:cs typeface="Times New Roman" pitchFamily="18" charset="0"/>
              </a:rPr>
              <a:t>Biyometrik</a:t>
            </a:r>
            <a:r>
              <a:rPr lang="tr-TR" sz="7000" b="1" dirty="0">
                <a:latin typeface="Times New Roman" pitchFamily="18" charset="0"/>
                <a:cs typeface="Times New Roman" pitchFamily="18" charset="0"/>
              </a:rPr>
              <a:t> Parmak İzinin Akıllı Kartlarla Kullanımı ve Uygulaması</a:t>
            </a:r>
          </a:p>
        </p:txBody>
      </p:sp>
      <p:sp>
        <p:nvSpPr>
          <p:cNvPr id="3" name="Metin Yer Tutucusu 2"/>
          <p:cNvSpPr>
            <a:spLocks noGrp="1"/>
          </p:cNvSpPr>
          <p:nvPr>
            <p:ph type="body" idx="1"/>
          </p:nvPr>
        </p:nvSpPr>
        <p:spPr>
          <a:xfrm>
            <a:off x="675888" y="5162897"/>
            <a:ext cx="11925688" cy="2573927"/>
          </a:xfrm>
        </p:spPr>
        <p:txBody>
          <a:bodyPr>
            <a:noAutofit/>
          </a:bodyPr>
          <a:lstStyle/>
          <a:p>
            <a:pPr algn="ctr"/>
            <a:r>
              <a:rPr lang="tr-TR" sz="3300" b="0" i="1" dirty="0">
                <a:latin typeface="Times New Roman" pitchFamily="18" charset="0"/>
                <a:cs typeface="Times New Roman" pitchFamily="18" charset="0"/>
              </a:rPr>
              <a:t>Ali SÖYLEMEZ</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ali.soylemez@sakarya.edu.tr</a:t>
            </a:r>
          </a:p>
        </p:txBody>
      </p:sp>
      <p:sp>
        <p:nvSpPr>
          <p:cNvPr id="7" name="Metin Yer Tutucusu 2"/>
          <p:cNvSpPr txBox="1">
            <a:spLocks/>
          </p:cNvSpPr>
          <p:nvPr/>
        </p:nvSpPr>
        <p:spPr>
          <a:xfrm>
            <a:off x="12601574" y="5223460"/>
            <a:ext cx="11991198" cy="248308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Veli DUYMAZ, Mehmet UYDURUR</a:t>
            </a:r>
            <a:r>
              <a:rPr lang="tr-TR" sz="3300" b="0" dirty="0">
                <a:latin typeface="Times New Roman" pitchFamily="18" charset="0"/>
                <a:cs typeface="Times New Roman" pitchFamily="18" charset="0"/>
              </a:rPr>
              <a:t> </a:t>
            </a: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Veli_duymaz@gmail.com, mehmet.uyd@hotmail.com</a:t>
            </a:r>
          </a:p>
        </p:txBody>
      </p:sp>
      <p:sp>
        <p:nvSpPr>
          <p:cNvPr id="8" name="Metin Yer Tutucusu 4"/>
          <p:cNvSpPr txBox="1">
            <a:spLocks/>
          </p:cNvSpPr>
          <p:nvPr/>
        </p:nvSpPr>
        <p:spPr>
          <a:xfrm>
            <a:off x="674522" y="9631206"/>
            <a:ext cx="11927053" cy="520841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pPr algn="just"/>
            <a:r>
              <a:rPr lang="tr-TR" sz="2000" b="0" dirty="0">
                <a:latin typeface="Times New Roman" pitchFamily="18" charset="0"/>
                <a:cs typeface="Times New Roman" pitchFamily="18" charset="0"/>
              </a:rPr>
              <a:t>Binalardaki </a:t>
            </a:r>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 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 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a:t>
            </a:r>
            <a:endParaRPr lang="tr-TR" sz="2000" b="0" dirty="0">
              <a:latin typeface="Times New Roman" pitchFamily="18" charset="0"/>
              <a:cs typeface="Times New Roman" pitchFamily="18" charset="0"/>
            </a:endParaRPr>
          </a:p>
        </p:txBody>
      </p:sp>
      <p:pic>
        <p:nvPicPr>
          <p:cNvPr id="1026" name="Picture 2" descr="C:\Users\MFA\Desktop\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2050" y="15203001"/>
            <a:ext cx="7261351" cy="1271823"/>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8"/>
          <p:cNvSpPr txBox="1"/>
          <p:nvPr/>
        </p:nvSpPr>
        <p:spPr>
          <a:xfrm>
            <a:off x="1201433" y="14839623"/>
            <a:ext cx="10968094" cy="692873"/>
          </a:xfrm>
          <a:prstGeom prst="rect">
            <a:avLst/>
          </a:prstGeom>
          <a:noFill/>
        </p:spPr>
        <p:txBody>
          <a:bodyPr wrap="square" lIns="76572" tIns="38286" rIns="76572" bIns="38286" rtlCol="0">
            <a:spAutoFit/>
          </a:bodyPr>
          <a:lstStyle/>
          <a:p>
            <a:pPr algn="ctr"/>
            <a:r>
              <a:rPr lang="tr-TR" sz="2000" i="1" dirty="0">
                <a:latin typeface="Times New Roman" pitchFamily="18" charset="0"/>
                <a:cs typeface="Times New Roman" pitchFamily="18" charset="0"/>
              </a:rPr>
              <a:t>Çizelge 1</a:t>
            </a:r>
            <a:r>
              <a:rPr lang="tr-TR" sz="2000" dirty="0">
                <a:latin typeface="Times New Roman" pitchFamily="18" charset="0"/>
                <a:cs typeface="Times New Roman" pitchFamily="18" charset="0"/>
              </a:rPr>
              <a:t>: analiz sonuçları</a:t>
            </a:r>
          </a:p>
          <a:p>
            <a:endParaRPr lang="tr-TR" sz="2000" dirty="0">
              <a:latin typeface="Times New Roman" pitchFamily="18" charset="0"/>
              <a:cs typeface="Times New Roman" pitchFamily="18" charset="0"/>
            </a:endParaRPr>
          </a:p>
        </p:txBody>
      </p:sp>
      <p:sp>
        <p:nvSpPr>
          <p:cNvPr id="11" name="Metin Yer Tutucusu 4"/>
          <p:cNvSpPr txBox="1">
            <a:spLocks/>
          </p:cNvSpPr>
          <p:nvPr/>
        </p:nvSpPr>
        <p:spPr>
          <a:xfrm>
            <a:off x="674522" y="16717075"/>
            <a:ext cx="11927054" cy="10901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Geliştirilen Yazılım</a:t>
            </a:r>
          </a:p>
          <a:p>
            <a:pPr algn="ctr"/>
            <a:endParaRPr lang="tr-TR" sz="2100" dirty="0">
              <a:latin typeface="Times New Roman" pitchFamily="18" charset="0"/>
              <a:cs typeface="Times New Roman" pitchFamily="18" charset="0"/>
            </a:endParaRPr>
          </a:p>
        </p:txBody>
      </p:sp>
      <p:pic>
        <p:nvPicPr>
          <p:cNvPr id="1027" name="Picture 3" descr="C:\Users\MFA\Desktop\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067" y="17383269"/>
            <a:ext cx="4647909" cy="30045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FA\Pictures\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158" y="17383269"/>
            <a:ext cx="5376938" cy="3004553"/>
          </a:xfrm>
          <a:prstGeom prst="rect">
            <a:avLst/>
          </a:prstGeom>
          <a:noFill/>
          <a:extLst>
            <a:ext uri="{909E8E84-426E-40DD-AFC4-6F175D3DCCD1}">
              <a14:hiddenFill xmlns:a14="http://schemas.microsoft.com/office/drawing/2010/main">
                <a:solidFill>
                  <a:srgbClr val="FFFFFF"/>
                </a:solidFill>
              </a14:hiddenFill>
            </a:ext>
          </a:extLst>
        </p:spPr>
      </p:pic>
      <p:sp>
        <p:nvSpPr>
          <p:cNvPr id="16" name="Metin Yer Tutucusu 4"/>
          <p:cNvSpPr txBox="1">
            <a:spLocks/>
          </p:cNvSpPr>
          <p:nvPr/>
        </p:nvSpPr>
        <p:spPr>
          <a:xfrm>
            <a:off x="674522" y="21211138"/>
            <a:ext cx="11927054" cy="211970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a:latin typeface="Times New Roman" pitchFamily="18" charset="0"/>
                <a:cs typeface="Times New Roman" pitchFamily="18" charset="0"/>
              </a:rPr>
              <a:t>Asansör </a:t>
            </a:r>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 Perhaps the most enjoyable emotion, however, was the sense of personal fulfillment. When it came to hacking, Stallman was a natural. </a:t>
            </a:r>
            <a:endParaRPr lang="tr-TR" sz="2000" b="0" dirty="0">
              <a:latin typeface="Times New Roman" pitchFamily="18" charset="0"/>
              <a:cs typeface="Times New Roman" pitchFamily="18" charset="0"/>
            </a:endParaRPr>
          </a:p>
        </p:txBody>
      </p:sp>
      <p:sp>
        <p:nvSpPr>
          <p:cNvPr id="4" name="Dikdörtgen 3"/>
          <p:cNvSpPr/>
          <p:nvPr/>
        </p:nvSpPr>
        <p:spPr>
          <a:xfrm>
            <a:off x="2413432" y="20400559"/>
            <a:ext cx="3431178"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1</a:t>
            </a:r>
            <a:r>
              <a:rPr lang="tr-TR" sz="2000" dirty="0">
                <a:latin typeface="Times New Roman" pitchFamily="18" charset="0"/>
                <a:cs typeface="Times New Roman" pitchFamily="18" charset="0"/>
              </a:rPr>
              <a:t>: Simülatörün ana ekranı.</a:t>
            </a:r>
            <a:endParaRPr lang="tr-TR" sz="2000" i="1" dirty="0">
              <a:latin typeface="Times New Roman" pitchFamily="18" charset="0"/>
              <a:cs typeface="Times New Roman" pitchFamily="18" charset="0"/>
            </a:endParaRPr>
          </a:p>
        </p:txBody>
      </p:sp>
      <p:sp>
        <p:nvSpPr>
          <p:cNvPr id="6" name="Dikdörtgen 5"/>
          <p:cNvSpPr/>
          <p:nvPr/>
        </p:nvSpPr>
        <p:spPr>
          <a:xfrm>
            <a:off x="8226325" y="20437792"/>
            <a:ext cx="2939056"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2</a:t>
            </a:r>
            <a:r>
              <a:rPr lang="tr-TR" sz="2000" dirty="0">
                <a:latin typeface="Times New Roman" pitchFamily="18" charset="0"/>
                <a:cs typeface="Times New Roman" pitchFamily="18" charset="0"/>
              </a:rPr>
              <a:t>: Simülasyon ekranı</a:t>
            </a:r>
            <a:r>
              <a:rPr lang="tr-TR" sz="1500" dirty="0">
                <a:latin typeface="Times New Roman" pitchFamily="18" charset="0"/>
                <a:cs typeface="Times New Roman" pitchFamily="18" charset="0"/>
              </a:rPr>
              <a:t>.</a:t>
            </a:r>
            <a:endParaRPr lang="tr-TR" sz="1500" i="1" dirty="0">
              <a:latin typeface="Times New Roman" pitchFamily="18" charset="0"/>
              <a:cs typeface="Times New Roman" pitchFamily="18" charset="0"/>
            </a:endParaRPr>
          </a:p>
        </p:txBody>
      </p:sp>
      <p:sp>
        <p:nvSpPr>
          <p:cNvPr id="19" name="Metin Yer Tutucusu 4"/>
          <p:cNvSpPr txBox="1">
            <a:spLocks/>
          </p:cNvSpPr>
          <p:nvPr/>
        </p:nvSpPr>
        <p:spPr>
          <a:xfrm>
            <a:off x="674522" y="23500131"/>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p>
          <a:p>
            <a:pPr marL="0" lvl="1" algn="ctr">
              <a:spcBef>
                <a:spcPts val="0"/>
              </a:spcBef>
              <a:spcAft>
                <a:spcPts val="1675"/>
              </a:spcAft>
            </a:pPr>
            <a:r>
              <a:rPr lang="tr-TR" sz="2500" dirty="0">
                <a:latin typeface="Times New Roman" pitchFamily="18" charset="0"/>
                <a:cs typeface="Times New Roman" pitchFamily="18" charset="0"/>
              </a:rPr>
              <a:t>Kullanılan Yöntem</a:t>
            </a:r>
          </a:p>
          <a:p>
            <a:pPr algn="just"/>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 </a:t>
            </a:r>
            <a:endParaRPr lang="tr-TR" sz="2000" b="0" dirty="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pic>
        <p:nvPicPr>
          <p:cNvPr id="1025" name="Resim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839" y="25995138"/>
            <a:ext cx="2394260" cy="174641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p:cNvSpPr>
            <a:spLocks noChangeArrowheads="1"/>
          </p:cNvSpPr>
          <p:nvPr/>
        </p:nvSpPr>
        <p:spPr bwMode="auto">
          <a:xfrm>
            <a:off x="674525" y="27919479"/>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3: </a:t>
            </a:r>
            <a:r>
              <a:rPr lang="tr-TR" sz="2000" dirty="0">
                <a:latin typeface="Times New Roman" pitchFamily="18" charset="0"/>
                <a:cs typeface="Times New Roman" pitchFamily="18" charset="0"/>
              </a:rPr>
              <a:t>Üretilen veri örneği.</a:t>
            </a:r>
          </a:p>
        </p:txBody>
      </p:sp>
      <p:sp>
        <p:nvSpPr>
          <p:cNvPr id="18" name="Dikdörtgen 17"/>
          <p:cNvSpPr/>
          <p:nvPr/>
        </p:nvSpPr>
        <p:spPr>
          <a:xfrm>
            <a:off x="674523" y="28587426"/>
            <a:ext cx="11627378" cy="1616203"/>
          </a:xfrm>
          <a:prstGeom prst="rect">
            <a:avLst/>
          </a:prstGeom>
        </p:spPr>
        <p:txBody>
          <a:bodyPr wrap="square" lIns="76572" tIns="38286" rIns="76572" bIns="38286">
            <a:spAutoFit/>
          </a:bodyPr>
          <a:lstStyle/>
          <a:p>
            <a:pPr marL="215358" algn="just"/>
            <a:r>
              <a:rPr lang="en-US" sz="200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 </a:t>
            </a:r>
            <a:endParaRPr lang="tr-TR" sz="2000" dirty="0">
              <a:latin typeface="Times New Roman" pitchFamily="18" charset="0"/>
              <a:cs typeface="Times New Roman" pitchFamily="18" charset="0"/>
            </a:endParaRPr>
          </a:p>
        </p:txBody>
      </p:sp>
      <p:sp>
        <p:nvSpPr>
          <p:cNvPr id="20" name="Rectangle 5"/>
          <p:cNvSpPr>
            <a:spLocks noChangeArrowheads="1"/>
          </p:cNvSpPr>
          <p:nvPr/>
        </p:nvSpPr>
        <p:spPr bwMode="auto">
          <a:xfrm>
            <a:off x="674524" y="30455772"/>
            <a:ext cx="11627378" cy="13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95685" rIns="76572" bIns="63790" numCol="1" anchor="ctr" anchorCtr="0" compatLnSpc="1">
            <a:prstTxWarp prst="textNoShape">
              <a:avLst/>
            </a:prstTxWarp>
            <a:spAutoFit/>
          </a:bodyPr>
          <a:lstStyle/>
          <a:p>
            <a:pPr algn="ctr" defTabSz="765719" fontAlgn="base">
              <a:spcBef>
                <a:spcPct val="0"/>
              </a:spcBef>
              <a:spcAft>
                <a:spcPts val="1675"/>
              </a:spcAft>
            </a:pPr>
            <a:r>
              <a:rPr lang="tr-TR" sz="2500" b="1" dirty="0">
                <a:latin typeface="Times New Roman" pitchFamily="18" charset="0"/>
                <a:ea typeface="MS Mincho" pitchFamily="49" charset="-128"/>
                <a:cs typeface="Times New Roman" pitchFamily="18" charset="0"/>
              </a:rPr>
              <a:t>Geliştirilen Ek Program</a:t>
            </a:r>
          </a:p>
          <a:p>
            <a:pPr marL="215358" algn="just" defTabSz="765719" eaLnBrk="0" fontAlgn="base" hangingPunct="0">
              <a:spcBef>
                <a:spcPct val="0"/>
              </a:spcBef>
              <a:spcAft>
                <a:spcPct val="0"/>
              </a:spcAft>
            </a:pPr>
            <a:r>
              <a:rPr lang="en-US" sz="2000" dirty="0">
                <a:latin typeface="Times New Roman" pitchFamily="18" charset="0"/>
                <a:ea typeface="MS Mincho" pitchFamily="49" charset="-128"/>
                <a:cs typeface="Times New Roman" pitchFamily="18" charset="0"/>
              </a:rPr>
              <a:t>he had little difficulty working alone. And as a mathematician with built-in gift for logic and foresight, Stallman possessed the ability to circumvent design barriers that left most hackers spinning their wheels.</a:t>
            </a:r>
            <a:endParaRPr lang="tr-TR" sz="1500" dirty="0">
              <a:latin typeface="Times New Roman" pitchFamily="18" charset="0"/>
              <a:cs typeface="Times New Roman" pitchFamily="18" charset="0"/>
            </a:endParaRPr>
          </a:p>
        </p:txBody>
      </p:sp>
      <p:pic>
        <p:nvPicPr>
          <p:cNvPr id="21" name="Resim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9317" y="31797259"/>
            <a:ext cx="3171818" cy="339608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6"/>
          <p:cNvSpPr>
            <a:spLocks noChangeArrowheads="1"/>
          </p:cNvSpPr>
          <p:nvPr/>
        </p:nvSpPr>
        <p:spPr bwMode="auto">
          <a:xfrm>
            <a:off x="674524" y="35259114"/>
            <a:ext cx="11927051"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dirty="0">
                <a:latin typeface="Times New Roman" pitchFamily="18" charset="0"/>
                <a:cs typeface="Times New Roman" pitchFamily="18" charset="0"/>
              </a:rPr>
              <a:t>Şekil 4: Ek program görüntüsü.</a:t>
            </a:r>
          </a:p>
        </p:txBody>
      </p:sp>
      <p:sp>
        <p:nvSpPr>
          <p:cNvPr id="24" name="Metin Yer Tutucusu 4"/>
          <p:cNvSpPr txBox="1">
            <a:spLocks/>
          </p:cNvSpPr>
          <p:nvPr/>
        </p:nvSpPr>
        <p:spPr>
          <a:xfrm>
            <a:off x="12601575" y="10389910"/>
            <a:ext cx="11991198" cy="429997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0" lvl="1" algn="ctr">
              <a:spcAft>
                <a:spcPts val="1675"/>
              </a:spcAft>
            </a:pPr>
            <a:r>
              <a:rPr lang="tr-TR" sz="2500" dirty="0">
                <a:latin typeface="Times New Roman" pitchFamily="18" charset="0"/>
                <a:cs typeface="Times New Roman" pitchFamily="18" charset="0"/>
              </a:rPr>
              <a:t>Oluşabilecek Durumlar</a:t>
            </a:r>
          </a:p>
          <a:p>
            <a:pPr algn="just"/>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a:t>
            </a:r>
            <a:r>
              <a:rPr lang="en-US" sz="2000" b="0" dirty="0" err="1">
                <a:latin typeface="Times New Roman" pitchFamily="18" charset="0"/>
                <a:cs typeface="Times New Roman" pitchFamily="18" charset="0"/>
              </a:rPr>
              <a:t>mvent</a:t>
            </a:r>
            <a:r>
              <a:rPr lang="en-US" sz="2000" b="0" dirty="0">
                <a:latin typeface="Times New Roman" pitchFamily="18" charset="0"/>
                <a:cs typeface="Times New Roman" pitchFamily="18" charset="0"/>
              </a:rPr>
              <a:t> design barriers that left most hackers spinning their wheels.</a:t>
            </a:r>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pPr algn="ctr"/>
            <a:r>
              <a:rPr lang="tr-TR" sz="2000" b="0" i="1" dirty="0">
                <a:latin typeface="Times New Roman" pitchFamily="18" charset="0"/>
                <a:cs typeface="Times New Roman" pitchFamily="18" charset="0"/>
              </a:rPr>
              <a:t>Şekil 5</a:t>
            </a:r>
            <a:r>
              <a:rPr lang="tr-TR" sz="2000" b="0" dirty="0">
                <a:latin typeface="Times New Roman" pitchFamily="18" charset="0"/>
                <a:cs typeface="Times New Roman" pitchFamily="18" charset="0"/>
              </a:rPr>
              <a:t>: Kümeleme sonucunda oluşabilecek durumlar.</a:t>
            </a:r>
            <a:endParaRPr lang="tr-TR" sz="2000" b="0" i="1" dirty="0">
              <a:latin typeface="Times New Roman" pitchFamily="18" charset="0"/>
              <a:cs typeface="Times New Roman" pitchFamily="18" charset="0"/>
            </a:endParaRPr>
          </a:p>
          <a:p>
            <a:pPr algn="just"/>
            <a:endParaRPr lang="tr-TR" sz="1500" b="0" dirty="0">
              <a:latin typeface="Times New Roman" pitchFamily="18" charset="0"/>
              <a:cs typeface="Times New Roman" pitchFamily="18" charset="0"/>
            </a:endParaRPr>
          </a:p>
        </p:txBody>
      </p:sp>
      <p:pic>
        <p:nvPicPr>
          <p:cNvPr id="12" name="Picture 2" descr="C:\Users\MFA\Desktop\q.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7997" y="12085953"/>
            <a:ext cx="5044858" cy="1811841"/>
          </a:xfrm>
          <a:prstGeom prst="rect">
            <a:avLst/>
          </a:prstGeom>
          <a:noFill/>
          <a:extLst>
            <a:ext uri="{909E8E84-426E-40DD-AFC4-6F175D3DCCD1}">
              <a14:hiddenFill xmlns:a14="http://schemas.microsoft.com/office/drawing/2010/main">
                <a:solidFill>
                  <a:srgbClr val="FFFFFF"/>
                </a:solidFill>
              </a14:hiddenFill>
            </a:ext>
          </a:extLst>
        </p:spPr>
      </p:pic>
      <p:sp>
        <p:nvSpPr>
          <p:cNvPr id="26" name="Metin Yer Tutucusu 4"/>
          <p:cNvSpPr txBox="1">
            <a:spLocks/>
          </p:cNvSpPr>
          <p:nvPr/>
        </p:nvSpPr>
        <p:spPr>
          <a:xfrm>
            <a:off x="12614027" y="15548734"/>
            <a:ext cx="11991198" cy="187745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tr-TR" sz="2500" dirty="0">
                <a:latin typeface="Times New Roman" pitchFamily="18" charset="0"/>
                <a:cs typeface="Times New Roman" pitchFamily="18" charset="0"/>
              </a:rPr>
              <a:t>Bir Okul Örneği</a:t>
            </a:r>
          </a:p>
          <a:p>
            <a:pPr algn="just"/>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a:t>
            </a:r>
            <a:r>
              <a:rPr lang="tr-TR" sz="2000" b="0" i="1" dirty="0">
                <a:latin typeface="Times New Roman" pitchFamily="18" charset="0"/>
                <a:cs typeface="Times New Roman" pitchFamily="18" charset="0"/>
              </a:rPr>
              <a:t>Çizelge 2</a:t>
            </a:r>
            <a:r>
              <a:rPr lang="tr-TR" sz="2000" b="0" dirty="0">
                <a:latin typeface="Times New Roman" pitchFamily="18" charset="0"/>
                <a:cs typeface="Times New Roman" pitchFamily="18" charset="0"/>
              </a:rPr>
              <a:t>: Saat dilimlerine göre trafik türleri ve yolcu dağılımları</a:t>
            </a:r>
          </a:p>
        </p:txBody>
      </p:sp>
      <p:graphicFrame>
        <p:nvGraphicFramePr>
          <p:cNvPr id="15" name="Tablo 14"/>
          <p:cNvGraphicFramePr>
            <a:graphicFrameLocks noGrp="1"/>
          </p:cNvGraphicFramePr>
          <p:nvPr>
            <p:extLst>
              <p:ext uri="{D42A27DB-BD31-4B8C-83A1-F6EECF244321}">
                <p14:modId xmlns:p14="http://schemas.microsoft.com/office/powerpoint/2010/main" val="2679623980"/>
              </p:ext>
            </p:extLst>
          </p:nvPr>
        </p:nvGraphicFramePr>
        <p:xfrm>
          <a:off x="13623004" y="17521386"/>
          <a:ext cx="9707762" cy="3223900"/>
        </p:xfrm>
        <a:graphic>
          <a:graphicData uri="http://schemas.openxmlformats.org/drawingml/2006/table">
            <a:tbl>
              <a:tblPr firstRow="1" firstCol="1" bandRow="1">
                <a:tableStyleId>{5C22544A-7EE6-4342-B048-85BDC9FD1C3A}</a:tableStyleId>
              </a:tblPr>
              <a:tblGrid>
                <a:gridCol w="2516827">
                  <a:extLst>
                    <a:ext uri="{9D8B030D-6E8A-4147-A177-3AD203B41FA5}">
                      <a16:colId xmlns:a16="http://schemas.microsoft.com/office/drawing/2014/main" val="20000"/>
                    </a:ext>
                  </a:extLst>
                </a:gridCol>
                <a:gridCol w="3145164">
                  <a:extLst>
                    <a:ext uri="{9D8B030D-6E8A-4147-A177-3AD203B41FA5}">
                      <a16:colId xmlns:a16="http://schemas.microsoft.com/office/drawing/2014/main" val="20001"/>
                    </a:ext>
                  </a:extLst>
                </a:gridCol>
                <a:gridCol w="4045771">
                  <a:extLst>
                    <a:ext uri="{9D8B030D-6E8A-4147-A177-3AD203B41FA5}">
                      <a16:colId xmlns:a16="http://schemas.microsoft.com/office/drawing/2014/main" val="20002"/>
                    </a:ext>
                  </a:extLst>
                </a:gridCol>
              </a:tblGrid>
              <a:tr h="265327">
                <a:tc>
                  <a:txBody>
                    <a:bodyPr/>
                    <a:lstStyle/>
                    <a:p>
                      <a:pPr algn="ctr">
                        <a:lnSpc>
                          <a:spcPct val="115000"/>
                        </a:lnSpc>
                        <a:spcAft>
                          <a:spcPts val="0"/>
                        </a:spcAft>
                      </a:pPr>
                      <a:r>
                        <a:rPr lang="tr-TR" sz="2000" dirty="0">
                          <a:effectLst/>
                          <a:latin typeface="Times New Roman" pitchFamily="18" charset="0"/>
                          <a:cs typeface="Times New Roman" pitchFamily="18" charset="0"/>
                        </a:rPr>
                        <a:t>Saat Dilimi</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Trafik Türü</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Dağılımdaki Yolcu Sayısı</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0"/>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8:00 – 9:00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Yukarı Yoğun</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20</a:t>
                      </a:r>
                      <a:endParaRPr lang="tr-TR" sz="20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1"/>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9:00 – 10:00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Yukarı Yoğun</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1</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2"/>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10:00 – 11:00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Yok</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3"/>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11:00 – 12:00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Yok</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a:t>
                      </a:r>
                      <a:endParaRPr lang="tr-TR" sz="20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4"/>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12:00 – 13:00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İki Yönlü Trafik</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12</a:t>
                      </a:r>
                      <a:endParaRPr lang="tr-TR" sz="20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5"/>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13:00 – 14:00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Yok</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6"/>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14:00 – 15:00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Yok</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7"/>
                  </a:ext>
                </a:extLst>
              </a:tr>
              <a:tr h="265327">
                <a:tc>
                  <a:txBody>
                    <a:bodyPr/>
                    <a:lstStyle/>
                    <a:p>
                      <a:pPr algn="ctr">
                        <a:lnSpc>
                          <a:spcPct val="115000"/>
                        </a:lnSpc>
                        <a:spcAft>
                          <a:spcPts val="0"/>
                        </a:spcAft>
                      </a:pPr>
                      <a:r>
                        <a:rPr lang="tr-TR" sz="2000">
                          <a:effectLst/>
                          <a:latin typeface="Times New Roman" pitchFamily="18" charset="0"/>
                          <a:cs typeface="Times New Roman" pitchFamily="18" charset="0"/>
                        </a:rPr>
                        <a:t>15:00 – 16:00</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Aşağı Yoğun</a:t>
                      </a:r>
                      <a:endParaRPr lang="tr-TR" sz="2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a:effectLst/>
                          <a:latin typeface="Times New Roman" pitchFamily="18" charset="0"/>
                          <a:cs typeface="Times New Roman" pitchFamily="18" charset="0"/>
                        </a:rPr>
                        <a:t>20</a:t>
                      </a:r>
                      <a:endParaRPr lang="tr-TR" sz="20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8"/>
                  </a:ext>
                </a:extLst>
              </a:tr>
              <a:tr h="265327">
                <a:tc>
                  <a:txBody>
                    <a:bodyPr/>
                    <a:lstStyle/>
                    <a:p>
                      <a:pPr algn="ctr">
                        <a:lnSpc>
                          <a:spcPct val="115000"/>
                        </a:lnSpc>
                        <a:spcAft>
                          <a:spcPts val="0"/>
                        </a:spcAft>
                      </a:pPr>
                      <a:r>
                        <a:rPr lang="tr-TR" sz="2000" dirty="0">
                          <a:effectLst/>
                          <a:latin typeface="Times New Roman" pitchFamily="18" charset="0"/>
                          <a:cs typeface="Times New Roman" pitchFamily="18" charset="0"/>
                        </a:rPr>
                        <a:t>16:00 – 17:00</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Aşağı Yoğun</a:t>
                      </a:r>
                      <a:endParaRPr lang="tr-TR" sz="2000" dirty="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tr-TR" sz="2000" dirty="0">
                          <a:effectLst/>
                          <a:latin typeface="Times New Roman" pitchFamily="18" charset="0"/>
                          <a:cs typeface="Times New Roman" pitchFamily="18" charset="0"/>
                        </a:rPr>
                        <a:t>1</a:t>
                      </a:r>
                      <a:endParaRPr lang="tr-TR" sz="20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val="10009"/>
                  </a:ext>
                </a:extLst>
              </a:tr>
            </a:tbl>
          </a:graphicData>
        </a:graphic>
      </p:graphicFrame>
      <p:pic>
        <p:nvPicPr>
          <p:cNvPr id="25" name="Picture 4" descr="C:\Users\MFA\Desktop\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2630" y="21122976"/>
            <a:ext cx="3215592" cy="2296027"/>
          </a:xfrm>
          <a:prstGeom prst="rect">
            <a:avLst/>
          </a:prstGeom>
          <a:noFill/>
          <a:extLst>
            <a:ext uri="{909E8E84-426E-40DD-AFC4-6F175D3DCCD1}">
              <a14:hiddenFill xmlns:a14="http://schemas.microsoft.com/office/drawing/2010/main">
                <a:solidFill>
                  <a:srgbClr val="FFFFFF"/>
                </a:solidFill>
              </a14:hiddenFill>
            </a:ext>
          </a:extLst>
        </p:spPr>
      </p:pic>
      <p:sp>
        <p:nvSpPr>
          <p:cNvPr id="32" name="Metin Yer Tutucusu 4"/>
          <p:cNvSpPr txBox="1">
            <a:spLocks/>
          </p:cNvSpPr>
          <p:nvPr/>
        </p:nvSpPr>
        <p:spPr>
          <a:xfrm>
            <a:off x="12632183" y="23716423"/>
            <a:ext cx="11991198" cy="40650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6</a:t>
            </a:r>
            <a:r>
              <a:rPr lang="tr-TR" sz="2000" b="0" dirty="0">
                <a:latin typeface="Times New Roman" pitchFamily="18" charset="0"/>
                <a:cs typeface="Times New Roman" pitchFamily="18" charset="0"/>
              </a:rPr>
              <a:t>: Okulun asansör trafiği için kümeleme sonucu</a:t>
            </a:r>
            <a:endParaRPr lang="tr-TR" sz="2000" b="0" i="1" dirty="0">
              <a:latin typeface="Times New Roman" pitchFamily="18" charset="0"/>
              <a:cs typeface="Times New Roman" pitchFamily="18" charset="0"/>
            </a:endParaRPr>
          </a:p>
        </p:txBody>
      </p:sp>
      <p:sp>
        <p:nvSpPr>
          <p:cNvPr id="33" name="Metin Yer Tutucusu 4"/>
          <p:cNvSpPr txBox="1">
            <a:spLocks/>
          </p:cNvSpPr>
          <p:nvPr/>
        </p:nvSpPr>
        <p:spPr>
          <a:xfrm>
            <a:off x="12601575" y="24050922"/>
            <a:ext cx="11991199" cy="135897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a:t>
            </a:r>
            <a:endParaRPr lang="tr-TR" sz="2000" b="0" dirty="0">
              <a:latin typeface="Times New Roman" pitchFamily="18" charset="0"/>
              <a:cs typeface="Times New Roman" pitchFamily="18" charset="0"/>
            </a:endParaRPr>
          </a:p>
        </p:txBody>
      </p:sp>
      <p:sp>
        <p:nvSpPr>
          <p:cNvPr id="34" name="Metin Yer Tutucusu 4"/>
          <p:cNvSpPr txBox="1">
            <a:spLocks/>
          </p:cNvSpPr>
          <p:nvPr/>
        </p:nvSpPr>
        <p:spPr>
          <a:xfrm>
            <a:off x="12578604" y="25707105"/>
            <a:ext cx="11991198" cy="247378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a:p>
            <a:pPr algn="just"/>
            <a:r>
              <a:rPr lang="en-US" sz="2000" b="0" dirty="0">
                <a:latin typeface="Times New Roman" pitchFamily="18" charset="0"/>
                <a:cs typeface="Times New Roman" pitchFamily="18" charset="0"/>
              </a:rPr>
              <a:t>Perhaps the most enjoyable emotion, however, was the sense of personal fulfillment. When it came to hacking, Stallman was a natural. A childhood's worth of late-night study sessions gave him the ability to work long hours with little sleep. As a social outcast since age 10, he had little difficulty working alone. And as a mathematician with built-in gift for logic and foresight, Stallman possessed the ability to circumvent design barriers that left most hackers spinning their wheels.</a:t>
            </a:r>
            <a:endParaRPr lang="tr-TR" sz="2000" b="0" dirty="0">
              <a:latin typeface="Times New Roman" pitchFamily="18" charset="0"/>
              <a:cs typeface="Times New Roman" pitchFamily="18" charset="0"/>
            </a:endParaRPr>
          </a:p>
        </p:txBody>
      </p:sp>
      <p:sp>
        <p:nvSpPr>
          <p:cNvPr id="27" name="Dikdörtgen 26"/>
          <p:cNvSpPr/>
          <p:nvPr/>
        </p:nvSpPr>
        <p:spPr>
          <a:xfrm>
            <a:off x="12601576" y="28341410"/>
            <a:ext cx="11991196" cy="462040"/>
          </a:xfrm>
          <a:prstGeom prst="rect">
            <a:avLst/>
          </a:prstGeom>
        </p:spPr>
        <p:txBody>
          <a:bodyPr wrap="square" lIns="76572" tIns="38286" rIns="76572" bIns="38286">
            <a:spAutoFit/>
          </a:bodyPr>
          <a:lstStyle/>
          <a:p>
            <a:pPr algn="ctr">
              <a:spcAft>
                <a:spcPts val="1675"/>
              </a:spcAft>
            </a:pPr>
            <a:r>
              <a:rPr lang="tr-TR" sz="2500" b="1" dirty="0">
                <a:latin typeface="Times New Roman" pitchFamily="18" charset="0"/>
                <a:cs typeface="Times New Roman" pitchFamily="18" charset="0"/>
              </a:rPr>
              <a:t>Ek A</a:t>
            </a:r>
            <a:endParaRPr lang="tr-TR" sz="2500" dirty="0">
              <a:latin typeface="Times New Roman" pitchFamily="18" charset="0"/>
              <a:cs typeface="Times New Roman" pitchFamily="18" charset="0"/>
            </a:endParaRPr>
          </a:p>
        </p:txBody>
      </p:sp>
      <p:pic>
        <p:nvPicPr>
          <p:cNvPr id="38" name="Picture 5" descr="C:\Users\MFA\Desktop\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23005" y="29142006"/>
            <a:ext cx="10355833" cy="5206060"/>
          </a:xfrm>
          <a:prstGeom prst="rect">
            <a:avLst/>
          </a:prstGeom>
          <a:noFill/>
          <a:extLst>
            <a:ext uri="{909E8E84-426E-40DD-AFC4-6F175D3DCCD1}">
              <a14:hiddenFill xmlns:a14="http://schemas.microsoft.com/office/drawing/2010/main">
                <a:solidFill>
                  <a:srgbClr val="FFFFFF"/>
                </a:solidFill>
              </a14:hiddenFill>
            </a:ext>
          </a:extLst>
        </p:spPr>
      </p:pic>
      <p:sp>
        <p:nvSpPr>
          <p:cNvPr id="35" name="Metin Yer Tutucusu 2">
            <a:extLst>
              <a:ext uri="{FF2B5EF4-FFF2-40B4-BE49-F238E27FC236}">
                <a16:creationId xmlns:a16="http://schemas.microsoft.com/office/drawing/2014/main" id="{BF3B5B2E-8465-4030-AF8C-9686DB1E3A96}"/>
              </a:ext>
            </a:extLst>
          </p:cNvPr>
          <p:cNvSpPr txBox="1">
            <a:spLocks/>
          </p:cNvSpPr>
          <p:nvPr/>
        </p:nvSpPr>
        <p:spPr>
          <a:xfrm>
            <a:off x="6037191" y="7605585"/>
            <a:ext cx="11925688" cy="1433331"/>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dirty="0">
                <a:latin typeface="Times New Roman" pitchFamily="18" charset="0"/>
                <a:cs typeface="Times New Roman" pitchFamily="18" charset="0"/>
              </a:rPr>
              <a:t>DANIŞMAN</a:t>
            </a:r>
            <a:endParaRPr lang="tr-TR" sz="3300" baseline="30000" dirty="0">
              <a:latin typeface="Times New Roman" pitchFamily="18" charset="0"/>
              <a:cs typeface="Times New Roman" pitchFamily="18" charset="0"/>
            </a:endParaRPr>
          </a:p>
          <a:p>
            <a:pPr algn="ctr"/>
            <a:r>
              <a:rPr lang="tr-TR" sz="3300" b="0" i="1" dirty="0">
                <a:latin typeface="Times New Roman" pitchFamily="18" charset="0"/>
                <a:cs typeface="Times New Roman" pitchFamily="18" charset="0"/>
              </a:rPr>
              <a:t>Prof. Dr. Cemil ÖZ</a:t>
            </a:r>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967</Words>
  <Application>Microsoft Office PowerPoint</Application>
  <PresentationFormat>Özel</PresentationFormat>
  <Paragraphs>73</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Ofis Teması</vt:lpstr>
      <vt:lpstr>Biyometrik Parmak İzinin Akıllı Kartlarla Kullanımı ve Uygulaması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MFADELL</cp:lastModifiedBy>
  <cp:revision>50</cp:revision>
  <dcterms:created xsi:type="dcterms:W3CDTF">2012-11-19T22:28:04Z</dcterms:created>
  <dcterms:modified xsi:type="dcterms:W3CDTF">2019-05-03T18:18:36Z</dcterms:modified>
</cp:coreProperties>
</file>