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E9094-A430-4510-9DAB-89CE441060C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9FB67-A80C-4675-B9C4-9DF3ED438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4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091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110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5230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70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315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605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1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9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5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2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5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5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E0CF6C-748E-4B7A-BC8B-3011EF78ED13}" type="datetime1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42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.wikipedia.org/wiki/Amplificator_opera%C8%9Bional" TargetMode="External"/><Relationship Id="rId5" Type="http://schemas.openxmlformats.org/officeDocument/2006/relationships/hyperlink" Target="https://electronicaaplicata.wordpress.com/2014/01/29/amplificatorul-inversor/" TargetMode="External"/><Relationship Id="rId4" Type="http://schemas.openxmlformats.org/officeDocument/2006/relationships/hyperlink" Target="https://mail.uaic.ro/~ftufescu/Amplificatoare%20operationale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D9FF425-115C-476C-9AC0-E5FB9AC89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9C4AF3C-2125-4C6D-A70E-5A8C5FE08EDC}"/>
              </a:ext>
            </a:extLst>
          </p:cNvPr>
          <p:cNvSpPr txBox="1"/>
          <p:nvPr/>
        </p:nvSpPr>
        <p:spPr>
          <a:xfrm>
            <a:off x="4379069" y="3013501"/>
            <a:ext cx="409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Inversor</a:t>
            </a:r>
            <a:r>
              <a:rPr lang="en-US" sz="4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AO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E75D17-F8E6-49FF-8A23-25481990C7A9}"/>
              </a:ext>
            </a:extLst>
          </p:cNvPr>
          <p:cNvSpPr txBox="1"/>
          <p:nvPr/>
        </p:nvSpPr>
        <p:spPr>
          <a:xfrm>
            <a:off x="9502218" y="5898823"/>
            <a:ext cx="2469822" cy="773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Spulber Bogdan-Andrei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2123</a:t>
            </a:r>
          </a:p>
        </p:txBody>
      </p:sp>
    </p:spTree>
    <p:extLst>
      <p:ext uri="{BB962C8B-B14F-4D97-AF65-F5344CB8AC3E}">
        <p14:creationId xmlns:p14="http://schemas.microsoft.com/office/powerpoint/2010/main" val="428235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526EB1D-18E6-4DD8-9459-B658496E1A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A1C611-14C8-4C94-AC4A-22C38CF254FA}"/>
              </a:ext>
            </a:extLst>
          </p:cNvPr>
          <p:cNvSpPr txBox="1"/>
          <p:nvPr/>
        </p:nvSpPr>
        <p:spPr>
          <a:xfrm>
            <a:off x="1375983" y="2155931"/>
            <a:ext cx="9440034" cy="7295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i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Bibliografie</a:t>
            </a:r>
            <a:endParaRPr lang="en-US" sz="5400" i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7A635-737F-4988-9B9C-C886F9F4ED83}"/>
              </a:ext>
            </a:extLst>
          </p:cNvPr>
          <p:cNvSpPr txBox="1"/>
          <p:nvPr/>
        </p:nvSpPr>
        <p:spPr>
          <a:xfrm>
            <a:off x="2989099" y="3159118"/>
            <a:ext cx="7247107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https://mail.uaic.ro/~ftufescu/Amplificatoare%20operationale.pdf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https://electronicaaplicata.wordpress.com/2014/01/29/amplificatorul-inversor/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https://ro.wikipedia.org/wiki/Amplificator_opera%C8%9Bional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1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AD642A-1499-476F-9517-D9B96B64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687" y="1600200"/>
            <a:ext cx="5387875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D8BC2-CE89-4077-B0C4-622B3D75049B}"/>
              </a:ext>
            </a:extLst>
          </p:cNvPr>
          <p:cNvSpPr txBox="1"/>
          <p:nvPr/>
        </p:nvSpPr>
        <p:spPr>
          <a:xfrm>
            <a:off x="7675747" y="697601"/>
            <a:ext cx="2937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Circuitului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D775B-A788-4514-A65F-D70E5F0B29E8}"/>
              </a:ext>
            </a:extLst>
          </p:cNvPr>
          <p:cNvSpPr txBox="1"/>
          <p:nvPr/>
        </p:nvSpPr>
        <p:spPr>
          <a:xfrm>
            <a:off x="1018096" y="669338"/>
            <a:ext cx="4348264" cy="594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simulator al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circuitului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AO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grafica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parametrii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circuitului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semnalele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iesire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Amplificatorul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Operational (AO)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reprezinta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circuite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analogice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amplificatoare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performante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deosebite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cazul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amplificatorului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inversor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inversoare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(-)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conectata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borna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semnalului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iesire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rezulta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 reactive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negativa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Din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cauza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reacției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negative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amplificarea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circuitului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scade.Borna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neinverosare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(+)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conectata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direct la masa.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02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39B6AE-5FB8-44EB-B997-C72B6E0BC397}"/>
              </a:ext>
            </a:extLst>
          </p:cNvPr>
          <p:cNvSpPr txBox="1"/>
          <p:nvPr/>
        </p:nvSpPr>
        <p:spPr>
          <a:xfrm>
            <a:off x="1754957" y="395927"/>
            <a:ext cx="868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Ecautiile care stau la baza implementarii(valori pentru componente):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32E8AB-5602-43EF-B9E0-30FD43EC68DD}"/>
                  </a:ext>
                </a:extLst>
              </p:cNvPr>
              <p:cNvSpPr txBox="1"/>
              <p:nvPr/>
            </p:nvSpPr>
            <p:spPr>
              <a:xfrm>
                <a:off x="735291" y="1253765"/>
                <a:ext cx="10605154" cy="591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Semnalul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intrare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𝑝𝑖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45720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Prestabilite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(pot fi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modificate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din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interfata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342900" marR="0" lvl="0" indent="-34290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Amplitudine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semnal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intrare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 V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Frecventa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f = 1000 Hz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Alimentarea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diferentiala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± E = ±15 V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Rezistentele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Kohm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Kohm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91440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Calculate:</a:t>
                </a:r>
              </a:p>
              <a:p>
                <a:pPr marL="342900" marR="0" lvl="0" indent="-34290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Amplificarea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circuitului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A=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Perioada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T=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s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Amplitudinea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semnalului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iesire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A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marR="0" lvl="0" indent="-34290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Semnalul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US" sz="2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iesire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A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32E8AB-5602-43EF-B9E0-30FD43EC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1" y="1253765"/>
                <a:ext cx="10605154" cy="5914568"/>
              </a:xfrm>
              <a:prstGeom prst="rect">
                <a:avLst/>
              </a:prstGeom>
              <a:blipFill>
                <a:blip r:embed="rId2"/>
                <a:stretch>
                  <a:fillRect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13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3A00A9-3993-4006-A629-1CF515F9529B}"/>
              </a:ext>
            </a:extLst>
          </p:cNvPr>
          <p:cNvSpPr txBox="1"/>
          <p:nvPr/>
        </p:nvSpPr>
        <p:spPr>
          <a:xfrm>
            <a:off x="311085" y="325224"/>
            <a:ext cx="322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7362E-788A-4931-9E40-13E6CD2CB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5" y="802536"/>
            <a:ext cx="8064161" cy="5730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1C178-2C73-43B2-BF37-1BFEE84E9144}"/>
              </a:ext>
            </a:extLst>
          </p:cNvPr>
          <p:cNvSpPr txBox="1"/>
          <p:nvPr/>
        </p:nvSpPr>
        <p:spPr>
          <a:xfrm>
            <a:off x="8672660" y="1027522"/>
            <a:ext cx="3431356" cy="19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Schema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circuitului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grafica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semnalelor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in(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semnalu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, v out(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semnalu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iesire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endParaRPr lang="en-US" dirty="0"/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E2B74F8-CE6E-4340-A148-104927AB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771" y="3084528"/>
            <a:ext cx="2127250" cy="1127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A98C0E-799E-4EE1-A183-6CA4888906B7}"/>
              </a:ext>
            </a:extLst>
          </p:cNvPr>
          <p:cNvSpPr txBox="1"/>
          <p:nvPr/>
        </p:nvSpPr>
        <p:spPr>
          <a:xfrm>
            <a:off x="8672660" y="2622863"/>
            <a:ext cx="2127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semnal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ECCD9-6B0C-4415-A92C-AA912E8FC96B}"/>
              </a:ext>
            </a:extLst>
          </p:cNvPr>
          <p:cNvSpPr txBox="1"/>
          <p:nvPr/>
        </p:nvSpPr>
        <p:spPr>
          <a:xfrm>
            <a:off x="8726981" y="4315554"/>
            <a:ext cx="3153934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Amplitudinea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semnalului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Frecventa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Alimentarea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diferentiala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8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8A2B570-4F41-411B-B58F-BBC0FDBD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615" y="2193749"/>
            <a:ext cx="4046220" cy="199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37FF8-5BB8-465B-960A-E7B5A841D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3" y="92416"/>
            <a:ext cx="6856587" cy="65418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1EE05-A9CC-428B-8ADC-C4D44897E92F}"/>
              </a:ext>
            </a:extLst>
          </p:cNvPr>
          <p:cNvSpPr txBox="1"/>
          <p:nvPr/>
        </p:nvSpPr>
        <p:spPr>
          <a:xfrm>
            <a:off x="7358232" y="1337081"/>
            <a:ext cx="483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Valorile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componentelor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pot fi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scriind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valoarea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casuta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respective;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FC73B-0C2C-43E2-99CC-150A614EC85F}"/>
              </a:ext>
            </a:extLst>
          </p:cNvPr>
          <p:cNvSpPr txBox="1"/>
          <p:nvPr/>
        </p:nvSpPr>
        <p:spPr>
          <a:xfrm>
            <a:off x="7358232" y="4530250"/>
            <a:ext cx="38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Rezistentele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7011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3863E6-E9C9-47DF-A929-E0637E24EB6B}"/>
              </a:ext>
            </a:extLst>
          </p:cNvPr>
          <p:cNvSpPr txBox="1"/>
          <p:nvPr/>
        </p:nvSpPr>
        <p:spPr>
          <a:xfrm>
            <a:off x="254524" y="131975"/>
            <a:ext cx="96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debifand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checkbox-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6FFF836-356F-4D64-BE80-3E668C1CA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59" y="452133"/>
            <a:ext cx="3805838" cy="3049824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167821A3-A498-4D63-9E9D-386D51DE6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59" y="3602460"/>
            <a:ext cx="3805838" cy="3051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99E1D7-B6C2-46A3-8302-953542DA9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745" y="636837"/>
            <a:ext cx="5826599" cy="573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72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25E5F-1A89-476D-910C-4A7DDE939250}"/>
              </a:ext>
            </a:extLst>
          </p:cNvPr>
          <p:cNvSpPr txBox="1"/>
          <p:nvPr/>
        </p:nvSpPr>
        <p:spPr>
          <a:xfrm>
            <a:off x="65988" y="141402"/>
            <a:ext cx="93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  Amplificarea circuitului si amplitudinea semnalului de iesire calculate cu ajutorul formulelor;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AA3FC-BBBF-4D8E-98B8-7794BD2B9820}"/>
              </a:ext>
            </a:extLst>
          </p:cNvPr>
          <p:cNvSpPr txBox="1"/>
          <p:nvPr/>
        </p:nvSpPr>
        <p:spPr>
          <a:xfrm>
            <a:off x="65988" y="754144"/>
            <a:ext cx="951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  Atentionari (daca la introducerea unor valori nu sunt respectate limitele , atentionarile se vor inrosi si va aparea un  mesaj corespunzator) 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C5B8B44-6C4B-4193-B2C5-519A7363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4" y="1799184"/>
            <a:ext cx="6520523" cy="4611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120A7-D569-4512-B9CF-F605E861F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51" y="1799184"/>
            <a:ext cx="4640094" cy="46113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0823D8-65EB-46AA-87B8-E6FBD9915454}"/>
              </a:ext>
            </a:extLst>
          </p:cNvPr>
          <p:cNvSpPr txBox="1"/>
          <p:nvPr/>
        </p:nvSpPr>
        <p:spPr>
          <a:xfrm>
            <a:off x="4477731" y="1184331"/>
            <a:ext cx="7401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Semnal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iesire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” ne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atentioneaza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Amplitudinea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semnalului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iesire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decat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Alimentarea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diferentiala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amplitudinea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limiteaza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±E*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1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0347C3A2-B169-46A2-827E-62E253C69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21" y="953938"/>
            <a:ext cx="5594089" cy="4950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7D18C-FF49-4959-9DB8-10D060258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476" y="953938"/>
            <a:ext cx="5594089" cy="4950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257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92C55F-40A2-47E5-8697-61218EAC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7" y="496110"/>
            <a:ext cx="9304130" cy="586577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84560E-0315-4716-8A90-51445190E076}"/>
              </a:ext>
            </a:extLst>
          </p:cNvPr>
          <p:cNvCxnSpPr/>
          <p:nvPr/>
        </p:nvCxnSpPr>
        <p:spPr>
          <a:xfrm>
            <a:off x="3745149" y="826851"/>
            <a:ext cx="6060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688689-C6B3-4ED0-A16B-6787CEB2B666}"/>
              </a:ext>
            </a:extLst>
          </p:cNvPr>
          <p:cNvSpPr txBox="1"/>
          <p:nvPr/>
        </p:nvSpPr>
        <p:spPr>
          <a:xfrm>
            <a:off x="9879291" y="496110"/>
            <a:ext cx="2064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Documentatia</a:t>
            </a:r>
            <a:r>
              <a:rPr lang="en-US" sz="2400" dirty="0"/>
              <a:t> </a:t>
            </a:r>
            <a:r>
              <a:rPr lang="en-US" sz="2400" dirty="0" err="1"/>
              <a:t>proiectului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8896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65</TotalTime>
  <Words>391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Calisto MT</vt:lpstr>
      <vt:lpstr>Cambria Math</vt:lpstr>
      <vt:lpstr>Symbol</vt:lpstr>
      <vt:lpstr>Times New Roman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Spulber</dc:creator>
  <cp:lastModifiedBy>Spulber</cp:lastModifiedBy>
  <cp:revision>4</cp:revision>
  <dcterms:created xsi:type="dcterms:W3CDTF">2021-12-29T11:10:31Z</dcterms:created>
  <dcterms:modified xsi:type="dcterms:W3CDTF">2022-01-09T11:47:55Z</dcterms:modified>
</cp:coreProperties>
</file>