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63" r:id="rId5"/>
    <p:sldId id="267" r:id="rId6"/>
    <p:sldId id="276" r:id="rId7"/>
    <p:sldId id="268" r:id="rId8"/>
    <p:sldId id="275" r:id="rId9"/>
    <p:sldId id="259" r:id="rId10"/>
    <p:sldId id="274" r:id="rId11"/>
    <p:sldId id="270" r:id="rId12"/>
    <p:sldId id="273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F509-6B6E-403E-9277-42986C1790E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BCFA-D050-4CCE-90FA-951785545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F509-6B6E-403E-9277-42986C1790E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BCFA-D050-4CCE-90FA-951785545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F509-6B6E-403E-9277-42986C1790E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BCFA-D050-4CCE-90FA-951785545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F509-6B6E-403E-9277-42986C1790E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BCFA-D050-4CCE-90FA-951785545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F509-6B6E-403E-9277-42986C1790E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BCFA-D050-4CCE-90FA-951785545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F509-6B6E-403E-9277-42986C1790E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BCFA-D050-4CCE-90FA-951785545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F509-6B6E-403E-9277-42986C1790E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BCFA-D050-4CCE-90FA-951785545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F509-6B6E-403E-9277-42986C1790E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BCFA-D050-4CCE-90FA-951785545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F509-6B6E-403E-9277-42986C1790E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BCFA-D050-4CCE-90FA-951785545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F509-6B6E-403E-9277-42986C1790E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BCFA-D050-4CCE-90FA-951785545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F509-6B6E-403E-9277-42986C1790E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BCFA-D050-4CCE-90FA-951785545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F509-6B6E-403E-9277-42986C1790E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BCFA-D050-4CCE-90FA-951785545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1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dya\Downloads\images\dark_background_2-wallpaper-1920x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5143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150"/>
            <a:ext cx="7772400" cy="1102519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cs typeface="Kalinga" pitchFamily="34" charset="0"/>
              </a:rPr>
              <a:t>Моделювання функціональних залежностей </a:t>
            </a:r>
            <a:r>
              <a:rPr lang="uk-UA" sz="3600" dirty="0" err="1" smtClean="0">
                <a:solidFill>
                  <a:schemeClr val="bg1">
                    <a:lumMod val="85000"/>
                  </a:schemeClr>
                </a:solidFill>
                <a:cs typeface="Kalinga" pitchFamily="34" charset="0"/>
              </a:rPr>
              <a:t>мінімаксними</a:t>
            </a:r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cs typeface="Kalinga" pitchFamily="34" charset="0"/>
              </a:rPr>
              <a:t> многочленними наближеннями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Kalinga" pitchFamily="34" charset="0"/>
              <a:cs typeface="Kaling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3714750"/>
            <a:ext cx="5093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           </a:t>
            </a:r>
            <a:r>
              <a:rPr lang="uk-UA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Виконав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: </a:t>
            </a:r>
            <a:r>
              <a:rPr lang="uk-UA" sz="2800" dirty="0" err="1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Левантович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 Б.М.</a:t>
            </a:r>
          </a:p>
          <a:p>
            <a:pPr algn="ctr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Керівник: </a:t>
            </a:r>
            <a:r>
              <a:rPr lang="uk-UA" sz="2800" dirty="0" err="1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Пізюр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 Я.В</a:t>
            </a:r>
            <a:r>
              <a:rPr lang="uk-UA" sz="4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.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Kaling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dya\Downloads\images\dark_background_2-wallpaper-1920x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3350"/>
            <a:ext cx="7772400" cy="1102519"/>
          </a:xfrm>
        </p:spPr>
        <p:txBody>
          <a:bodyPr>
            <a:noAutofit/>
          </a:bodyPr>
          <a:lstStyle/>
          <a:p>
            <a:r>
              <a:rPr lang="uk-UA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Kalinga" pitchFamily="34" charset="0"/>
              </a:rPr>
              <a:t>Висновки: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n-lt"/>
              <a:cs typeface="Kaling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7222" y="3714750"/>
            <a:ext cx="184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Kaling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12395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uk-U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 роботі наведено поняття </a:t>
            </a:r>
            <a:r>
              <a:rPr lang="uk-UA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мінімаксного</a:t>
            </a:r>
            <a:r>
              <a:rPr lang="uk-U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наближення функцій многочленами та метод найменших квадратів. 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800350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Описано алгоритм Ремеза </a:t>
            </a:r>
            <a:r>
              <a:rPr lang="uk-UA" sz="2800" dirty="0" err="1" smtClean="0">
                <a:solidFill>
                  <a:schemeClr val="bg1">
                    <a:lumMod val="85000"/>
                  </a:schemeClr>
                </a:solidFill>
              </a:rPr>
              <a:t>мінімаксної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 апроксимації та алгоритм </a:t>
            </a:r>
            <a:r>
              <a:rPr lang="uk-UA" sz="2800" dirty="0" err="1" smtClean="0">
                <a:solidFill>
                  <a:schemeClr val="bg1">
                    <a:lumMod val="85000"/>
                  </a:schemeClr>
                </a:solidFill>
              </a:rPr>
              <a:t>Валлє-Пуссена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 заміни точок </a:t>
            </a:r>
            <a:r>
              <a:rPr lang="uk-UA" sz="2800" dirty="0" err="1" smtClean="0">
                <a:solidFill>
                  <a:schemeClr val="bg1">
                    <a:lumMod val="85000"/>
                  </a:schemeClr>
                </a:solidFill>
              </a:rPr>
              <a:t>альтернасу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dya\Downloads\images\dark_background_2-wallpaper-1920x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3350"/>
            <a:ext cx="7772400" cy="1102519"/>
          </a:xfrm>
        </p:spPr>
        <p:txBody>
          <a:bodyPr>
            <a:noAutofit/>
          </a:bodyPr>
          <a:lstStyle/>
          <a:p>
            <a:r>
              <a:rPr lang="uk-UA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Kalinga" pitchFamily="34" charset="0"/>
              </a:rPr>
              <a:t>Висновки: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n-lt"/>
              <a:cs typeface="Kaling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7222" y="3714750"/>
            <a:ext cx="184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Kaling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12395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Здійснено програмну реалізацію </a:t>
            </a:r>
            <a:r>
              <a:rPr lang="uk-UA" sz="2800" dirty="0" err="1" smtClean="0">
                <a:solidFill>
                  <a:schemeClr val="bg1">
                    <a:lumMod val="85000"/>
                  </a:schemeClr>
                </a:solidFill>
              </a:rPr>
              <a:t>мінімаксного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 наближення неперервних функцій та дискретних даних многочленами довільної степені.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87655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Здійснено програмну реалізацію методу найменших квадратів многочленами довільної степені.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dya\Downloads\images\dark_background_2-wallpaper-1920x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3350"/>
            <a:ext cx="7772400" cy="1102519"/>
          </a:xfrm>
        </p:spPr>
        <p:txBody>
          <a:bodyPr>
            <a:noAutofit/>
          </a:bodyPr>
          <a:lstStyle/>
          <a:p>
            <a:r>
              <a:rPr lang="uk-UA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Kalinga" pitchFamily="34" charset="0"/>
              </a:rPr>
              <a:t>Висновки: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n-lt"/>
              <a:cs typeface="Kaling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7222" y="3714750"/>
            <a:ext cx="184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Kaling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12395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Здійснено програмну реалізацію </a:t>
            </a:r>
            <a:r>
              <a:rPr lang="uk-UA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мінімаксного</a:t>
            </a:r>
            <a:r>
              <a:rPr lang="uk-U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наближення неперервних функцій та дискретних даних многочленами довільної степені.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87655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Здійснено програмну реалізацію методу найменших квадратів многочленами довільної степені.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dya\Downloads\images\dark_background_2-wallpaper-1920x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3350"/>
            <a:ext cx="7772400" cy="1102519"/>
          </a:xfrm>
        </p:spPr>
        <p:txBody>
          <a:bodyPr>
            <a:noAutofit/>
          </a:bodyPr>
          <a:lstStyle/>
          <a:p>
            <a:r>
              <a:rPr lang="uk-UA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Kalinga" pitchFamily="34" charset="0"/>
              </a:rPr>
              <a:t>Висновки: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n-lt"/>
              <a:cs typeface="Kaling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7222" y="3714750"/>
            <a:ext cx="184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Kaling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12395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Результати моделювання функціональних залежностей заданих як неперервними функціями, так і заданих у вигляді дискретних даних показали більшу ефективність (кращу точність) </a:t>
            </a:r>
            <a:r>
              <a:rPr lang="uk-UA" sz="2800" dirty="0" err="1" smtClean="0">
                <a:solidFill>
                  <a:schemeClr val="bg1">
                    <a:lumMod val="85000"/>
                  </a:schemeClr>
                </a:solidFill>
              </a:rPr>
              <a:t>мінімаксного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 наближення над методом найменших квадратів. Тому його доцільно застосовувати, незважаючи на більшу складність при програмній реалізації.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just"/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dya\Downloads\images\dark_background_2-wallpaper-1920x12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102519"/>
          </a:xfrm>
        </p:spPr>
        <p:txBody>
          <a:bodyPr>
            <a:noAutofit/>
          </a:bodyPr>
          <a:lstStyle/>
          <a:p>
            <a:r>
              <a:rPr lang="uk-UA" dirty="0" smtClean="0">
                <a:solidFill>
                  <a:schemeClr val="bg1">
                    <a:lumMod val="85000"/>
                  </a:schemeClr>
                </a:solidFill>
                <a:cs typeface="Kalinga" pitchFamily="34" charset="0"/>
              </a:rPr>
              <a:t>Існування </a:t>
            </a:r>
            <a:r>
              <a:rPr lang="uk-UA" dirty="0" err="1" smtClean="0">
                <a:solidFill>
                  <a:schemeClr val="bg1">
                    <a:lumMod val="85000"/>
                  </a:schemeClr>
                </a:solidFill>
                <a:cs typeface="Kalinga" pitchFamily="34" charset="0"/>
              </a:rPr>
              <a:t>мінімаксного</a:t>
            </a:r>
            <a:r>
              <a:rPr lang="uk-UA" dirty="0" smtClean="0">
                <a:solidFill>
                  <a:schemeClr val="bg1">
                    <a:lumMod val="85000"/>
                  </a:schemeClr>
                </a:solidFill>
                <a:cs typeface="Kalinga" pitchFamily="34" charset="0"/>
              </a:rPr>
              <a:t> </a:t>
            </a:r>
            <a:r>
              <a:rPr lang="uk-UA" dirty="0" smtClean="0">
                <a:solidFill>
                  <a:schemeClr val="bg1">
                    <a:lumMod val="85000"/>
                  </a:schemeClr>
                </a:solidFill>
                <a:cs typeface="Kalinga" pitchFamily="34" charset="0"/>
              </a:rPr>
              <a:t>многочленного </a:t>
            </a:r>
            <a:r>
              <a:rPr lang="uk-UA" dirty="0" smtClean="0">
                <a:solidFill>
                  <a:schemeClr val="bg1">
                    <a:lumMod val="85000"/>
                  </a:schemeClr>
                </a:solidFill>
                <a:cs typeface="Kalinga" pitchFamily="34" charset="0"/>
              </a:rPr>
              <a:t>наближення</a:t>
            </a:r>
            <a:endParaRPr lang="en-US" dirty="0">
              <a:solidFill>
                <a:schemeClr val="bg1">
                  <a:lumMod val="85000"/>
                </a:schemeClr>
              </a:solidFill>
              <a:cs typeface="Kaling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611" y="371475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           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Kalinga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90600" y="3409950"/>
          <a:ext cx="7573211" cy="1308100"/>
        </p:xfrm>
        <a:graphic>
          <a:graphicData uri="http://schemas.openxmlformats.org/presentationml/2006/ole">
            <p:oleObj spid="_x0000_s18438" name="Equation" r:id="rId4" imgW="2793960" imgH="4824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196215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За теоремою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</a:rPr>
              <a:t>Вейєрштрасса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 для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</a:rPr>
              <a:t>довільних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</a:rPr>
              <a:t>неперервних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 на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</a:rPr>
              <a:t>обмеженому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</a:rPr>
              <a:t>проміжку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         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</a:rPr>
              <a:t>функцій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         та             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</a:rPr>
              <a:t>і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</a:rPr>
              <a:t>довільного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         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</a:rPr>
              <a:t>можна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</a:rPr>
              <a:t>знайти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</a:rPr>
              <a:t>такий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 многочлен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       ,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</a:rPr>
              <a:t>що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3810000" y="2419350"/>
          <a:ext cx="470262" cy="274320"/>
        </p:xfrm>
        <a:graphic>
          <a:graphicData uri="http://schemas.openxmlformats.org/presentationml/2006/ole">
            <p:oleObj spid="_x0000_s18439" name="Equation" r:id="rId5" imgW="342751" imgH="203112" progId="Equation.3">
              <p:embed/>
            </p:oleObj>
          </a:graphicData>
        </a:graphic>
      </p:graphicFrame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5486400" y="2419350"/>
          <a:ext cx="470262" cy="274320"/>
        </p:xfrm>
        <a:graphic>
          <a:graphicData uri="http://schemas.openxmlformats.org/presentationml/2006/ole">
            <p:oleObj spid="_x0000_s18446" name="Equation" r:id="rId6" imgW="342751" imgH="203112" progId="Equation.3">
              <p:embed/>
            </p:oleObj>
          </a:graphicData>
        </a:graphic>
      </p:graphicFrame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6400800" y="2419350"/>
          <a:ext cx="783771" cy="274320"/>
        </p:xfrm>
        <a:graphic>
          <a:graphicData uri="http://schemas.openxmlformats.org/presentationml/2006/ole">
            <p:oleObj spid="_x0000_s18447" name="Equation" r:id="rId7" imgW="571252" imgH="203112" progId="Equation.3">
              <p:embed/>
            </p:oleObj>
          </a:graphicData>
        </a:graphic>
      </p:graphicFrame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7010400" y="2800350"/>
          <a:ext cx="468630" cy="274320"/>
        </p:xfrm>
        <a:graphic>
          <a:graphicData uri="http://schemas.openxmlformats.org/presentationml/2006/ole">
            <p:oleObj spid="_x0000_s18451" name="Equation" r:id="rId8" imgW="393529" imgH="228501" progId="Equation.3">
              <p:embed/>
            </p:oleObj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2209800" y="2800350"/>
          <a:ext cx="534988" cy="274638"/>
        </p:xfrm>
        <a:graphic>
          <a:graphicData uri="http://schemas.openxmlformats.org/presentationml/2006/ole">
            <p:oleObj spid="_x0000_s18454" name="Equation" r:id="rId9" imgW="355138" imgH="17756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dya\Downloads\images\dark_background_2-wallpaper-1920x12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102519"/>
          </a:xfrm>
        </p:spPr>
        <p:txBody>
          <a:bodyPr>
            <a:noAutofit/>
          </a:bodyPr>
          <a:lstStyle/>
          <a:p>
            <a:r>
              <a:rPr lang="uk-UA" dirty="0" smtClean="0">
                <a:solidFill>
                  <a:schemeClr val="bg1">
                    <a:lumMod val="85000"/>
                  </a:schemeClr>
                </a:solidFill>
                <a:cs typeface="Kalinga" pitchFamily="34" charset="0"/>
              </a:rPr>
              <a:t>Існування </a:t>
            </a:r>
            <a:r>
              <a:rPr lang="uk-UA" dirty="0" err="1" smtClean="0">
                <a:solidFill>
                  <a:schemeClr val="bg1">
                    <a:lumMod val="85000"/>
                  </a:schemeClr>
                </a:solidFill>
                <a:cs typeface="Kalinga" pitchFamily="34" charset="0"/>
              </a:rPr>
              <a:t>мінімаксного</a:t>
            </a:r>
            <a:r>
              <a:rPr lang="uk-UA" dirty="0" smtClean="0">
                <a:solidFill>
                  <a:schemeClr val="bg1">
                    <a:lumMod val="85000"/>
                  </a:schemeClr>
                </a:solidFill>
                <a:cs typeface="Kalinga" pitchFamily="34" charset="0"/>
              </a:rPr>
              <a:t> многочленного наближення</a:t>
            </a:r>
            <a:endParaRPr lang="en-US" dirty="0">
              <a:solidFill>
                <a:schemeClr val="bg1">
                  <a:lumMod val="85000"/>
                </a:schemeClr>
              </a:solidFill>
              <a:cs typeface="Kaling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611" y="371475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           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Kalinga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304800" y="1504950"/>
          <a:ext cx="8534400" cy="3074988"/>
        </p:xfrm>
        <a:graphic>
          <a:graphicData uri="http://schemas.openxmlformats.org/presentationml/2006/ole">
            <p:oleObj spid="_x0000_s41987" name="Document" r:id="rId4" imgW="7833765" imgH="284920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dya\Downloads\images\dark_background_2-wallpaper-1920x12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71600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Алгоритм побудови </a:t>
            </a:r>
            <a:r>
              <a:rPr lang="uk-UA" sz="36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чебишовського</a:t>
            </a:r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 наближення:</a:t>
            </a:r>
            <a:b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</a:br>
            <a:endParaRPr lang="en-US" sz="3600" dirty="0">
              <a:solidFill>
                <a:schemeClr val="bg1">
                  <a:lumMod val="85000"/>
                </a:schemeClr>
              </a:solidFill>
              <a:latin typeface="+mn-lt"/>
              <a:cs typeface="Kaling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611" y="371475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           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Kalinga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048000" y="1885950"/>
          <a:ext cx="3183731" cy="533400"/>
        </p:xfrm>
        <a:graphic>
          <a:graphicData uri="http://schemas.openxmlformats.org/presentationml/2006/ole">
            <p:oleObj spid="_x0000_s37892" name="Equation" r:id="rId4" imgW="1815312" imgH="304668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4600" y="1962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1352550"/>
            <a:ext cx="818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bg1">
                    <a:lumMod val="95000"/>
                  </a:schemeClr>
                </a:solidFill>
              </a:rPr>
              <a:t>1. вибір початкового – </a:t>
            </a:r>
            <a:r>
              <a:rPr lang="uk-UA" sz="2800" dirty="0" err="1" smtClean="0">
                <a:solidFill>
                  <a:schemeClr val="bg1">
                    <a:lumMod val="95000"/>
                  </a:schemeClr>
                </a:solidFill>
              </a:rPr>
              <a:t>альтернансного</a:t>
            </a:r>
            <a:r>
              <a:rPr lang="uk-UA" sz="2800" dirty="0" smtClean="0">
                <a:solidFill>
                  <a:schemeClr val="bg1">
                    <a:lumMod val="95000"/>
                  </a:schemeClr>
                </a:solidFill>
              </a:rPr>
              <a:t> набору </a:t>
            </a:r>
            <a:r>
              <a:rPr lang="uk-UA" sz="2800" dirty="0" smtClean="0">
                <a:solidFill>
                  <a:schemeClr val="bg1">
                    <a:lumMod val="95000"/>
                  </a:schemeClr>
                </a:solidFill>
              </a:rPr>
              <a:t>точок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419350"/>
            <a:ext cx="7848600" cy="25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dya\Downloads\images\dark_background_2-wallpaper-1920x12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71600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Алгоритм побудови </a:t>
            </a:r>
            <a:r>
              <a:rPr lang="uk-UA" sz="36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чебишовського</a:t>
            </a:r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 наближення:</a:t>
            </a:r>
            <a:b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</a:br>
            <a:endParaRPr lang="en-US" sz="3600" dirty="0">
              <a:solidFill>
                <a:schemeClr val="bg1">
                  <a:lumMod val="85000"/>
                </a:schemeClr>
              </a:solidFill>
              <a:latin typeface="+mn-lt"/>
              <a:cs typeface="Kaling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611" y="371475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           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Kalinga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962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057400" y="2724150"/>
          <a:ext cx="5149335" cy="2200275"/>
        </p:xfrm>
        <a:graphic>
          <a:graphicData uri="http://schemas.openxmlformats.org/presentationml/2006/ole">
            <p:oleObj spid="_x0000_s39939" name="Equation" r:id="rId4" imgW="4254500" imgH="18161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4400" y="1504950"/>
            <a:ext cx="76685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Для 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знаходження коефіцієнтів многочленного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наближення </a:t>
            </a:r>
            <a:r>
              <a:rPr lang="uk-UA" sz="2800" dirty="0" err="1" smtClean="0">
                <a:solidFill>
                  <a:schemeClr val="bg1">
                    <a:lumMod val="85000"/>
                  </a:schemeClr>
                </a:solidFill>
              </a:rPr>
              <a:t>розв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</a:rPr>
              <a:t>’</a:t>
            </a:r>
            <a:r>
              <a:rPr lang="ru-RU" sz="2800" dirty="0" err="1" smtClean="0">
                <a:solidFill>
                  <a:schemeClr val="bg1">
                    <a:lumMod val="85000"/>
                  </a:schemeClr>
                </a:solidFill>
              </a:rPr>
              <a:t>язуємо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</a:rPr>
              <a:t> систему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dya\Downloads\images\dark_background_2-wallpaper-1920x12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71600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Алгоритм побудови </a:t>
            </a:r>
            <a:r>
              <a:rPr lang="uk-UA" sz="36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чебишовського</a:t>
            </a:r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 наближення</a:t>
            </a:r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:</a:t>
            </a:r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/>
            </a:r>
            <a:b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</a:br>
            <a:endParaRPr lang="en-US" sz="3600" dirty="0">
              <a:solidFill>
                <a:schemeClr val="bg1">
                  <a:lumMod val="85000"/>
                </a:schemeClr>
              </a:solidFill>
              <a:latin typeface="+mn-lt"/>
              <a:cs typeface="Kaling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611" y="371475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           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Kalinga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962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-135045" y="1657350"/>
            <a:ext cx="91337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Times New Roman" pitchFamily="18" charset="0"/>
              </a:rPr>
              <a:t>3. </a:t>
            </a:r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Times New Roman" pitchFamily="18" charset="0"/>
              </a:rPr>
              <a:t>перевірка </a:t>
            </a:r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Times New Roman" pitchFamily="18" charset="0"/>
              </a:rPr>
              <a:t>умови завершення </a:t>
            </a:r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Times New Roman" pitchFamily="18" charset="0"/>
              </a:rPr>
              <a:t>алгоритму: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6477000" y="3486150"/>
          <a:ext cx="1974273" cy="542925"/>
        </p:xfrm>
        <a:graphic>
          <a:graphicData uri="http://schemas.openxmlformats.org/presentationml/2006/ole">
            <p:oleObj spid="_x0000_s44034" name="Equation" r:id="rId4" imgW="1142504" imgH="317362" progId="Equation.3">
              <p:embed/>
            </p:oleObj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057400" y="2571750"/>
          <a:ext cx="4283075" cy="554038"/>
        </p:xfrm>
        <a:graphic>
          <a:graphicData uri="http://schemas.openxmlformats.org/presentationml/2006/ole">
            <p:oleObj spid="_x0000_s44035" name="Equation" r:id="rId5" imgW="2679480" imgH="34272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0" y="3409950"/>
            <a:ext cx="4618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</a:rPr>
              <a:t>При </a:t>
            </a:r>
            <a:r>
              <a:rPr lang="ru-RU" sz="2800" dirty="0" err="1" smtClean="0">
                <a:solidFill>
                  <a:schemeClr val="bg1">
                    <a:lumMod val="85000"/>
                  </a:schemeClr>
                </a:solidFill>
              </a:rPr>
              <a:t>комп’ютерній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85000"/>
                  </a:schemeClr>
                </a:solidFill>
              </a:rPr>
              <a:t>реалізації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58583" y="348615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(2)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58583" y="264795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(1)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dya\Downloads\images\dark_background_2-wallpaper-1920x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71600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Алгоритм побудови </a:t>
            </a:r>
            <a:r>
              <a:rPr lang="uk-UA" sz="36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чебишовського</a:t>
            </a:r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 наближення:</a:t>
            </a:r>
            <a:b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</a:br>
            <a:endParaRPr lang="en-US" sz="3600" dirty="0">
              <a:solidFill>
                <a:schemeClr val="bg1">
                  <a:lumMod val="85000"/>
                </a:schemeClr>
              </a:solidFill>
              <a:latin typeface="+mn-lt"/>
              <a:cs typeface="Kaling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611" y="371475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           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Kalinga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276350"/>
            <a:ext cx="8166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. Заміна точок </a:t>
            </a:r>
            <a:r>
              <a:rPr lang="uk-UA" sz="2800" dirty="0" err="1" smtClean="0">
                <a:solidFill>
                  <a:schemeClr val="bg1">
                    <a:lumMod val="85000"/>
                  </a:schemeClr>
                </a:solidFill>
              </a:rPr>
              <a:t>альтернансу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 (неперервний випадок)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1962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4" name="Picture 4" descr="C:\Users\bodya\Desktop\Screen-Recording-_6-7-2017-11-14-06-AM_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62150"/>
            <a:ext cx="8610600" cy="30345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dya\Downloads\images\dark_background_2-wallpaper-1920x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71600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Алгоритм побудови </a:t>
            </a:r>
            <a:r>
              <a:rPr lang="uk-UA" sz="36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чебишовського</a:t>
            </a:r>
            <a: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 наближення:</a:t>
            </a:r>
            <a:br>
              <a:rPr lang="uk-UA" sz="36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</a:br>
            <a:endParaRPr lang="en-US" sz="3600" dirty="0">
              <a:solidFill>
                <a:schemeClr val="bg1">
                  <a:lumMod val="85000"/>
                </a:schemeClr>
              </a:solidFill>
              <a:latin typeface="+mn-lt"/>
              <a:cs typeface="Kaling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611" y="371475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Kalinga" pitchFamily="34" charset="0"/>
              </a:rPr>
              <a:t>           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Kalinga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276350"/>
            <a:ext cx="792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. Заміна точок </a:t>
            </a:r>
            <a:r>
              <a:rPr lang="uk-UA" sz="2800" dirty="0" err="1" smtClean="0">
                <a:solidFill>
                  <a:schemeClr val="bg1">
                    <a:lumMod val="85000"/>
                  </a:schemeClr>
                </a:solidFill>
              </a:rPr>
              <a:t>альтернансу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 (дискретний випадок)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1962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10" name="Picture 2" descr="C:\Users\bodya\Downloads\discrete_alternanc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85950"/>
            <a:ext cx="8458200" cy="29807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dya\Downloads\images\dark_background_2-wallpaper-1920x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3350"/>
            <a:ext cx="7772400" cy="1102519"/>
          </a:xfrm>
        </p:spPr>
        <p:txBody>
          <a:bodyPr>
            <a:noAutofit/>
          </a:bodyPr>
          <a:lstStyle/>
          <a:p>
            <a:r>
              <a:rPr lang="uk-UA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Kalinga" pitchFamily="34" charset="0"/>
              </a:rPr>
              <a:t>Висновки: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n-lt"/>
              <a:cs typeface="Kaling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7222" y="3714750"/>
            <a:ext cx="184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Kaling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12395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В роботі наведено поняття </a:t>
            </a:r>
            <a:r>
              <a:rPr lang="uk-UA" sz="2800" dirty="0" err="1" smtClean="0">
                <a:solidFill>
                  <a:schemeClr val="bg1">
                    <a:lumMod val="85000"/>
                  </a:schemeClr>
                </a:solidFill>
              </a:rPr>
              <a:t>мінімаксного</a:t>
            </a:r>
            <a:r>
              <a:rPr lang="uk-UA" sz="2800" dirty="0" smtClean="0">
                <a:solidFill>
                  <a:schemeClr val="bg1">
                    <a:lumMod val="85000"/>
                  </a:schemeClr>
                </a:solidFill>
              </a:rPr>
              <a:t> наближення функцій многочленами та метод найменших квадратів. 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800350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Описано алгоритм Ремеза </a:t>
            </a:r>
            <a:r>
              <a:rPr lang="uk-UA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мінімаксної</a:t>
            </a:r>
            <a:r>
              <a:rPr lang="uk-U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апроксимації та алгоритм </a:t>
            </a:r>
            <a:r>
              <a:rPr lang="uk-UA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Валлє-Пуссена</a:t>
            </a:r>
            <a:r>
              <a:rPr lang="uk-U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заміни точок </a:t>
            </a:r>
            <a:r>
              <a:rPr lang="uk-UA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альтернасу</a:t>
            </a:r>
            <a:r>
              <a:rPr lang="uk-U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283</Words>
  <Application>Microsoft Office PowerPoint</Application>
  <PresentationFormat>On-screen Show (16:9)</PresentationFormat>
  <Paragraphs>48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Office Theme</vt:lpstr>
      <vt:lpstr>Equation</vt:lpstr>
      <vt:lpstr>Microsoft Equation 3.0</vt:lpstr>
      <vt:lpstr>Microsoft Office Word 97 - 2003 Document</vt:lpstr>
      <vt:lpstr>Моделювання функціональних залежностей мінімаксними многочленними наближеннями</vt:lpstr>
      <vt:lpstr>Існування мінімаксного многочленного наближення</vt:lpstr>
      <vt:lpstr>Існування мінімаксного многочленного наближення</vt:lpstr>
      <vt:lpstr>Алгоритм побудови чебишовського наближення: </vt:lpstr>
      <vt:lpstr>Алгоритм побудови чебишовського наближення: </vt:lpstr>
      <vt:lpstr>Алгоритм побудови чебишовського наближення: </vt:lpstr>
      <vt:lpstr>Алгоритм побудови чебишовського наближення: </vt:lpstr>
      <vt:lpstr>Алгоритм побудови чебишовського наближення: </vt:lpstr>
      <vt:lpstr>Висновки:</vt:lpstr>
      <vt:lpstr>Висновки:</vt:lpstr>
      <vt:lpstr>Висновки:</vt:lpstr>
      <vt:lpstr>Висновки:</vt:lpstr>
      <vt:lpstr>Висновки: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функціональних залежностей мінімаксними многочленними наближеннями</dc:title>
  <dc:creator>bodya</dc:creator>
  <cp:lastModifiedBy>bodya</cp:lastModifiedBy>
  <cp:revision>38</cp:revision>
  <dcterms:created xsi:type="dcterms:W3CDTF">2017-06-06T12:03:54Z</dcterms:created>
  <dcterms:modified xsi:type="dcterms:W3CDTF">2017-06-07T09:47:14Z</dcterms:modified>
</cp:coreProperties>
</file>