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1" r:id="rId2"/>
    <p:sldId id="468" r:id="rId3"/>
    <p:sldId id="488" r:id="rId4"/>
    <p:sldId id="490" r:id="rId5"/>
    <p:sldId id="491" r:id="rId6"/>
    <p:sldId id="489" r:id="rId7"/>
    <p:sldId id="469" r:id="rId8"/>
    <p:sldId id="470" r:id="rId9"/>
    <p:sldId id="492" r:id="rId10"/>
    <p:sldId id="493" r:id="rId11"/>
    <p:sldId id="487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94" r:id="rId20"/>
    <p:sldId id="531" r:id="rId21"/>
    <p:sldId id="519" r:id="rId22"/>
    <p:sldId id="520" r:id="rId23"/>
    <p:sldId id="521" r:id="rId24"/>
    <p:sldId id="522" r:id="rId25"/>
    <p:sldId id="523" r:id="rId26"/>
    <p:sldId id="524" r:id="rId27"/>
    <p:sldId id="53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3294">
          <p15:clr>
            <a:srgbClr val="A4A3A4"/>
          </p15:clr>
        </p15:guide>
        <p15:guide id="3" pos="3483">
          <p15:clr>
            <a:srgbClr val="A4A3A4"/>
          </p15:clr>
        </p15:guide>
        <p15:guide id="4" pos="398">
          <p15:clr>
            <a:srgbClr val="A4A3A4"/>
          </p15:clr>
        </p15:guide>
        <p15:guide id="5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2659"/>
        <p:guide orient="horz" pos="3294"/>
        <p:guide pos="3483"/>
        <p:guide pos="398"/>
        <p:guide pos="28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7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8960-1FAC-477F-A314-CF17F2A5952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39A7-4E89-4D7D-8FE9-9F3E4E5F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62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4D537-AF4D-4073-BB3C-8FC7D606FE6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C2001-17BB-4831-BC8E-D4A0A9C80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753393" y="2120156"/>
            <a:ext cx="8424936" cy="1512168"/>
            <a:chOff x="763836" y="2132856"/>
            <a:chExt cx="8424936" cy="1512168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763836" y="2132856"/>
              <a:ext cx="8424936" cy="1512168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">
                    <a:schemeClr val="bg1">
                      <a:lumMod val="85000"/>
                    </a:schemeClr>
                  </a:gs>
                  <a:gs pos="95000">
                    <a:schemeClr val="bg1">
                      <a:lumMod val="85000"/>
                    </a:schemeClr>
                  </a:gs>
                  <a:gs pos="10000">
                    <a:srgbClr val="D9D9D9"/>
                  </a:gs>
                  <a:gs pos="90000">
                    <a:srgbClr val="D9D9D9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2111832" y="2132856"/>
              <a:ext cx="5754345" cy="1512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811" y="2130426"/>
            <a:ext cx="8420100" cy="1470025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제목 맑은 고딕 </a:t>
            </a:r>
            <a:r>
              <a:rPr lang="en-US" altLang="ko-KR" dirty="0"/>
              <a:t>44pt  bold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813733" y="4581128"/>
            <a:ext cx="2304256" cy="550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2017. 01. 12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8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 userDrawn="1"/>
        </p:nvCxnSpPr>
        <p:spPr>
          <a:xfrm>
            <a:off x="123825" y="678180"/>
            <a:ext cx="9782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3825" y="228601"/>
            <a:ext cx="8321040" cy="406265"/>
          </a:xfrm>
        </p:spPr>
        <p:txBody>
          <a:bodyPr rtlCol="0">
            <a:noAutofit/>
          </a:bodyPr>
          <a:lstStyle>
            <a:lvl1pPr algn="l">
              <a:defRPr lang="ko-KR" altLang="en-US" sz="1560" b="1" i="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17CD9-89C4-4133-B977-26E6C17C1989}" type="datetimeFigureOut">
              <a:rPr lang="ko-KR" altLang="en-US"/>
              <a:pPr>
                <a:defRPr/>
              </a:pPr>
              <a:t>2021-07-29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8D2-8DC6-45A0-A22F-194C3DFAC5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77C1-EDD6-4C21-9417-EC80366001F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A7F-5385-49E9-AF79-6B99302973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 userDrawn="1"/>
        </p:nvSpPr>
        <p:spPr>
          <a:xfrm>
            <a:off x="506506" y="476672"/>
            <a:ext cx="3131553" cy="157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9600" b="1" dirty="0">
              <a:solidFill>
                <a:schemeClr val="accent1">
                  <a:lumMod val="7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90909" y="822684"/>
            <a:ext cx="0" cy="123816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90909" y="2060848"/>
            <a:ext cx="0" cy="35326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 userDrawn="1"/>
        </p:nvSpPr>
        <p:spPr>
          <a:xfrm>
            <a:off x="525303" y="822684"/>
            <a:ext cx="3131553" cy="13821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66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목차</a:t>
            </a:r>
          </a:p>
        </p:txBody>
      </p:sp>
      <p:sp>
        <p:nvSpPr>
          <p:cNvPr id="25" name="텍스트 개체 틀 73"/>
          <p:cNvSpPr>
            <a:spLocks noGrp="1"/>
          </p:cNvSpPr>
          <p:nvPr>
            <p:ph type="body" sz="quarter" idx="13" hasCustomPrompt="1"/>
          </p:nvPr>
        </p:nvSpPr>
        <p:spPr>
          <a:xfrm>
            <a:off x="3782870" y="3330849"/>
            <a:ext cx="5472112" cy="226262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Ⅰ. </a:t>
            </a:r>
            <a:r>
              <a:rPr lang="ko-KR" altLang="en-US" dirty="0"/>
              <a:t>맑은 고딕 </a:t>
            </a:r>
            <a:r>
              <a:rPr lang="en-US" altLang="ko-KR" dirty="0"/>
              <a:t>28pt Bold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7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06506" y="2060848"/>
            <a:ext cx="3131553" cy="1911446"/>
          </a:xfrm>
          <a:ln>
            <a:noFill/>
          </a:ln>
        </p:spPr>
        <p:txBody>
          <a:bodyPr anchor="t"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목차 제목 입력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77C1-EDD6-4C21-9417-EC80366001F7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A7F-5385-49E9-AF79-6B99302973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90909" y="822684"/>
            <a:ext cx="0" cy="123816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90909" y="2060848"/>
            <a:ext cx="0" cy="353262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 userDrawn="1"/>
        </p:nvSpPr>
        <p:spPr>
          <a:xfrm>
            <a:off x="525303" y="822684"/>
            <a:ext cx="3131553" cy="13821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1500" b="1" dirty="0">
              <a:solidFill>
                <a:schemeClr val="accent1">
                  <a:lumMod val="7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3" hasCustomPrompt="1"/>
          </p:nvPr>
        </p:nvSpPr>
        <p:spPr>
          <a:xfrm>
            <a:off x="3782870" y="3593481"/>
            <a:ext cx="5472112" cy="199999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맑은 고딕 </a:t>
            </a:r>
            <a:r>
              <a:rPr lang="en-US" altLang="ko-KR" dirty="0"/>
              <a:t>28pt Bold</a:t>
            </a:r>
            <a:endParaRPr lang="ko-KR" altLang="en-US" dirty="0"/>
          </a:p>
        </p:txBody>
      </p:sp>
      <p:sp>
        <p:nvSpPr>
          <p:cNvPr id="85" name="텍스트 개체 틀 84"/>
          <p:cNvSpPr>
            <a:spLocks noGrp="1"/>
          </p:cNvSpPr>
          <p:nvPr>
            <p:ph type="body" sz="quarter" idx="17" hasCustomPrompt="1"/>
          </p:nvPr>
        </p:nvSpPr>
        <p:spPr>
          <a:xfrm>
            <a:off x="525303" y="822684"/>
            <a:ext cx="3100969" cy="1238164"/>
          </a:xfrm>
        </p:spPr>
        <p:txBody>
          <a:bodyPr anchor="ctr">
            <a:noAutofit/>
          </a:bodyPr>
          <a:lstStyle>
            <a:lvl1pPr marL="0" indent="0" algn="r">
              <a:buNone/>
              <a:defRPr sz="66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8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800" b="1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800" b="1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800" b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1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E518-7E1D-4BAC-B99C-09C10D4963FC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8A7F-5385-49E9-AF79-6B9930297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(가이드라인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한쪽 모서리는 잘리고 다른 쪽 모서리는 둥근 사각형 27"/>
          <p:cNvSpPr/>
          <p:nvPr userDrawn="1"/>
        </p:nvSpPr>
        <p:spPr>
          <a:xfrm rot="5400000">
            <a:off x="8210581" y="78164"/>
            <a:ext cx="651318" cy="2017908"/>
          </a:xfrm>
          <a:prstGeom prst="snipRoundRect">
            <a:avLst>
              <a:gd name="adj1" fmla="val 38429"/>
              <a:gd name="adj2" fmla="val 0"/>
            </a:avLst>
          </a:prstGeom>
          <a:noFill/>
          <a:ln w="38100">
            <a:gradFill flip="none" rotWithShape="1">
              <a:gsLst>
                <a:gs pos="33000">
                  <a:schemeClr val="accent1">
                    <a:lumMod val="75000"/>
                  </a:schemeClr>
                </a:gs>
                <a:gs pos="57000">
                  <a:schemeClr val="bg1">
                    <a:lumMod val="89000"/>
                    <a:alpha val="99000"/>
                  </a:schemeClr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는 잘리고 다른 쪽 모서리는 둥근 사각형 31"/>
          <p:cNvSpPr/>
          <p:nvPr userDrawn="1"/>
        </p:nvSpPr>
        <p:spPr>
          <a:xfrm rot="5400000">
            <a:off x="4341611" y="-3562120"/>
            <a:ext cx="849311" cy="9532535"/>
          </a:xfrm>
          <a:prstGeom prst="snipRoundRect">
            <a:avLst>
              <a:gd name="adj1" fmla="val 38429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0683" y="115890"/>
            <a:ext cx="7956868" cy="649287"/>
          </a:xfrm>
        </p:spPr>
        <p:txBody>
          <a:bodyPr tIns="0" bIns="0" anchor="b">
            <a:normAutofit/>
          </a:bodyPr>
          <a:lstStyle>
            <a:lvl1pPr marL="0" indent="0" algn="l" latinLnBrk="0">
              <a:lnSpc>
                <a:spcPct val="120000"/>
              </a:lnSpc>
              <a:defRPr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(18pt, </a:t>
            </a:r>
            <a:r>
              <a:rPr lang="ko-KR" altLang="en-US" dirty="0"/>
              <a:t>맑은 고딕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7527286" y="116632"/>
            <a:ext cx="1985016" cy="625656"/>
          </a:xfrm>
        </p:spPr>
        <p:txBody>
          <a:bodyPr tIns="0" bIns="0" anchor="b">
            <a:normAutofit/>
          </a:bodyPr>
          <a:lstStyle>
            <a:lvl1pPr marL="0" indent="0" algn="l" latinLnBrk="0">
              <a:buNone/>
              <a:defRPr sz="1400" b="1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I. Index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348680" y="1443356"/>
            <a:ext cx="9180000" cy="558184"/>
          </a:xfrm>
          <a:prstGeom prst="roundRect">
            <a:avLst>
              <a:gd name="adj" fmla="val 366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1"/>
          </p:nvPr>
        </p:nvSpPr>
        <p:spPr>
          <a:xfrm>
            <a:off x="495300" y="6675524"/>
            <a:ext cx="2311400" cy="170334"/>
          </a:xfrm>
        </p:spPr>
        <p:txBody>
          <a:bodyPr anchor="b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D35C0F5-1B89-42DC-B155-494957320E0D}" type="datetime1">
              <a:rPr lang="ko-KR" altLang="en-US" smtClean="0"/>
              <a:pPr/>
              <a:t>2021-07-29</a:t>
            </a:fld>
            <a:endParaRPr lang="ko-KR" altLang="en-US" dirty="0"/>
          </a:p>
        </p:txBody>
      </p:sp>
      <p:sp>
        <p:nvSpPr>
          <p:cNvPr id="23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6279147" y="6675524"/>
            <a:ext cx="3136900" cy="170334"/>
          </a:xfrm>
        </p:spPr>
        <p:txBody>
          <a:bodyPr anchor="b"/>
          <a:lstStyle>
            <a:lvl1pPr>
              <a:defRPr sz="1000"/>
            </a:lvl1pPr>
          </a:lstStyle>
          <a:p>
            <a:endParaRPr lang="ko-KR" altLang="en-US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3"/>
          </p:nvPr>
        </p:nvSpPr>
        <p:spPr>
          <a:xfrm>
            <a:off x="3782870" y="6675524"/>
            <a:ext cx="2311400" cy="170334"/>
          </a:xfrm>
        </p:spPr>
        <p:txBody>
          <a:bodyPr anchor="b"/>
          <a:lstStyle>
            <a:lvl1pPr>
              <a:defRPr sz="1000"/>
            </a:lvl1pPr>
          </a:lstStyle>
          <a:p>
            <a:fld id="{82B68A7F-5385-49E9-AF79-6B9930297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94777" y="761459"/>
            <a:ext cx="6300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6632457" y="609542"/>
            <a:ext cx="93610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1" i="1" dirty="0">
                <a:solidFill>
                  <a:schemeClr val="accent1">
                    <a:lumMod val="75000"/>
                  </a:schemeClr>
                </a:solidFill>
              </a:rPr>
              <a:t>Chapter</a:t>
            </a:r>
            <a:endParaRPr lang="ko-KR" altLang="en-US" sz="1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5780843" y="709528"/>
            <a:ext cx="976676" cy="100953"/>
            <a:chOff x="2135658" y="2135268"/>
            <a:chExt cx="1199959" cy="134368"/>
          </a:xfrm>
        </p:grpSpPr>
        <p:sp>
          <p:nvSpPr>
            <p:cNvPr id="34" name="타원 33"/>
            <p:cNvSpPr/>
            <p:nvPr userDrawn="1"/>
          </p:nvSpPr>
          <p:spPr>
            <a:xfrm>
              <a:off x="2135658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402056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668454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934852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3201249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9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가이드라인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0683" y="115890"/>
            <a:ext cx="7956868" cy="649287"/>
          </a:xfrm>
        </p:spPr>
        <p:txBody>
          <a:bodyPr tIns="0" bIns="0" anchor="b">
            <a:normAutofit/>
          </a:bodyPr>
          <a:lstStyle>
            <a:lvl1pPr marL="0" indent="0" algn="l" latinLnBrk="0">
              <a:lnSpc>
                <a:spcPct val="120000"/>
              </a:lnSpc>
              <a:defRPr sz="20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(18pt, </a:t>
            </a:r>
            <a:r>
              <a:rPr lang="ko-KR" altLang="en-US" dirty="0"/>
              <a:t>맑은 고딕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94777" y="761459"/>
            <a:ext cx="9238743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 userDrawn="1"/>
        </p:nvGrpSpPr>
        <p:grpSpPr>
          <a:xfrm>
            <a:off x="8481557" y="710982"/>
            <a:ext cx="976676" cy="100953"/>
            <a:chOff x="2135658" y="2135268"/>
            <a:chExt cx="1199959" cy="134368"/>
          </a:xfrm>
        </p:grpSpPr>
        <p:sp>
          <p:nvSpPr>
            <p:cNvPr id="34" name="타원 33"/>
            <p:cNvSpPr/>
            <p:nvPr userDrawn="1"/>
          </p:nvSpPr>
          <p:spPr>
            <a:xfrm>
              <a:off x="2135658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402056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668454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934852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3201249" y="2135268"/>
              <a:ext cx="134368" cy="134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37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60512" y="2276872"/>
            <a:ext cx="8915400" cy="1016990"/>
          </a:xfrm>
        </p:spPr>
        <p:txBody>
          <a:bodyPr>
            <a:normAutofit/>
          </a:bodyPr>
          <a:lstStyle>
            <a:lvl1pPr>
              <a:defRPr lang="ko-KR" altLang="en-US" sz="6000" b="1" i="1" kern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075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00672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Aft>
                <a:spcPct val="0"/>
              </a:spcAft>
              <a:buClr>
                <a:prstClr val="black"/>
              </a:buClr>
              <a:buSzPct val="90000"/>
            </a:pPr>
            <a:r>
              <a:rPr lang="en-US" altLang="ko-KR" sz="6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Documents</a:t>
            </a:r>
            <a:endParaRPr lang="ko-KR" altLang="en-US" sz="60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70854" y="299140"/>
            <a:ext cx="89154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for code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854" y="1662030"/>
            <a:ext cx="8915400" cy="4621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9485" y="6400945"/>
            <a:ext cx="240180" cy="467427"/>
          </a:xfrm>
          <a:prstGeom prst="rect">
            <a:avLst/>
          </a:prstGeom>
          <a:solidFill>
            <a:srgbClr val="F8982D"/>
          </a:solidFill>
        </p:spPr>
        <p:txBody>
          <a:bodyPr vert="horz" wrap="none" lIns="91440" tIns="0" rIns="91440" bIns="4572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24388C19-8A66-2F4D-8164-42A5D3D3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400648"/>
            <a:ext cx="8915400" cy="101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563991"/>
            <a:ext cx="23114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4560-1955-4EED-B04D-9D374980C9E5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79147" y="6563991"/>
            <a:ext cx="31369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82870" y="6563991"/>
            <a:ext cx="23114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2B68A7F-5385-49E9-AF79-6B99302973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7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60" r:id="rId5"/>
    <p:sldLayoutId id="2147483661" r:id="rId6"/>
    <p:sldLayoutId id="2147483657" r:id="rId7"/>
    <p:sldLayoutId id="2147483662" r:id="rId8"/>
    <p:sldLayoutId id="2147483664" r:id="rId9"/>
    <p:sldLayoutId id="2147483666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NoSQL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0611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42" y="952367"/>
            <a:ext cx="7656513" cy="5300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719" y="6253030"/>
            <a:ext cx="700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http://dataconomy.com/sql-vs-nosql-need-know/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의 구분</a:t>
            </a:r>
          </a:p>
        </p:txBody>
      </p:sp>
    </p:spTree>
    <p:extLst>
      <p:ext uri="{BB962C8B-B14F-4D97-AF65-F5344CB8AC3E}">
        <p14:creationId xmlns:p14="http://schemas.microsoft.com/office/powerpoint/2010/main" val="5590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Engine Ranking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8" y="1052736"/>
            <a:ext cx="936240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4489" y="5721532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https://db-engines.com/en/ranking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4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908720"/>
            <a:ext cx="9337142" cy="4371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283" y="5279873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부분 분산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공유 발생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9898" y="5279873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전체 분산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공유 없음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729" y="6110870"/>
            <a:ext cx="915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http://www.slideshare.net/PhilippeJulio/hadoop-architecture/18-SHARE_NOTHING_ARCHITECTURE_Share_Disks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분산 구조</a:t>
            </a:r>
          </a:p>
        </p:txBody>
      </p:sp>
    </p:spTree>
    <p:extLst>
      <p:ext uri="{BB962C8B-B14F-4D97-AF65-F5344CB8AC3E}">
        <p14:creationId xmlns:p14="http://schemas.microsoft.com/office/powerpoint/2010/main" val="186291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3437022"/>
            <a:ext cx="852089" cy="976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2313616"/>
            <a:ext cx="852089" cy="976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4560428"/>
            <a:ext cx="852089" cy="976733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8" idx="3"/>
            <a:endCxn id="7" idx="1"/>
          </p:cNvCxnSpPr>
          <p:nvPr/>
        </p:nvCxnSpPr>
        <p:spPr>
          <a:xfrm flipV="1">
            <a:off x="2226439" y="2801982"/>
            <a:ext cx="615216" cy="112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18" idx="3"/>
            <a:endCxn id="8" idx="1"/>
          </p:cNvCxnSpPr>
          <p:nvPr/>
        </p:nvCxnSpPr>
        <p:spPr>
          <a:xfrm>
            <a:off x="2226439" y="3925386"/>
            <a:ext cx="615216" cy="1123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3"/>
            <a:endCxn id="6" idx="1"/>
          </p:cNvCxnSpPr>
          <p:nvPr/>
        </p:nvCxnSpPr>
        <p:spPr>
          <a:xfrm>
            <a:off x="2226439" y="3925386"/>
            <a:ext cx="6152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13289" y="1900645"/>
            <a:ext cx="0" cy="40494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49" y="3437020"/>
            <a:ext cx="852089" cy="9767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76" y="3437020"/>
            <a:ext cx="852089" cy="976733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6567765" y="2801982"/>
            <a:ext cx="615216" cy="112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67765" y="3925386"/>
            <a:ext cx="615216" cy="1123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567765" y="3925386"/>
            <a:ext cx="6152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81" y="2313616"/>
            <a:ext cx="852089" cy="97673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981" y="3437020"/>
            <a:ext cx="852089" cy="97673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2981" y="4560428"/>
            <a:ext cx="852089" cy="9767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7666" y="1409282"/>
            <a:ext cx="2592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복사해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놓거나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Replication)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6376" y="1409282"/>
            <a:ext cx="2298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조각내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놓거나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Sharding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5164" y="5956663"/>
            <a:ext cx="273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Fault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Tolerance : YES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스토리지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8016" y="5956663"/>
            <a:ext cx="26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Fault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Tolerance : NO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분산하는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9680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3437022"/>
            <a:ext cx="852089" cy="976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2313616"/>
            <a:ext cx="852089" cy="9767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55" y="4560428"/>
            <a:ext cx="852089" cy="976733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8" idx="3"/>
            <a:endCxn id="7" idx="1"/>
          </p:cNvCxnSpPr>
          <p:nvPr/>
        </p:nvCxnSpPr>
        <p:spPr>
          <a:xfrm flipV="1">
            <a:off x="2226439" y="2801982"/>
            <a:ext cx="615216" cy="112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8" idx="3"/>
            <a:endCxn id="8" idx="1"/>
          </p:cNvCxnSpPr>
          <p:nvPr/>
        </p:nvCxnSpPr>
        <p:spPr>
          <a:xfrm>
            <a:off x="2226439" y="3925386"/>
            <a:ext cx="615216" cy="1123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3"/>
            <a:endCxn id="6" idx="1"/>
          </p:cNvCxnSpPr>
          <p:nvPr/>
        </p:nvCxnSpPr>
        <p:spPr>
          <a:xfrm>
            <a:off x="2226439" y="3925386"/>
            <a:ext cx="6152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13289" y="1900645"/>
            <a:ext cx="0" cy="40494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49" y="3437020"/>
            <a:ext cx="852089" cy="9767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813500" y="1513576"/>
            <a:ext cx="18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Master- Slave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5246" y="1513575"/>
            <a:ext cx="17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Peer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 Peer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4221" y="4394758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Master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114" y="5537159"/>
            <a:ext cx="94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Slaves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20" y="2713283"/>
            <a:ext cx="852089" cy="9767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20" y="4241886"/>
            <a:ext cx="852089" cy="97673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84" y="2713283"/>
            <a:ext cx="852089" cy="97673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84" y="4241886"/>
            <a:ext cx="852089" cy="97673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복제 방법</a:t>
            </a:r>
          </a:p>
        </p:txBody>
      </p:sp>
    </p:spTree>
    <p:extLst>
      <p:ext uri="{BB962C8B-B14F-4D97-AF65-F5344CB8AC3E}">
        <p14:creationId xmlns:p14="http://schemas.microsoft.com/office/powerpoint/2010/main" val="160868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63221" y="2453641"/>
          <a:ext cx="313218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01-0178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04-4567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01-1001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72756"/>
              </p:ext>
            </p:extLst>
          </p:nvPr>
        </p:nvGraphicFramePr>
        <p:xfrm>
          <a:off x="5956174" y="960743"/>
          <a:ext cx="31321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210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21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210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01-0178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869"/>
              </p:ext>
            </p:extLst>
          </p:nvPr>
        </p:nvGraphicFramePr>
        <p:xfrm>
          <a:off x="5956174" y="2008311"/>
          <a:ext cx="313218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04-4567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01-1001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569368" y="1936285"/>
            <a:ext cx="390579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3728509" y="3680234"/>
            <a:ext cx="1210733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8487" y="3532312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수평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파티셔닝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062"/>
              </p:ext>
            </p:extLst>
          </p:nvPr>
        </p:nvGraphicFramePr>
        <p:xfrm>
          <a:off x="5755593" y="4106043"/>
          <a:ext cx="208812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3411596731"/>
                    </a:ext>
                  </a:extLst>
                </a:gridCol>
                <a:gridCol w="1044061">
                  <a:extLst>
                    <a:ext uri="{9D8B030D-6E8A-4147-A177-3AD203B41FA5}">
                      <a16:colId xmlns:a16="http://schemas.microsoft.com/office/drawing/2014/main" val="926724152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상품코드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01-0178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04-4567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06-A123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01-1001</a:t>
                      </a:r>
                      <a:endParaRPr lang="ko-KR" altLang="en-US" sz="14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65376"/>
              </p:ext>
            </p:extLst>
          </p:nvPr>
        </p:nvGraphicFramePr>
        <p:xfrm>
          <a:off x="8218335" y="4106043"/>
          <a:ext cx="104406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61">
                  <a:extLst>
                    <a:ext uri="{9D8B030D-6E8A-4147-A177-3AD203B41FA5}">
                      <a16:colId xmlns:a16="http://schemas.microsoft.com/office/drawing/2014/main" val="2244784123"/>
                    </a:ext>
                  </a:extLst>
                </a:gridCol>
              </a:tblGrid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092558138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346823147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916118695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428094799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827561123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902595220"/>
                  </a:ext>
                </a:extLst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목포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338785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2139" y="6351711"/>
            <a:ext cx="21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수직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파티셔닝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007350" y="4042544"/>
            <a:ext cx="0" cy="224566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샤딩</a:t>
            </a:r>
            <a:r>
              <a:rPr lang="en-US" altLang="ko-KR" dirty="0"/>
              <a:t>(</a:t>
            </a:r>
            <a:r>
              <a:rPr lang="en-US" altLang="ko-KR" dirty="0" err="1"/>
              <a:t>Sharding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파티셔닝</a:t>
            </a:r>
            <a:r>
              <a:rPr lang="en-US" altLang="ko-KR" dirty="0"/>
              <a:t>(Partitioning)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32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1290" y="5877272"/>
            <a:ext cx="7717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한 번에 사용될 가능성이 높은 덩어리를 한 덩어리로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(=&gt; SQL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Wher</a:t>
            </a:r>
            <a:r>
              <a:rPr lang="en-US" altLang="ko-KR" sz="2400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 </a:t>
            </a:r>
            <a:r>
              <a:rPr lang="ko-KR" altLang="en-US" sz="2400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조건에 의해 함께 선택될 가능성이 높은</a:t>
            </a:r>
            <a:r>
              <a:rPr lang="en-US" altLang="ko-KR" sz="2400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7" y="2005682"/>
            <a:ext cx="2515530" cy="290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28" y="1143635"/>
            <a:ext cx="1842558" cy="462565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20786366">
            <a:off x="4686957" y="2616932"/>
            <a:ext cx="1362075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오른쪽 화살표 8"/>
          <p:cNvSpPr/>
          <p:nvPr/>
        </p:nvSpPr>
        <p:spPr>
          <a:xfrm rot="865649">
            <a:off x="4685711" y="3818016"/>
            <a:ext cx="1362075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샤딩의</a:t>
            </a:r>
            <a:r>
              <a:rPr lang="ko-KR" altLang="en-US" dirty="0"/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403302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5013289" y="1900645"/>
            <a:ext cx="0" cy="40494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7267" y="1513576"/>
            <a:ext cx="3412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Master- Slave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70702" y="1513575"/>
            <a:ext cx="331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Peer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 Peer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8" y="2573749"/>
            <a:ext cx="970735" cy="1116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60" y="2573749"/>
            <a:ext cx="970735" cy="1116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00" y="2573749"/>
            <a:ext cx="970735" cy="1116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8" y="4288523"/>
            <a:ext cx="970735" cy="11162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260" y="4286802"/>
            <a:ext cx="970735" cy="11162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611" y="4288524"/>
            <a:ext cx="970735" cy="11162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842" y="2694505"/>
            <a:ext cx="3516216" cy="2461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150" y="5694330"/>
            <a:ext cx="1110952" cy="617933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샤드</a:t>
            </a:r>
            <a:r>
              <a:rPr lang="en-US" altLang="ko-KR" dirty="0"/>
              <a:t>(Shard) </a:t>
            </a:r>
            <a:r>
              <a:rPr lang="ko-KR" altLang="en-US" dirty="0"/>
              <a:t>복제 방법</a:t>
            </a:r>
          </a:p>
        </p:txBody>
      </p:sp>
    </p:spTree>
    <p:extLst>
      <p:ext uri="{BB962C8B-B14F-4D97-AF65-F5344CB8AC3E}">
        <p14:creationId xmlns:p14="http://schemas.microsoft.com/office/powerpoint/2010/main" val="18603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372" y="1460423"/>
            <a:ext cx="813556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단일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스토리지의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내용을 복제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하는 작업은 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디스크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네트워크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등 자원을 많이 소모하는 작업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 시스템이 응답을 안할 수도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실제 작업은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 알아서 처리하며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운영하며 변경하는 작업이 아닌 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초기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설정에 따라서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계획 설계의 중요성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샤딩과</a:t>
            </a:r>
            <a:r>
              <a:rPr lang="ko-KR" altLang="en-US" dirty="0"/>
              <a:t> 복제는 설정 작업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3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시계열</a:t>
            </a:r>
            <a:r>
              <a:rPr lang="en-US" altLang="ko-KR" dirty="0"/>
              <a:t> </a:t>
            </a:r>
            <a:r>
              <a:rPr lang="ko-KR" altLang="en-US" dirty="0"/>
              <a:t>데이터베이스관리 시스템</a:t>
            </a:r>
          </a:p>
        </p:txBody>
      </p:sp>
      <p:sp>
        <p:nvSpPr>
          <p:cNvPr id="2" name="AutoShape 2" descr="InfluxData logo with tagline-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5" descr="InfluxDB - Wikipedi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4" y="1268760"/>
            <a:ext cx="35147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2420888"/>
            <a:ext cx="1999702" cy="117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4" descr="Tooling in DevOps: Installing Graphite for monitoring data ...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450056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7" descr="주)마크베이스] MACHBASE (DBMS) 개발자 모집 - 사람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26876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5" y="4164949"/>
            <a:ext cx="3257695" cy="6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4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81" y="1018904"/>
            <a:ext cx="7635878" cy="528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7187" y="6305281"/>
            <a:ext cx="761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http://blog.nahurst.com/visual-guide-to-nosql-systems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CAP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72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Window(</a:t>
            </a:r>
            <a:r>
              <a:rPr lang="ko-KR" altLang="en-US" dirty="0"/>
              <a:t>기간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AutoShape 2" descr="InfluxData logo with tagline-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5" descr="InfluxDB - Wikipedi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Tooling in DevOps: Installing Graphite for monitoring data ...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7" descr="주)마크베이스] MACHBASE (DBMS) 개발자 모집 - 사람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2" name="Picture 20" descr="Diagram showing three types of time windows in ksqlDB streams: tumbling, hopping, and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17" y="980726"/>
            <a:ext cx="7344816" cy="493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3729" y="6110870"/>
            <a:ext cx="915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https://docs.ksqldb.io/en/latest/concepts/time-and-windows-in-ksqldb-queries/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2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MongoDB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4359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https://upload.wikimedia.org/wikipedia/commons/thumb/2/25/Mongolia_1996_CIA_map.jpg/1024px-Mongolia_1996_CIA_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5" y="1447800"/>
            <a:ext cx="4154121" cy="3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82609" y="2032577"/>
            <a:ext cx="170270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X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관계 없음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2356" y="2032577"/>
            <a:ext cx="406130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Hu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mongo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190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2800" y="1347044"/>
            <a:ext cx="797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특징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Document-Oriented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구조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index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업데이트문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실행  빠름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(row lock, table block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안함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샤딩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지원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MapReduce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다양한 언어 드라이버 제공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C, C++, Java, Perl, PHP, Python, Ruby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C#/.NET,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Erlang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Go, Groovy/Scala/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Clojure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쉬운 설치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압축만 풀면 설치 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0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Image result for sql vs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3" y="2005012"/>
            <a:ext cx="8541102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1461" y="1174015"/>
            <a:ext cx="8640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RDBMS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와의 구조 비교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8704" y="6065871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 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http://sql-vs-nosql.blogspot.kr/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8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5881205"/>
            <a:ext cx="91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 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http://exploringbigdatabyrajivgupta.blogspot.com/p/nosqlmongodb.html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https://2.bp.blogspot.com/-LwLARSFP16s/Wm_s3ht-rsI/AAAAAAAAIeY/zhUdFRHf9EMr7NpL-RyAwmpdl8WC87M6ACLcBGAs/s1600/MongoDB_doc_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412776"/>
            <a:ext cx="770485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7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480" y="5881205"/>
            <a:ext cx="91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이미지 출처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https://www.codeproject.com/Articles/1149682/Aggregation-in-MongoDB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6632"/>
            <a:ext cx="2386837" cy="5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Imag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772816"/>
            <a:ext cx="8424936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441461" y="1174015"/>
            <a:ext cx="8640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집계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(Aggregation) </a:t>
            </a:r>
            <a:r>
              <a:rPr lang="ko-KR" altLang="en-US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파이프라인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(pipe line)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75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59984" y="1436281"/>
            <a:ext cx="6380526" cy="2352759"/>
          </a:xfrm>
          <a:prstGeom prst="rect">
            <a:avLst/>
          </a:prstGeom>
        </p:spPr>
        <p:txBody>
          <a:bodyPr vert="horz" lIns="91440" tIns="0" rIns="91440" bIns="0" rtlCol="0" anchor="b">
            <a:normAutofit fontScale="97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600" dirty="0"/>
              <a:t>NoSQL    = </a:t>
            </a:r>
            <a:r>
              <a:rPr lang="en-US" altLang="ko-KR" sz="3600" dirty="0" err="1"/>
              <a:t>NonSQL</a:t>
            </a:r>
            <a:br>
              <a:rPr lang="en-US" altLang="ko-KR" sz="3600" dirty="0"/>
            </a:br>
            <a:r>
              <a:rPr lang="en-US" altLang="ko-KR" sz="3600" dirty="0"/>
              <a:t>             = Non Relational</a:t>
            </a:r>
            <a:br>
              <a:rPr lang="en-US" altLang="ko-KR" sz="3600" dirty="0"/>
            </a:br>
            <a:r>
              <a:rPr lang="en-US" altLang="ko-KR" sz="3600" dirty="0"/>
              <a:t>             = </a:t>
            </a:r>
            <a:r>
              <a:rPr lang="en-US" altLang="ko-KR" sz="3600" dirty="0">
                <a:solidFill>
                  <a:srgbClr val="FF0000"/>
                </a:solidFill>
              </a:rPr>
              <a:t>N</a:t>
            </a:r>
            <a:r>
              <a:rPr lang="en-US" altLang="ko-KR" sz="3600" dirty="0"/>
              <a:t>ot </a:t>
            </a:r>
            <a:r>
              <a:rPr lang="en-US" altLang="ko-KR" sz="3600" dirty="0">
                <a:solidFill>
                  <a:srgbClr val="FF0000"/>
                </a:solidFill>
              </a:rPr>
              <a:t>o</a:t>
            </a:r>
            <a:r>
              <a:rPr lang="en-US" altLang="ko-KR" sz="3600" dirty="0"/>
              <a:t>nly 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65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441"/>
            <a:ext cx="9906000" cy="4705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4688" y="6304002"/>
            <a:ext cx="491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http://www.chinawhisper.com/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-&gt; Relational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8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inese-army-trianing-for-national-day-parade-60th-anniversary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9" y="2049090"/>
            <a:ext cx="4358345" cy="26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3029" y="4770268"/>
            <a:ext cx="435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http://www.chinawhisper.com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28" y="2049090"/>
            <a:ext cx="3835779" cy="267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7928" y="4741111"/>
            <a:ext cx="392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http://www.instiz.net/pt/1280258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-&gt; Rule, Rule, Rule &amp;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8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61259" y="1573480"/>
            <a:ext cx="86362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NoSQL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Move away from ACID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tomicity 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onsistency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일관성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solation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독립성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urability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지속성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입출금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시스템을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운영하고자 하는게 아니라면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?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towards BASE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asically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vailable,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oft-State,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ventual Consistency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일관성의 포기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(X),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언젠가는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일관되게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트위터 같은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분산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시스템을 운영하기에 충분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Rule</a:t>
            </a:r>
            <a:r>
              <a:rPr lang="ko-KR" altLang="en-US" dirty="0"/>
              <a:t>을 꼭 모두 </a:t>
            </a:r>
            <a:r>
              <a:rPr lang="ko-KR" altLang="en-US" dirty="0" err="1"/>
              <a:t>따라야하나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bigdata-blog.com/wp-content/uploads/2015/05/nosqlgro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9" y="1540503"/>
            <a:ext cx="8572588" cy="43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NoSQL</a:t>
            </a:r>
            <a:r>
              <a:rPr lang="ko-KR" altLang="en-US" dirty="0"/>
              <a:t>의 유형</a:t>
            </a:r>
          </a:p>
        </p:txBody>
      </p:sp>
    </p:spTree>
    <p:extLst>
      <p:ext uri="{BB962C8B-B14F-4D97-AF65-F5344CB8AC3E}">
        <p14:creationId xmlns:p14="http://schemas.microsoft.com/office/powerpoint/2010/main" val="70871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1" y="1056990"/>
            <a:ext cx="9207547" cy="4664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489" y="5721532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이미지 출처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: https://blogs.the451group.com/information_management/2012/05/22/mysql-nosql-newsql/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시장에서 </a:t>
            </a:r>
            <a:r>
              <a:rPr lang="en-US" altLang="ko-KR" dirty="0"/>
              <a:t>NoSQL</a:t>
            </a:r>
            <a:r>
              <a:rPr lang="ko-KR" altLang="en-US" dirty="0"/>
              <a:t>이 </a:t>
            </a:r>
            <a:r>
              <a:rPr lang="en-US" altLang="ko-KR" dirty="0"/>
              <a:t>RDBMS</a:t>
            </a:r>
            <a:r>
              <a:rPr lang="ko-KR" altLang="en-US" dirty="0"/>
              <a:t>를 대체하지는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2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NoSQL </a:t>
            </a:r>
            <a:r>
              <a:rPr lang="ko-KR" altLang="en-US" dirty="0"/>
              <a:t>제품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2638" y="6090864"/>
            <a:ext cx="78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ea typeface="굴림" pitchFamily="50" charset="-127"/>
                <a:cs typeface="굴림" pitchFamily="50" charset="-127"/>
              </a:rPr>
              <a:t>https://hostingdata.co.uk/nosql-database/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008883"/>
            <a:ext cx="6591647" cy="47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3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648</Words>
  <Application>Microsoft Office PowerPoint</Application>
  <PresentationFormat>A4 용지(210x297mm)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바탕</vt:lpstr>
      <vt:lpstr>Arial</vt:lpstr>
      <vt:lpstr>Calibri</vt:lpstr>
      <vt:lpstr>Consolas</vt:lpstr>
      <vt:lpstr>Segoe UI Black</vt:lpstr>
      <vt:lpstr>Times New Roman</vt:lpstr>
      <vt:lpstr>Office 테마</vt:lpstr>
      <vt:lpstr>NoSQL</vt:lpstr>
      <vt:lpstr>CAP Theorem</vt:lpstr>
      <vt:lpstr>NoSQL</vt:lpstr>
      <vt:lpstr>SQL -&gt; Relational Model</vt:lpstr>
      <vt:lpstr>Model -&gt; Rule, Rule, Rule &amp; Rule</vt:lpstr>
      <vt:lpstr>Rule을 꼭 모두 따라야하나?</vt:lpstr>
      <vt:lpstr>NoSQL의 유형</vt:lpstr>
      <vt:lpstr>시장에서 NoSQL이 RDBMS를 대체하지는 않는다.</vt:lpstr>
      <vt:lpstr>NoSQL 제품</vt:lpstr>
      <vt:lpstr>DBMS의 구분</vt:lpstr>
      <vt:lpstr>DB Engine Ranking</vt:lpstr>
      <vt:lpstr>DBMS와 분산 구조</vt:lpstr>
      <vt:lpstr>데이터를 분산하는 방법</vt:lpstr>
      <vt:lpstr>복제 방법</vt:lpstr>
      <vt:lpstr>샤딩(Sharding)과 파티셔닝(Partitioning)</vt:lpstr>
      <vt:lpstr>샤딩의 기준</vt:lpstr>
      <vt:lpstr>샤드(Shard) 복제 방법</vt:lpstr>
      <vt:lpstr>샤딩과 복제는 설정 작업!</vt:lpstr>
      <vt:lpstr>시계열 데이터베이스관리 시스템</vt:lpstr>
      <vt:lpstr>Window(기간)</vt:lpstr>
      <vt:lpstr>MongoDB</vt:lpstr>
      <vt:lpstr> </vt:lpstr>
      <vt:lpstr> </vt:lpstr>
      <vt:lpstr> </vt:lpstr>
      <vt:lpstr> 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CTnote91</cp:lastModifiedBy>
  <cp:revision>267</cp:revision>
  <dcterms:created xsi:type="dcterms:W3CDTF">2017-01-12T07:18:46Z</dcterms:created>
  <dcterms:modified xsi:type="dcterms:W3CDTF">2021-07-29T03:16:50Z</dcterms:modified>
</cp:coreProperties>
</file>