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4" r:id="rId8"/>
    <p:sldId id="328" r:id="rId9"/>
    <p:sldId id="323" r:id="rId10"/>
    <p:sldId id="324" r:id="rId11"/>
    <p:sldId id="327" r:id="rId12"/>
    <p:sldId id="329" r:id="rId13"/>
    <p:sldId id="331" r:id="rId14"/>
    <p:sldId id="306" r:id="rId15"/>
    <p:sldId id="312" r:id="rId16"/>
    <p:sldId id="333" r:id="rId17"/>
    <p:sldId id="334" r:id="rId18"/>
    <p:sldId id="307" r:id="rId19"/>
    <p:sldId id="335" r:id="rId20"/>
    <p:sldId id="326" r:id="rId21"/>
    <p:sldId id="32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nalyticsindiamag.com/understanding-the-basics-of-svm-with-example-and-python-implementation/"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475234"/>
            <a:ext cx="3868575" cy="2901694"/>
          </a:xfrm>
        </p:spPr>
        <p:txBody>
          <a:bodyPr anchor="b">
            <a:normAutofit/>
          </a:bodyPr>
          <a:lstStyle/>
          <a:p>
            <a:r>
              <a:rPr lang="en-US" sz="4000" dirty="0">
                <a:solidFill>
                  <a:schemeClr val="tx1"/>
                </a:solidFill>
              </a:rPr>
              <a:t>Comparisons between detection algorithms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Project report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84A5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FB8E1D-FF39-CEDE-C969-94EF8F4136C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Anchor boxes</a:t>
            </a:r>
            <a:endParaRPr lang="en-US" sz="4400" dirty="0">
              <a:solidFill>
                <a:srgbClr val="FFFFFF"/>
              </a:solidFill>
            </a:endParaRPr>
          </a:p>
        </p:txBody>
      </p:sp>
      <p:cxnSp>
        <p:nvCxnSpPr>
          <p:cNvPr id="21" name="Straight Connector 2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0C4D38E-69DC-AFFD-08B2-469BB6370ED2}"/>
              </a:ext>
            </a:extLst>
          </p:cNvPr>
          <p:cNvSpPr txBox="1"/>
          <p:nvPr/>
        </p:nvSpPr>
        <p:spPr>
          <a:xfrm>
            <a:off x="435869" y="4092606"/>
            <a:ext cx="3521263"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If more than one object in the same cell use anchor boxes</a:t>
            </a:r>
          </a:p>
        </p:txBody>
      </p:sp>
      <p:pic>
        <p:nvPicPr>
          <p:cNvPr id="7" name="Content Placeholder 6" descr="Diagram&#10;&#10;Description automatically generated">
            <a:extLst>
              <a:ext uri="{FF2B5EF4-FFF2-40B4-BE49-F238E27FC236}">
                <a16:creationId xmlns:a16="http://schemas.microsoft.com/office/drawing/2014/main" id="{1ABB9881-64FC-7375-816C-51E2C3E3A6DF}"/>
              </a:ext>
            </a:extLst>
          </p:cNvPr>
          <p:cNvPicPr>
            <a:picLocks noGrp="1" noChangeAspect="1"/>
          </p:cNvPicPr>
          <p:nvPr>
            <p:ph idx="1"/>
          </p:nvPr>
        </p:nvPicPr>
        <p:blipFill>
          <a:blip r:embed="rId2"/>
          <a:stretch>
            <a:fillRect/>
          </a:stretch>
        </p:blipFill>
        <p:spPr>
          <a:xfrm>
            <a:off x="6314533" y="2266457"/>
            <a:ext cx="5303615" cy="4362943"/>
          </a:xfrm>
        </p:spPr>
      </p:pic>
      <p:pic>
        <p:nvPicPr>
          <p:cNvPr id="9" name="Picture 8" descr="A picture containing shape&#10;&#10;Description automatically generated">
            <a:extLst>
              <a:ext uri="{FF2B5EF4-FFF2-40B4-BE49-F238E27FC236}">
                <a16:creationId xmlns:a16="http://schemas.microsoft.com/office/drawing/2014/main" id="{B692A97F-A116-0BF5-118C-0DF3AC408A59}"/>
              </a:ext>
            </a:extLst>
          </p:cNvPr>
          <p:cNvPicPr>
            <a:picLocks noChangeAspect="1"/>
          </p:cNvPicPr>
          <p:nvPr/>
        </p:nvPicPr>
        <p:blipFill>
          <a:blip r:embed="rId3"/>
          <a:stretch>
            <a:fillRect/>
          </a:stretch>
        </p:blipFill>
        <p:spPr>
          <a:xfrm>
            <a:off x="6314533" y="290443"/>
            <a:ext cx="4285405" cy="1928027"/>
          </a:xfrm>
          <a:prstGeom prst="rect">
            <a:avLst/>
          </a:prstGeom>
        </p:spPr>
      </p:pic>
    </p:spTree>
    <p:extLst>
      <p:ext uri="{BB962C8B-B14F-4D97-AF65-F5344CB8AC3E}">
        <p14:creationId xmlns:p14="http://schemas.microsoft.com/office/powerpoint/2010/main" val="39400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B490-617E-0524-1B0A-7B7A929BEC23}"/>
              </a:ext>
            </a:extLst>
          </p:cNvPr>
          <p:cNvSpPr>
            <a:spLocks noGrp="1"/>
          </p:cNvSpPr>
          <p:nvPr>
            <p:ph type="title"/>
          </p:nvPr>
        </p:nvSpPr>
        <p:spPr/>
        <p:txBody>
          <a:bodyPr/>
          <a:lstStyle/>
          <a:p>
            <a:r>
              <a:rPr lang="en-US" dirty="0"/>
              <a:t>Pros And Cons of YOLO</a:t>
            </a:r>
          </a:p>
        </p:txBody>
      </p:sp>
      <p:graphicFrame>
        <p:nvGraphicFramePr>
          <p:cNvPr id="4" name="Table 4">
            <a:extLst>
              <a:ext uri="{FF2B5EF4-FFF2-40B4-BE49-F238E27FC236}">
                <a16:creationId xmlns:a16="http://schemas.microsoft.com/office/drawing/2014/main" id="{73F5EA2A-DECE-663F-AF7B-78D78CA72EF0}"/>
              </a:ext>
            </a:extLst>
          </p:cNvPr>
          <p:cNvGraphicFramePr>
            <a:graphicFrameLocks noGrp="1"/>
          </p:cNvGraphicFramePr>
          <p:nvPr>
            <p:ph idx="1"/>
            <p:extLst>
              <p:ext uri="{D42A27DB-BD31-4B8C-83A1-F6EECF244321}">
                <p14:modId xmlns:p14="http://schemas.microsoft.com/office/powerpoint/2010/main" val="3975279915"/>
              </p:ext>
            </p:extLst>
          </p:nvPr>
        </p:nvGraphicFramePr>
        <p:xfrm>
          <a:off x="1096963" y="2108200"/>
          <a:ext cx="10058400" cy="25654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900340303"/>
                    </a:ext>
                  </a:extLst>
                </a:gridCol>
                <a:gridCol w="5029200">
                  <a:extLst>
                    <a:ext uri="{9D8B030D-6E8A-4147-A177-3AD203B41FA5}">
                      <a16:colId xmlns:a16="http://schemas.microsoft.com/office/drawing/2014/main" val="12908588"/>
                    </a:ext>
                  </a:extLst>
                </a:gridCol>
              </a:tblGrid>
              <a:tr h="370840">
                <a:tc>
                  <a:txBody>
                    <a:bodyPr/>
                    <a:lstStyle/>
                    <a:p>
                      <a:pPr algn="ctr"/>
                      <a:r>
                        <a:rPr lang="en-US" dirty="0"/>
                        <a:t>PROS</a:t>
                      </a:r>
                    </a:p>
                  </a:txBody>
                  <a:tcPr/>
                </a:tc>
                <a:tc>
                  <a:txBody>
                    <a:bodyPr/>
                    <a:lstStyle/>
                    <a:p>
                      <a:pPr algn="ctr"/>
                      <a:r>
                        <a:rPr lang="en-US" dirty="0"/>
                        <a:t>CONS</a:t>
                      </a:r>
                    </a:p>
                  </a:txBody>
                  <a:tcPr/>
                </a:tc>
                <a:extLst>
                  <a:ext uri="{0D108BD9-81ED-4DB2-BD59-A6C34878D82A}">
                    <a16:rowId xmlns:a16="http://schemas.microsoft.com/office/drawing/2014/main" val="3204288959"/>
                  </a:ext>
                </a:extLst>
              </a:tr>
              <a:tr h="370840">
                <a:tc>
                  <a:txBody>
                    <a:bodyPr/>
                    <a:lstStyle/>
                    <a:p>
                      <a:pPr algn="ctr"/>
                      <a:r>
                        <a:rPr lang="en-US" dirty="0"/>
                        <a:t>The biggest advantage of YOLO is its amazing speed, it has a processing rate of 45 frames per second</a:t>
                      </a:r>
                    </a:p>
                  </a:txBody>
                  <a:tcPr/>
                </a:tc>
                <a:tc>
                  <a:txBody>
                    <a:bodyPr/>
                    <a:lstStyle/>
                    <a:p>
                      <a:pPr fontAlgn="base"/>
                      <a:r>
                        <a:rPr lang="en-US" sz="1800" b="0" i="0" kern="1200" dirty="0">
                          <a:solidFill>
                            <a:schemeClr val="dk1"/>
                          </a:solidFill>
                          <a:effectLst/>
                          <a:latin typeface="+mn-lt"/>
                          <a:ea typeface="+mn-ea"/>
                          <a:cs typeface="+mn-cs"/>
                        </a:rPr>
                        <a:t>Comparatively low more localization error compared to Faster </a:t>
                      </a:r>
                      <a:r>
                        <a:rPr lang="en-US" sz="1800" b="0" i="0" kern="1200" dirty="0" err="1">
                          <a:solidFill>
                            <a:schemeClr val="dk1"/>
                          </a:solidFill>
                          <a:effectLst/>
                          <a:latin typeface="+mn-lt"/>
                          <a:ea typeface="+mn-ea"/>
                          <a:cs typeface="+mn-cs"/>
                        </a:rPr>
                        <a:t>R_CNN</a:t>
                      </a:r>
                      <a:r>
                        <a:rPr lang="en-US" sz="1800" b="0" i="0" kern="1200" dirty="0">
                          <a:solidFill>
                            <a:schemeClr val="dk1"/>
                          </a:solidFill>
                          <a:effectLst/>
                          <a:latin typeface="+mn-lt"/>
                          <a:ea typeface="+mn-ea"/>
                          <a:cs typeface="+mn-cs"/>
                        </a:rPr>
                        <a:t>.</a:t>
                      </a:r>
                    </a:p>
                  </a:txBody>
                  <a:tcPr/>
                </a:tc>
                <a:extLst>
                  <a:ext uri="{0D108BD9-81ED-4DB2-BD59-A6C34878D82A}">
                    <a16:rowId xmlns:a16="http://schemas.microsoft.com/office/drawing/2014/main" val="1243790764"/>
                  </a:ext>
                </a:extLst>
              </a:tr>
              <a:tr h="370840">
                <a:tc>
                  <a:txBody>
                    <a:bodyPr/>
                    <a:lstStyle/>
                    <a:p>
                      <a:pPr algn="ctr"/>
                      <a:r>
                        <a:rPr lang="en-US" dirty="0"/>
                        <a:t>No sliding window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Struggles to detect small objects.</a:t>
                      </a:r>
                      <a:endParaRPr lang="en-US" dirty="0"/>
                    </a:p>
                    <a:p>
                      <a:pPr algn="ctr"/>
                      <a:endParaRPr lang="en-US" dirty="0"/>
                    </a:p>
                  </a:txBody>
                  <a:tcPr/>
                </a:tc>
                <a:extLst>
                  <a:ext uri="{0D108BD9-81ED-4DB2-BD59-A6C34878D82A}">
                    <a16:rowId xmlns:a16="http://schemas.microsoft.com/office/drawing/2014/main" val="2679312754"/>
                  </a:ext>
                </a:extLst>
              </a:tr>
              <a:tr h="370840">
                <a:tc>
                  <a:txBody>
                    <a:bodyPr/>
                    <a:lstStyle/>
                    <a:p>
                      <a:pPr algn="ctr"/>
                      <a:r>
                        <a:rPr lang="en-US" dirty="0"/>
                        <a:t>2 Anchors to detect two objects </a:t>
                      </a:r>
                    </a:p>
                  </a:txBody>
                  <a:tcPr/>
                </a:tc>
                <a:tc>
                  <a:txBody>
                    <a:bodyPr/>
                    <a:lstStyle/>
                    <a:p>
                      <a:pPr algn="ctr"/>
                      <a:r>
                        <a:rPr lang="en-US" sz="1800" b="0" i="0" kern="1200" dirty="0">
                          <a:solidFill>
                            <a:schemeClr val="dk1"/>
                          </a:solidFill>
                          <a:effectLst/>
                          <a:latin typeface="+mn-lt"/>
                          <a:ea typeface="+mn-ea"/>
                          <a:cs typeface="+mn-cs"/>
                        </a:rPr>
                        <a:t>Struggles to detect close objects because each grid can propose only 2 bounding boxes.</a:t>
                      </a:r>
                      <a:endParaRPr lang="en-US" dirty="0"/>
                    </a:p>
                  </a:txBody>
                  <a:tcPr/>
                </a:tc>
                <a:extLst>
                  <a:ext uri="{0D108BD9-81ED-4DB2-BD59-A6C34878D82A}">
                    <a16:rowId xmlns:a16="http://schemas.microsoft.com/office/drawing/2014/main" val="2159662964"/>
                  </a:ext>
                </a:extLst>
              </a:tr>
            </a:tbl>
          </a:graphicData>
        </a:graphic>
      </p:graphicFrame>
    </p:spTree>
    <p:extLst>
      <p:ext uri="{BB962C8B-B14F-4D97-AF65-F5344CB8AC3E}">
        <p14:creationId xmlns:p14="http://schemas.microsoft.com/office/powerpoint/2010/main" val="104940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A52D-2462-CE93-1457-848D181ABB11}"/>
              </a:ext>
            </a:extLst>
          </p:cNvPr>
          <p:cNvSpPr>
            <a:spLocks noGrp="1"/>
          </p:cNvSpPr>
          <p:nvPr>
            <p:ph type="title"/>
          </p:nvPr>
        </p:nvSpPr>
        <p:spPr/>
        <p:txBody>
          <a:bodyPr/>
          <a:lstStyle/>
          <a:p>
            <a:r>
              <a:rPr lang="en-US" dirty="0"/>
              <a:t>2.R-CNN Region Based CNN</a:t>
            </a:r>
            <a:endParaRPr lang="en-US" sz="2800" dirty="0"/>
          </a:p>
        </p:txBody>
      </p:sp>
      <p:sp>
        <p:nvSpPr>
          <p:cNvPr id="3" name="Content Placeholder 2">
            <a:extLst>
              <a:ext uri="{FF2B5EF4-FFF2-40B4-BE49-F238E27FC236}">
                <a16:creationId xmlns:a16="http://schemas.microsoft.com/office/drawing/2014/main" id="{333C4852-BC0B-8071-1E6C-DB307CEF15D7}"/>
              </a:ext>
            </a:extLst>
          </p:cNvPr>
          <p:cNvSpPr>
            <a:spLocks noGrp="1"/>
          </p:cNvSpPr>
          <p:nvPr>
            <p:ph idx="1"/>
          </p:nvPr>
        </p:nvSpPr>
        <p:spPr>
          <a:xfrm>
            <a:off x="1097280" y="2108201"/>
            <a:ext cx="10058400" cy="3152912"/>
          </a:xfrm>
        </p:spPr>
        <p:txBody>
          <a:bodyPr>
            <a:normAutofit/>
          </a:bodyPr>
          <a:lstStyle/>
          <a:p>
            <a:pPr>
              <a:buFont typeface="Arial" panose="020B0604020202020204" pitchFamily="34" charset="0"/>
              <a:buChar char="•"/>
            </a:pPr>
            <a:r>
              <a:rPr lang="en-US" sz="2400" dirty="0"/>
              <a:t>As seen in the models before R-CNN the algorithms used a huge number of regions but here that problem is resolved. In R-CNN it takes only 2000 regions from the whole image which is called image proposal. Now instead of distinguishing large number of different regions we work with a limited 2000 regions.</a:t>
            </a:r>
          </a:p>
          <a:p>
            <a:endParaRPr lang="en-US" sz="2400" dirty="0"/>
          </a:p>
        </p:txBody>
      </p:sp>
    </p:spTree>
    <p:extLst>
      <p:ext uri="{BB962C8B-B14F-4D97-AF65-F5344CB8AC3E}">
        <p14:creationId xmlns:p14="http://schemas.microsoft.com/office/powerpoint/2010/main" val="97704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AA38152B-CF92-7B66-8FB7-181D66AD6A62}"/>
              </a:ext>
            </a:extLst>
          </p:cNvPr>
          <p:cNvPicPr>
            <a:picLocks noChangeAspect="1"/>
          </p:cNvPicPr>
          <p:nvPr/>
        </p:nvPicPr>
        <p:blipFill>
          <a:blip r:embed="rId2"/>
          <a:stretch>
            <a:fillRect/>
          </a:stretch>
        </p:blipFill>
        <p:spPr>
          <a:xfrm>
            <a:off x="127065" y="2407436"/>
            <a:ext cx="6049947" cy="2198820"/>
          </a:xfrm>
          <a:prstGeom prst="rect">
            <a:avLst/>
          </a:prstGeom>
        </p:spPr>
      </p:pic>
      <p:cxnSp>
        <p:nvCxnSpPr>
          <p:cNvPr id="41" name="Straight Connector 3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C5EF59CC-00A2-60D9-DC87-87785B04BB24}"/>
              </a:ext>
            </a:extLst>
          </p:cNvPr>
          <p:cNvSpPr txBox="1">
            <a:spLocks/>
          </p:cNvSpPr>
          <p:nvPr/>
        </p:nvSpPr>
        <p:spPr>
          <a:xfrm>
            <a:off x="6304077" y="2266447"/>
            <a:ext cx="5760858" cy="3458815"/>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90000"/>
              </a:lnSpc>
              <a:buFont typeface="+mj-lt"/>
              <a:buAutoNum type="arabicParenR"/>
            </a:pPr>
            <a:r>
              <a:rPr lang="en-US" b="0" i="0" dirty="0">
                <a:effectLst/>
              </a:rPr>
              <a:t>An input image goes through a mechanism called selective search to extract information about the region of interest. </a:t>
            </a:r>
          </a:p>
          <a:p>
            <a:pPr marL="457200" indent="-457200">
              <a:lnSpc>
                <a:spcPct val="90000"/>
              </a:lnSpc>
              <a:buFont typeface="+mj-lt"/>
              <a:buAutoNum type="arabicParenR"/>
            </a:pPr>
            <a:r>
              <a:rPr lang="en-US" b="0" i="0" dirty="0">
                <a:effectLst/>
              </a:rPr>
              <a:t>Region of interest can be represented by the rectangle boundaries. Depending on the scenario there can be over 2000 regions of interest. </a:t>
            </a:r>
          </a:p>
          <a:p>
            <a:pPr marL="457200" indent="-457200">
              <a:lnSpc>
                <a:spcPct val="90000"/>
              </a:lnSpc>
              <a:buFont typeface="+mj-lt"/>
              <a:buAutoNum type="arabicParenR"/>
            </a:pPr>
            <a:r>
              <a:rPr lang="en-US" b="0" i="0" dirty="0">
                <a:effectLst/>
              </a:rPr>
              <a:t>This region of interest goes through CNN to produce output features. </a:t>
            </a:r>
          </a:p>
          <a:p>
            <a:pPr marL="457200" indent="-457200">
              <a:lnSpc>
                <a:spcPct val="90000"/>
              </a:lnSpc>
              <a:buFont typeface="+mj-lt"/>
              <a:buAutoNum type="arabicParenR"/>
            </a:pPr>
            <a:r>
              <a:rPr lang="en-US" b="0" i="0" dirty="0">
                <a:effectLst/>
              </a:rPr>
              <a:t>These output features then go through the </a:t>
            </a:r>
            <a:r>
              <a:rPr lang="en-US" i="0" u="sng" dirty="0">
                <a:effectLst/>
                <a:hlinkClick r:id="rId3">
                  <a:extLst>
                    <a:ext uri="{A12FA001-AC4F-418D-AE19-62706E023703}">
                      <ahyp:hlinkClr xmlns:ahyp="http://schemas.microsoft.com/office/drawing/2018/hyperlinkcolor" val="tx"/>
                    </a:ext>
                  </a:extLst>
                </a:hlinkClick>
              </a:rPr>
              <a:t>SVM</a:t>
            </a:r>
            <a:r>
              <a:rPr lang="en-US" b="0" i="0" dirty="0">
                <a:effectLst/>
              </a:rPr>
              <a:t>(support vector machine) classifier to classify the objects.</a:t>
            </a:r>
            <a:endParaRPr lang="en-US" dirty="0"/>
          </a:p>
        </p:txBody>
      </p:sp>
      <p:sp>
        <p:nvSpPr>
          <p:cNvPr id="42" name="Rectangle 3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5E5C6FE-A6EA-E410-ED77-F834212CB45D}"/>
              </a:ext>
            </a:extLst>
          </p:cNvPr>
          <p:cNvSpPr txBox="1"/>
          <p:nvPr/>
        </p:nvSpPr>
        <p:spPr>
          <a:xfrm>
            <a:off x="6514044" y="1153551"/>
            <a:ext cx="3966387" cy="815608"/>
          </a:xfrm>
          <a:prstGeom prst="rect">
            <a:avLst/>
          </a:prstGeom>
          <a:noFill/>
        </p:spPr>
        <p:txBody>
          <a:bodyPr wrap="square" rtlCol="0">
            <a:spAutoFit/>
          </a:bodyPr>
          <a:lstStyle/>
          <a:p>
            <a:r>
              <a:rPr lang="en-US" sz="4700" spc="-50" dirty="0">
                <a:solidFill>
                  <a:schemeClr val="tx1">
                    <a:lumMod val="75000"/>
                    <a:lumOff val="25000"/>
                  </a:schemeClr>
                </a:solidFill>
                <a:latin typeface="+mj-lt"/>
                <a:ea typeface="+mj-ea"/>
                <a:cs typeface="+mj-cs"/>
              </a:rPr>
              <a:t>How it works</a:t>
            </a:r>
          </a:p>
        </p:txBody>
      </p:sp>
    </p:spTree>
    <p:extLst>
      <p:ext uri="{BB962C8B-B14F-4D97-AF65-F5344CB8AC3E}">
        <p14:creationId xmlns:p14="http://schemas.microsoft.com/office/powerpoint/2010/main" val="196258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690FE-BF70-06BA-B148-22200D9C2AE9}"/>
              </a:ext>
            </a:extLst>
          </p:cNvPr>
          <p:cNvSpPr>
            <a:spLocks noGrp="1"/>
          </p:cNvSpPr>
          <p:nvPr>
            <p:ph type="title"/>
          </p:nvPr>
        </p:nvSpPr>
        <p:spPr>
          <a:xfrm>
            <a:off x="5172074" y="286603"/>
            <a:ext cx="5983605" cy="1450757"/>
          </a:xfrm>
        </p:spPr>
        <p:txBody>
          <a:bodyPr>
            <a:normAutofit/>
          </a:bodyPr>
          <a:lstStyle/>
          <a:p>
            <a:r>
              <a:rPr lang="en-US"/>
              <a:t>Problem</a:t>
            </a:r>
            <a:endParaRPr lang="en-US" dirty="0"/>
          </a:p>
        </p:txBody>
      </p:sp>
      <p:pic>
        <p:nvPicPr>
          <p:cNvPr id="5" name="Picture 4" descr="Person writing on a board">
            <a:extLst>
              <a:ext uri="{FF2B5EF4-FFF2-40B4-BE49-F238E27FC236}">
                <a16:creationId xmlns:a16="http://schemas.microsoft.com/office/drawing/2014/main" id="{C550E58D-C07D-D7F2-70AA-130F3F891C27}"/>
              </a:ext>
            </a:extLst>
          </p:cNvPr>
          <p:cNvPicPr>
            <a:picLocks noChangeAspect="1"/>
          </p:cNvPicPr>
          <p:nvPr/>
        </p:nvPicPr>
        <p:blipFill rotWithShape="1">
          <a:blip r:embed="rId2"/>
          <a:srcRect l="43566" r="3483" b="-1"/>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2529F2-5FBB-1755-4690-060CF8C7B9F7}"/>
              </a:ext>
            </a:extLst>
          </p:cNvPr>
          <p:cNvSpPr>
            <a:spLocks noGrp="1"/>
          </p:cNvSpPr>
          <p:nvPr>
            <p:ph idx="1"/>
          </p:nvPr>
        </p:nvSpPr>
        <p:spPr>
          <a:xfrm>
            <a:off x="5172074" y="3429000"/>
            <a:ext cx="5983606" cy="2440092"/>
          </a:xfrm>
        </p:spPr>
        <p:txBody>
          <a:bodyPr>
            <a:normAutofit/>
          </a:bodyPr>
          <a:lstStyle/>
          <a:p>
            <a:pPr algn="ctr"/>
            <a:r>
              <a:rPr lang="en-US" sz="2400" dirty="0"/>
              <a:t>RCNN is slow in training and testing because of 2000 region. </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958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3A52D-2462-CE93-1457-848D181ABB11}"/>
              </a:ext>
            </a:extLst>
          </p:cNvPr>
          <p:cNvSpPr>
            <a:spLocks noGrp="1"/>
          </p:cNvSpPr>
          <p:nvPr>
            <p:ph type="title"/>
          </p:nvPr>
        </p:nvSpPr>
        <p:spPr>
          <a:xfrm>
            <a:off x="878911" y="643468"/>
            <a:ext cx="3177847" cy="1674180"/>
          </a:xfrm>
        </p:spPr>
        <p:txBody>
          <a:bodyPr>
            <a:normAutofit/>
          </a:bodyPr>
          <a:lstStyle/>
          <a:p>
            <a:r>
              <a:rPr lang="en-US" sz="4000" dirty="0"/>
              <a:t>3.FAST RCNN</a:t>
            </a:r>
          </a:p>
        </p:txBody>
      </p:sp>
      <p:cxnSp>
        <p:nvCxnSpPr>
          <p:cNvPr id="17"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3C4852-BC0B-8071-1E6C-DB307CEF15D7}"/>
              </a:ext>
            </a:extLst>
          </p:cNvPr>
          <p:cNvSpPr>
            <a:spLocks noGrp="1"/>
          </p:cNvSpPr>
          <p:nvPr>
            <p:ph idx="1"/>
          </p:nvPr>
        </p:nvSpPr>
        <p:spPr>
          <a:xfrm>
            <a:off x="858064" y="2639379"/>
            <a:ext cx="4459524" cy="3465991"/>
          </a:xfrm>
        </p:spPr>
        <p:txBody>
          <a:bodyPr>
            <a:normAutofit/>
          </a:bodyPr>
          <a:lstStyle/>
          <a:p>
            <a:pPr>
              <a:lnSpc>
                <a:spcPct val="100000"/>
              </a:lnSpc>
              <a:buFont typeface="Arial" panose="020B0604020202020204" pitchFamily="34" charset="0"/>
              <a:buChar char="•"/>
            </a:pPr>
            <a:r>
              <a:rPr lang="en-US" dirty="0"/>
              <a:t>Basic R-CNN is very slow in training and testing because 2000 regions need to be calculated to complete the process and each region goes through the CNN where it takes a lot of time to extract the feature.</a:t>
            </a:r>
          </a:p>
          <a:p>
            <a:pPr>
              <a:lnSpc>
                <a:spcPct val="100000"/>
              </a:lnSpc>
              <a:buFont typeface="Arial" panose="020B0604020202020204" pitchFamily="34" charset="0"/>
              <a:buChar char="•"/>
            </a:pPr>
            <a:r>
              <a:rPr lang="en-US" dirty="0"/>
              <a:t> In Fast RCNN instead of working on the 2000 region to convert them into feature maps, it converts the whole image on the feature map mat once.</a:t>
            </a:r>
          </a:p>
        </p:txBody>
      </p:sp>
      <p:pic>
        <p:nvPicPr>
          <p:cNvPr id="5" name="Picture 4" descr="A screenshot of a video game&#10;&#10;Description automatically generated">
            <a:extLst>
              <a:ext uri="{FF2B5EF4-FFF2-40B4-BE49-F238E27FC236}">
                <a16:creationId xmlns:a16="http://schemas.microsoft.com/office/drawing/2014/main" id="{A61152C5-5A63-C76B-0ADF-496E58D439D2}"/>
              </a:ext>
            </a:extLst>
          </p:cNvPr>
          <p:cNvPicPr>
            <a:picLocks noChangeAspect="1"/>
          </p:cNvPicPr>
          <p:nvPr/>
        </p:nvPicPr>
        <p:blipFill>
          <a:blip r:embed="rId2"/>
          <a:stretch>
            <a:fillRect/>
          </a:stretch>
        </p:blipFill>
        <p:spPr>
          <a:xfrm>
            <a:off x="5528603" y="1024810"/>
            <a:ext cx="6017403" cy="4462932"/>
          </a:xfrm>
          <a:prstGeom prst="rect">
            <a:avLst/>
          </a:prstGeom>
        </p:spPr>
      </p:pic>
      <p:sp>
        <p:nvSpPr>
          <p:cNvPr id="18"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946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3A52D-2462-CE93-1457-848D181ABB11}"/>
              </a:ext>
            </a:extLst>
          </p:cNvPr>
          <p:cNvSpPr>
            <a:spLocks noGrp="1"/>
          </p:cNvSpPr>
          <p:nvPr>
            <p:ph type="title"/>
          </p:nvPr>
        </p:nvSpPr>
        <p:spPr>
          <a:xfrm>
            <a:off x="1097280" y="286603"/>
            <a:ext cx="6437363" cy="1450757"/>
          </a:xfrm>
        </p:spPr>
        <p:txBody>
          <a:bodyPr>
            <a:normAutofit/>
          </a:bodyPr>
          <a:lstStyle/>
          <a:p>
            <a:r>
              <a:rPr lang="en-US"/>
              <a:t>4.Faster-RCNN</a:t>
            </a:r>
          </a:p>
        </p:txBody>
      </p:sp>
      <p:cxnSp>
        <p:nvCxnSpPr>
          <p:cNvPr id="63" name="Straight Connector 6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3C4852-BC0B-8071-1E6C-DB307CEF15D7}"/>
              </a:ext>
            </a:extLst>
          </p:cNvPr>
          <p:cNvSpPr>
            <a:spLocks noGrp="1"/>
          </p:cNvSpPr>
          <p:nvPr>
            <p:ph idx="1"/>
          </p:nvPr>
        </p:nvSpPr>
        <p:spPr>
          <a:xfrm>
            <a:off x="1097281" y="2108201"/>
            <a:ext cx="6388242" cy="3760891"/>
          </a:xfrm>
        </p:spPr>
        <p:txBody>
          <a:bodyPr>
            <a:normAutofit/>
          </a:bodyPr>
          <a:lstStyle/>
          <a:p>
            <a:pPr>
              <a:buFont typeface="Arial" panose="020B0604020202020204" pitchFamily="34" charset="0"/>
              <a:buChar char="•"/>
            </a:pPr>
            <a:r>
              <a:rPr lang="en-US">
                <a:latin typeface="EB Garamond" panose="00000500000000000000" pitchFamily="2" charset="0"/>
              </a:rPr>
              <a:t>Both of the above algorithms(R-CNN &amp; Fast R-CNN) uses selective search to find out the region proposals. Selective search is a slow and time-consuming process affecting the performance of the network.</a:t>
            </a:r>
          </a:p>
          <a:p>
            <a:pPr>
              <a:buFont typeface="Arial" panose="020B0604020202020204" pitchFamily="34" charset="0"/>
              <a:buChar char="•"/>
            </a:pPr>
            <a:r>
              <a:rPr lang="en-US" b="0" i="0">
                <a:effectLst/>
                <a:latin typeface="EB Garamond" panose="00000500000000000000" pitchFamily="2" charset="0"/>
              </a:rPr>
              <a:t>Faster R-CNN possesses an extra CNN for gaining the regional proposal, which we call the regional proposal network. </a:t>
            </a:r>
          </a:p>
          <a:p>
            <a:pPr>
              <a:buFont typeface="Arial" panose="020B0604020202020204" pitchFamily="34" charset="0"/>
              <a:buChar char="•"/>
            </a:pPr>
            <a:r>
              <a:rPr lang="en-US" b="0" i="0">
                <a:effectLst/>
                <a:latin typeface="EB Garamond" panose="00000500000000000000" pitchFamily="2" charset="0"/>
              </a:rPr>
              <a:t>In the training region, the proposal network takes the feature map as input and outputs region proposals. And these proposals go to the ROI pooling layer for further procedure.</a:t>
            </a:r>
          </a:p>
        </p:txBody>
      </p:sp>
      <p:pic>
        <p:nvPicPr>
          <p:cNvPr id="8" name="Content Placeholder 4" descr="Diagram&#10;&#10;Description automatically generated">
            <a:extLst>
              <a:ext uri="{FF2B5EF4-FFF2-40B4-BE49-F238E27FC236}">
                <a16:creationId xmlns:a16="http://schemas.microsoft.com/office/drawing/2014/main" id="{9248BE50-A46F-C252-8829-34B8FB514197}"/>
              </a:ext>
            </a:extLst>
          </p:cNvPr>
          <p:cNvPicPr>
            <a:picLocks noChangeAspect="1"/>
          </p:cNvPicPr>
          <p:nvPr/>
        </p:nvPicPr>
        <p:blipFill>
          <a:blip r:embed="rId2"/>
          <a:stretch>
            <a:fillRect/>
          </a:stretch>
        </p:blipFill>
        <p:spPr>
          <a:xfrm>
            <a:off x="8129003" y="2069525"/>
            <a:ext cx="3412514" cy="2910847"/>
          </a:xfrm>
          <a:prstGeom prst="rect">
            <a:avLst/>
          </a:prstGeom>
        </p:spPr>
      </p:pic>
      <p:sp>
        <p:nvSpPr>
          <p:cNvPr id="65" name="Rectangle 64">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8301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2469-3054-0AEE-F5FB-95ABA8FAB8BB}"/>
              </a:ext>
            </a:extLst>
          </p:cNvPr>
          <p:cNvSpPr>
            <a:spLocks noGrp="1"/>
          </p:cNvSpPr>
          <p:nvPr>
            <p:ph type="title"/>
          </p:nvPr>
        </p:nvSpPr>
        <p:spPr/>
        <p:txBody>
          <a:bodyPr/>
          <a:lstStyle/>
          <a:p>
            <a:r>
              <a:rPr lang="en-US" dirty="0"/>
              <a:t>Difference between 3 detectors</a:t>
            </a:r>
          </a:p>
        </p:txBody>
      </p:sp>
      <p:graphicFrame>
        <p:nvGraphicFramePr>
          <p:cNvPr id="4" name="Content Placeholder 3">
            <a:extLst>
              <a:ext uri="{FF2B5EF4-FFF2-40B4-BE49-F238E27FC236}">
                <a16:creationId xmlns:a16="http://schemas.microsoft.com/office/drawing/2014/main" id="{A7224864-FC57-5E93-A007-03CFCC58BF7D}"/>
              </a:ext>
            </a:extLst>
          </p:cNvPr>
          <p:cNvGraphicFramePr>
            <a:graphicFrameLocks noGrp="1"/>
          </p:cNvGraphicFramePr>
          <p:nvPr>
            <p:ph idx="1"/>
            <p:extLst>
              <p:ext uri="{D42A27DB-BD31-4B8C-83A1-F6EECF244321}">
                <p14:modId xmlns:p14="http://schemas.microsoft.com/office/powerpoint/2010/main" val="2061687960"/>
              </p:ext>
            </p:extLst>
          </p:nvPr>
        </p:nvGraphicFramePr>
        <p:xfrm>
          <a:off x="1097280" y="2050994"/>
          <a:ext cx="10058400" cy="4317408"/>
        </p:xfrm>
        <a:graphic>
          <a:graphicData uri="http://schemas.openxmlformats.org/drawingml/2006/table">
            <a:tbl>
              <a:tblPr/>
              <a:tblGrid>
                <a:gridCol w="2514600">
                  <a:extLst>
                    <a:ext uri="{9D8B030D-6E8A-4147-A177-3AD203B41FA5}">
                      <a16:colId xmlns:a16="http://schemas.microsoft.com/office/drawing/2014/main" val="1010893240"/>
                    </a:ext>
                  </a:extLst>
                </a:gridCol>
                <a:gridCol w="2514600">
                  <a:extLst>
                    <a:ext uri="{9D8B030D-6E8A-4147-A177-3AD203B41FA5}">
                      <a16:colId xmlns:a16="http://schemas.microsoft.com/office/drawing/2014/main" val="3496260140"/>
                    </a:ext>
                  </a:extLst>
                </a:gridCol>
                <a:gridCol w="2514600">
                  <a:extLst>
                    <a:ext uri="{9D8B030D-6E8A-4147-A177-3AD203B41FA5}">
                      <a16:colId xmlns:a16="http://schemas.microsoft.com/office/drawing/2014/main" val="1139475153"/>
                    </a:ext>
                  </a:extLst>
                </a:gridCol>
                <a:gridCol w="2514600">
                  <a:extLst>
                    <a:ext uri="{9D8B030D-6E8A-4147-A177-3AD203B41FA5}">
                      <a16:colId xmlns:a16="http://schemas.microsoft.com/office/drawing/2014/main" val="1688445958"/>
                    </a:ext>
                  </a:extLst>
                </a:gridCol>
              </a:tblGrid>
              <a:tr h="0">
                <a:tc>
                  <a:txBody>
                    <a:bodyPr/>
                    <a:lstStyle/>
                    <a:p>
                      <a:pPr algn="ctr" fontAlgn="t"/>
                      <a:br>
                        <a:rPr lang="en-US" sz="1600" dirty="0">
                          <a:effectLst/>
                        </a:rPr>
                      </a:br>
                      <a:endParaRPr lang="en-US" sz="1600" dirty="0">
                        <a:effectLst/>
                      </a:endParaRP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fontAlgn="t"/>
                      <a:r>
                        <a:rPr lang="en-US" sz="1800" dirty="0">
                          <a:effectLst/>
                        </a:rPr>
                        <a:t>R-CNN</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800" dirty="0">
                          <a:effectLst/>
                        </a:rPr>
                        <a:t>Fast R-CNN</a:t>
                      </a:r>
                    </a:p>
                    <a:p>
                      <a:pPr algn="ctr" fontAlgn="t"/>
                      <a:endParaRPr lang="en-US" sz="1800" dirty="0">
                        <a:effectLst/>
                      </a:endParaRP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800" dirty="0">
                          <a:effectLst/>
                        </a:rPr>
                        <a:t>Faster R-CNN</a:t>
                      </a:r>
                    </a:p>
                    <a:p>
                      <a:pPr algn="ctr" fontAlgn="t"/>
                      <a:endParaRPr lang="en-US" sz="1800" kern="1200" dirty="0">
                        <a:solidFill>
                          <a:schemeClr val="tx1"/>
                        </a:solidFill>
                        <a:effectLst/>
                        <a:latin typeface="+mn-lt"/>
                        <a:ea typeface="+mn-ea"/>
                        <a:cs typeface="+mn-cs"/>
                      </a:endParaRPr>
                    </a:p>
                  </a:txBody>
                  <a:tcPr marL="31939" marR="31939" marT="15969" marB="15969">
                    <a:lnL w="9525" cap="flat" cmpd="sng" algn="ctr">
                      <a:solidFill>
                        <a:srgbClr val="CCCCCC"/>
                      </a:solidFill>
                      <a:prstDash val="solid"/>
                      <a:round/>
                      <a:headEnd type="none" w="med" len="med"/>
                      <a:tailEnd type="none" w="med" len="med"/>
                    </a:lnL>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23115798"/>
                  </a:ext>
                </a:extLst>
              </a:tr>
              <a:tr h="0">
                <a:tc>
                  <a:txBody>
                    <a:bodyPr/>
                    <a:lstStyle/>
                    <a:p>
                      <a:pPr algn="ctr" fontAlgn="t"/>
                      <a:r>
                        <a:rPr lang="en-US" sz="1600">
                          <a:effectLst/>
                        </a:rPr>
                        <a:t>region proposals method</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dirty="0">
                          <a:effectLst/>
                        </a:rPr>
                        <a:t>Selective search</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a:effectLst/>
                        </a:rPr>
                        <a:t>Selective search</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dirty="0">
                          <a:effectLst/>
                        </a:rPr>
                        <a:t>Region proposal network</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8657687"/>
                  </a:ext>
                </a:extLst>
              </a:tr>
              <a:tr h="0">
                <a:tc>
                  <a:txBody>
                    <a:bodyPr/>
                    <a:lstStyle/>
                    <a:p>
                      <a:pPr algn="ctr" fontAlgn="t"/>
                      <a:r>
                        <a:rPr lang="en-US" sz="1600" dirty="0">
                          <a:effectLst/>
                        </a:rPr>
                        <a:t>Prediction timing</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fontAlgn="t"/>
                      <a:r>
                        <a:rPr lang="en-US" sz="1600">
                          <a:effectLst/>
                        </a:rPr>
                        <a:t>40-50 sec</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fontAlgn="t"/>
                      <a:r>
                        <a:rPr lang="en-US" sz="1600" dirty="0">
                          <a:effectLst/>
                        </a:rPr>
                        <a:t>2 seconds</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fontAlgn="t"/>
                      <a:r>
                        <a:rPr lang="en-US" sz="1600" dirty="0">
                          <a:effectLst/>
                        </a:rPr>
                        <a:t>0.2 seconds</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3403610217"/>
                  </a:ext>
                </a:extLst>
              </a:tr>
              <a:tr h="0">
                <a:tc>
                  <a:txBody>
                    <a:bodyPr/>
                    <a:lstStyle/>
                    <a:p>
                      <a:pPr algn="ctr" fontAlgn="t"/>
                      <a:r>
                        <a:rPr lang="en-US" sz="1600">
                          <a:effectLst/>
                        </a:rPr>
                        <a:t>computation</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a:effectLst/>
                        </a:rPr>
                        <a:t>High computation time</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a:effectLst/>
                        </a:rPr>
                        <a:t>High computation time</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a:effectLst/>
                        </a:rPr>
                        <a:t>Low computation time</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92668062"/>
                  </a:ext>
                </a:extLst>
              </a:tr>
              <a:tr h="318790">
                <a:tc>
                  <a:txBody>
                    <a:bodyPr/>
                    <a:lstStyle/>
                    <a:p>
                      <a:pPr algn="ctr" fontAlgn="t"/>
                      <a:r>
                        <a:rPr lang="en-US" sz="1600">
                          <a:effectLst/>
                        </a:rPr>
                        <a:t>The mAP on Pascal VOC 2007 test dataset(%)</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fontAlgn="t"/>
                      <a:r>
                        <a:rPr lang="en-US" sz="1600" dirty="0">
                          <a:effectLst/>
                        </a:rPr>
                        <a:t>58.5</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fontAlgn="t"/>
                      <a:r>
                        <a:rPr lang="en-US" sz="1600">
                          <a:effectLst/>
                        </a:rPr>
                        <a:t>66.9 (when trained with VOC 2007 only)</a:t>
                      </a:r>
                      <a:br>
                        <a:rPr lang="en-US" sz="1600">
                          <a:effectLst/>
                        </a:rPr>
                      </a:br>
                      <a:r>
                        <a:rPr lang="en-US" sz="1600">
                          <a:effectLst/>
                        </a:rPr>
                        <a:t>70.0 (when trained with VOC 2007 and 2012 both)</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fontAlgn="t"/>
                      <a:r>
                        <a:rPr lang="en-US" sz="1600">
                          <a:effectLst/>
                        </a:rPr>
                        <a:t>69.9(when trained with VOC 2007 only)</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3110012667"/>
                  </a:ext>
                </a:extLst>
              </a:tr>
              <a:tr h="463389">
                <a:tc>
                  <a:txBody>
                    <a:bodyPr/>
                    <a:lstStyle/>
                    <a:p>
                      <a:pPr algn="ctr" fontAlgn="t"/>
                      <a:r>
                        <a:rPr lang="en-US" sz="1600">
                          <a:effectLst/>
                        </a:rPr>
                        <a:t>The mAP on Pascal VOC 2012 test dataset (%)</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9E9E9"/>
                    </a:solidFill>
                  </a:tcPr>
                </a:tc>
                <a:tc>
                  <a:txBody>
                    <a:bodyPr/>
                    <a:lstStyle/>
                    <a:p>
                      <a:pPr algn="ctr" fontAlgn="t"/>
                      <a:r>
                        <a:rPr lang="en-US" sz="1600" dirty="0">
                          <a:effectLst/>
                        </a:rPr>
                        <a:t>53.3</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9E9E9"/>
                    </a:solidFill>
                  </a:tcPr>
                </a:tc>
                <a:tc>
                  <a:txBody>
                    <a:bodyPr/>
                    <a:lstStyle/>
                    <a:p>
                      <a:pPr algn="ctr" fontAlgn="t"/>
                      <a:r>
                        <a:rPr lang="en-US" sz="1600">
                          <a:effectLst/>
                        </a:rPr>
                        <a:t>  65.7 (when trained with VOC 2012 only)</a:t>
                      </a:r>
                      <a:br>
                        <a:rPr lang="en-US" sz="1600">
                          <a:effectLst/>
                        </a:rPr>
                      </a:br>
                      <a:r>
                        <a:rPr lang="en-US" sz="1600">
                          <a:effectLst/>
                        </a:rPr>
                        <a:t>68.4 (when trained with VOC 2007 and 2012 both)</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9E9E9"/>
                    </a:solidFill>
                  </a:tcPr>
                </a:tc>
                <a:tc>
                  <a:txBody>
                    <a:bodyPr/>
                    <a:lstStyle/>
                    <a:p>
                      <a:pPr algn="ctr" fontAlgn="t"/>
                      <a:r>
                        <a:rPr lang="en-US" sz="1600" dirty="0">
                          <a:effectLst/>
                        </a:rPr>
                        <a:t>67.0(when trained with VOC 2012 only)</a:t>
                      </a:r>
                      <a:br>
                        <a:rPr lang="en-US" sz="1600" dirty="0">
                          <a:effectLst/>
                        </a:rPr>
                      </a:br>
                      <a:r>
                        <a:rPr lang="en-US" sz="1600" dirty="0">
                          <a:effectLst/>
                        </a:rPr>
                        <a:t>70.4 (when trained with VOC 2007 and 2012 both)</a:t>
                      </a:r>
                      <a:br>
                        <a:rPr lang="en-US" sz="1600" dirty="0">
                          <a:effectLst/>
                        </a:rPr>
                      </a:br>
                      <a:r>
                        <a:rPr lang="en-US" sz="1600" dirty="0">
                          <a:effectLst/>
                        </a:rPr>
                        <a:t>75.9(when trained with VOC 2007 and 2012 and COCO)</a:t>
                      </a:r>
                    </a:p>
                  </a:txBody>
                  <a:tcPr marL="49904" marR="49904" marT="49904" marB="49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9E9E9"/>
                    </a:solidFill>
                  </a:tcPr>
                </a:tc>
                <a:extLst>
                  <a:ext uri="{0D108BD9-81ED-4DB2-BD59-A6C34878D82A}">
                    <a16:rowId xmlns:a16="http://schemas.microsoft.com/office/drawing/2014/main" val="958018331"/>
                  </a:ext>
                </a:extLst>
              </a:tr>
            </a:tbl>
          </a:graphicData>
        </a:graphic>
      </p:graphicFrame>
    </p:spTree>
    <p:extLst>
      <p:ext uri="{BB962C8B-B14F-4D97-AF65-F5344CB8AC3E}">
        <p14:creationId xmlns:p14="http://schemas.microsoft.com/office/powerpoint/2010/main" val="4115847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116A-6549-1D35-3E4D-CA7DB5A51C2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4D9993B-D974-07F3-88EA-E283F8DD5C87}"/>
              </a:ext>
            </a:extLst>
          </p:cNvPr>
          <p:cNvSpPr>
            <a:spLocks noGrp="1"/>
          </p:cNvSpPr>
          <p:nvPr>
            <p:ph idx="1"/>
          </p:nvPr>
        </p:nvSpPr>
        <p:spPr/>
        <p:txBody>
          <a:bodyPr>
            <a:normAutofit/>
          </a:bodyPr>
          <a:lstStyle/>
          <a:p>
            <a:r>
              <a:rPr lang="en-US" sz="2800" dirty="0"/>
              <a:t>In the paper we successfully understand about four different object detection algorithms. Along with that we get to know basic pros and cons of a particular algorithm. This will help the reader to not only choose well a model for his project but also help to learn about multiple other object detection algorithms. The paper gives subjective knowledge about all algorithms.</a:t>
            </a:r>
          </a:p>
        </p:txBody>
      </p:sp>
    </p:spTree>
    <p:extLst>
      <p:ext uri="{BB962C8B-B14F-4D97-AF65-F5344CB8AC3E}">
        <p14:creationId xmlns:p14="http://schemas.microsoft.com/office/powerpoint/2010/main" val="136577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A802-C9C8-59CF-7C7C-1BF1179ED4A6}"/>
              </a:ext>
            </a:extLst>
          </p:cNvPr>
          <p:cNvSpPr>
            <a:spLocks noGrp="1"/>
          </p:cNvSpPr>
          <p:nvPr>
            <p:ph type="title"/>
          </p:nvPr>
        </p:nvSpPr>
        <p:spPr/>
        <p:txBody>
          <a:bodyPr/>
          <a:lstStyle/>
          <a:p>
            <a:r>
              <a:rPr lang="en-US" dirty="0"/>
              <a:t>Project members </a:t>
            </a:r>
          </a:p>
        </p:txBody>
      </p:sp>
      <p:graphicFrame>
        <p:nvGraphicFramePr>
          <p:cNvPr id="4" name="Table 4">
            <a:extLst>
              <a:ext uri="{FF2B5EF4-FFF2-40B4-BE49-F238E27FC236}">
                <a16:creationId xmlns:a16="http://schemas.microsoft.com/office/drawing/2014/main" id="{02ADB8ED-0B29-E1D2-79F9-8CC1493C32CA}"/>
              </a:ext>
            </a:extLst>
          </p:cNvPr>
          <p:cNvGraphicFramePr>
            <a:graphicFrameLocks noGrp="1"/>
          </p:cNvGraphicFramePr>
          <p:nvPr>
            <p:ph idx="1"/>
            <p:extLst>
              <p:ext uri="{D42A27DB-BD31-4B8C-83A1-F6EECF244321}">
                <p14:modId xmlns:p14="http://schemas.microsoft.com/office/powerpoint/2010/main" val="3633626906"/>
              </p:ext>
            </p:extLst>
          </p:nvPr>
        </p:nvGraphicFramePr>
        <p:xfrm>
          <a:off x="1096963" y="2292626"/>
          <a:ext cx="10058400" cy="1948071"/>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231545305"/>
                    </a:ext>
                  </a:extLst>
                </a:gridCol>
                <a:gridCol w="5029200">
                  <a:extLst>
                    <a:ext uri="{9D8B030D-6E8A-4147-A177-3AD203B41FA5}">
                      <a16:colId xmlns:a16="http://schemas.microsoft.com/office/drawing/2014/main" val="528417904"/>
                    </a:ext>
                  </a:extLst>
                </a:gridCol>
              </a:tblGrid>
              <a:tr h="652336">
                <a:tc>
                  <a:txBody>
                    <a:bodyPr/>
                    <a:lstStyle/>
                    <a:p>
                      <a:pPr algn="ctr"/>
                      <a:r>
                        <a:rPr lang="en-US" dirty="0"/>
                        <a:t>Name</a:t>
                      </a:r>
                    </a:p>
                  </a:txBody>
                  <a:tcPr/>
                </a:tc>
                <a:tc>
                  <a:txBody>
                    <a:bodyPr/>
                    <a:lstStyle/>
                    <a:p>
                      <a:pPr algn="ctr"/>
                      <a:r>
                        <a:rPr lang="en-US" dirty="0"/>
                        <a:t>ID</a:t>
                      </a:r>
                    </a:p>
                  </a:txBody>
                  <a:tcPr/>
                </a:tc>
                <a:extLst>
                  <a:ext uri="{0D108BD9-81ED-4DB2-BD59-A6C34878D82A}">
                    <a16:rowId xmlns:a16="http://schemas.microsoft.com/office/drawing/2014/main" val="3503400575"/>
                  </a:ext>
                </a:extLst>
              </a:tr>
              <a:tr h="652336">
                <a:tc>
                  <a:txBody>
                    <a:bodyPr/>
                    <a:lstStyle/>
                    <a:p>
                      <a:pPr algn="ctr"/>
                      <a:r>
                        <a:rPr lang="en-US" sz="2000" b="0" i="1" u="none" dirty="0"/>
                        <a:t>Omar wael saad eldwakhly</a:t>
                      </a:r>
                    </a:p>
                  </a:txBody>
                  <a:tcPr/>
                </a:tc>
                <a:tc>
                  <a:txBody>
                    <a:bodyPr/>
                    <a:lstStyle/>
                    <a:p>
                      <a:pPr algn="ctr"/>
                      <a:r>
                        <a:rPr lang="en-US" sz="2000" b="0" i="1" u="none" dirty="0"/>
                        <a:t>1804197</a:t>
                      </a:r>
                    </a:p>
                  </a:txBody>
                  <a:tcPr/>
                </a:tc>
                <a:extLst>
                  <a:ext uri="{0D108BD9-81ED-4DB2-BD59-A6C34878D82A}">
                    <a16:rowId xmlns:a16="http://schemas.microsoft.com/office/drawing/2014/main" val="2601180654"/>
                  </a:ext>
                </a:extLst>
              </a:tr>
              <a:tr h="643399">
                <a:tc>
                  <a:txBody>
                    <a:bodyPr/>
                    <a:lstStyle/>
                    <a:p>
                      <a:pPr algn="ctr"/>
                      <a:r>
                        <a:rPr lang="en-US" sz="2000" b="0" i="1" u="none" dirty="0" err="1"/>
                        <a:t>Abdelrhman</a:t>
                      </a:r>
                      <a:r>
                        <a:rPr lang="en-US" sz="2000" b="0" i="1" u="none" dirty="0"/>
                        <a:t> Mostafa </a:t>
                      </a:r>
                      <a:r>
                        <a:rPr lang="en-US" sz="2000" b="0" i="1" u="none" dirty="0" err="1"/>
                        <a:t>Rifaat</a:t>
                      </a:r>
                      <a:r>
                        <a:rPr lang="en-US" sz="2000" b="0" i="1" u="none" dirty="0"/>
                        <a:t> </a:t>
                      </a:r>
                    </a:p>
                  </a:txBody>
                  <a:tcPr/>
                </a:tc>
                <a:tc>
                  <a:txBody>
                    <a:bodyPr/>
                    <a:lstStyle/>
                    <a:p>
                      <a:pPr algn="ctr"/>
                      <a:r>
                        <a:rPr lang="en-US" sz="2000" b="0" i="1" u="none" dirty="0"/>
                        <a:t>1805551</a:t>
                      </a:r>
                    </a:p>
                  </a:txBody>
                  <a:tcPr/>
                </a:tc>
                <a:extLst>
                  <a:ext uri="{0D108BD9-81ED-4DB2-BD59-A6C34878D82A}">
                    <a16:rowId xmlns:a16="http://schemas.microsoft.com/office/drawing/2014/main" val="1129652552"/>
                  </a:ext>
                </a:extLst>
              </a:tr>
            </a:tbl>
          </a:graphicData>
        </a:graphic>
      </p:graphicFrame>
    </p:spTree>
    <p:extLst>
      <p:ext uri="{BB962C8B-B14F-4D97-AF65-F5344CB8AC3E}">
        <p14:creationId xmlns:p14="http://schemas.microsoft.com/office/powerpoint/2010/main" val="170254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CD86-F672-63A2-1B14-6A2C07B4F3AC}"/>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E977032-6648-1825-ABA9-C501F8748E39}"/>
              </a:ext>
            </a:extLst>
          </p:cNvPr>
          <p:cNvSpPr>
            <a:spLocks noGrp="1"/>
          </p:cNvSpPr>
          <p:nvPr>
            <p:ph idx="1"/>
          </p:nvPr>
        </p:nvSpPr>
        <p:spPr/>
        <p:txBody>
          <a:bodyPr/>
          <a:lstStyle/>
          <a:p>
            <a:r>
              <a:rPr lang="en-US" dirty="0"/>
              <a:t>In this modern evolutionary day and time, machine learning is the most popular and upcoming fields to the new times. The basics today shall become the roots for the greater technology coming in the future. The simple algorithms today, evolving, will design greater technologies tomorrow. Image classification or object detection falls under a wide scope of progress. Object detection is basically detection of a particular face or an object in a larger image or a video frame. Object detection has seen a major revolutionary change in the computer vision field. It helps us figure out which category does the object fall under</a:t>
            </a:r>
          </a:p>
        </p:txBody>
      </p:sp>
    </p:spTree>
    <p:extLst>
      <p:ext uri="{BB962C8B-B14F-4D97-AF65-F5344CB8AC3E}">
        <p14:creationId xmlns:p14="http://schemas.microsoft.com/office/powerpoint/2010/main" val="215875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A52D-2462-CE93-1457-848D181ABB11}"/>
              </a:ext>
            </a:extLst>
          </p:cNvPr>
          <p:cNvSpPr>
            <a:spLocks noGrp="1"/>
          </p:cNvSpPr>
          <p:nvPr>
            <p:ph type="title"/>
          </p:nvPr>
        </p:nvSpPr>
        <p:spPr/>
        <p:txBody>
          <a:bodyPr/>
          <a:lstStyle/>
          <a:p>
            <a:r>
              <a:rPr lang="en-US" dirty="0"/>
              <a:t>1.YOLO </a:t>
            </a:r>
            <a:r>
              <a:rPr lang="en-US" sz="2800" dirty="0"/>
              <a:t>YOU ONLY LOOK ONCE</a:t>
            </a:r>
          </a:p>
        </p:txBody>
      </p:sp>
      <p:sp>
        <p:nvSpPr>
          <p:cNvPr id="3" name="Content Placeholder 2">
            <a:extLst>
              <a:ext uri="{FF2B5EF4-FFF2-40B4-BE49-F238E27FC236}">
                <a16:creationId xmlns:a16="http://schemas.microsoft.com/office/drawing/2014/main" id="{333C4852-BC0B-8071-1E6C-DB307CEF15D7}"/>
              </a:ext>
            </a:extLst>
          </p:cNvPr>
          <p:cNvSpPr>
            <a:spLocks noGrp="1"/>
          </p:cNvSpPr>
          <p:nvPr>
            <p:ph idx="1"/>
          </p:nvPr>
        </p:nvSpPr>
        <p:spPr>
          <a:xfrm>
            <a:off x="1097280" y="2108201"/>
            <a:ext cx="10417058" cy="4194945"/>
          </a:xfrm>
        </p:spPr>
        <p:txBody>
          <a:bodyPr>
            <a:normAutofit/>
          </a:bodyPr>
          <a:lstStyle/>
          <a:p>
            <a:pPr>
              <a:buFont typeface="Arial" panose="020B0604020202020204" pitchFamily="34" charset="0"/>
              <a:buChar char="•"/>
            </a:pPr>
            <a:r>
              <a:rPr kumimoji="0" lang="en-US" sz="2000" b="0" i="0" u="none" strike="noStrike" kern="1200" cap="none" spc="0" normalizeH="0" baseline="0" noProof="0" dirty="0">
                <a:ln>
                  <a:noFill/>
                </a:ln>
                <a:solidFill>
                  <a:prstClr val="black">
                    <a:lumMod val="75000"/>
                    <a:lumOff val="25000"/>
                  </a:prstClr>
                </a:solidFill>
                <a:effectLst/>
                <a:uLnTx/>
                <a:uFillTx/>
                <a:latin typeface="Franklin Gothic Book" panose="020F0502020204030204"/>
                <a:ea typeface="+mn-ea"/>
                <a:cs typeface="+mn-cs"/>
              </a:rPr>
              <a:t> </a:t>
            </a:r>
            <a:r>
              <a:rPr kumimoji="0" lang="en-US" sz="1800" b="0" i="0" u="none" strike="noStrike" kern="1200" cap="none" spc="0" normalizeH="0" baseline="0" noProof="0" dirty="0">
                <a:ln>
                  <a:noFill/>
                </a:ln>
                <a:solidFill>
                  <a:prstClr val="black">
                    <a:lumMod val="75000"/>
                    <a:lumOff val="25000"/>
                  </a:prstClr>
                </a:solidFill>
                <a:effectLst/>
                <a:uLnTx/>
                <a:uFillTx/>
                <a:latin typeface="Franklin Gothic Book" panose="020F0502020204030204"/>
                <a:ea typeface="+mn-ea"/>
                <a:cs typeface="+mn-cs"/>
              </a:rPr>
              <a:t>YOLO is the latest algorithm in the domain of object detection</a:t>
            </a:r>
            <a:endParaRPr lang="en-US" sz="1800" dirty="0"/>
          </a:p>
          <a:p>
            <a:pPr>
              <a:buFont typeface="Arial" panose="020B0604020202020204" pitchFamily="34" charset="0"/>
              <a:buChar char="•"/>
            </a:pPr>
            <a:r>
              <a:rPr lang="en-US" sz="1800" dirty="0"/>
              <a:t>It is the best in terms of speed and accuracy together when it comes to training big datasets</a:t>
            </a:r>
          </a:p>
          <a:p>
            <a:pPr>
              <a:buFont typeface="Arial" panose="020B0604020202020204" pitchFamily="34" charset="0"/>
              <a:buChar char="•"/>
            </a:pPr>
            <a:r>
              <a:rPr kumimoji="0" lang="en-US" sz="1800" b="0" i="0" u="none" strike="noStrike" kern="1200" cap="none" spc="0" normalizeH="0" baseline="0" noProof="0" dirty="0">
                <a:ln>
                  <a:noFill/>
                </a:ln>
                <a:solidFill>
                  <a:prstClr val="black">
                    <a:lumMod val="75000"/>
                    <a:lumOff val="25000"/>
                  </a:prstClr>
                </a:solidFill>
                <a:effectLst/>
                <a:uLnTx/>
                <a:uFillTx/>
                <a:latin typeface="Franklin Gothic Book" panose="020F0502020204030204"/>
                <a:ea typeface="+mn-ea"/>
                <a:cs typeface="+mn-cs"/>
              </a:rPr>
              <a:t>YOLO </a:t>
            </a:r>
            <a:r>
              <a:rPr lang="en-US" sz="1800" dirty="0"/>
              <a:t>applies a single neural network to the full image</a:t>
            </a:r>
          </a:p>
          <a:p>
            <a:pPr>
              <a:buFont typeface="Arial" panose="020B0604020202020204" pitchFamily="34" charset="0"/>
              <a:buChar char="•"/>
            </a:pPr>
            <a:r>
              <a:rPr lang="en-US" sz="1800" dirty="0"/>
              <a:t> divides the image into regions and predicts bounding boxes and probabilities for each region</a:t>
            </a:r>
          </a:p>
          <a:p>
            <a:pPr>
              <a:buFont typeface="Arial" panose="020B0604020202020204" pitchFamily="34" charset="0"/>
              <a:buChar char="•"/>
            </a:pPr>
            <a:r>
              <a:rPr lang="en-US" sz="1800" dirty="0"/>
              <a:t>YOLO divides the frame in a number of grid and then it tries to detect the object in the particular grid</a:t>
            </a:r>
          </a:p>
          <a:p>
            <a:pPr>
              <a:buFont typeface="Arial" panose="020B0604020202020204" pitchFamily="34" charset="0"/>
              <a:buChar char="•"/>
            </a:pPr>
            <a:r>
              <a:rPr lang="en-US" sz="1800" dirty="0"/>
              <a:t> It uses a Non-max suppression filter to keep only the most dominating bounding boxes in a particular grid and hence gives most optimum results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44935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84A5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FB8E1D-FF39-CEDE-C969-94EF8F4136C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YOLO v3 Architecture </a:t>
            </a:r>
          </a:p>
        </p:txBody>
      </p:sp>
      <p:cxnSp>
        <p:nvCxnSpPr>
          <p:cNvPr id="21" name="Straight Connector 2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Content Placeholder 8" descr="Graphical user interface&#10;&#10;Description automatically generated">
            <a:extLst>
              <a:ext uri="{FF2B5EF4-FFF2-40B4-BE49-F238E27FC236}">
                <a16:creationId xmlns:a16="http://schemas.microsoft.com/office/drawing/2014/main" id="{57A1E304-41EF-8F02-447A-33BBE9300536}"/>
              </a:ext>
            </a:extLst>
          </p:cNvPr>
          <p:cNvPicPr>
            <a:picLocks noGrp="1" noChangeAspect="1"/>
          </p:cNvPicPr>
          <p:nvPr>
            <p:ph idx="1"/>
          </p:nvPr>
        </p:nvPicPr>
        <p:blipFill>
          <a:blip r:embed="rId2"/>
          <a:stretch>
            <a:fillRect/>
          </a:stretch>
        </p:blipFill>
        <p:spPr>
          <a:xfrm>
            <a:off x="5070963" y="1783255"/>
            <a:ext cx="6767880" cy="3760788"/>
          </a:xfrm>
          <a:prstGeom prst="rect">
            <a:avLst/>
          </a:prstGeom>
        </p:spPr>
      </p:pic>
    </p:spTree>
    <p:extLst>
      <p:ext uri="{BB962C8B-B14F-4D97-AF65-F5344CB8AC3E}">
        <p14:creationId xmlns:p14="http://schemas.microsoft.com/office/powerpoint/2010/main" val="136086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BC05D-3309-BD63-FBFF-6C726644F9BF}"/>
              </a:ext>
            </a:extLst>
          </p:cNvPr>
          <p:cNvSpPr>
            <a:spLocks noGrp="1"/>
          </p:cNvSpPr>
          <p:nvPr>
            <p:ph type="title"/>
          </p:nvPr>
        </p:nvSpPr>
        <p:spPr>
          <a:xfrm>
            <a:off x="642257" y="634946"/>
            <a:ext cx="3690257" cy="1450757"/>
          </a:xfrm>
        </p:spPr>
        <p:txBody>
          <a:bodyPr>
            <a:normAutofit/>
          </a:bodyPr>
          <a:lstStyle/>
          <a:p>
            <a:r>
              <a:rPr lang="en-US" sz="4300" b="0" i="0" dirty="0">
                <a:effectLst/>
                <a:latin typeface="gt-medium"/>
              </a:rPr>
              <a:t>Residual blocks</a:t>
            </a:r>
            <a:br>
              <a:rPr lang="en-US" sz="4300" b="0" i="0" dirty="0">
                <a:effectLst/>
                <a:latin typeface="gt-medium"/>
              </a:rPr>
            </a:br>
            <a:endParaRPr lang="en-US" sz="4300" dirty="0"/>
          </a:p>
        </p:txBody>
      </p:sp>
      <p:cxnSp>
        <p:nvCxnSpPr>
          <p:cNvPr id="137" name="Straight Connector 13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2477D4-B8E3-3A6B-C47E-F1F983CEB7CC}"/>
              </a:ext>
            </a:extLst>
          </p:cNvPr>
          <p:cNvSpPr>
            <a:spLocks noGrp="1"/>
          </p:cNvSpPr>
          <p:nvPr>
            <p:ph idx="1"/>
          </p:nvPr>
        </p:nvSpPr>
        <p:spPr>
          <a:xfrm>
            <a:off x="642257" y="2407436"/>
            <a:ext cx="3690257" cy="3461658"/>
          </a:xfrm>
        </p:spPr>
        <p:txBody>
          <a:bodyPr>
            <a:normAutofit/>
          </a:bodyPr>
          <a:lstStyle/>
          <a:p>
            <a:pPr>
              <a:lnSpc>
                <a:spcPct val="100000"/>
              </a:lnSpc>
              <a:buFont typeface="Wingdings" panose="05000000000000000000" pitchFamily="2" charset="2"/>
              <a:buChar char="§"/>
            </a:pPr>
            <a:r>
              <a:rPr lang="en-US" sz="1600" b="0" i="0">
                <a:effectLst/>
                <a:latin typeface="gt-regular"/>
              </a:rPr>
              <a:t> First, the image is divided into various grids. Each grid has a dimension of S x S. The following image shows how an input image is divided into grids.</a:t>
            </a:r>
          </a:p>
          <a:p>
            <a:pPr>
              <a:lnSpc>
                <a:spcPct val="100000"/>
              </a:lnSpc>
            </a:pPr>
            <a:endParaRPr lang="en-US" sz="1600">
              <a:latin typeface="gt-regular"/>
            </a:endParaRPr>
          </a:p>
          <a:p>
            <a:pPr>
              <a:lnSpc>
                <a:spcPct val="100000"/>
              </a:lnSpc>
              <a:buFont typeface="Wingdings" panose="05000000000000000000" pitchFamily="2" charset="2"/>
              <a:buChar char="§"/>
            </a:pPr>
            <a:r>
              <a:rPr lang="en-US" sz="1600"/>
              <a:t>there are many grid cells of equal dimension. Every grid cell will detect objects that appear within them. For example, if an object center appears within a certain grid cell, then this cell will be responsible for detecting it.</a:t>
            </a:r>
          </a:p>
        </p:txBody>
      </p:sp>
      <p:pic>
        <p:nvPicPr>
          <p:cNvPr id="1026" name="Picture 2" descr="Grids">
            <a:extLst>
              <a:ext uri="{FF2B5EF4-FFF2-40B4-BE49-F238E27FC236}">
                <a16:creationId xmlns:a16="http://schemas.microsoft.com/office/drawing/2014/main" id="{8A3A488B-C640-0B20-E525-FF143E55AE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6" r="2" b="2"/>
          <a:stretch/>
        </p:blipFill>
        <p:spPr bwMode="auto">
          <a:xfrm>
            <a:off x="4648201"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8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84A5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FB8E1D-FF39-CEDE-C969-94EF8F4136C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CNN Vector </a:t>
            </a:r>
          </a:p>
        </p:txBody>
      </p:sp>
      <p:cxnSp>
        <p:nvCxnSpPr>
          <p:cNvPr id="21" name="Straight Connector 2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diagram&#10;&#10;Description automatically generated">
            <a:extLst>
              <a:ext uri="{FF2B5EF4-FFF2-40B4-BE49-F238E27FC236}">
                <a16:creationId xmlns:a16="http://schemas.microsoft.com/office/drawing/2014/main" id="{8AA79878-8663-2756-EB6F-6A1C1E594F3E}"/>
              </a:ext>
            </a:extLst>
          </p:cNvPr>
          <p:cNvPicPr>
            <a:picLocks noGrp="1" noChangeAspect="1"/>
          </p:cNvPicPr>
          <p:nvPr>
            <p:ph idx="1"/>
          </p:nvPr>
        </p:nvPicPr>
        <p:blipFill>
          <a:blip r:embed="rId2"/>
          <a:stretch>
            <a:fillRect/>
          </a:stretch>
        </p:blipFill>
        <p:spPr>
          <a:xfrm>
            <a:off x="5282335" y="2095421"/>
            <a:ext cx="6275667" cy="2667158"/>
          </a:xfrm>
          <a:prstGeom prst="rect">
            <a:avLst/>
          </a:prstGeom>
        </p:spPr>
      </p:pic>
    </p:spTree>
    <p:extLst>
      <p:ext uri="{BB962C8B-B14F-4D97-AF65-F5344CB8AC3E}">
        <p14:creationId xmlns:p14="http://schemas.microsoft.com/office/powerpoint/2010/main" val="427660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3EDA2-F231-9073-DBDA-39E6944D8C17}"/>
              </a:ext>
            </a:extLst>
          </p:cNvPr>
          <p:cNvSpPr>
            <a:spLocks noGrp="1"/>
          </p:cNvSpPr>
          <p:nvPr>
            <p:ph type="title"/>
          </p:nvPr>
        </p:nvSpPr>
        <p:spPr>
          <a:xfrm>
            <a:off x="477078" y="516836"/>
            <a:ext cx="3100136" cy="1960234"/>
          </a:xfrm>
        </p:spPr>
        <p:txBody>
          <a:bodyPr>
            <a:normAutofit/>
          </a:bodyPr>
          <a:lstStyle/>
          <a:p>
            <a:r>
              <a:rPr lang="en-US" sz="4000" dirty="0"/>
              <a:t>Intersection over union(IOU)</a:t>
            </a:r>
          </a:p>
        </p:txBody>
      </p:sp>
      <p:cxnSp>
        <p:nvCxnSpPr>
          <p:cNvPr id="22" name="Straight Connector 2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A91631A0-5C0F-614F-450A-414EDDA2C44A}"/>
              </a:ext>
            </a:extLst>
          </p:cNvPr>
          <p:cNvSpPr>
            <a:spLocks noGrp="1"/>
          </p:cNvSpPr>
          <p:nvPr>
            <p:ph idx="1"/>
          </p:nvPr>
        </p:nvSpPr>
        <p:spPr>
          <a:xfrm>
            <a:off x="492371" y="2790855"/>
            <a:ext cx="3084844" cy="3311766"/>
          </a:xfrm>
        </p:spPr>
        <p:txBody>
          <a:bodyPr>
            <a:normAutofit fontScale="92500" lnSpcReduction="20000"/>
          </a:bodyPr>
          <a:lstStyle/>
          <a:p>
            <a:pPr>
              <a:buFont typeface="Arial" panose="020B0604020202020204" pitchFamily="34" charset="0"/>
              <a:buChar char="•"/>
            </a:pPr>
            <a:r>
              <a:rPr lang="en-US" sz="1400" b="1" i="0" dirty="0">
                <a:solidFill>
                  <a:srgbClr val="232629"/>
                </a:solidFill>
                <a:effectLst/>
                <a:latin typeface="-apple-system"/>
              </a:rPr>
              <a:t>The higher the </a:t>
            </a:r>
            <a:r>
              <a:rPr lang="en-US" sz="1400" b="1" i="0" dirty="0" err="1">
                <a:solidFill>
                  <a:srgbClr val="232629"/>
                </a:solidFill>
                <a:effectLst/>
                <a:latin typeface="-apple-system"/>
              </a:rPr>
              <a:t>IoU</a:t>
            </a:r>
            <a:r>
              <a:rPr lang="en-US" sz="1400" b="1" i="0" dirty="0">
                <a:solidFill>
                  <a:srgbClr val="232629"/>
                </a:solidFill>
                <a:effectLst/>
                <a:latin typeface="-apple-system"/>
              </a:rPr>
              <a:t>, the better the performance.</a:t>
            </a:r>
          </a:p>
          <a:p>
            <a:pPr>
              <a:buFont typeface="Arial" panose="020B0604020202020204" pitchFamily="34" charset="0"/>
              <a:buChar char="•"/>
            </a:pPr>
            <a:r>
              <a:rPr lang="en-US" sz="1400" b="1" dirty="0">
                <a:solidFill>
                  <a:srgbClr val="232629"/>
                </a:solidFill>
                <a:latin typeface="-apple-system"/>
              </a:rPr>
              <a:t>It helps us remove duplicate bounding boxes for the same object.</a:t>
            </a:r>
          </a:p>
          <a:p>
            <a:pPr>
              <a:buFont typeface="Arial" panose="020B0604020202020204" pitchFamily="34" charset="0"/>
              <a:buChar char="•"/>
            </a:pPr>
            <a:r>
              <a:rPr lang="en-US" sz="1400" b="0" i="0" dirty="0">
                <a:solidFill>
                  <a:srgbClr val="232629"/>
                </a:solidFill>
                <a:effectLst/>
                <a:latin typeface="inherit"/>
              </a:rPr>
              <a:t> </a:t>
            </a:r>
            <a:r>
              <a:rPr lang="en-US" sz="1400" b="1" dirty="0">
                <a:solidFill>
                  <a:srgbClr val="232629"/>
                </a:solidFill>
                <a:latin typeface="-apple-system"/>
              </a:rPr>
              <a:t>we sort all the predictions/objects in descending order of their confidence. </a:t>
            </a:r>
          </a:p>
          <a:p>
            <a:pPr>
              <a:buFont typeface="Arial" panose="020B0604020202020204" pitchFamily="34" charset="0"/>
              <a:buChar char="•"/>
            </a:pPr>
            <a:r>
              <a:rPr lang="en-US" sz="1400" b="1" dirty="0">
                <a:solidFill>
                  <a:srgbClr val="232629"/>
                </a:solidFill>
                <a:latin typeface="-apple-system"/>
              </a:rPr>
              <a:t>If two bounding boxes are pointing to the same object, their </a:t>
            </a:r>
            <a:r>
              <a:rPr lang="en-US" sz="1400" b="1" dirty="0" err="1">
                <a:solidFill>
                  <a:srgbClr val="232629"/>
                </a:solidFill>
                <a:latin typeface="-apple-system"/>
              </a:rPr>
              <a:t>IoU</a:t>
            </a:r>
            <a:r>
              <a:rPr lang="en-US" sz="1400" b="1" dirty="0">
                <a:solidFill>
                  <a:srgbClr val="232629"/>
                </a:solidFill>
                <a:latin typeface="-apple-system"/>
              </a:rPr>
              <a:t> would be very high. In this case, we choose the box with higher confidence and reject the second one. </a:t>
            </a:r>
          </a:p>
          <a:p>
            <a:pPr>
              <a:buFont typeface="Arial" panose="020B0604020202020204" pitchFamily="34" charset="0"/>
              <a:buChar char="•"/>
            </a:pPr>
            <a:r>
              <a:rPr lang="en-US" sz="1400" b="1" dirty="0">
                <a:solidFill>
                  <a:srgbClr val="232629"/>
                </a:solidFill>
                <a:latin typeface="-apple-system"/>
              </a:rPr>
              <a:t>If the </a:t>
            </a:r>
            <a:r>
              <a:rPr lang="en-US" sz="1400" b="1" dirty="0" err="1">
                <a:solidFill>
                  <a:srgbClr val="232629"/>
                </a:solidFill>
                <a:latin typeface="-apple-system"/>
              </a:rPr>
              <a:t>IoU</a:t>
            </a:r>
            <a:r>
              <a:rPr lang="en-US" sz="1400" b="1" dirty="0">
                <a:solidFill>
                  <a:srgbClr val="232629"/>
                </a:solidFill>
                <a:latin typeface="-apple-system"/>
              </a:rPr>
              <a:t> is very low, this would possibly mean that the two boxes point to different objects of the same class.</a:t>
            </a:r>
          </a:p>
        </p:txBody>
      </p:sp>
      <p:pic>
        <p:nvPicPr>
          <p:cNvPr id="13" name="Picture 12" descr="Shape, rectangle&#10;&#10;Description automatically generated">
            <a:extLst>
              <a:ext uri="{FF2B5EF4-FFF2-40B4-BE49-F238E27FC236}">
                <a16:creationId xmlns:a16="http://schemas.microsoft.com/office/drawing/2014/main" id="{B7EDC1F8-A989-B0D7-1B90-86B52CEF7E8D}"/>
              </a:ext>
            </a:extLst>
          </p:cNvPr>
          <p:cNvPicPr>
            <a:picLocks noChangeAspect="1"/>
          </p:cNvPicPr>
          <p:nvPr/>
        </p:nvPicPr>
        <p:blipFill>
          <a:blip r:embed="rId2"/>
          <a:stretch>
            <a:fillRect/>
          </a:stretch>
        </p:blipFill>
        <p:spPr>
          <a:xfrm>
            <a:off x="4059922" y="2688423"/>
            <a:ext cx="3583439" cy="1481154"/>
          </a:xfrm>
          <a:prstGeom prst="rect">
            <a:avLst/>
          </a:prstGeom>
        </p:spPr>
      </p:pic>
      <p:pic>
        <p:nvPicPr>
          <p:cNvPr id="9" name="Content Placeholder 8" descr="Shape&#10;&#10;Description automatically generated with low confidence">
            <a:extLst>
              <a:ext uri="{FF2B5EF4-FFF2-40B4-BE49-F238E27FC236}">
                <a16:creationId xmlns:a16="http://schemas.microsoft.com/office/drawing/2014/main" id="{A1E6C88A-ED69-ABC4-0041-E196C53E60F3}"/>
              </a:ext>
            </a:extLst>
          </p:cNvPr>
          <p:cNvPicPr>
            <a:picLocks noChangeAspect="1"/>
          </p:cNvPicPr>
          <p:nvPr/>
        </p:nvPicPr>
        <p:blipFill>
          <a:blip r:embed="rId3"/>
          <a:stretch>
            <a:fillRect/>
          </a:stretch>
        </p:blipFill>
        <p:spPr>
          <a:xfrm>
            <a:off x="7965094" y="2034502"/>
            <a:ext cx="3583439" cy="2795082"/>
          </a:xfrm>
          <a:prstGeom prst="rect">
            <a:avLst/>
          </a:prstGeom>
        </p:spPr>
      </p:pic>
      <p:sp>
        <p:nvSpPr>
          <p:cNvPr id="24" name="Rectangle 2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284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84A5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FB8E1D-FF39-CEDE-C969-94EF8F4136C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Non Maximal Suppression</a:t>
            </a:r>
          </a:p>
        </p:txBody>
      </p:sp>
      <p:cxnSp>
        <p:nvCxnSpPr>
          <p:cNvPr id="21" name="Straight Connector 2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Content Placeholder 4">
            <a:extLst>
              <a:ext uri="{FF2B5EF4-FFF2-40B4-BE49-F238E27FC236}">
                <a16:creationId xmlns:a16="http://schemas.microsoft.com/office/drawing/2014/main" id="{C27688B7-0549-6831-02E5-B218C7F5D6E0}"/>
              </a:ext>
            </a:extLst>
          </p:cNvPr>
          <p:cNvPicPr>
            <a:picLocks noGrp="1" noChangeAspect="1"/>
          </p:cNvPicPr>
          <p:nvPr>
            <p:ph idx="1"/>
          </p:nvPr>
        </p:nvPicPr>
        <p:blipFill>
          <a:blip r:embed="rId2"/>
          <a:stretch>
            <a:fillRect/>
          </a:stretch>
        </p:blipFill>
        <p:spPr>
          <a:xfrm>
            <a:off x="5070963" y="1783255"/>
            <a:ext cx="5922500" cy="3760788"/>
          </a:xfrm>
          <a:prstGeom prst="rect">
            <a:avLst/>
          </a:prstGeom>
        </p:spPr>
      </p:pic>
      <p:sp>
        <p:nvSpPr>
          <p:cNvPr id="5" name="TextBox 4">
            <a:extLst>
              <a:ext uri="{FF2B5EF4-FFF2-40B4-BE49-F238E27FC236}">
                <a16:creationId xmlns:a16="http://schemas.microsoft.com/office/drawing/2014/main" id="{60C4D38E-69DC-AFFD-08B2-469BB6370ED2}"/>
              </a:ext>
            </a:extLst>
          </p:cNvPr>
          <p:cNvSpPr txBox="1"/>
          <p:nvPr/>
        </p:nvSpPr>
        <p:spPr>
          <a:xfrm>
            <a:off x="435869" y="4092606"/>
            <a:ext cx="3521263"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Inter"/>
              </a:rPr>
              <a:t>In Non Maximal Suppression, YOLO suppresses all bounding boxes that have lower probability scores.</a:t>
            </a:r>
            <a:endParaRPr lang="en-US" dirty="0">
              <a:solidFill>
                <a:schemeClr val="bg1"/>
              </a:solidFill>
            </a:endParaRPr>
          </a:p>
        </p:txBody>
      </p:sp>
    </p:spTree>
    <p:extLst>
      <p:ext uri="{BB962C8B-B14F-4D97-AF65-F5344CB8AC3E}">
        <p14:creationId xmlns:p14="http://schemas.microsoft.com/office/powerpoint/2010/main" val="296758487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{301B0B50-4BCB-4E88-8D0A-6D71A856DED4}tf22712842_win32</Template>
  <TotalTime>1750</TotalTime>
  <Words>1055</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-apple-system</vt:lpstr>
      <vt:lpstr>Arial</vt:lpstr>
      <vt:lpstr>Bookman Old Style</vt:lpstr>
      <vt:lpstr>Calibri</vt:lpstr>
      <vt:lpstr>EB Garamond</vt:lpstr>
      <vt:lpstr>Franklin Gothic Book</vt:lpstr>
      <vt:lpstr>gt-medium</vt:lpstr>
      <vt:lpstr>gt-regular</vt:lpstr>
      <vt:lpstr>inherit</vt:lpstr>
      <vt:lpstr>Inter</vt:lpstr>
      <vt:lpstr>Wingdings</vt:lpstr>
      <vt:lpstr>1_RetrospectVTI</vt:lpstr>
      <vt:lpstr>Comparisons between detection algorithms</vt:lpstr>
      <vt:lpstr>Project members </vt:lpstr>
      <vt:lpstr>Introduction</vt:lpstr>
      <vt:lpstr>1.YOLO YOU ONLY LOOK ONCE</vt:lpstr>
      <vt:lpstr>YOLO v3 Architecture </vt:lpstr>
      <vt:lpstr>Residual blocks </vt:lpstr>
      <vt:lpstr>CNN Vector </vt:lpstr>
      <vt:lpstr>Intersection over union(IOU)</vt:lpstr>
      <vt:lpstr>Non Maximal Suppression</vt:lpstr>
      <vt:lpstr>Anchor boxes</vt:lpstr>
      <vt:lpstr>Pros And Cons of YOLO</vt:lpstr>
      <vt:lpstr>2.R-CNN Region Based CNN</vt:lpstr>
      <vt:lpstr>PowerPoint Presentation</vt:lpstr>
      <vt:lpstr>Problem</vt:lpstr>
      <vt:lpstr>3.FAST RCNN</vt:lpstr>
      <vt:lpstr>4.Faster-RCNN</vt:lpstr>
      <vt:lpstr>Difference between 3 detectors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Comparisons between detection algorithms</dc:title>
  <dc:creator>Omar wael saad eldwakhly</dc:creator>
  <cp:lastModifiedBy>Body Mostafa2001</cp:lastModifiedBy>
  <cp:revision>3</cp:revision>
  <dcterms:created xsi:type="dcterms:W3CDTF">2022-05-23T10:14:07Z</dcterms:created>
  <dcterms:modified xsi:type="dcterms:W3CDTF">2022-05-25T23:52:38Z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