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8"/>
  </p:notesMasterIdLst>
  <p:sldIdLst>
    <p:sldId id="258" r:id="rId2"/>
    <p:sldId id="267" r:id="rId3"/>
    <p:sldId id="268" r:id="rId4"/>
    <p:sldId id="269" r:id="rId5"/>
    <p:sldId id="270" r:id="rId6"/>
    <p:sldId id="271" r:id="rId7"/>
    <p:sldId id="272" r:id="rId8"/>
    <p:sldId id="262" r:id="rId9"/>
    <p:sldId id="263" r:id="rId10"/>
    <p:sldId id="264" r:id="rId11"/>
    <p:sldId id="265" r:id="rId12"/>
    <p:sldId id="266" r:id="rId13"/>
    <p:sldId id="273" r:id="rId14"/>
    <p:sldId id="286" r:id="rId15"/>
    <p:sldId id="285" r:id="rId16"/>
    <p:sldId id="284" r:id="rId17"/>
    <p:sldId id="283" r:id="rId18"/>
    <p:sldId id="282" r:id="rId19"/>
    <p:sldId id="281" r:id="rId20"/>
    <p:sldId id="280" r:id="rId21"/>
    <p:sldId id="279" r:id="rId22"/>
    <p:sldId id="278" r:id="rId23"/>
    <p:sldId id="277" r:id="rId24"/>
    <p:sldId id="276" r:id="rId25"/>
    <p:sldId id="275" r:id="rId26"/>
    <p:sldId id="274" r:id="rId27"/>
  </p:sldIdLst>
  <p:sldSz cx="12188825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1E79128-F584-414B-8D78-60D7C2F5E0F6}">
          <p14:sldIdLst/>
        </p14:section>
        <p14:section name="Раздел без заголовка" id="{7DDD913F-6EAC-43E2-9B99-4C1181ED6AA8}">
          <p14:sldIdLst>
            <p14:sldId id="258"/>
            <p14:sldId id="267"/>
            <p14:sldId id="268"/>
            <p14:sldId id="269"/>
            <p14:sldId id="270"/>
            <p14:sldId id="271"/>
            <p14:sldId id="272"/>
            <p14:sldId id="262"/>
            <p14:sldId id="263"/>
            <p14:sldId id="264"/>
            <p14:sldId id="265"/>
            <p14:sldId id="266"/>
            <p14:sldId id="273"/>
            <p14:sldId id="286"/>
            <p14:sldId id="285"/>
            <p14:sldId id="284"/>
            <p14:sldId id="283"/>
            <p14:sldId id="282"/>
            <p14:sldId id="281"/>
            <p14:sldId id="280"/>
            <p14:sldId id="279"/>
            <p14:sldId id="278"/>
            <p14:sldId id="277"/>
            <p14:sldId id="276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7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7" autoAdjust="0"/>
  </p:normalViewPr>
  <p:slideViewPr>
    <p:cSldViewPr snapToGrid="0">
      <p:cViewPr varScale="1">
        <p:scale>
          <a:sx n="68" d="100"/>
          <a:sy n="68" d="100"/>
        </p:scale>
        <p:origin x="92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61186-00D9-4405-ABC4-BF99590D2AC0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82D38-C201-4DAA-9216-823A876E6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49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6704" rtl="0" eaLnBrk="1" latinLnBrk="0" hangingPunct="1">
      <a:defRPr sz="1308" kern="1200">
        <a:solidFill>
          <a:schemeClr val="tx1"/>
        </a:solidFill>
        <a:latin typeface="+mn-lt"/>
        <a:ea typeface="+mn-ea"/>
        <a:cs typeface="+mn-cs"/>
      </a:defRPr>
    </a:lvl1pPr>
    <a:lvl2pPr marL="498353" algn="l" defTabSz="996704" rtl="0" eaLnBrk="1" latinLnBrk="0" hangingPunct="1">
      <a:defRPr sz="1308" kern="1200">
        <a:solidFill>
          <a:schemeClr val="tx1"/>
        </a:solidFill>
        <a:latin typeface="+mn-lt"/>
        <a:ea typeface="+mn-ea"/>
        <a:cs typeface="+mn-cs"/>
      </a:defRPr>
    </a:lvl2pPr>
    <a:lvl3pPr marL="996704" algn="l" defTabSz="996704" rtl="0" eaLnBrk="1" latinLnBrk="0" hangingPunct="1">
      <a:defRPr sz="1308" kern="1200">
        <a:solidFill>
          <a:schemeClr val="tx1"/>
        </a:solidFill>
        <a:latin typeface="+mn-lt"/>
        <a:ea typeface="+mn-ea"/>
        <a:cs typeface="+mn-cs"/>
      </a:defRPr>
    </a:lvl3pPr>
    <a:lvl4pPr marL="1495057" algn="l" defTabSz="996704" rtl="0" eaLnBrk="1" latinLnBrk="0" hangingPunct="1">
      <a:defRPr sz="1308" kern="1200">
        <a:solidFill>
          <a:schemeClr val="tx1"/>
        </a:solidFill>
        <a:latin typeface="+mn-lt"/>
        <a:ea typeface="+mn-ea"/>
        <a:cs typeface="+mn-cs"/>
      </a:defRPr>
    </a:lvl4pPr>
    <a:lvl5pPr marL="1993410" algn="l" defTabSz="996704" rtl="0" eaLnBrk="1" latinLnBrk="0" hangingPunct="1">
      <a:defRPr sz="1308" kern="1200">
        <a:solidFill>
          <a:schemeClr val="tx1"/>
        </a:solidFill>
        <a:latin typeface="+mn-lt"/>
        <a:ea typeface="+mn-ea"/>
        <a:cs typeface="+mn-cs"/>
      </a:defRPr>
    </a:lvl5pPr>
    <a:lvl6pPr marL="2491763" algn="l" defTabSz="996704" rtl="0" eaLnBrk="1" latinLnBrk="0" hangingPunct="1">
      <a:defRPr sz="1308" kern="1200">
        <a:solidFill>
          <a:schemeClr val="tx1"/>
        </a:solidFill>
        <a:latin typeface="+mn-lt"/>
        <a:ea typeface="+mn-ea"/>
        <a:cs typeface="+mn-cs"/>
      </a:defRPr>
    </a:lvl6pPr>
    <a:lvl7pPr marL="2990114" algn="l" defTabSz="996704" rtl="0" eaLnBrk="1" latinLnBrk="0" hangingPunct="1">
      <a:defRPr sz="1308" kern="1200">
        <a:solidFill>
          <a:schemeClr val="tx1"/>
        </a:solidFill>
        <a:latin typeface="+mn-lt"/>
        <a:ea typeface="+mn-ea"/>
        <a:cs typeface="+mn-cs"/>
      </a:defRPr>
    </a:lvl7pPr>
    <a:lvl8pPr marL="3488467" algn="l" defTabSz="996704" rtl="0" eaLnBrk="1" latinLnBrk="0" hangingPunct="1">
      <a:defRPr sz="1308" kern="1200">
        <a:solidFill>
          <a:schemeClr val="tx1"/>
        </a:solidFill>
        <a:latin typeface="+mn-lt"/>
        <a:ea typeface="+mn-ea"/>
        <a:cs typeface="+mn-cs"/>
      </a:defRPr>
    </a:lvl8pPr>
    <a:lvl9pPr marL="3986820" algn="l" defTabSz="996704" rtl="0" eaLnBrk="1" latinLnBrk="0" hangingPunct="1">
      <a:defRPr sz="13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7C45-5C56-4031-B266-7BC9C8DDA28C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DB-C8CA-45EB-8E52-15D4A6BE9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98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7C45-5C56-4031-B266-7BC9C8DDA28C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DB-C8CA-45EB-8E52-15D4A6BE9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63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7C45-5C56-4031-B266-7BC9C8DDA28C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DB-C8CA-45EB-8E52-15D4A6BE9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89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7C45-5C56-4031-B266-7BC9C8DDA28C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DB-C8CA-45EB-8E52-15D4A6BE9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65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7C45-5C56-4031-B266-7BC9C8DDA28C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DB-C8CA-45EB-8E52-15D4A6BE9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7C45-5C56-4031-B266-7BC9C8DDA28C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DB-C8CA-45EB-8E52-15D4A6BE9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87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7C45-5C56-4031-B266-7BC9C8DDA28C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DB-C8CA-45EB-8E52-15D4A6BE9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54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7C45-5C56-4031-B266-7BC9C8DDA28C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DB-C8CA-45EB-8E52-15D4A6BE9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42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7C45-5C56-4031-B266-7BC9C8DDA28C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DB-C8CA-45EB-8E52-15D4A6BE9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27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7C45-5C56-4031-B266-7BC9C8DDA28C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DB-C8CA-45EB-8E52-15D4A6BE9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42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7C45-5C56-4031-B266-7BC9C8DDA28C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DB-C8CA-45EB-8E52-15D4A6BE9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70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27C45-5C56-4031-B266-7BC9C8DDA28C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87CDB-C8CA-45EB-8E52-15D4A6BE9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90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912C6-DB9B-46B6-A184-46B8D7C0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619" y="1611426"/>
            <a:ext cx="6523790" cy="822369"/>
          </a:xfrm>
        </p:spPr>
        <p:txBody>
          <a:bodyPr/>
          <a:lstStyle/>
          <a:p>
            <a:r>
              <a:rPr lang="ru-RU" dirty="0"/>
              <a:t>Основные режимы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BA152A-56C5-40AE-B735-009D1AAAC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703" y="2454559"/>
            <a:ext cx="6523790" cy="2699533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Генерация активной мощности в сеть от СЭС</a:t>
            </a:r>
          </a:p>
          <a:p>
            <a:r>
              <a:rPr lang="ru-RU" dirty="0"/>
              <a:t>Генерация активной мощности в сеть от СЭС и (или) АКБ</a:t>
            </a:r>
          </a:p>
          <a:p>
            <a:r>
              <a:rPr lang="ru-RU" dirty="0"/>
              <a:t>Генерация активной мощности в сеть от СЭС, АКБ и ДГУ</a:t>
            </a:r>
          </a:p>
          <a:p>
            <a:r>
              <a:rPr lang="ru-RU" dirty="0"/>
              <a:t>Участие в ОПРЧ</a:t>
            </a:r>
          </a:p>
          <a:p>
            <a:r>
              <a:rPr lang="ru-RU" dirty="0"/>
              <a:t>Генерация или потребление реактивной мощности</a:t>
            </a:r>
          </a:p>
          <a:p>
            <a:r>
              <a:rPr lang="ru-RU" dirty="0"/>
              <a:t>Изолированный режим генерации на выделенного потребителя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6C950A31-DD9F-40AA-8260-C74B3EF8551F}"/>
              </a:ext>
            </a:extLst>
          </p:cNvPr>
          <p:cNvSpPr>
            <a:spLocks noChangeAspect="1"/>
          </p:cNvSpPr>
          <p:nvPr/>
        </p:nvSpPr>
        <p:spPr bwMode="auto">
          <a:xfrm>
            <a:off x="2410403" y="1703914"/>
            <a:ext cx="540305" cy="224914"/>
          </a:xfrm>
          <a:custGeom>
            <a:avLst/>
            <a:gdLst>
              <a:gd name="T0" fmla="+- 0 3071 1224"/>
              <a:gd name="T1" fmla="*/ T0 w 2225"/>
              <a:gd name="T2" fmla="+- 0 1874 1282"/>
              <a:gd name="T3" fmla="*/ 1874 h 851"/>
              <a:gd name="T4" fmla="+- 0 3424 1224"/>
              <a:gd name="T5" fmla="*/ T4 w 2225"/>
              <a:gd name="T6" fmla="+- 0 1814 1282"/>
              <a:gd name="T7" fmla="*/ 1814 h 851"/>
              <a:gd name="T8" fmla="+- 0 3259 1224"/>
              <a:gd name="T9" fmla="*/ T8 w 2225"/>
              <a:gd name="T10" fmla="+- 0 1645 1282"/>
              <a:gd name="T11" fmla="*/ 1645 h 851"/>
              <a:gd name="T12" fmla="+- 0 3424 1224"/>
              <a:gd name="T13" fmla="*/ T12 w 2225"/>
              <a:gd name="T14" fmla="+- 0 1814 1282"/>
              <a:gd name="T15" fmla="*/ 1814 h 851"/>
              <a:gd name="T16" fmla="+- 0 3449 1224"/>
              <a:gd name="T17" fmla="*/ T16 w 2225"/>
              <a:gd name="T18" fmla="+- 0 1874 1282"/>
              <a:gd name="T19" fmla="*/ 1874 h 851"/>
              <a:gd name="T20" fmla="+- 0 3259 1224"/>
              <a:gd name="T21" fmla="*/ T20 w 2225"/>
              <a:gd name="T22" fmla="+- 0 1645 1282"/>
              <a:gd name="T23" fmla="*/ 1645 h 851"/>
              <a:gd name="T24" fmla="+- 0 3352 1224"/>
              <a:gd name="T25" fmla="*/ T24 w 2225"/>
              <a:gd name="T26" fmla="+- 0 1645 1282"/>
              <a:gd name="T27" fmla="*/ 1645 h 851"/>
              <a:gd name="T28" fmla="+- 0 2397 1224"/>
              <a:gd name="T29" fmla="*/ T28 w 2225"/>
              <a:gd name="T30" fmla="+- 0 1874 1282"/>
              <a:gd name="T31" fmla="*/ 1874 h 851"/>
              <a:gd name="T32" fmla="+- 0 2641 1224"/>
              <a:gd name="T33" fmla="*/ T32 w 2225"/>
              <a:gd name="T34" fmla="+- 0 1618 1282"/>
              <a:gd name="T35" fmla="*/ 1618 h 851"/>
              <a:gd name="T36" fmla="+- 0 2680 1224"/>
              <a:gd name="T37" fmla="*/ T36 w 2225"/>
              <a:gd name="T38" fmla="+- 0 1536 1282"/>
              <a:gd name="T39" fmla="*/ 1536 h 851"/>
              <a:gd name="T40" fmla="+- 0 2772 1224"/>
              <a:gd name="T41" fmla="*/ T40 w 2225"/>
              <a:gd name="T42" fmla="+- 0 1681 1282"/>
              <a:gd name="T43" fmla="*/ 1681 h 851"/>
              <a:gd name="T44" fmla="+- 0 3039 1224"/>
              <a:gd name="T45" fmla="*/ T44 w 2225"/>
              <a:gd name="T46" fmla="+- 0 1680 1282"/>
              <a:gd name="T47" fmla="*/ 1680 h 851"/>
              <a:gd name="T48" fmla="+- 0 2779 1224"/>
              <a:gd name="T49" fmla="*/ T48 w 2225"/>
              <a:gd name="T50" fmla="+- 0 1536 1282"/>
              <a:gd name="T51" fmla="*/ 1536 h 851"/>
              <a:gd name="T52" fmla="+- 0 2946 1224"/>
              <a:gd name="T53" fmla="*/ T52 w 2225"/>
              <a:gd name="T54" fmla="+- 0 1874 1282"/>
              <a:gd name="T55" fmla="*/ 1874 h 851"/>
              <a:gd name="T56" fmla="+- 0 2945 1224"/>
              <a:gd name="T57" fmla="*/ T56 w 2225"/>
              <a:gd name="T58" fmla="+- 0 1681 1282"/>
              <a:gd name="T59" fmla="*/ 1681 h 851"/>
              <a:gd name="T60" fmla="+- 0 2859 1224"/>
              <a:gd name="T61" fmla="*/ T60 w 2225"/>
              <a:gd name="T62" fmla="+- 0 1812 1282"/>
              <a:gd name="T63" fmla="*/ 1812 h 851"/>
              <a:gd name="T64" fmla="+- 0 2940 1224"/>
              <a:gd name="T65" fmla="*/ T64 w 2225"/>
              <a:gd name="T66" fmla="+- 0 1536 1282"/>
              <a:gd name="T67" fmla="*/ 1536 h 851"/>
              <a:gd name="T68" fmla="+- 0 3039 1224"/>
              <a:gd name="T69" fmla="*/ T68 w 2225"/>
              <a:gd name="T70" fmla="+- 0 1536 1282"/>
              <a:gd name="T71" fmla="*/ 1536 h 851"/>
              <a:gd name="T72" fmla="+- 0 1479 1224"/>
              <a:gd name="T73" fmla="*/ T72 w 2225"/>
              <a:gd name="T74" fmla="+- 0 1708 1282"/>
              <a:gd name="T75" fmla="*/ 1708 h 851"/>
              <a:gd name="T76" fmla="+- 0 1867 1224"/>
              <a:gd name="T77" fmla="*/ T76 w 2225"/>
              <a:gd name="T78" fmla="+- 0 2109 1282"/>
              <a:gd name="T79" fmla="*/ 2109 h 851"/>
              <a:gd name="T80" fmla="+- 0 1753 1224"/>
              <a:gd name="T81" fmla="*/ T80 w 2225"/>
              <a:gd name="T82" fmla="+- 0 2009 1282"/>
              <a:gd name="T83" fmla="*/ 2009 h 851"/>
              <a:gd name="T84" fmla="+- 0 1442 1224"/>
              <a:gd name="T85" fmla="*/ T84 w 2225"/>
              <a:gd name="T86" fmla="+- 0 1406 1282"/>
              <a:gd name="T87" fmla="*/ 1406 h 851"/>
              <a:gd name="T88" fmla="+- 0 1826 1224"/>
              <a:gd name="T89" fmla="*/ T88 w 2225"/>
              <a:gd name="T90" fmla="+- 0 1336 1282"/>
              <a:gd name="T91" fmla="*/ 1336 h 851"/>
              <a:gd name="T92" fmla="+- 0 2115 1224"/>
              <a:gd name="T93" fmla="*/ T92 w 2225"/>
              <a:gd name="T94" fmla="+- 0 1282 1282"/>
              <a:gd name="T95" fmla="*/ 1282 h 851"/>
              <a:gd name="T96" fmla="+- 0 1963 1224"/>
              <a:gd name="T97" fmla="*/ T96 w 2225"/>
              <a:gd name="T98" fmla="+- 0 1309 1282"/>
              <a:gd name="T99" fmla="*/ 1309 h 851"/>
              <a:gd name="T100" fmla="+- 0 1786 1224"/>
              <a:gd name="T101" fmla="*/ T100 w 2225"/>
              <a:gd name="T102" fmla="+- 0 1434 1282"/>
              <a:gd name="T103" fmla="*/ 1434 h 851"/>
              <a:gd name="T104" fmla="+- 0 1693 1224"/>
              <a:gd name="T105" fmla="*/ T104 w 2225"/>
              <a:gd name="T106" fmla="+- 0 1631 1282"/>
              <a:gd name="T107" fmla="*/ 1631 h 851"/>
              <a:gd name="T108" fmla="+- 0 1712 1224"/>
              <a:gd name="T109" fmla="*/ T108 w 2225"/>
              <a:gd name="T110" fmla="+- 0 1856 1282"/>
              <a:gd name="T111" fmla="*/ 1856 h 851"/>
              <a:gd name="T112" fmla="+- 0 1837 1224"/>
              <a:gd name="T113" fmla="*/ T112 w 2225"/>
              <a:gd name="T114" fmla="+- 0 2033 1282"/>
              <a:gd name="T115" fmla="*/ 2033 h 851"/>
              <a:gd name="T116" fmla="+- 0 2034 1224"/>
              <a:gd name="T117" fmla="*/ T116 w 2225"/>
              <a:gd name="T118" fmla="+- 0 2126 1282"/>
              <a:gd name="T119" fmla="*/ 2126 h 851"/>
              <a:gd name="T120" fmla="+- 0 2119 1224"/>
              <a:gd name="T121" fmla="*/ T120 w 2225"/>
              <a:gd name="T122" fmla="+- 0 2132 1282"/>
              <a:gd name="T123" fmla="*/ 2132 h 851"/>
              <a:gd name="T124" fmla="+- 0 2111 1224"/>
              <a:gd name="T125" fmla="*/ T124 w 2225"/>
              <a:gd name="T126" fmla="+- 0 2009 1282"/>
              <a:gd name="T127" fmla="*/ 2009 h 851"/>
              <a:gd name="T128" fmla="+- 0 1922 1224"/>
              <a:gd name="T129" fmla="*/ T128 w 2225"/>
              <a:gd name="T130" fmla="+- 0 1943 1282"/>
              <a:gd name="T131" fmla="*/ 1943 h 851"/>
              <a:gd name="T132" fmla="+- 0 1817 1224"/>
              <a:gd name="T133" fmla="*/ T132 w 2225"/>
              <a:gd name="T134" fmla="+- 0 1777 1282"/>
              <a:gd name="T135" fmla="*/ 1777 h 851"/>
              <a:gd name="T136" fmla="+- 0 1840 1224"/>
              <a:gd name="T137" fmla="*/ T136 w 2225"/>
              <a:gd name="T138" fmla="+- 0 1575 1282"/>
              <a:gd name="T139" fmla="*/ 1575 h 851"/>
              <a:gd name="T140" fmla="+- 0 1978 1224"/>
              <a:gd name="T141" fmla="*/ T140 w 2225"/>
              <a:gd name="T142" fmla="+- 0 1437 1282"/>
              <a:gd name="T143" fmla="*/ 1437 h 851"/>
              <a:gd name="T144" fmla="+- 0 2123 1224"/>
              <a:gd name="T145" fmla="*/ T144 w 2225"/>
              <a:gd name="T146" fmla="+- 0 1406 1282"/>
              <a:gd name="T147" fmla="*/ 1406 h 851"/>
              <a:gd name="T148" fmla="+- 0 2115 1224"/>
              <a:gd name="T149" fmla="*/ T148 w 2225"/>
              <a:gd name="T150" fmla="+- 0 1282 1282"/>
              <a:gd name="T151" fmla="*/ 1282 h 851"/>
              <a:gd name="T152" fmla="+- 0 2115 1224"/>
              <a:gd name="T153" fmla="*/ T152 w 2225"/>
              <a:gd name="T154" fmla="+- 0 2009 1282"/>
              <a:gd name="T155" fmla="*/ 2009 h 851"/>
              <a:gd name="T156" fmla="+- 0 2120 1224"/>
              <a:gd name="T157" fmla="*/ T156 w 2225"/>
              <a:gd name="T158" fmla="+- 0 1536 1282"/>
              <a:gd name="T159" fmla="*/ 1536 h 851"/>
              <a:gd name="T160" fmla="+- 0 2115 1224"/>
              <a:gd name="T161" fmla="*/ T160 w 2225"/>
              <a:gd name="T162" fmla="+- 0 1874 1282"/>
              <a:gd name="T163" fmla="*/ 1874 h 851"/>
              <a:gd name="T164" fmla="+- 0 2120 1224"/>
              <a:gd name="T165" fmla="*/ T164 w 2225"/>
              <a:gd name="T166" fmla="+- 0 1536 1282"/>
              <a:gd name="T167" fmla="*/ 1536 h 851"/>
              <a:gd name="T168" fmla="+- 0 2245 1224"/>
              <a:gd name="T169" fmla="*/ T168 w 2225"/>
              <a:gd name="T170" fmla="+- 0 1874 1282"/>
              <a:gd name="T171" fmla="*/ 1874 h 851"/>
              <a:gd name="T172" fmla="+- 0 2338 1224"/>
              <a:gd name="T173" fmla="*/ T172 w 2225"/>
              <a:gd name="T174" fmla="+- 0 1536 1282"/>
              <a:gd name="T175" fmla="*/ 1536 h 851"/>
              <a:gd name="T176" fmla="+- 0 2216 1224"/>
              <a:gd name="T177" fmla="*/ T176 w 2225"/>
              <a:gd name="T178" fmla="+- 0 1726 1282"/>
              <a:gd name="T179" fmla="*/ 1726 h 851"/>
              <a:gd name="T180" fmla="+- 0 2338 1224"/>
              <a:gd name="T181" fmla="*/ T180 w 2225"/>
              <a:gd name="T182" fmla="+- 0 1536 1282"/>
              <a:gd name="T183" fmla="*/ 1536 h 851"/>
              <a:gd name="T184" fmla="+- 0 2119 1224"/>
              <a:gd name="T185" fmla="*/ T184 w 2225"/>
              <a:gd name="T186" fmla="+- 0 1407 1282"/>
              <a:gd name="T187" fmla="*/ 1407 h 85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</a:cxnLst>
            <a:rect l="0" t="0" r="r" b="b"/>
            <a:pathLst>
              <a:path w="2225" h="851">
                <a:moveTo>
                  <a:pt x="2081" y="252"/>
                </a:moveTo>
                <a:lnTo>
                  <a:pt x="1991" y="252"/>
                </a:lnTo>
                <a:lnTo>
                  <a:pt x="1847" y="592"/>
                </a:lnTo>
                <a:lnTo>
                  <a:pt x="1946" y="592"/>
                </a:lnTo>
                <a:lnTo>
                  <a:pt x="1970" y="532"/>
                </a:lnTo>
                <a:lnTo>
                  <a:pt x="2200" y="532"/>
                </a:lnTo>
                <a:lnTo>
                  <a:pt x="2169" y="459"/>
                </a:lnTo>
                <a:lnTo>
                  <a:pt x="1997" y="459"/>
                </a:lnTo>
                <a:lnTo>
                  <a:pt x="2035" y="363"/>
                </a:lnTo>
                <a:lnTo>
                  <a:pt x="2128" y="363"/>
                </a:lnTo>
                <a:lnTo>
                  <a:pt x="2081" y="252"/>
                </a:lnTo>
                <a:close/>
                <a:moveTo>
                  <a:pt x="2200" y="532"/>
                </a:moveTo>
                <a:lnTo>
                  <a:pt x="2100" y="532"/>
                </a:lnTo>
                <a:lnTo>
                  <a:pt x="2125" y="592"/>
                </a:lnTo>
                <a:lnTo>
                  <a:pt x="2225" y="592"/>
                </a:lnTo>
                <a:lnTo>
                  <a:pt x="2200" y="532"/>
                </a:lnTo>
                <a:close/>
                <a:moveTo>
                  <a:pt x="2128" y="363"/>
                </a:moveTo>
                <a:lnTo>
                  <a:pt x="2035" y="363"/>
                </a:lnTo>
                <a:lnTo>
                  <a:pt x="2073" y="459"/>
                </a:lnTo>
                <a:lnTo>
                  <a:pt x="2169" y="459"/>
                </a:lnTo>
                <a:lnTo>
                  <a:pt x="2128" y="363"/>
                </a:lnTo>
                <a:close/>
                <a:moveTo>
                  <a:pt x="1417" y="254"/>
                </a:moveTo>
                <a:lnTo>
                  <a:pt x="1173" y="254"/>
                </a:lnTo>
                <a:lnTo>
                  <a:pt x="1173" y="592"/>
                </a:lnTo>
                <a:lnTo>
                  <a:pt x="1267" y="592"/>
                </a:lnTo>
                <a:lnTo>
                  <a:pt x="1267" y="336"/>
                </a:lnTo>
                <a:lnTo>
                  <a:pt x="1417" y="336"/>
                </a:lnTo>
                <a:lnTo>
                  <a:pt x="1417" y="254"/>
                </a:lnTo>
                <a:close/>
                <a:moveTo>
                  <a:pt x="1555" y="254"/>
                </a:moveTo>
                <a:lnTo>
                  <a:pt x="1456" y="254"/>
                </a:lnTo>
                <a:lnTo>
                  <a:pt x="1456" y="592"/>
                </a:lnTo>
                <a:lnTo>
                  <a:pt x="1548" y="592"/>
                </a:lnTo>
                <a:lnTo>
                  <a:pt x="1548" y="399"/>
                </a:lnTo>
                <a:lnTo>
                  <a:pt x="1721" y="399"/>
                </a:lnTo>
                <a:lnTo>
                  <a:pt x="1722" y="398"/>
                </a:lnTo>
                <a:lnTo>
                  <a:pt x="1815" y="398"/>
                </a:lnTo>
                <a:lnTo>
                  <a:pt x="1815" y="385"/>
                </a:lnTo>
                <a:lnTo>
                  <a:pt x="1635" y="385"/>
                </a:lnTo>
                <a:lnTo>
                  <a:pt x="1555" y="254"/>
                </a:lnTo>
                <a:close/>
                <a:moveTo>
                  <a:pt x="1815" y="398"/>
                </a:moveTo>
                <a:lnTo>
                  <a:pt x="1722" y="398"/>
                </a:lnTo>
                <a:lnTo>
                  <a:pt x="1722" y="592"/>
                </a:lnTo>
                <a:lnTo>
                  <a:pt x="1815" y="592"/>
                </a:lnTo>
                <a:lnTo>
                  <a:pt x="1815" y="398"/>
                </a:lnTo>
                <a:close/>
                <a:moveTo>
                  <a:pt x="1721" y="399"/>
                </a:moveTo>
                <a:lnTo>
                  <a:pt x="1548" y="399"/>
                </a:lnTo>
                <a:lnTo>
                  <a:pt x="1633" y="530"/>
                </a:lnTo>
                <a:lnTo>
                  <a:pt x="1635" y="530"/>
                </a:lnTo>
                <a:lnTo>
                  <a:pt x="1721" y="399"/>
                </a:lnTo>
                <a:close/>
                <a:moveTo>
                  <a:pt x="1815" y="254"/>
                </a:moveTo>
                <a:lnTo>
                  <a:pt x="1716" y="254"/>
                </a:lnTo>
                <a:lnTo>
                  <a:pt x="1635" y="385"/>
                </a:lnTo>
                <a:lnTo>
                  <a:pt x="1815" y="385"/>
                </a:lnTo>
                <a:lnTo>
                  <a:pt x="1815" y="254"/>
                </a:lnTo>
                <a:close/>
                <a:moveTo>
                  <a:pt x="688" y="0"/>
                </a:moveTo>
                <a:lnTo>
                  <a:pt x="0" y="0"/>
                </a:lnTo>
                <a:lnTo>
                  <a:pt x="255" y="426"/>
                </a:lnTo>
                <a:lnTo>
                  <a:pt x="0" y="851"/>
                </a:lnTo>
                <a:lnTo>
                  <a:pt x="688" y="851"/>
                </a:lnTo>
                <a:lnTo>
                  <a:pt x="643" y="827"/>
                </a:lnTo>
                <a:lnTo>
                  <a:pt x="602" y="798"/>
                </a:lnTo>
                <a:lnTo>
                  <a:pt x="563" y="764"/>
                </a:lnTo>
                <a:lnTo>
                  <a:pt x="529" y="727"/>
                </a:lnTo>
                <a:lnTo>
                  <a:pt x="218" y="727"/>
                </a:lnTo>
                <a:lnTo>
                  <a:pt x="399" y="426"/>
                </a:lnTo>
                <a:lnTo>
                  <a:pt x="218" y="124"/>
                </a:lnTo>
                <a:lnTo>
                  <a:pt x="529" y="124"/>
                </a:lnTo>
                <a:lnTo>
                  <a:pt x="563" y="87"/>
                </a:lnTo>
                <a:lnTo>
                  <a:pt x="602" y="54"/>
                </a:lnTo>
                <a:lnTo>
                  <a:pt x="643" y="25"/>
                </a:lnTo>
                <a:lnTo>
                  <a:pt x="688" y="0"/>
                </a:lnTo>
                <a:close/>
                <a:moveTo>
                  <a:pt x="891" y="0"/>
                </a:moveTo>
                <a:lnTo>
                  <a:pt x="887" y="0"/>
                </a:lnTo>
                <a:lnTo>
                  <a:pt x="810" y="7"/>
                </a:lnTo>
                <a:lnTo>
                  <a:pt x="739" y="27"/>
                </a:lnTo>
                <a:lnTo>
                  <a:pt x="672" y="59"/>
                </a:lnTo>
                <a:lnTo>
                  <a:pt x="613" y="100"/>
                </a:lnTo>
                <a:lnTo>
                  <a:pt x="562" y="152"/>
                </a:lnTo>
                <a:lnTo>
                  <a:pt x="520" y="211"/>
                </a:lnTo>
                <a:lnTo>
                  <a:pt x="488" y="277"/>
                </a:lnTo>
                <a:lnTo>
                  <a:pt x="469" y="349"/>
                </a:lnTo>
                <a:lnTo>
                  <a:pt x="462" y="426"/>
                </a:lnTo>
                <a:lnTo>
                  <a:pt x="469" y="502"/>
                </a:lnTo>
                <a:lnTo>
                  <a:pt x="488" y="574"/>
                </a:lnTo>
                <a:lnTo>
                  <a:pt x="520" y="640"/>
                </a:lnTo>
                <a:lnTo>
                  <a:pt x="562" y="700"/>
                </a:lnTo>
                <a:lnTo>
                  <a:pt x="613" y="751"/>
                </a:lnTo>
                <a:lnTo>
                  <a:pt x="672" y="793"/>
                </a:lnTo>
                <a:lnTo>
                  <a:pt x="739" y="824"/>
                </a:lnTo>
                <a:lnTo>
                  <a:pt x="810" y="844"/>
                </a:lnTo>
                <a:lnTo>
                  <a:pt x="887" y="851"/>
                </a:lnTo>
                <a:lnTo>
                  <a:pt x="891" y="851"/>
                </a:lnTo>
                <a:lnTo>
                  <a:pt x="895" y="850"/>
                </a:lnTo>
                <a:lnTo>
                  <a:pt x="899" y="850"/>
                </a:lnTo>
                <a:lnTo>
                  <a:pt x="899" y="727"/>
                </a:lnTo>
                <a:lnTo>
                  <a:pt x="887" y="727"/>
                </a:lnTo>
                <a:lnTo>
                  <a:pt x="818" y="719"/>
                </a:lnTo>
                <a:lnTo>
                  <a:pt x="754" y="697"/>
                </a:lnTo>
                <a:lnTo>
                  <a:pt x="698" y="661"/>
                </a:lnTo>
                <a:lnTo>
                  <a:pt x="652" y="614"/>
                </a:lnTo>
                <a:lnTo>
                  <a:pt x="616" y="558"/>
                </a:lnTo>
                <a:lnTo>
                  <a:pt x="593" y="495"/>
                </a:lnTo>
                <a:lnTo>
                  <a:pt x="585" y="426"/>
                </a:lnTo>
                <a:lnTo>
                  <a:pt x="593" y="357"/>
                </a:lnTo>
                <a:lnTo>
                  <a:pt x="616" y="293"/>
                </a:lnTo>
                <a:lnTo>
                  <a:pt x="652" y="237"/>
                </a:lnTo>
                <a:lnTo>
                  <a:pt x="698" y="190"/>
                </a:lnTo>
                <a:lnTo>
                  <a:pt x="754" y="155"/>
                </a:lnTo>
                <a:lnTo>
                  <a:pt x="818" y="132"/>
                </a:lnTo>
                <a:lnTo>
                  <a:pt x="887" y="124"/>
                </a:lnTo>
                <a:lnTo>
                  <a:pt x="899" y="124"/>
                </a:lnTo>
                <a:lnTo>
                  <a:pt x="899" y="2"/>
                </a:lnTo>
                <a:lnTo>
                  <a:pt x="895" y="2"/>
                </a:lnTo>
                <a:lnTo>
                  <a:pt x="891" y="0"/>
                </a:lnTo>
                <a:close/>
                <a:moveTo>
                  <a:pt x="899" y="726"/>
                </a:moveTo>
                <a:lnTo>
                  <a:pt x="895" y="726"/>
                </a:lnTo>
                <a:lnTo>
                  <a:pt x="891" y="727"/>
                </a:lnTo>
                <a:lnTo>
                  <a:pt x="899" y="727"/>
                </a:lnTo>
                <a:lnTo>
                  <a:pt x="899" y="726"/>
                </a:lnTo>
                <a:close/>
                <a:moveTo>
                  <a:pt x="896" y="254"/>
                </a:moveTo>
                <a:lnTo>
                  <a:pt x="803" y="254"/>
                </a:lnTo>
                <a:lnTo>
                  <a:pt x="803" y="592"/>
                </a:lnTo>
                <a:lnTo>
                  <a:pt x="891" y="592"/>
                </a:lnTo>
                <a:lnTo>
                  <a:pt x="992" y="444"/>
                </a:lnTo>
                <a:lnTo>
                  <a:pt x="896" y="444"/>
                </a:lnTo>
                <a:lnTo>
                  <a:pt x="896" y="254"/>
                </a:lnTo>
                <a:close/>
                <a:moveTo>
                  <a:pt x="1114" y="402"/>
                </a:moveTo>
                <a:lnTo>
                  <a:pt x="1021" y="402"/>
                </a:lnTo>
                <a:lnTo>
                  <a:pt x="1021" y="592"/>
                </a:lnTo>
                <a:lnTo>
                  <a:pt x="1114" y="592"/>
                </a:lnTo>
                <a:lnTo>
                  <a:pt x="1114" y="402"/>
                </a:lnTo>
                <a:close/>
                <a:moveTo>
                  <a:pt x="1114" y="254"/>
                </a:moveTo>
                <a:lnTo>
                  <a:pt x="1027" y="254"/>
                </a:lnTo>
                <a:lnTo>
                  <a:pt x="896" y="444"/>
                </a:lnTo>
                <a:lnTo>
                  <a:pt x="992" y="444"/>
                </a:lnTo>
                <a:lnTo>
                  <a:pt x="1021" y="402"/>
                </a:lnTo>
                <a:lnTo>
                  <a:pt x="1114" y="402"/>
                </a:lnTo>
                <a:lnTo>
                  <a:pt x="1114" y="254"/>
                </a:lnTo>
                <a:close/>
                <a:moveTo>
                  <a:pt x="899" y="124"/>
                </a:moveTo>
                <a:lnTo>
                  <a:pt x="891" y="124"/>
                </a:lnTo>
                <a:lnTo>
                  <a:pt x="895" y="125"/>
                </a:lnTo>
                <a:lnTo>
                  <a:pt x="899" y="125"/>
                </a:lnTo>
                <a:lnTo>
                  <a:pt x="899" y="124"/>
                </a:lnTo>
                <a:close/>
              </a:path>
            </a:pathLst>
          </a:custGeom>
          <a:solidFill>
            <a:srgbClr val="0037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56729" tIns="28365" rIns="56729" bIns="28365" anchor="t" anchorCtr="0" upright="1">
            <a:noAutofit/>
          </a:bodyPr>
          <a:lstStyle/>
          <a:p>
            <a:endParaRPr lang="ru-RU" sz="1117"/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8148A3F2-BCDC-436A-8380-C5E94BBAE5BB}"/>
              </a:ext>
            </a:extLst>
          </p:cNvPr>
          <p:cNvSpPr>
            <a:spLocks noChangeAspect="1"/>
          </p:cNvSpPr>
          <p:nvPr/>
        </p:nvSpPr>
        <p:spPr bwMode="auto">
          <a:xfrm>
            <a:off x="2312508" y="1295048"/>
            <a:ext cx="3143710" cy="325154"/>
          </a:xfrm>
          <a:custGeom>
            <a:avLst/>
            <a:gdLst>
              <a:gd name="T0" fmla="*/ 0 w 8122"/>
              <a:gd name="T1" fmla="*/ 853 h 883"/>
              <a:gd name="T2" fmla="*/ 0 w 8122"/>
              <a:gd name="T3" fmla="*/ 881 h 883"/>
              <a:gd name="T4" fmla="*/ 249 w 8122"/>
              <a:gd name="T5" fmla="*/ 883 h 883"/>
              <a:gd name="T6" fmla="*/ 875 w 8122"/>
              <a:gd name="T7" fmla="*/ 876 h 883"/>
              <a:gd name="T8" fmla="*/ 1508 w 8122"/>
              <a:gd name="T9" fmla="*/ 858 h 883"/>
              <a:gd name="T10" fmla="*/ 1613 w 8122"/>
              <a:gd name="T11" fmla="*/ 854 h 883"/>
              <a:gd name="T12" fmla="*/ 229 w 8122"/>
              <a:gd name="T13" fmla="*/ 854 h 883"/>
              <a:gd name="T14" fmla="*/ 0 w 8122"/>
              <a:gd name="T15" fmla="*/ 853 h 883"/>
              <a:gd name="T16" fmla="*/ 8122 w 8122"/>
              <a:gd name="T17" fmla="*/ 0 h 883"/>
              <a:gd name="T18" fmla="*/ 7992 w 8122"/>
              <a:gd name="T19" fmla="*/ 0 h 883"/>
              <a:gd name="T20" fmla="*/ 7534 w 8122"/>
              <a:gd name="T21" fmla="*/ 98 h 883"/>
              <a:gd name="T22" fmla="*/ 6914 w 8122"/>
              <a:gd name="T23" fmla="*/ 221 h 883"/>
              <a:gd name="T24" fmla="*/ 6285 w 8122"/>
              <a:gd name="T25" fmla="*/ 333 h 883"/>
              <a:gd name="T26" fmla="*/ 5648 w 8122"/>
              <a:gd name="T27" fmla="*/ 435 h 883"/>
              <a:gd name="T28" fmla="*/ 5003 w 8122"/>
              <a:gd name="T29" fmla="*/ 527 h 883"/>
              <a:gd name="T30" fmla="*/ 4270 w 8122"/>
              <a:gd name="T31" fmla="*/ 618 h 883"/>
              <a:gd name="T32" fmla="*/ 3540 w 8122"/>
              <a:gd name="T33" fmla="*/ 694 h 883"/>
              <a:gd name="T34" fmla="*/ 2816 w 8122"/>
              <a:gd name="T35" fmla="*/ 755 h 883"/>
              <a:gd name="T36" fmla="*/ 2099 w 8122"/>
              <a:gd name="T37" fmla="*/ 802 h 883"/>
              <a:gd name="T38" fmla="*/ 1468 w 8122"/>
              <a:gd name="T39" fmla="*/ 831 h 883"/>
              <a:gd name="T40" fmla="*/ 844 w 8122"/>
              <a:gd name="T41" fmla="*/ 848 h 883"/>
              <a:gd name="T42" fmla="*/ 229 w 8122"/>
              <a:gd name="T43" fmla="*/ 854 h 883"/>
              <a:gd name="T44" fmla="*/ 1613 w 8122"/>
              <a:gd name="T45" fmla="*/ 854 h 883"/>
              <a:gd name="T46" fmla="*/ 2311 w 8122"/>
              <a:gd name="T47" fmla="*/ 818 h 883"/>
              <a:gd name="T48" fmla="*/ 2960 w 8122"/>
              <a:gd name="T49" fmla="*/ 773 h 883"/>
              <a:gd name="T50" fmla="*/ 3696 w 8122"/>
              <a:gd name="T51" fmla="*/ 707 h 883"/>
              <a:gd name="T52" fmla="*/ 4436 w 8122"/>
              <a:gd name="T53" fmla="*/ 627 h 883"/>
              <a:gd name="T54" fmla="*/ 5162 w 8122"/>
              <a:gd name="T55" fmla="*/ 534 h 883"/>
              <a:gd name="T56" fmla="*/ 5880 w 8122"/>
              <a:gd name="T57" fmla="*/ 428 h 883"/>
              <a:gd name="T58" fmla="*/ 6510 w 8122"/>
              <a:gd name="T59" fmla="*/ 323 h 883"/>
              <a:gd name="T60" fmla="*/ 7132 w 8122"/>
              <a:gd name="T61" fmla="*/ 208 h 883"/>
              <a:gd name="T62" fmla="*/ 7744 w 8122"/>
              <a:gd name="T63" fmla="*/ 83 h 883"/>
              <a:gd name="T64" fmla="*/ 8122 w 8122"/>
              <a:gd name="T65" fmla="*/ 0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122" h="883">
                <a:moveTo>
                  <a:pt x="0" y="853"/>
                </a:moveTo>
                <a:lnTo>
                  <a:pt x="0" y="881"/>
                </a:lnTo>
                <a:lnTo>
                  <a:pt x="249" y="883"/>
                </a:lnTo>
                <a:lnTo>
                  <a:pt x="875" y="876"/>
                </a:lnTo>
                <a:lnTo>
                  <a:pt x="1508" y="858"/>
                </a:lnTo>
                <a:lnTo>
                  <a:pt x="1613" y="854"/>
                </a:lnTo>
                <a:lnTo>
                  <a:pt x="229" y="854"/>
                </a:lnTo>
                <a:lnTo>
                  <a:pt x="0" y="853"/>
                </a:lnTo>
                <a:close/>
                <a:moveTo>
                  <a:pt x="8122" y="0"/>
                </a:moveTo>
                <a:lnTo>
                  <a:pt x="7992" y="0"/>
                </a:lnTo>
                <a:lnTo>
                  <a:pt x="7534" y="98"/>
                </a:lnTo>
                <a:lnTo>
                  <a:pt x="6914" y="221"/>
                </a:lnTo>
                <a:lnTo>
                  <a:pt x="6285" y="333"/>
                </a:lnTo>
                <a:lnTo>
                  <a:pt x="5648" y="435"/>
                </a:lnTo>
                <a:lnTo>
                  <a:pt x="5003" y="527"/>
                </a:lnTo>
                <a:lnTo>
                  <a:pt x="4270" y="618"/>
                </a:lnTo>
                <a:lnTo>
                  <a:pt x="3540" y="694"/>
                </a:lnTo>
                <a:lnTo>
                  <a:pt x="2816" y="755"/>
                </a:lnTo>
                <a:lnTo>
                  <a:pt x="2099" y="802"/>
                </a:lnTo>
                <a:lnTo>
                  <a:pt x="1468" y="831"/>
                </a:lnTo>
                <a:lnTo>
                  <a:pt x="844" y="848"/>
                </a:lnTo>
                <a:lnTo>
                  <a:pt x="229" y="854"/>
                </a:lnTo>
                <a:lnTo>
                  <a:pt x="1613" y="854"/>
                </a:lnTo>
                <a:lnTo>
                  <a:pt x="2311" y="818"/>
                </a:lnTo>
                <a:lnTo>
                  <a:pt x="2960" y="773"/>
                </a:lnTo>
                <a:lnTo>
                  <a:pt x="3696" y="707"/>
                </a:lnTo>
                <a:lnTo>
                  <a:pt x="4436" y="627"/>
                </a:lnTo>
                <a:lnTo>
                  <a:pt x="5162" y="534"/>
                </a:lnTo>
                <a:lnTo>
                  <a:pt x="5880" y="428"/>
                </a:lnTo>
                <a:lnTo>
                  <a:pt x="6510" y="323"/>
                </a:lnTo>
                <a:lnTo>
                  <a:pt x="7132" y="208"/>
                </a:lnTo>
                <a:lnTo>
                  <a:pt x="7744" y="83"/>
                </a:lnTo>
                <a:lnTo>
                  <a:pt x="8122" y="0"/>
                </a:lnTo>
                <a:close/>
              </a:path>
            </a:pathLst>
          </a:custGeom>
          <a:solidFill>
            <a:srgbClr val="0037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56729" tIns="28365" rIns="56729" bIns="28365" anchor="t" anchorCtr="0" upright="1">
            <a:noAutofit/>
          </a:bodyPr>
          <a:lstStyle/>
          <a:p>
            <a:endParaRPr lang="ru-RU" sz="1117"/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E268239-95BB-47D2-BE0C-27BED9732255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6478521" y="5204889"/>
            <a:ext cx="3397805" cy="351434"/>
          </a:xfrm>
          <a:custGeom>
            <a:avLst/>
            <a:gdLst>
              <a:gd name="T0" fmla="*/ 0 w 8122"/>
              <a:gd name="T1" fmla="*/ 853 h 883"/>
              <a:gd name="T2" fmla="*/ 0 w 8122"/>
              <a:gd name="T3" fmla="*/ 881 h 883"/>
              <a:gd name="T4" fmla="*/ 249 w 8122"/>
              <a:gd name="T5" fmla="*/ 883 h 883"/>
              <a:gd name="T6" fmla="*/ 875 w 8122"/>
              <a:gd name="T7" fmla="*/ 876 h 883"/>
              <a:gd name="T8" fmla="*/ 1508 w 8122"/>
              <a:gd name="T9" fmla="*/ 858 h 883"/>
              <a:gd name="T10" fmla="*/ 1613 w 8122"/>
              <a:gd name="T11" fmla="*/ 854 h 883"/>
              <a:gd name="T12" fmla="*/ 229 w 8122"/>
              <a:gd name="T13" fmla="*/ 854 h 883"/>
              <a:gd name="T14" fmla="*/ 0 w 8122"/>
              <a:gd name="T15" fmla="*/ 853 h 883"/>
              <a:gd name="T16" fmla="*/ 8122 w 8122"/>
              <a:gd name="T17" fmla="*/ 0 h 883"/>
              <a:gd name="T18" fmla="*/ 7992 w 8122"/>
              <a:gd name="T19" fmla="*/ 0 h 883"/>
              <a:gd name="T20" fmla="*/ 7534 w 8122"/>
              <a:gd name="T21" fmla="*/ 98 h 883"/>
              <a:gd name="T22" fmla="*/ 6914 w 8122"/>
              <a:gd name="T23" fmla="*/ 221 h 883"/>
              <a:gd name="T24" fmla="*/ 6285 w 8122"/>
              <a:gd name="T25" fmla="*/ 333 h 883"/>
              <a:gd name="T26" fmla="*/ 5648 w 8122"/>
              <a:gd name="T27" fmla="*/ 435 h 883"/>
              <a:gd name="T28" fmla="*/ 5003 w 8122"/>
              <a:gd name="T29" fmla="*/ 527 h 883"/>
              <a:gd name="T30" fmla="*/ 4270 w 8122"/>
              <a:gd name="T31" fmla="*/ 618 h 883"/>
              <a:gd name="T32" fmla="*/ 3540 w 8122"/>
              <a:gd name="T33" fmla="*/ 694 h 883"/>
              <a:gd name="T34" fmla="*/ 2816 w 8122"/>
              <a:gd name="T35" fmla="*/ 755 h 883"/>
              <a:gd name="T36" fmla="*/ 2099 w 8122"/>
              <a:gd name="T37" fmla="*/ 802 h 883"/>
              <a:gd name="T38" fmla="*/ 1468 w 8122"/>
              <a:gd name="T39" fmla="*/ 831 h 883"/>
              <a:gd name="T40" fmla="*/ 844 w 8122"/>
              <a:gd name="T41" fmla="*/ 848 h 883"/>
              <a:gd name="T42" fmla="*/ 229 w 8122"/>
              <a:gd name="T43" fmla="*/ 854 h 883"/>
              <a:gd name="T44" fmla="*/ 1613 w 8122"/>
              <a:gd name="T45" fmla="*/ 854 h 883"/>
              <a:gd name="T46" fmla="*/ 2311 w 8122"/>
              <a:gd name="T47" fmla="*/ 818 h 883"/>
              <a:gd name="T48" fmla="*/ 2960 w 8122"/>
              <a:gd name="T49" fmla="*/ 773 h 883"/>
              <a:gd name="T50" fmla="*/ 3696 w 8122"/>
              <a:gd name="T51" fmla="*/ 707 h 883"/>
              <a:gd name="T52" fmla="*/ 4436 w 8122"/>
              <a:gd name="T53" fmla="*/ 627 h 883"/>
              <a:gd name="T54" fmla="*/ 5162 w 8122"/>
              <a:gd name="T55" fmla="*/ 534 h 883"/>
              <a:gd name="T56" fmla="*/ 5880 w 8122"/>
              <a:gd name="T57" fmla="*/ 428 h 883"/>
              <a:gd name="T58" fmla="*/ 6510 w 8122"/>
              <a:gd name="T59" fmla="*/ 323 h 883"/>
              <a:gd name="T60" fmla="*/ 7132 w 8122"/>
              <a:gd name="T61" fmla="*/ 208 h 883"/>
              <a:gd name="T62" fmla="*/ 7744 w 8122"/>
              <a:gd name="T63" fmla="*/ 83 h 883"/>
              <a:gd name="T64" fmla="*/ 8122 w 8122"/>
              <a:gd name="T65" fmla="*/ 0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122" h="883">
                <a:moveTo>
                  <a:pt x="0" y="853"/>
                </a:moveTo>
                <a:lnTo>
                  <a:pt x="0" y="881"/>
                </a:lnTo>
                <a:lnTo>
                  <a:pt x="249" y="883"/>
                </a:lnTo>
                <a:lnTo>
                  <a:pt x="875" y="876"/>
                </a:lnTo>
                <a:lnTo>
                  <a:pt x="1508" y="858"/>
                </a:lnTo>
                <a:lnTo>
                  <a:pt x="1613" y="854"/>
                </a:lnTo>
                <a:lnTo>
                  <a:pt x="229" y="854"/>
                </a:lnTo>
                <a:lnTo>
                  <a:pt x="0" y="853"/>
                </a:lnTo>
                <a:close/>
                <a:moveTo>
                  <a:pt x="8122" y="0"/>
                </a:moveTo>
                <a:lnTo>
                  <a:pt x="7992" y="0"/>
                </a:lnTo>
                <a:lnTo>
                  <a:pt x="7534" y="98"/>
                </a:lnTo>
                <a:lnTo>
                  <a:pt x="6914" y="221"/>
                </a:lnTo>
                <a:lnTo>
                  <a:pt x="6285" y="333"/>
                </a:lnTo>
                <a:lnTo>
                  <a:pt x="5648" y="435"/>
                </a:lnTo>
                <a:lnTo>
                  <a:pt x="5003" y="527"/>
                </a:lnTo>
                <a:lnTo>
                  <a:pt x="4270" y="618"/>
                </a:lnTo>
                <a:lnTo>
                  <a:pt x="3540" y="694"/>
                </a:lnTo>
                <a:lnTo>
                  <a:pt x="2816" y="755"/>
                </a:lnTo>
                <a:lnTo>
                  <a:pt x="2099" y="802"/>
                </a:lnTo>
                <a:lnTo>
                  <a:pt x="1468" y="831"/>
                </a:lnTo>
                <a:lnTo>
                  <a:pt x="844" y="848"/>
                </a:lnTo>
                <a:lnTo>
                  <a:pt x="229" y="854"/>
                </a:lnTo>
                <a:lnTo>
                  <a:pt x="1613" y="854"/>
                </a:lnTo>
                <a:lnTo>
                  <a:pt x="2311" y="818"/>
                </a:lnTo>
                <a:lnTo>
                  <a:pt x="2960" y="773"/>
                </a:lnTo>
                <a:lnTo>
                  <a:pt x="3696" y="707"/>
                </a:lnTo>
                <a:lnTo>
                  <a:pt x="4436" y="627"/>
                </a:lnTo>
                <a:lnTo>
                  <a:pt x="5162" y="534"/>
                </a:lnTo>
                <a:lnTo>
                  <a:pt x="5880" y="428"/>
                </a:lnTo>
                <a:lnTo>
                  <a:pt x="6510" y="323"/>
                </a:lnTo>
                <a:lnTo>
                  <a:pt x="7132" y="208"/>
                </a:lnTo>
                <a:lnTo>
                  <a:pt x="7744" y="83"/>
                </a:lnTo>
                <a:lnTo>
                  <a:pt x="8122" y="0"/>
                </a:lnTo>
                <a:close/>
              </a:path>
            </a:pathLst>
          </a:custGeom>
          <a:solidFill>
            <a:srgbClr val="0037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56729" tIns="28365" rIns="56729" bIns="28365" anchor="t" anchorCtr="0" upright="1">
            <a:noAutofit/>
          </a:bodyPr>
          <a:lstStyle/>
          <a:p>
            <a:endParaRPr lang="ru-RU" sz="1117"/>
          </a:p>
        </p:txBody>
      </p:sp>
    </p:spTree>
    <p:extLst>
      <p:ext uri="{BB962C8B-B14F-4D97-AF65-F5344CB8AC3E}">
        <p14:creationId xmlns:p14="http://schemas.microsoft.com/office/powerpoint/2010/main" val="4177342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513" y="1960405"/>
            <a:ext cx="1689744" cy="68934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577" y="2809232"/>
            <a:ext cx="883347" cy="95794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982" y="1921381"/>
            <a:ext cx="930630" cy="93998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818" y="4307875"/>
            <a:ext cx="1184694" cy="84621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414" y="4204821"/>
            <a:ext cx="673568" cy="121715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0FF2949-496F-46CA-8080-90330A1DB4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9821" y="2934898"/>
            <a:ext cx="667659" cy="126441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062925">
            <a:off x="6728197" y="3019902"/>
            <a:ext cx="1506665" cy="384052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3B37520F-6103-400C-A081-8E38B4CD5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0213" y="4602227"/>
            <a:ext cx="762195" cy="602667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9586308-5A04-4D6E-8A36-F56DA378EF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2408" y="3796408"/>
            <a:ext cx="1032853" cy="148233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165301">
            <a:off x="4310730" y="3238102"/>
            <a:ext cx="1114692" cy="316939"/>
          </a:xfrm>
          <a:prstGeom prst="rect">
            <a:avLst/>
          </a:prstGeom>
        </p:spPr>
      </p:pic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3BFC6A87-30B4-44C3-BF9B-FCA96256F150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 flipV="1">
            <a:off x="6617475" y="3288203"/>
            <a:ext cx="1728096" cy="278907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stCxn id="12" idx="2"/>
            <a:endCxn id="26" idx="1"/>
          </p:cNvCxnSpPr>
          <p:nvPr/>
        </p:nvCxnSpPr>
        <p:spPr>
          <a:xfrm>
            <a:off x="3370386" y="2649758"/>
            <a:ext cx="2579430" cy="917351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8592248" y="1928836"/>
            <a:ext cx="390009" cy="822369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17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3565269" y="4730979"/>
            <a:ext cx="704151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60983E3F-759A-49A2-B551-D5C0F6AB2489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 flipV="1">
            <a:off x="4942989" y="3567103"/>
            <a:ext cx="1006833" cy="1246294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57BE13C-C544-440F-B101-BD447EC6C0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9606419">
            <a:off x="3567280" y="4384019"/>
            <a:ext cx="752692" cy="43641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31ED8DE-B3AE-409C-87FB-4A3CBADD26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6579458">
            <a:off x="4955079" y="4082147"/>
            <a:ext cx="1161147" cy="6732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2797A8-5A4A-4FF1-B854-FA5F2D09FF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73456" y="1970603"/>
            <a:ext cx="620391" cy="68538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912C6-DB9B-46B6-A184-46B8D7C0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507" y="1307296"/>
            <a:ext cx="7563814" cy="35619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34" dirty="0"/>
              <a:t>Заряд АКБ от СЭС </a:t>
            </a:r>
          </a:p>
        </p:txBody>
      </p:sp>
    </p:spTree>
    <p:extLst>
      <p:ext uri="{BB962C8B-B14F-4D97-AF65-F5344CB8AC3E}">
        <p14:creationId xmlns:p14="http://schemas.microsoft.com/office/powerpoint/2010/main" val="96449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513" y="1960405"/>
            <a:ext cx="1689744" cy="68934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577" y="2809232"/>
            <a:ext cx="883347" cy="95794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982" y="1921381"/>
            <a:ext cx="930630" cy="93998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818" y="4307875"/>
            <a:ext cx="1184694" cy="84621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414" y="4204821"/>
            <a:ext cx="673568" cy="121715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0FF2949-496F-46CA-8080-90330A1DB4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9821" y="2934898"/>
            <a:ext cx="667659" cy="126441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280749">
            <a:off x="6728197" y="3019902"/>
            <a:ext cx="1506665" cy="384052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3B37520F-6103-400C-A081-8E38B4CD5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0213" y="4602227"/>
            <a:ext cx="762195" cy="602667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9586308-5A04-4D6E-8A36-F56DA378EF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2408" y="3796408"/>
            <a:ext cx="1032853" cy="148233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165301">
            <a:off x="4310730" y="3238102"/>
            <a:ext cx="1114692" cy="316939"/>
          </a:xfrm>
          <a:prstGeom prst="rect">
            <a:avLst/>
          </a:prstGeom>
        </p:spPr>
      </p:pic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3BFC6A87-30B4-44C3-BF9B-FCA96256F150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 flipV="1">
            <a:off x="6617475" y="3288203"/>
            <a:ext cx="1728096" cy="278907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stCxn id="12" idx="2"/>
            <a:endCxn id="26" idx="1"/>
          </p:cNvCxnSpPr>
          <p:nvPr/>
        </p:nvCxnSpPr>
        <p:spPr>
          <a:xfrm>
            <a:off x="3370386" y="2649758"/>
            <a:ext cx="2579430" cy="917351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>
            <a:off x="8592248" y="1928836"/>
            <a:ext cx="390009" cy="822369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17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3565269" y="4730979"/>
            <a:ext cx="704151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60983E3F-759A-49A2-B551-D5C0F6AB2489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 flipV="1">
            <a:off x="4942989" y="3567103"/>
            <a:ext cx="1006833" cy="1246294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57BE13C-C544-440F-B101-BD447EC6C0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9606419">
            <a:off x="3567280" y="4384019"/>
            <a:ext cx="752692" cy="43641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31ED8DE-B3AE-409C-87FB-4A3CBADD26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6579458">
            <a:off x="4955079" y="4082147"/>
            <a:ext cx="1161147" cy="6732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2797A8-5A4A-4FF1-B854-FA5F2D09FF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73456" y="1970603"/>
            <a:ext cx="620391" cy="68538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912C6-DB9B-46B6-A184-46B8D7C0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507" y="1307296"/>
            <a:ext cx="7563814" cy="35619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34" dirty="0"/>
              <a:t>Заряд АКБ от СЭС и электросети </a:t>
            </a:r>
          </a:p>
        </p:txBody>
      </p:sp>
    </p:spTree>
    <p:extLst>
      <p:ext uri="{BB962C8B-B14F-4D97-AF65-F5344CB8AC3E}">
        <p14:creationId xmlns:p14="http://schemas.microsoft.com/office/powerpoint/2010/main" val="356126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513" y="1960405"/>
            <a:ext cx="1689744" cy="68934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577" y="2809232"/>
            <a:ext cx="883347" cy="95794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982" y="1921381"/>
            <a:ext cx="930630" cy="93998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818" y="4307875"/>
            <a:ext cx="1184694" cy="84621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414" y="4204821"/>
            <a:ext cx="673568" cy="121715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0FF2949-496F-46CA-8080-90330A1DB4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9821" y="2934898"/>
            <a:ext cx="667659" cy="126441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062925">
            <a:off x="6728197" y="3019902"/>
            <a:ext cx="1506665" cy="384052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3B37520F-6103-400C-A081-8E38B4CD5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0213" y="4602227"/>
            <a:ext cx="762195" cy="602667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9586308-5A04-4D6E-8A36-F56DA378EF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2408" y="3796408"/>
            <a:ext cx="1032853" cy="148233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165301">
            <a:off x="4310730" y="3238102"/>
            <a:ext cx="1114692" cy="316939"/>
          </a:xfrm>
          <a:prstGeom prst="rect">
            <a:avLst/>
          </a:prstGeom>
        </p:spPr>
      </p:pic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3BFC6A87-30B4-44C3-BF9B-FCA96256F150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 flipV="1">
            <a:off x="6617475" y="3288203"/>
            <a:ext cx="1728096" cy="278907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stCxn id="12" idx="2"/>
            <a:endCxn id="26" idx="1"/>
          </p:cNvCxnSpPr>
          <p:nvPr/>
        </p:nvCxnSpPr>
        <p:spPr>
          <a:xfrm>
            <a:off x="3370386" y="2649758"/>
            <a:ext cx="2579430" cy="917351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3565269" y="4730979"/>
            <a:ext cx="704151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60983E3F-759A-49A2-B551-D5C0F6AB2489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 flipV="1">
            <a:off x="4942989" y="3567103"/>
            <a:ext cx="1006833" cy="1246294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57BE13C-C544-440F-B101-BD447EC6C0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0474293">
            <a:off x="3567280" y="4384019"/>
            <a:ext cx="752692" cy="43641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31ED8DE-B3AE-409C-87FB-4A3CBADD26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7243566">
            <a:off x="4841574" y="4213619"/>
            <a:ext cx="1161147" cy="6732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2797A8-5A4A-4FF1-B854-FA5F2D09FF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73456" y="1970603"/>
            <a:ext cx="620391" cy="68538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912C6-DB9B-46B6-A184-46B8D7C0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511" y="1307214"/>
            <a:ext cx="7563813" cy="3493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34" dirty="0"/>
              <a:t>Генерация мощности на выделенную нагрузку от СЭС, АКБ и ДГУ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534019E-5BE8-47B3-A4FC-D3D5E7212EE3}"/>
              </a:ext>
            </a:extLst>
          </p:cNvPr>
          <p:cNvCxnSpPr/>
          <p:nvPr/>
        </p:nvCxnSpPr>
        <p:spPr>
          <a:xfrm>
            <a:off x="5793047" y="2243121"/>
            <a:ext cx="301371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A27F1974-70DC-4155-B618-B3A2933B7BA2}"/>
              </a:ext>
            </a:extLst>
          </p:cNvPr>
          <p:cNvCxnSpPr>
            <a:stCxn id="9" idx="2"/>
            <a:endCxn id="26" idx="0"/>
          </p:cNvCxnSpPr>
          <p:nvPr/>
        </p:nvCxnSpPr>
        <p:spPr>
          <a:xfrm>
            <a:off x="6283644" y="2655988"/>
            <a:ext cx="0" cy="278906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AEE983F-08DE-4DBF-95EF-1A2D05F2C0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4168123">
            <a:off x="6292483" y="2273232"/>
            <a:ext cx="812802" cy="4712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2D65EEE-850A-4C01-ACC1-C4D61BF5BEF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637870">
            <a:off x="5796949" y="2098876"/>
            <a:ext cx="310143" cy="124057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8AEDC26-46F9-4495-A7F4-1423186CEBD7}"/>
              </a:ext>
            </a:extLst>
          </p:cNvPr>
          <p:cNvCxnSpPr>
            <a:endCxn id="16" idx="1"/>
          </p:cNvCxnSpPr>
          <p:nvPr/>
        </p:nvCxnSpPr>
        <p:spPr>
          <a:xfrm flipV="1">
            <a:off x="7802187" y="3288202"/>
            <a:ext cx="543391" cy="607391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6D260DF0-54F1-4795-A797-0789DA2740F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8409325">
            <a:off x="7842673" y="3457712"/>
            <a:ext cx="775358" cy="310144"/>
          </a:xfrm>
          <a:prstGeom prst="rect">
            <a:avLst/>
          </a:prstGeom>
        </p:spPr>
      </p:pic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1CA61E66-00CA-4D19-9DAF-0A05A9464A29}"/>
              </a:ext>
            </a:extLst>
          </p:cNvPr>
          <p:cNvCxnSpPr>
            <a:cxnSpLocks/>
          </p:cNvCxnSpPr>
          <p:nvPr/>
        </p:nvCxnSpPr>
        <p:spPr>
          <a:xfrm flipH="1">
            <a:off x="7288077" y="4813396"/>
            <a:ext cx="248188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536C44F-3532-444C-A296-C4FEC337E3D8}"/>
              </a:ext>
            </a:extLst>
          </p:cNvPr>
          <p:cNvSpPr txBox="1"/>
          <p:nvPr/>
        </p:nvSpPr>
        <p:spPr>
          <a:xfrm>
            <a:off x="8224334" y="4557694"/>
            <a:ext cx="471041" cy="26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17" dirty="0">
                <a:solidFill>
                  <a:srgbClr val="657383"/>
                </a:solidFill>
              </a:rPr>
              <a:t>ТП</a:t>
            </a:r>
          </a:p>
        </p:txBody>
      </p:sp>
    </p:spTree>
    <p:extLst>
      <p:ext uri="{BB962C8B-B14F-4D97-AF65-F5344CB8AC3E}">
        <p14:creationId xmlns:p14="http://schemas.microsoft.com/office/powerpoint/2010/main" val="938205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77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" y="57407"/>
            <a:ext cx="2877499" cy="13182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679" y="2347186"/>
            <a:ext cx="1051420" cy="22706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" y="2763629"/>
            <a:ext cx="1654023" cy="167064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19" y="5019969"/>
            <a:ext cx="614158" cy="164853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0124" y="3649290"/>
            <a:ext cx="1051421" cy="268009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11417701" y="1166172"/>
            <a:ext cx="315376" cy="1104560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1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801" y="2881124"/>
            <a:ext cx="982935" cy="12096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53513"/>
            <a:ext cx="1654024" cy="1181446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6398349" y="264814"/>
            <a:ext cx="0" cy="6328372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58313" y="3509230"/>
            <a:ext cx="7423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 flipV="1">
            <a:off x="2784887" y="3482521"/>
            <a:ext cx="3613462" cy="2670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02875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2711" y="3645655"/>
            <a:ext cx="935530" cy="265998"/>
          </a:xfrm>
          <a:prstGeom prst="rect">
            <a:avLst/>
          </a:prstGeom>
        </p:spPr>
      </p:pic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6398349" y="3489198"/>
            <a:ext cx="2142931" cy="667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2395" y="3482521"/>
            <a:ext cx="19372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6058B4E5-73F9-4221-813D-A6AEDCDDBA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1642" y="6109720"/>
            <a:ext cx="935530" cy="26599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48CD9DDB-9252-43FD-8467-65A7F1E3B3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6888" y="3645655"/>
            <a:ext cx="935530" cy="265998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4AD7BC58-19C6-4CFE-9D7D-426FE7C09B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2498" y="6123756"/>
            <a:ext cx="935530" cy="265998"/>
          </a:xfrm>
          <a:prstGeom prst="rect">
            <a:avLst/>
          </a:prstGeom>
        </p:spPr>
      </p:pic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E6C4A853-12D3-45D9-896B-356054897F02}"/>
              </a:ext>
            </a:extLst>
          </p:cNvPr>
          <p:cNvCxnSpPr>
            <a:cxnSpLocks/>
          </p:cNvCxnSpPr>
          <p:nvPr/>
        </p:nvCxnSpPr>
        <p:spPr>
          <a:xfrm>
            <a:off x="4252677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5D1A1D3-57AD-4D4A-B216-C3721025A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1280" y="2650307"/>
            <a:ext cx="645633" cy="1677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CE1D05-4CA1-4145-86B3-01AD0E379482}"/>
              </a:ext>
            </a:extLst>
          </p:cNvPr>
          <p:cNvSpPr txBox="1"/>
          <p:nvPr/>
        </p:nvSpPr>
        <p:spPr>
          <a:xfrm>
            <a:off x="6783916" y="491118"/>
            <a:ext cx="5404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Генерация мощности в сеть от АКБ и ДГУ </a:t>
            </a:r>
          </a:p>
        </p:txBody>
      </p:sp>
    </p:spTree>
    <p:extLst>
      <p:ext uri="{BB962C8B-B14F-4D97-AF65-F5344CB8AC3E}">
        <p14:creationId xmlns:p14="http://schemas.microsoft.com/office/powerpoint/2010/main" val="2536065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" y="57407"/>
            <a:ext cx="2877499" cy="13182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679" y="2347186"/>
            <a:ext cx="1051420" cy="22706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" y="2763629"/>
            <a:ext cx="1654023" cy="167064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19" y="5019969"/>
            <a:ext cx="614158" cy="164853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620124" y="3649290"/>
            <a:ext cx="1051421" cy="268009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11417701" y="1166172"/>
            <a:ext cx="315376" cy="1104560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1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801" y="2881124"/>
            <a:ext cx="982935" cy="12096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53513"/>
            <a:ext cx="1654024" cy="1181446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6398349" y="264814"/>
            <a:ext cx="0" cy="6328372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 flipV="1">
            <a:off x="2688879" y="1246240"/>
            <a:ext cx="3709470" cy="26707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58313" y="3509230"/>
            <a:ext cx="7423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6398349" y="3489198"/>
            <a:ext cx="2142931" cy="667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2395" y="3482521"/>
            <a:ext cx="19372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2C257CCA-D95E-419C-986A-C754A2F592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9705" y="1375669"/>
            <a:ext cx="935530" cy="26599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48CD9DDB-9252-43FD-8467-65A7F1E3B3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7086888" y="3645655"/>
            <a:ext cx="935530" cy="265998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5D1A1D3-57AD-4D4A-B216-C3721025A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1280" y="2650307"/>
            <a:ext cx="645633" cy="167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11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" y="57407"/>
            <a:ext cx="2877499" cy="13182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679" y="2347186"/>
            <a:ext cx="1051420" cy="22706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" y="2763629"/>
            <a:ext cx="1654023" cy="167064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19" y="5019969"/>
            <a:ext cx="614158" cy="164853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620124" y="3649290"/>
            <a:ext cx="1051421" cy="268009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11417701" y="1166172"/>
            <a:ext cx="315376" cy="1104560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1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801" y="2881124"/>
            <a:ext cx="982935" cy="12096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53513"/>
            <a:ext cx="1654024" cy="1181446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6398349" y="264814"/>
            <a:ext cx="0" cy="6328372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 flipV="1">
            <a:off x="2688879" y="1246240"/>
            <a:ext cx="3709470" cy="26707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58313" y="3509230"/>
            <a:ext cx="7423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02875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6398349" y="3489198"/>
            <a:ext cx="2142931" cy="667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2395" y="3482521"/>
            <a:ext cx="19372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2C257CCA-D95E-419C-986A-C754A2F592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9705" y="1375669"/>
            <a:ext cx="935530" cy="26599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48CD9DDB-9252-43FD-8467-65A7F1E3B3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7086888" y="3645655"/>
            <a:ext cx="935530" cy="265998"/>
          </a:xfrm>
          <a:prstGeom prst="rect">
            <a:avLst/>
          </a:prstGeom>
        </p:spPr>
      </p:pic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E6C4A853-12D3-45D9-896B-356054897F02}"/>
              </a:ext>
            </a:extLst>
          </p:cNvPr>
          <p:cNvCxnSpPr>
            <a:cxnSpLocks/>
          </p:cNvCxnSpPr>
          <p:nvPr/>
        </p:nvCxnSpPr>
        <p:spPr>
          <a:xfrm>
            <a:off x="4252677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5D1A1D3-57AD-4D4A-B216-C3721025A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1280" y="2650307"/>
            <a:ext cx="645633" cy="1677782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AC8C4B7-C66C-4BEC-B37F-5FBADC83E3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2131206" y="6109720"/>
            <a:ext cx="935530" cy="265998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9DD38E2-C914-4BA8-BB5C-8BF207A03E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5319101" y="6109720"/>
            <a:ext cx="935530" cy="2659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5EBFF1-6449-4E79-AAAE-73C9DACE676B}"/>
              </a:ext>
            </a:extLst>
          </p:cNvPr>
          <p:cNvSpPr txBox="1"/>
          <p:nvPr/>
        </p:nvSpPr>
        <p:spPr>
          <a:xfrm>
            <a:off x="7282412" y="320605"/>
            <a:ext cx="426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Зарядка АКБ от ФЭМ и электросети</a:t>
            </a:r>
          </a:p>
        </p:txBody>
      </p:sp>
    </p:spTree>
    <p:extLst>
      <p:ext uri="{BB962C8B-B14F-4D97-AF65-F5344CB8AC3E}">
        <p14:creationId xmlns:p14="http://schemas.microsoft.com/office/powerpoint/2010/main" val="160131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" y="57407"/>
            <a:ext cx="2877499" cy="13182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679" y="2347186"/>
            <a:ext cx="1051420" cy="22706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" y="2763629"/>
            <a:ext cx="1654023" cy="167064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19" y="5019969"/>
            <a:ext cx="614158" cy="164853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1290" b="-34840"/>
          <a:stretch/>
        </p:blipFill>
        <p:spPr>
          <a:xfrm>
            <a:off x="9620124" y="3649290"/>
            <a:ext cx="827575" cy="361385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11417701" y="1166172"/>
            <a:ext cx="315376" cy="1104560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1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801" y="2881124"/>
            <a:ext cx="982935" cy="12096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53513"/>
            <a:ext cx="1654024" cy="1181446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6398349" y="264814"/>
            <a:ext cx="0" cy="6328372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 flipV="1">
            <a:off x="2688879" y="1246240"/>
            <a:ext cx="3709470" cy="26707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58313" y="3509230"/>
            <a:ext cx="7423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02875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2395" y="3482521"/>
            <a:ext cx="19372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2C257CCA-D95E-419C-986A-C754A2F592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9705" y="1375669"/>
            <a:ext cx="935530" cy="265998"/>
          </a:xfrm>
          <a:prstGeom prst="rect">
            <a:avLst/>
          </a:prstGeom>
        </p:spPr>
      </p:pic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E6C4A853-12D3-45D9-896B-356054897F02}"/>
              </a:ext>
            </a:extLst>
          </p:cNvPr>
          <p:cNvCxnSpPr>
            <a:cxnSpLocks/>
          </p:cNvCxnSpPr>
          <p:nvPr/>
        </p:nvCxnSpPr>
        <p:spPr>
          <a:xfrm>
            <a:off x="4252677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5D1A1D3-57AD-4D4A-B216-C3721025A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1280" y="2650307"/>
            <a:ext cx="645633" cy="1677782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AC8C4B7-C66C-4BEC-B37F-5FBADC83E3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2131206" y="6109720"/>
            <a:ext cx="935530" cy="265998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9DD38E2-C914-4BA8-BB5C-8BF207A03E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5319101" y="6109720"/>
            <a:ext cx="935530" cy="2659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1EB43A-D693-48E8-9CF4-57610B398264}"/>
              </a:ext>
            </a:extLst>
          </p:cNvPr>
          <p:cNvSpPr txBox="1"/>
          <p:nvPr/>
        </p:nvSpPr>
        <p:spPr>
          <a:xfrm>
            <a:off x="7893952" y="516481"/>
            <a:ext cx="2436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Зарядка АКБ от ФЭМ</a:t>
            </a:r>
          </a:p>
        </p:txBody>
      </p:sp>
    </p:spTree>
    <p:extLst>
      <p:ext uri="{BB962C8B-B14F-4D97-AF65-F5344CB8AC3E}">
        <p14:creationId xmlns:p14="http://schemas.microsoft.com/office/powerpoint/2010/main" val="3237225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" y="57407"/>
            <a:ext cx="2877499" cy="13182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679" y="2347186"/>
            <a:ext cx="1051420" cy="22706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" y="2763629"/>
            <a:ext cx="1654023" cy="167064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19" y="5019969"/>
            <a:ext cx="614158" cy="164853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3883" t="-415" r="27017" b="6893"/>
          <a:stretch/>
        </p:blipFill>
        <p:spPr>
          <a:xfrm rot="10800000">
            <a:off x="9752600" y="3654683"/>
            <a:ext cx="808168" cy="250647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11417701" y="1166172"/>
            <a:ext cx="315376" cy="1104560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1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801" y="2881124"/>
            <a:ext cx="982935" cy="12096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53513"/>
            <a:ext cx="1654024" cy="1181446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6398349" y="264814"/>
            <a:ext cx="0" cy="6328372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58313" y="3509230"/>
            <a:ext cx="7423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2395" y="3482521"/>
            <a:ext cx="19372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5D1A1D3-57AD-4D4A-B216-C3721025A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1280" y="2650307"/>
            <a:ext cx="645633" cy="16777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7F48F3-94B5-469F-BB78-E43A394E2133}"/>
              </a:ext>
            </a:extLst>
          </p:cNvPr>
          <p:cNvSpPr txBox="1"/>
          <p:nvPr/>
        </p:nvSpPr>
        <p:spPr>
          <a:xfrm>
            <a:off x="6953061" y="525101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Отключен</a:t>
            </a:r>
          </a:p>
        </p:txBody>
      </p:sp>
    </p:spTree>
    <p:extLst>
      <p:ext uri="{BB962C8B-B14F-4D97-AF65-F5344CB8AC3E}">
        <p14:creationId xmlns:p14="http://schemas.microsoft.com/office/powerpoint/2010/main" val="4164074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" y="57407"/>
            <a:ext cx="2877499" cy="13182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679" y="2347186"/>
            <a:ext cx="1051420" cy="22706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" y="2763629"/>
            <a:ext cx="1654023" cy="167064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19" y="5019969"/>
            <a:ext cx="614158" cy="1648534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11417701" y="1166172"/>
            <a:ext cx="315376" cy="1104560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1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801" y="2881124"/>
            <a:ext cx="982935" cy="12096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253513"/>
            <a:ext cx="1654024" cy="1181446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6398349" y="264814"/>
            <a:ext cx="0" cy="6328372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 flipV="1">
            <a:off x="2688879" y="1246240"/>
            <a:ext cx="3709470" cy="26707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58313" y="3509230"/>
            <a:ext cx="7423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 flipV="1">
            <a:off x="2784887" y="3482521"/>
            <a:ext cx="3613462" cy="2670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02875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6398349" y="3489198"/>
            <a:ext cx="2142931" cy="667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2395" y="3482521"/>
            <a:ext cx="19372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E6C4A853-12D3-45D9-896B-356054897F02}"/>
              </a:ext>
            </a:extLst>
          </p:cNvPr>
          <p:cNvCxnSpPr>
            <a:cxnSpLocks/>
          </p:cNvCxnSpPr>
          <p:nvPr/>
        </p:nvCxnSpPr>
        <p:spPr>
          <a:xfrm>
            <a:off x="4252677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5D1A1D3-57AD-4D4A-B216-C3721025A9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1280" y="2650307"/>
            <a:ext cx="645633" cy="16777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35C442-C233-4711-BDA0-D6CE79D4EE6C}"/>
              </a:ext>
            </a:extLst>
          </p:cNvPr>
          <p:cNvSpPr txBox="1"/>
          <p:nvPr/>
        </p:nvSpPr>
        <p:spPr>
          <a:xfrm>
            <a:off x="7867462" y="5973294"/>
            <a:ext cx="1557196" cy="38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 определен</a:t>
            </a:r>
          </a:p>
        </p:txBody>
      </p:sp>
    </p:spTree>
    <p:extLst>
      <p:ext uri="{BB962C8B-B14F-4D97-AF65-F5344CB8AC3E}">
        <p14:creationId xmlns:p14="http://schemas.microsoft.com/office/powerpoint/2010/main" val="106456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" y="57407"/>
            <a:ext cx="2877499" cy="13182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679" y="2347186"/>
            <a:ext cx="1051420" cy="22706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" y="2763629"/>
            <a:ext cx="1654023" cy="167064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19" y="5019969"/>
            <a:ext cx="614158" cy="164853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0124" y="3649290"/>
            <a:ext cx="1051421" cy="268009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11417701" y="1166172"/>
            <a:ext cx="315376" cy="1104560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17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801" y="2881124"/>
            <a:ext cx="982935" cy="12096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53513"/>
            <a:ext cx="1654024" cy="1181446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6398349" y="264814"/>
            <a:ext cx="0" cy="6328372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 flipV="1">
            <a:off x="2688879" y="1246240"/>
            <a:ext cx="3709470" cy="26707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58313" y="3509230"/>
            <a:ext cx="7423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 flipV="1">
            <a:off x="2784887" y="3482521"/>
            <a:ext cx="3613462" cy="2670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02875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2711" y="3645655"/>
            <a:ext cx="935530" cy="265998"/>
          </a:xfrm>
          <a:prstGeom prst="rect">
            <a:avLst/>
          </a:prstGeom>
        </p:spPr>
      </p:pic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6398349" y="3489198"/>
            <a:ext cx="2142931" cy="667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2395" y="3482521"/>
            <a:ext cx="19372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6058B4E5-73F9-4221-813D-A6AEDCDDBA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1642" y="6109720"/>
            <a:ext cx="935530" cy="265998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2C257CCA-D95E-419C-986A-C754A2F592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9705" y="1375669"/>
            <a:ext cx="935530" cy="26599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48CD9DDB-9252-43FD-8467-65A7F1E3B3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6888" y="3645655"/>
            <a:ext cx="935530" cy="265998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4AD7BC58-19C6-4CFE-9D7D-426FE7C09B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2498" y="6123756"/>
            <a:ext cx="935530" cy="265998"/>
          </a:xfrm>
          <a:prstGeom prst="rect">
            <a:avLst/>
          </a:prstGeom>
        </p:spPr>
      </p:pic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E6C4A853-12D3-45D9-896B-356054897F02}"/>
              </a:ext>
            </a:extLst>
          </p:cNvPr>
          <p:cNvCxnSpPr>
            <a:cxnSpLocks/>
          </p:cNvCxnSpPr>
          <p:nvPr/>
        </p:nvCxnSpPr>
        <p:spPr>
          <a:xfrm>
            <a:off x="4252677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5D1A1D3-57AD-4D4A-B216-C3721025A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1280" y="2650307"/>
            <a:ext cx="645633" cy="1677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CE1D05-4CA1-4145-86B3-01AD0E379482}"/>
              </a:ext>
            </a:extLst>
          </p:cNvPr>
          <p:cNvSpPr txBox="1"/>
          <p:nvPr/>
        </p:nvSpPr>
        <p:spPr>
          <a:xfrm>
            <a:off x="6473231" y="497941"/>
            <a:ext cx="5404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Генерация мощности в сеть от ФЭМ, АКБ и ДГУ </a:t>
            </a:r>
          </a:p>
        </p:txBody>
      </p:sp>
    </p:spTree>
    <p:extLst>
      <p:ext uri="{BB962C8B-B14F-4D97-AF65-F5344CB8AC3E}">
        <p14:creationId xmlns:p14="http://schemas.microsoft.com/office/powerpoint/2010/main" val="871998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" y="57407"/>
            <a:ext cx="2877499" cy="13182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679" y="2347186"/>
            <a:ext cx="1051420" cy="22706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" y="2763629"/>
            <a:ext cx="1654023" cy="167064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19" y="5019969"/>
            <a:ext cx="614158" cy="164853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620124" y="3649290"/>
            <a:ext cx="1051421" cy="268009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11417701" y="1166172"/>
            <a:ext cx="315376" cy="1104560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1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801" y="2881124"/>
            <a:ext cx="982935" cy="12096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53513"/>
            <a:ext cx="1654024" cy="1181446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6398349" y="264814"/>
            <a:ext cx="0" cy="6328372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58313" y="3509230"/>
            <a:ext cx="7423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6398349" y="3489198"/>
            <a:ext cx="2142931" cy="667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2395" y="3482521"/>
            <a:ext cx="19372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5D1A1D3-57AD-4D4A-B216-C3721025A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1280" y="2650307"/>
            <a:ext cx="645633" cy="167778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3718755-9BF5-46E0-9931-CB018DD862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7142132" y="3645984"/>
            <a:ext cx="935530" cy="26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5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" y="57407"/>
            <a:ext cx="2877499" cy="13182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679" y="2347186"/>
            <a:ext cx="1051420" cy="22706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" y="2763629"/>
            <a:ext cx="1654023" cy="167064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19" y="5019969"/>
            <a:ext cx="614158" cy="164853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620124" y="3649290"/>
            <a:ext cx="1051421" cy="268009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11417701" y="1166172"/>
            <a:ext cx="315376" cy="1104560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1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801" y="2881124"/>
            <a:ext cx="982935" cy="12096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53513"/>
            <a:ext cx="1654024" cy="1181446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6398349" y="264814"/>
            <a:ext cx="0" cy="6328372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58313" y="3509230"/>
            <a:ext cx="7423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02875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6398349" y="3489198"/>
            <a:ext cx="2142931" cy="667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2395" y="3482521"/>
            <a:ext cx="19372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E6C4A853-12D3-45D9-896B-356054897F02}"/>
              </a:ext>
            </a:extLst>
          </p:cNvPr>
          <p:cNvCxnSpPr>
            <a:cxnSpLocks/>
          </p:cNvCxnSpPr>
          <p:nvPr/>
        </p:nvCxnSpPr>
        <p:spPr>
          <a:xfrm>
            <a:off x="4252677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5D1A1D3-57AD-4D4A-B216-C3721025A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1280" y="2650307"/>
            <a:ext cx="645633" cy="167778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3718755-9BF5-46E0-9931-CB018DD862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7142132" y="3645984"/>
            <a:ext cx="935530" cy="265998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0C75C33-781B-4F9A-A819-E1BCB59CB5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5226996" y="6123756"/>
            <a:ext cx="935530" cy="265998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C3235E0-4A6C-4ADF-9F2C-AF9C2163F0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2131206" y="6109720"/>
            <a:ext cx="935530" cy="2659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BDB52D-B202-474C-8BF5-EC63C6F081C9}"/>
              </a:ext>
            </a:extLst>
          </p:cNvPr>
          <p:cNvSpPr txBox="1"/>
          <p:nvPr/>
        </p:nvSpPr>
        <p:spPr>
          <a:xfrm>
            <a:off x="7926140" y="516481"/>
            <a:ext cx="2372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Зарядка АКБ от сети</a:t>
            </a:r>
          </a:p>
        </p:txBody>
      </p:sp>
    </p:spTree>
    <p:extLst>
      <p:ext uri="{BB962C8B-B14F-4D97-AF65-F5344CB8AC3E}">
        <p14:creationId xmlns:p14="http://schemas.microsoft.com/office/powerpoint/2010/main" val="290860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" y="57407"/>
            <a:ext cx="2877499" cy="13182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679" y="2347186"/>
            <a:ext cx="1051420" cy="22706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" y="2763629"/>
            <a:ext cx="1654023" cy="167064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19" y="5019969"/>
            <a:ext cx="614158" cy="164853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0124" y="3649290"/>
            <a:ext cx="1051421" cy="268009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11417701" y="1166172"/>
            <a:ext cx="315376" cy="1104560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1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801" y="2881124"/>
            <a:ext cx="982935" cy="12096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53513"/>
            <a:ext cx="1654024" cy="1181446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6398349" y="264814"/>
            <a:ext cx="0" cy="6328372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58313" y="3509230"/>
            <a:ext cx="7423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02875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6398349" y="3489198"/>
            <a:ext cx="2142931" cy="667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2395" y="3482521"/>
            <a:ext cx="19372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6058B4E5-73F9-4221-813D-A6AEDCDDBA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1642" y="6109720"/>
            <a:ext cx="935530" cy="26599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48CD9DDB-9252-43FD-8467-65A7F1E3B3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6888" y="3645655"/>
            <a:ext cx="935530" cy="265998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4AD7BC58-19C6-4CFE-9D7D-426FE7C09B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2498" y="6123756"/>
            <a:ext cx="935530" cy="265998"/>
          </a:xfrm>
          <a:prstGeom prst="rect">
            <a:avLst/>
          </a:prstGeom>
        </p:spPr>
      </p:pic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E6C4A853-12D3-45D9-896B-356054897F02}"/>
              </a:ext>
            </a:extLst>
          </p:cNvPr>
          <p:cNvCxnSpPr>
            <a:cxnSpLocks/>
          </p:cNvCxnSpPr>
          <p:nvPr/>
        </p:nvCxnSpPr>
        <p:spPr>
          <a:xfrm>
            <a:off x="4252677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5D1A1D3-57AD-4D4A-B216-C3721025A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1280" y="2650307"/>
            <a:ext cx="645633" cy="16777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B7611A-C47E-406D-B99A-6A07A9D69A93}"/>
              </a:ext>
            </a:extLst>
          </p:cNvPr>
          <p:cNvSpPr txBox="1"/>
          <p:nvPr/>
        </p:nvSpPr>
        <p:spPr>
          <a:xfrm>
            <a:off x="6893169" y="717452"/>
            <a:ext cx="2789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Генерация в сеть от АКБ</a:t>
            </a:r>
          </a:p>
        </p:txBody>
      </p:sp>
    </p:spTree>
    <p:extLst>
      <p:ext uri="{BB962C8B-B14F-4D97-AF65-F5344CB8AC3E}">
        <p14:creationId xmlns:p14="http://schemas.microsoft.com/office/powerpoint/2010/main" val="3893697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" y="57407"/>
            <a:ext cx="2877499" cy="13182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679" y="2347186"/>
            <a:ext cx="1051420" cy="22706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" y="2763629"/>
            <a:ext cx="1654023" cy="167064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19" y="5019969"/>
            <a:ext cx="614158" cy="164853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0124" y="3649290"/>
            <a:ext cx="1051421" cy="268009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11417701" y="1166172"/>
            <a:ext cx="315376" cy="1104560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1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801" y="2881124"/>
            <a:ext cx="982935" cy="12096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53513"/>
            <a:ext cx="1654024" cy="1181446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6398349" y="264814"/>
            <a:ext cx="0" cy="6328372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 flipV="1">
            <a:off x="2688879" y="1246240"/>
            <a:ext cx="3709470" cy="26707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58313" y="3509230"/>
            <a:ext cx="7423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02875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6398349" y="3489198"/>
            <a:ext cx="2142931" cy="667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2395" y="3482521"/>
            <a:ext cx="19372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6058B4E5-73F9-4221-813D-A6AEDCDDBA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1642" y="6109720"/>
            <a:ext cx="935530" cy="265998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2C257CCA-D95E-419C-986A-C754A2F592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9705" y="1375669"/>
            <a:ext cx="935530" cy="26599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48CD9DDB-9252-43FD-8467-65A7F1E3B3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6888" y="3645655"/>
            <a:ext cx="935530" cy="265998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4AD7BC58-19C6-4CFE-9D7D-426FE7C09B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2498" y="6123756"/>
            <a:ext cx="935530" cy="265998"/>
          </a:xfrm>
          <a:prstGeom prst="rect">
            <a:avLst/>
          </a:prstGeom>
        </p:spPr>
      </p:pic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E6C4A853-12D3-45D9-896B-356054897F02}"/>
              </a:ext>
            </a:extLst>
          </p:cNvPr>
          <p:cNvCxnSpPr>
            <a:cxnSpLocks/>
          </p:cNvCxnSpPr>
          <p:nvPr/>
        </p:nvCxnSpPr>
        <p:spPr>
          <a:xfrm>
            <a:off x="4252677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5D1A1D3-57AD-4D4A-B216-C3721025A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1280" y="2650307"/>
            <a:ext cx="645633" cy="16777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3F9E73-2723-40FA-8E94-BCA6BF0A97CB}"/>
              </a:ext>
            </a:extLst>
          </p:cNvPr>
          <p:cNvSpPr txBox="1"/>
          <p:nvPr/>
        </p:nvSpPr>
        <p:spPr>
          <a:xfrm>
            <a:off x="6808056" y="316426"/>
            <a:ext cx="4757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Генерация мощности в сеть от ФЭМ и АКБ</a:t>
            </a:r>
          </a:p>
        </p:txBody>
      </p:sp>
    </p:spTree>
    <p:extLst>
      <p:ext uri="{BB962C8B-B14F-4D97-AF65-F5344CB8AC3E}">
        <p14:creationId xmlns:p14="http://schemas.microsoft.com/office/powerpoint/2010/main" val="2582072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" y="57407"/>
            <a:ext cx="2877499" cy="13182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679" y="2347186"/>
            <a:ext cx="1051420" cy="22706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" y="2763629"/>
            <a:ext cx="1654023" cy="167064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19" y="5019969"/>
            <a:ext cx="614158" cy="164853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0124" y="3649290"/>
            <a:ext cx="1051421" cy="268009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11417701" y="1166172"/>
            <a:ext cx="315376" cy="1104560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1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801" y="2881124"/>
            <a:ext cx="982935" cy="12096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53513"/>
            <a:ext cx="1654024" cy="1181446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6398349" y="264814"/>
            <a:ext cx="0" cy="6328372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 flipV="1">
            <a:off x="2688879" y="1246240"/>
            <a:ext cx="3709470" cy="26707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58313" y="3509230"/>
            <a:ext cx="7423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6398349" y="3489198"/>
            <a:ext cx="2142931" cy="667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2395" y="3482521"/>
            <a:ext cx="19372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2C257CCA-D95E-419C-986A-C754A2F592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9705" y="1375669"/>
            <a:ext cx="935530" cy="26599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48CD9DDB-9252-43FD-8467-65A7F1E3B3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6888" y="3645655"/>
            <a:ext cx="935530" cy="265998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5D1A1D3-57AD-4D4A-B216-C3721025A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1280" y="2650307"/>
            <a:ext cx="645633" cy="16777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6D4C89-6F6C-4AFD-BBB3-099FB83A9041}"/>
              </a:ext>
            </a:extLst>
          </p:cNvPr>
          <p:cNvSpPr txBox="1"/>
          <p:nvPr/>
        </p:nvSpPr>
        <p:spPr>
          <a:xfrm>
            <a:off x="7073375" y="516481"/>
            <a:ext cx="4078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Генерация мощности в сеть от ФЭМ</a:t>
            </a:r>
          </a:p>
        </p:txBody>
      </p:sp>
    </p:spTree>
    <p:extLst>
      <p:ext uri="{BB962C8B-B14F-4D97-AF65-F5344CB8AC3E}">
        <p14:creationId xmlns:p14="http://schemas.microsoft.com/office/powerpoint/2010/main" val="4042242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" y="57407"/>
            <a:ext cx="2877499" cy="13182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679" y="2347186"/>
            <a:ext cx="1051420" cy="22706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" y="2763629"/>
            <a:ext cx="1654023" cy="167064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19" y="5019969"/>
            <a:ext cx="614158" cy="164853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0124" y="3649290"/>
            <a:ext cx="1051421" cy="268009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11417701" y="1166172"/>
            <a:ext cx="315376" cy="1104560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1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801" y="2881124"/>
            <a:ext cx="982935" cy="12096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53513"/>
            <a:ext cx="1654024" cy="1181446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6398349" y="264814"/>
            <a:ext cx="0" cy="6328372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 flipV="1">
            <a:off x="2688879" y="1246240"/>
            <a:ext cx="3709470" cy="26707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58313" y="3509230"/>
            <a:ext cx="7423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02875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6398349" y="3489198"/>
            <a:ext cx="2142931" cy="667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2395" y="3482521"/>
            <a:ext cx="19372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2C257CCA-D95E-419C-986A-C754A2F592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9705" y="1375669"/>
            <a:ext cx="935530" cy="26599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48CD9DDB-9252-43FD-8467-65A7F1E3B3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6888" y="3645655"/>
            <a:ext cx="935530" cy="265998"/>
          </a:xfrm>
          <a:prstGeom prst="rect">
            <a:avLst/>
          </a:prstGeom>
        </p:spPr>
      </p:pic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E6C4A853-12D3-45D9-896B-356054897F02}"/>
              </a:ext>
            </a:extLst>
          </p:cNvPr>
          <p:cNvCxnSpPr>
            <a:cxnSpLocks/>
          </p:cNvCxnSpPr>
          <p:nvPr/>
        </p:nvCxnSpPr>
        <p:spPr>
          <a:xfrm>
            <a:off x="4252677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5D1A1D3-57AD-4D4A-B216-C3721025A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1280" y="2650307"/>
            <a:ext cx="645633" cy="1677782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AC8C4B7-C66C-4BEC-B37F-5FBADC83E3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2131206" y="6109720"/>
            <a:ext cx="935530" cy="265998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9DD38E2-C914-4BA8-BB5C-8BF207A03E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5319101" y="6109720"/>
            <a:ext cx="935530" cy="2659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35B606-FBD8-44D0-A946-4653995CAF06}"/>
              </a:ext>
            </a:extLst>
          </p:cNvPr>
          <p:cNvSpPr txBox="1"/>
          <p:nvPr/>
        </p:nvSpPr>
        <p:spPr>
          <a:xfrm>
            <a:off x="6446608" y="516481"/>
            <a:ext cx="5584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Генерация мощности от ФЭМ на сеть и заряд АКБ</a:t>
            </a:r>
          </a:p>
        </p:txBody>
      </p:sp>
    </p:spTree>
    <p:extLst>
      <p:ext uri="{BB962C8B-B14F-4D97-AF65-F5344CB8AC3E}">
        <p14:creationId xmlns:p14="http://schemas.microsoft.com/office/powerpoint/2010/main" val="1058804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" y="57407"/>
            <a:ext cx="2877499" cy="13182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679" y="2347186"/>
            <a:ext cx="1051420" cy="22706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" y="2763629"/>
            <a:ext cx="1654023" cy="167064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19" y="5019969"/>
            <a:ext cx="614158" cy="164853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0124" y="3649290"/>
            <a:ext cx="1051421" cy="268009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11417701" y="1166172"/>
            <a:ext cx="315376" cy="1104560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1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801" y="2881124"/>
            <a:ext cx="982935" cy="12096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53513"/>
            <a:ext cx="1654024" cy="1181446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6398349" y="264814"/>
            <a:ext cx="0" cy="6328372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 flipV="1">
            <a:off x="2688879" y="1246240"/>
            <a:ext cx="3709470" cy="26707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58313" y="3509230"/>
            <a:ext cx="7423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02875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6398349" y="3489198"/>
            <a:ext cx="2142931" cy="667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2395" y="3482521"/>
            <a:ext cx="19372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6058B4E5-73F9-4221-813D-A6AEDCDDBA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1642" y="6109720"/>
            <a:ext cx="935530" cy="265998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2C257CCA-D95E-419C-986A-C754A2F592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9705" y="1375669"/>
            <a:ext cx="935530" cy="26599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48CD9DDB-9252-43FD-8467-65A7F1E3B3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6888" y="3645655"/>
            <a:ext cx="935530" cy="265998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4AD7BC58-19C6-4CFE-9D7D-426FE7C09B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2498" y="6123756"/>
            <a:ext cx="935530" cy="265998"/>
          </a:xfrm>
          <a:prstGeom prst="rect">
            <a:avLst/>
          </a:prstGeom>
        </p:spPr>
      </p:pic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E6C4A853-12D3-45D9-896B-356054897F02}"/>
              </a:ext>
            </a:extLst>
          </p:cNvPr>
          <p:cNvCxnSpPr>
            <a:cxnSpLocks/>
          </p:cNvCxnSpPr>
          <p:nvPr/>
        </p:nvCxnSpPr>
        <p:spPr>
          <a:xfrm>
            <a:off x="4252677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5D1A1D3-57AD-4D4A-B216-C3721025A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1280" y="2650307"/>
            <a:ext cx="645633" cy="167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5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912C6-DB9B-46B6-A184-46B8D7C0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511" y="1307019"/>
            <a:ext cx="6672869" cy="30761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34" dirty="0"/>
              <a:t>Генерация мощности в сеть от ФЭМ и АКБ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16" y="1749196"/>
            <a:ext cx="1689744" cy="68934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701" y="2960420"/>
            <a:ext cx="883347" cy="95794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816" y="2960423"/>
            <a:ext cx="930630" cy="93998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740" y="4161035"/>
            <a:ext cx="673568" cy="121715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5950" y="3113050"/>
            <a:ext cx="1051421" cy="26800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1699" y="3469071"/>
            <a:ext cx="850014" cy="316939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8595371" y="2093872"/>
            <a:ext cx="390009" cy="815694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17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3613" y="3087576"/>
            <a:ext cx="620391" cy="68538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9113" y="1697674"/>
            <a:ext cx="1208388" cy="70673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9321259-E4E6-4A17-8EE9-CF77888756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4449" y="2805447"/>
            <a:ext cx="715017" cy="1258667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2124" y="2098123"/>
            <a:ext cx="1146106" cy="67030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01103" y="4346507"/>
            <a:ext cx="1184694" cy="846210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5649178" y="2093877"/>
            <a:ext cx="0" cy="3126773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380688" y="2438545"/>
            <a:ext cx="0" cy="97126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3380689" y="2535671"/>
            <a:ext cx="2268490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432902" y="4769610"/>
            <a:ext cx="387845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494309" y="4767955"/>
            <a:ext cx="1154870" cy="1656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Рисунок 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4308" y="4064108"/>
            <a:ext cx="1092350" cy="638868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718" y="4862128"/>
            <a:ext cx="935530" cy="265998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2562" y="2572340"/>
            <a:ext cx="935530" cy="265998"/>
          </a:xfrm>
          <a:prstGeom prst="rect">
            <a:avLst/>
          </a:prstGeom>
        </p:spPr>
      </p:pic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661912" y="3434781"/>
            <a:ext cx="912534" cy="1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7418024" y="3434781"/>
            <a:ext cx="912534" cy="1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Рисунок 7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7580" y="2098123"/>
            <a:ext cx="1146106" cy="670308"/>
          </a:xfrm>
          <a:prstGeom prst="rect">
            <a:avLst/>
          </a:prstGeom>
        </p:spPr>
      </p:pic>
      <p:pic>
        <p:nvPicPr>
          <p:cNvPr id="75" name="Рисунок 7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9476" y="3867423"/>
            <a:ext cx="875542" cy="51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7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3" y="857251"/>
            <a:ext cx="1689744" cy="68934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95" y="2301307"/>
            <a:ext cx="897523" cy="95794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481" y="2208132"/>
            <a:ext cx="930630" cy="93998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8162" y="3275883"/>
            <a:ext cx="556197" cy="999736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4821" y="2430258"/>
            <a:ext cx="1006875" cy="26800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7534" y="2780276"/>
            <a:ext cx="850014" cy="280847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7549978" y="1436748"/>
            <a:ext cx="260953" cy="815694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17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3455" y="2331602"/>
            <a:ext cx="620391" cy="68538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9321259-E4E6-4A17-8EE9-CF77888756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4738" y="2195635"/>
            <a:ext cx="626979" cy="110369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2412" y="3433198"/>
            <a:ext cx="902656" cy="727902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4635772" y="1201925"/>
            <a:ext cx="0" cy="2989750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367284" y="1546599"/>
            <a:ext cx="0" cy="97126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2367283" y="1643725"/>
            <a:ext cx="2268490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446112" y="2678118"/>
            <a:ext cx="223250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3073433" y="2674294"/>
            <a:ext cx="1549610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2367283" y="3876010"/>
            <a:ext cx="706150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3718700" y="3876017"/>
            <a:ext cx="917081" cy="1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1179" y="2699441"/>
            <a:ext cx="935530" cy="265998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6159" y="3925676"/>
            <a:ext cx="784335" cy="265998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9157" y="1680395"/>
            <a:ext cx="935530" cy="265998"/>
          </a:xfrm>
          <a:prstGeom prst="rect">
            <a:avLst/>
          </a:prstGeom>
        </p:spPr>
      </p:pic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797534" y="2747475"/>
            <a:ext cx="887198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311711" y="2747481"/>
            <a:ext cx="919978" cy="141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912C6-DB9B-46B6-A184-46B8D7C0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511" y="1307019"/>
            <a:ext cx="6672869" cy="30761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34" dirty="0"/>
              <a:t>Генерация мощности в сеть от ФЭМ с зарядом АКБ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16" y="1749196"/>
            <a:ext cx="1689744" cy="68934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701" y="2960420"/>
            <a:ext cx="883347" cy="95794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816" y="2960423"/>
            <a:ext cx="930630" cy="93998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740" y="4161035"/>
            <a:ext cx="673568" cy="121715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5950" y="3113050"/>
            <a:ext cx="1051421" cy="26800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1699" y="3469071"/>
            <a:ext cx="850014" cy="316939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8595371" y="2093872"/>
            <a:ext cx="390009" cy="815694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17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3613" y="3087576"/>
            <a:ext cx="620391" cy="68538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9113" y="1697674"/>
            <a:ext cx="1208388" cy="70673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9321259-E4E6-4A17-8EE9-CF77888756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4449" y="2805447"/>
            <a:ext cx="715017" cy="1258667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2124" y="2098123"/>
            <a:ext cx="1146106" cy="67030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01103" y="4346507"/>
            <a:ext cx="1184694" cy="846210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5649178" y="2093877"/>
            <a:ext cx="0" cy="3126773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380688" y="2438545"/>
            <a:ext cx="0" cy="97126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3380689" y="2535671"/>
            <a:ext cx="2268490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432902" y="4769610"/>
            <a:ext cx="387845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494309" y="4767955"/>
            <a:ext cx="1154870" cy="1656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Рисунок 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4308" y="4064108"/>
            <a:ext cx="1092350" cy="638868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4572718" y="4862128"/>
            <a:ext cx="935530" cy="265998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2562" y="2572340"/>
            <a:ext cx="935530" cy="265998"/>
          </a:xfrm>
          <a:prstGeom prst="rect">
            <a:avLst/>
          </a:prstGeom>
        </p:spPr>
      </p:pic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661912" y="3434781"/>
            <a:ext cx="912534" cy="1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7418024" y="3434781"/>
            <a:ext cx="912534" cy="1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Рисунок 7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7580" y="2098123"/>
            <a:ext cx="1146106" cy="670308"/>
          </a:xfrm>
          <a:prstGeom prst="rect">
            <a:avLst/>
          </a:prstGeom>
        </p:spPr>
      </p:pic>
      <p:pic>
        <p:nvPicPr>
          <p:cNvPr id="75" name="Рисунок 7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9476" y="3867423"/>
            <a:ext cx="875542" cy="51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912C6-DB9B-46B6-A184-46B8D7C0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511" y="1307019"/>
            <a:ext cx="6672869" cy="30761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34" dirty="0"/>
              <a:t>Заряд АКБ от ФЭМ и электросети 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16" y="1749196"/>
            <a:ext cx="1689744" cy="68934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701" y="2960420"/>
            <a:ext cx="883347" cy="95794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816" y="2960423"/>
            <a:ext cx="930630" cy="93998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740" y="4161035"/>
            <a:ext cx="673568" cy="121715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7295950" y="3113050"/>
            <a:ext cx="1051421" cy="26800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5711699" y="3469071"/>
            <a:ext cx="850014" cy="316939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8595371" y="2093872"/>
            <a:ext cx="390009" cy="815694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17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3613" y="3087576"/>
            <a:ext cx="620391" cy="68538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9113" y="1697674"/>
            <a:ext cx="1208388" cy="70673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9321259-E4E6-4A17-8EE9-CF77888756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4449" y="2805447"/>
            <a:ext cx="715017" cy="1258667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2124" y="2098123"/>
            <a:ext cx="1146106" cy="67030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01103" y="4346507"/>
            <a:ext cx="1184694" cy="846210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5649178" y="2093877"/>
            <a:ext cx="0" cy="3126773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380688" y="2438545"/>
            <a:ext cx="0" cy="97126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3380689" y="2535671"/>
            <a:ext cx="2268490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432902" y="4769610"/>
            <a:ext cx="387845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494309" y="4767955"/>
            <a:ext cx="1154870" cy="1656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Рисунок 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4308" y="4064108"/>
            <a:ext cx="1092350" cy="638868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4572718" y="4862128"/>
            <a:ext cx="935530" cy="265998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2562" y="2572340"/>
            <a:ext cx="935530" cy="265998"/>
          </a:xfrm>
          <a:prstGeom prst="rect">
            <a:avLst/>
          </a:prstGeom>
        </p:spPr>
      </p:pic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661912" y="3434781"/>
            <a:ext cx="912534" cy="1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7418024" y="3434781"/>
            <a:ext cx="912534" cy="1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Рисунок 7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7580" y="2098123"/>
            <a:ext cx="1146106" cy="670308"/>
          </a:xfrm>
          <a:prstGeom prst="rect">
            <a:avLst/>
          </a:prstGeom>
        </p:spPr>
      </p:pic>
      <p:pic>
        <p:nvPicPr>
          <p:cNvPr id="75" name="Рисунок 7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9476" y="3867423"/>
            <a:ext cx="875542" cy="51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912C6-DB9B-46B6-A184-46B8D7C0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511" y="1307019"/>
            <a:ext cx="6672869" cy="30761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34" dirty="0"/>
              <a:t>Отключен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16" y="1749196"/>
            <a:ext cx="1689744" cy="68934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701" y="2960420"/>
            <a:ext cx="883347" cy="95794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816" y="2960423"/>
            <a:ext cx="930630" cy="93998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740" y="4161035"/>
            <a:ext cx="673568" cy="121715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3613" y="3087576"/>
            <a:ext cx="620391" cy="68538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9321259-E4E6-4A17-8EE9-CF77888756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4449" y="2805447"/>
            <a:ext cx="715017" cy="125866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1103" y="4346507"/>
            <a:ext cx="1184694" cy="846210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5649178" y="2093877"/>
            <a:ext cx="0" cy="3126773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04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912C6-DB9B-46B6-A184-46B8D7C0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507" y="1307020"/>
            <a:ext cx="7563814" cy="34291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34" dirty="0"/>
              <a:t>Генерация мощности в сеть от СЭС и АКБ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513" y="1960405"/>
            <a:ext cx="1689744" cy="68934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577" y="2809232"/>
            <a:ext cx="883347" cy="95794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982" y="1921381"/>
            <a:ext cx="930630" cy="93998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818" y="4307875"/>
            <a:ext cx="1184694" cy="84621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414" y="4204821"/>
            <a:ext cx="673568" cy="121715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0FF2949-496F-46CA-8080-90330A1DB4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9821" y="2934898"/>
            <a:ext cx="667659" cy="126441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062925">
            <a:off x="6710468" y="3037787"/>
            <a:ext cx="1506665" cy="384052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3B37520F-6103-400C-A081-8E38B4CD5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0213" y="4602227"/>
            <a:ext cx="762195" cy="602667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9586308-5A04-4D6E-8A36-F56DA378EF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2408" y="3796408"/>
            <a:ext cx="1032853" cy="148233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165301">
            <a:off x="4310730" y="3238102"/>
            <a:ext cx="1114692" cy="316939"/>
          </a:xfrm>
          <a:prstGeom prst="rect">
            <a:avLst/>
          </a:prstGeom>
        </p:spPr>
      </p:pic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3BFC6A87-30B4-44C3-BF9B-FCA96256F150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 flipV="1">
            <a:off x="6617475" y="3288203"/>
            <a:ext cx="1728096" cy="278907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stCxn id="12" idx="2"/>
            <a:endCxn id="26" idx="1"/>
          </p:cNvCxnSpPr>
          <p:nvPr/>
        </p:nvCxnSpPr>
        <p:spPr>
          <a:xfrm>
            <a:off x="3370386" y="2649758"/>
            <a:ext cx="2579430" cy="917351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8592248" y="1928836"/>
            <a:ext cx="390009" cy="822369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17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3565269" y="4730979"/>
            <a:ext cx="704151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60983E3F-759A-49A2-B551-D5C0F6AB2489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 flipV="1">
            <a:off x="4942989" y="3567103"/>
            <a:ext cx="1006833" cy="1246294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57BE13C-C544-440F-B101-BD447EC6C0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0474293">
            <a:off x="3567280" y="4384019"/>
            <a:ext cx="752692" cy="43641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31ED8DE-B3AE-409C-87FB-4A3CBADD26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7243566">
            <a:off x="4841574" y="4213619"/>
            <a:ext cx="1161147" cy="673238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AD513AA2-2E19-45BE-A5B0-01C915D883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73456" y="1970603"/>
            <a:ext cx="620391" cy="68538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60516" y="3312540"/>
            <a:ext cx="1649777" cy="962029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99716" y="1688815"/>
            <a:ext cx="1449112" cy="845016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82544" y="3793554"/>
            <a:ext cx="1649777" cy="962029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04140" y="1301685"/>
            <a:ext cx="1157827" cy="6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5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513" y="1960405"/>
            <a:ext cx="1689744" cy="68934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577" y="2809232"/>
            <a:ext cx="883347" cy="95794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982" y="1921381"/>
            <a:ext cx="930630" cy="93998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818" y="4307875"/>
            <a:ext cx="1184694" cy="84621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414" y="4204821"/>
            <a:ext cx="673568" cy="121715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062925">
            <a:off x="6728197" y="3019902"/>
            <a:ext cx="1506665" cy="384052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3B37520F-6103-400C-A081-8E38B4CD5A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0213" y="4602227"/>
            <a:ext cx="762195" cy="602667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9586308-5A04-4D6E-8A36-F56DA378EF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2408" y="3796408"/>
            <a:ext cx="1032853" cy="148233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165301">
            <a:off x="4310730" y="3238102"/>
            <a:ext cx="1114692" cy="316939"/>
          </a:xfrm>
          <a:prstGeom prst="rect">
            <a:avLst/>
          </a:prstGeom>
        </p:spPr>
      </p:pic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3BFC6A87-30B4-44C3-BF9B-FCA96256F150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6679116" y="3288202"/>
            <a:ext cx="1666461" cy="286327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370386" y="2649758"/>
            <a:ext cx="2579430" cy="917351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8592248" y="1928836"/>
            <a:ext cx="390009" cy="822369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17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3565269" y="4730979"/>
            <a:ext cx="704151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60983E3F-759A-49A2-B551-D5C0F6AB2489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942989" y="3567103"/>
            <a:ext cx="1006833" cy="1246294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57BE13C-C544-440F-B101-BD447EC6C0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0474293">
            <a:off x="3567280" y="4384019"/>
            <a:ext cx="752692" cy="43641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31ED8DE-B3AE-409C-87FB-4A3CBADD26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7243566">
            <a:off x="4841574" y="4213619"/>
            <a:ext cx="1161147" cy="6732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2797A8-5A4A-4FF1-B854-FA5F2D09FF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3456" y="1970603"/>
            <a:ext cx="620391" cy="68538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912C6-DB9B-46B6-A184-46B8D7C0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507" y="1309278"/>
            <a:ext cx="7563814" cy="38986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34" dirty="0"/>
              <a:t>Генерация мощности в сеть от СЭС, АКБ и ДГУ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534019E-5BE8-47B3-A4FC-D3D5E7212EE3}"/>
              </a:ext>
            </a:extLst>
          </p:cNvPr>
          <p:cNvCxnSpPr/>
          <p:nvPr/>
        </p:nvCxnSpPr>
        <p:spPr>
          <a:xfrm>
            <a:off x="5793047" y="2243121"/>
            <a:ext cx="301371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A27F1974-70DC-4155-B618-B3A2933B7BA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283644" y="2655988"/>
            <a:ext cx="0" cy="278906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AEE983F-08DE-4DBF-95EF-1A2D05F2C0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4168123">
            <a:off x="6292483" y="2273232"/>
            <a:ext cx="812802" cy="4712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2D65EEE-850A-4C01-ACC1-C4D61BF5BE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637870">
            <a:off x="5796949" y="2098876"/>
            <a:ext cx="310143" cy="12405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9321259-E4E6-4A17-8EE9-CF778887566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64098" y="2945196"/>
            <a:ext cx="715017" cy="125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818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6369</TotalTime>
  <Words>174</Words>
  <Application>Microsoft Office PowerPoint</Application>
  <PresentationFormat>Произвольный</PresentationFormat>
  <Paragraphs>36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Тема Office</vt:lpstr>
      <vt:lpstr>Основные режимы работы</vt:lpstr>
      <vt:lpstr>Презентация PowerPoint</vt:lpstr>
      <vt:lpstr>Генерация мощности в сеть от ФЭМ и АКБ</vt:lpstr>
      <vt:lpstr>Презентация PowerPoint</vt:lpstr>
      <vt:lpstr>Генерация мощности в сеть от ФЭМ с зарядом АКБ</vt:lpstr>
      <vt:lpstr>Заряд АКБ от ФЭМ и электросети </vt:lpstr>
      <vt:lpstr>Отключен</vt:lpstr>
      <vt:lpstr>Генерация мощности в сеть от СЭС и АКБ</vt:lpstr>
      <vt:lpstr>Генерация мощности в сеть от СЭС, АКБ и ДГУ</vt:lpstr>
      <vt:lpstr>Заряд АКБ от СЭС </vt:lpstr>
      <vt:lpstr>Заряд АКБ от СЭС и электросети </vt:lpstr>
      <vt:lpstr>Генерация мощности на выделенную нагрузку от СЭС, АКБ и ДГУ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Гибридная станция</dc:title>
  <dc:creator>Андрей Рылов</dc:creator>
  <cp:lastModifiedBy>BodyNight_RS</cp:lastModifiedBy>
  <cp:revision>57</cp:revision>
  <dcterms:created xsi:type="dcterms:W3CDTF">2021-11-12T08:11:09Z</dcterms:created>
  <dcterms:modified xsi:type="dcterms:W3CDTF">2022-01-24T17:12:03Z</dcterms:modified>
</cp:coreProperties>
</file>