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34"/>
  </p:notesMasterIdLst>
  <p:handoutMasterIdLst>
    <p:handoutMasterId r:id="rId35"/>
  </p:handoutMasterIdLst>
  <p:sldIdLst>
    <p:sldId id="604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3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604"/>
            <p14:sldId id="605"/>
            <p14:sldId id="606"/>
          </p14:sldIdLst>
        </p14:section>
        <p14:section name="Asynchronous Programming" id="{8A63B03A-A79A-49E0-A7D1-879E8FBDDFB7}">
          <p14:sldIdLst>
            <p14:sldId id="607"/>
            <p14:sldId id="608"/>
            <p14:sldId id="609"/>
            <p14:sldId id="610"/>
            <p14:sldId id="611"/>
          </p14:sldIdLst>
        </p14:section>
        <p14:section name="Promises" id="{857E2BF5-D7C0-433F-83B0-C6B1BAA22B1E}">
          <p14:sldIdLst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  <p14:section name="Exercise" id="{A9C08006-0C07-4343-B335-CD0B3008FFC5}">
          <p14:sldIdLst>
            <p14:sldId id="619"/>
          </p14:sldIdLst>
        </p14:section>
        <p14:section name="Async / Await" id="{E29E1E66-D094-4D42-95EF-D7EEB4C9E91F}">
          <p14:sldIdLst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Conclusion" id="{43BD757C-5017-47D2-98A9-4D861095A3BB}">
          <p14:sldIdLst>
            <p14:sldId id="629"/>
            <p14:sldId id="630"/>
            <p14:sldId id="631"/>
            <p14:sldId id="632"/>
            <p14:sldId id="633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8DC9E"/>
    <a:srgbClr val="FBEEDC"/>
    <a:srgbClr val="FBEEC9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9" autoAdjust="0"/>
    <p:restoredTop sz="94384" autoAdjust="0"/>
  </p:normalViewPr>
  <p:slideViewPr>
    <p:cSldViewPr>
      <p:cViewPr varScale="1">
        <p:scale>
          <a:sx n="108" d="100"/>
          <a:sy n="108" d="100"/>
        </p:scale>
        <p:origin x="49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7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58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3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824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381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01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35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4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8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678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78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5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5.gif"/><Relationship Id="rId4" Type="http://schemas.openxmlformats.org/officeDocument/2006/relationships/image" Target="../media/image62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5711" y="1226945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 dirty="0"/>
              <a:t>Promises. </a:t>
            </a:r>
            <a:r>
              <a:rPr lang="en-US" sz="3600" noProof="1"/>
              <a:t>Async</a:t>
            </a:r>
            <a:r>
              <a:rPr lang="en-US" sz="3600" dirty="0"/>
              <a:t> / Await</a:t>
            </a:r>
            <a:r>
              <a:rPr lang="bg-BG" sz="3600" dirty="0"/>
              <a:t>.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4" y="45343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3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380412" y="624840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://softuni.bg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531" y="4987190"/>
            <a:ext cx="2950749" cy="444793"/>
          </a:xfrm>
        </p:spPr>
        <p:txBody>
          <a:bodyPr/>
          <a:lstStyle/>
          <a:p>
            <a:r>
              <a:rPr lang="en-US" sz="2400" dirty="0"/>
              <a:t>SoftUni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3853" y="5984174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1026" name="Picture 2" descr="C:\Users\ko7ebo7e\Desktop\shuff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8075" y="25146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1687" y="1121149"/>
            <a:ext cx="9927138" cy="5276048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 smtClean="0"/>
              <a:t>States</a:t>
            </a:r>
            <a:r>
              <a:rPr lang="en-US" sz="3400" dirty="0"/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</a:t>
            </a:r>
            <a:r>
              <a:rPr lang="en-US" sz="3200" dirty="0" smtClean="0"/>
              <a:t>present)</a:t>
            </a:r>
            <a:endParaRPr lang="en-US" sz="3200" dirty="0"/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 smtClean="0"/>
              <a:t>Promises </a:t>
            </a:r>
            <a:r>
              <a:rPr lang="en-US" sz="3400" dirty="0"/>
              <a:t>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48673" y="54864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Promise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751012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Promise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92174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828250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28249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6413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6412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3838356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53403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onRejected</a:t>
            </a:r>
          </a:p>
        </p:txBody>
      </p:sp>
      <p:cxnSp>
        <p:nvCxnSpPr>
          <p:cNvPr id="30" name="Straight Connector 29"/>
          <p:cNvCxnSpPr>
            <a:stCxn id="13" idx="0"/>
          </p:cNvCxnSpPr>
          <p:nvPr/>
        </p:nvCxnSpPr>
        <p:spPr>
          <a:xfrm flipV="1">
            <a:off x="4506330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06330" y="1863302"/>
            <a:ext cx="2807282" cy="2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7313612" y="1863302"/>
            <a:ext cx="0" cy="5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 bwMode="auto">
          <a:xfrm>
            <a:off x="679165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Promise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53281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86888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686888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reject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087051" y="4419600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087050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 bwMode="auto">
          <a:xfrm>
            <a:off x="887899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onFulfilled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8894041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onRejected</a:t>
            </a:r>
          </a:p>
        </p:txBody>
      </p:sp>
      <p:cxnSp>
        <p:nvCxnSpPr>
          <p:cNvPr id="2054" name="Straight Arrow Connector 2053"/>
          <p:cNvCxnSpPr>
            <a:stCxn id="13" idx="3"/>
            <a:endCxn id="43" idx="1"/>
          </p:cNvCxnSpPr>
          <p:nvPr/>
        </p:nvCxnSpPr>
        <p:spPr>
          <a:xfrm flipV="1">
            <a:off x="5520486" y="3400425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1"/>
          </p:cNvCxnSpPr>
          <p:nvPr/>
        </p:nvCxnSpPr>
        <p:spPr>
          <a:xfrm>
            <a:off x="5499795" y="3850342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517157" y="1863302"/>
            <a:ext cx="0" cy="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>
            <a:off x="9517157" y="1863302"/>
            <a:ext cx="1377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284350" y="1455504"/>
            <a:ext cx="12512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17156" y="1510138"/>
            <a:ext cx="138602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</a:p>
        </p:txBody>
      </p:sp>
      <p:sp>
        <p:nvSpPr>
          <p:cNvPr id="61" name="Rectangle 60"/>
          <p:cNvSpPr/>
          <p:nvPr/>
        </p:nvSpPr>
        <p:spPr>
          <a:xfrm rot="20317056">
            <a:off x="5323583" y="33077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5312550" y="4138260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throw error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728185" y="1510138"/>
            <a:ext cx="106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9" grpId="0"/>
      <p:bldP spid="60" grpId="0"/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0497" y="1275571"/>
            <a:ext cx="10483715" cy="5276048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Promise.reject</a:t>
            </a:r>
            <a:r>
              <a:rPr lang="en-US" sz="3400" dirty="0" smtClean="0"/>
              <a:t>(reason)</a:t>
            </a:r>
            <a:endParaRPr lang="en-US" sz="3400" dirty="0"/>
          </a:p>
          <a:p>
            <a:pPr marL="990106" lvl="1" indent="-457200" latinLnBrk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 latinLnBrk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(iterable)</a:t>
            </a:r>
          </a:p>
          <a:p>
            <a:pPr marL="1066236" lvl="1" indent="-457200" latinLnBrk="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  <a:endParaRPr lang="en-US" sz="3200" dirty="0" smtClean="0"/>
          </a:p>
          <a:p>
            <a:pPr marL="1599143" lvl="2" indent="-457200" latinLnBrk="0">
              <a:lnSpc>
                <a:spcPct val="100000"/>
              </a:lnSpc>
            </a:pPr>
            <a:r>
              <a:rPr lang="en-US" sz="3000" dirty="0" smtClean="0"/>
              <a:t>Fulfills </a:t>
            </a:r>
            <a:r>
              <a:rPr lang="en-US" sz="3000" dirty="0"/>
              <a:t>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</a:t>
            </a:r>
            <a:r>
              <a:rPr lang="en-US" sz="3000" dirty="0" smtClean="0"/>
              <a:t>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  <a:endParaRPr lang="en-US" sz="3000" dirty="0" smtClean="0"/>
          </a:p>
          <a:p>
            <a:pPr marL="1599143" lvl="2" indent="-457200" latinLnBrk="0">
              <a:lnSpc>
                <a:spcPct val="100000"/>
              </a:lnSpc>
            </a:pPr>
            <a:r>
              <a:rPr lang="en-US" sz="3000" dirty="0" smtClean="0"/>
              <a:t>Rejects </a:t>
            </a:r>
            <a:r>
              <a:rPr lang="en-US" sz="3000" dirty="0"/>
              <a:t>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</a:t>
            </a:r>
            <a:r>
              <a:rPr lang="en-US" sz="3000" dirty="0" smtClean="0"/>
              <a:t>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 latinLnBrk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9604836" cy="5276048"/>
          </a:xfrm>
        </p:spPr>
        <p:txBody>
          <a:bodyPr>
            <a:normAutofit fontScale="92500"/>
          </a:bodyPr>
          <a:lstStyle/>
          <a:p>
            <a:pPr latinLnBrk="0">
              <a:buClr>
                <a:schemeClr val="tx1"/>
              </a:buClr>
            </a:pPr>
            <a:r>
              <a:rPr lang="en-US" sz="3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</a:t>
            </a:r>
            <a:r>
              <a:rPr lang="en-US" sz="3600" dirty="0" smtClean="0"/>
              <a:t>settled</a:t>
            </a:r>
            <a:endParaRPr lang="en-US" sz="34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(iterable)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 smtClean="0"/>
              <a:t>Returns </a:t>
            </a:r>
            <a:r>
              <a:rPr lang="en-US" sz="3600" dirty="0"/>
              <a:t>a promise that fulfills or rejects as soon as one of the promises in an iterable </a:t>
            </a:r>
            <a:r>
              <a:rPr lang="en-US" sz="3600" dirty="0" smtClean="0"/>
              <a:t>is settled</a:t>
            </a:r>
            <a:endParaRPr lang="en-US" sz="34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buClr>
                <a:schemeClr val="tx1"/>
              </a:buClr>
            </a:pPr>
            <a:r>
              <a:rPr lang="en-US" sz="3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Promise.finally</a:t>
            </a:r>
            <a:r>
              <a:rPr lang="en-US" sz="3600" dirty="0" smtClean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</a:t>
            </a:r>
            <a:r>
              <a:rPr lang="en-US" sz="3600" dirty="0" smtClean="0"/>
              <a:t>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buNone/>
            </a:pPr>
            <a:endParaRPr lang="en-US" sz="3600" dirty="0">
              <a:hlinkClick r:id="rId2"/>
            </a:endParaRPr>
          </a:p>
          <a:p>
            <a:pPr marL="0" indent="0" latinLnBrk="0">
              <a:buNone/>
            </a:pPr>
            <a:endParaRPr lang="en-US" sz="3600" dirty="0" smtClean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5578" y="2110577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Promise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setTimeout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'done'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},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'Then returned: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Promise.then()</a:t>
            </a:r>
            <a:r>
              <a:rPr lang="en-US" smtClean="0"/>
              <a:t> -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2812" y="1232142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'Before promise'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198812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2812" y="5933408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'After promise'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6283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6283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79079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0612" y="2011797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Promise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setTimeout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'fail'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},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 })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 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</a:t>
            </a:r>
            <a:r>
              <a:rPr lang="en-US" dirty="0"/>
              <a:t>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0612" y="1203880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'Before promise'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4212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0612" y="5493392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'After promise'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2457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GitHub username: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"username"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nakov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Repo: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"repo"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nakov.io.cin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&lt;button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loadCommits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 Commits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&lt;/button&gt;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"commits"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&lt;script&gt;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loadCommits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Use Fetch API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&lt;/script&gt;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2" y="3788812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en-US" dirty="0"/>
              <a:t>Simplified Promises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192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Async</a:t>
            </a:r>
            <a:r>
              <a:rPr lang="en-US" smtClean="0"/>
              <a:t> Functions</a:t>
            </a:r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Returns a </a:t>
            </a:r>
            <a:r>
              <a:rPr lang="en-US" b="1" dirty="0" smtClean="0">
                <a:solidFill>
                  <a:schemeClr val="bg1"/>
                </a:solidFill>
              </a:rPr>
              <a:t>promise</a:t>
            </a:r>
            <a:r>
              <a:rPr lang="en-US" dirty="0" smtClean="0"/>
              <a:t>, that can await other promises in a way that </a:t>
            </a:r>
            <a:r>
              <a:rPr lang="en-US" b="1" dirty="0">
                <a:solidFill>
                  <a:schemeClr val="bg1"/>
                </a:solidFill>
              </a:rPr>
              <a:t>looks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dirty="0" smtClean="0"/>
              <a:t>Operate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 smtClean="0"/>
              <a:t> via the event loop</a:t>
            </a:r>
          </a:p>
          <a:p>
            <a:r>
              <a:rPr lang="en-US" dirty="0" smtClean="0"/>
              <a:t>Contains an </a:t>
            </a:r>
            <a:r>
              <a:rPr lang="en-US" b="1" dirty="0">
                <a:solidFill>
                  <a:schemeClr val="bg1"/>
                </a:solidFill>
              </a:rPr>
              <a:t>await</a:t>
            </a:r>
            <a:r>
              <a:rPr lang="en-US" dirty="0" smtClean="0"/>
              <a:t> expression that: </a:t>
            </a:r>
          </a:p>
          <a:p>
            <a:pPr lvl="1"/>
            <a:r>
              <a:rPr lang="en-US" sz="3200" dirty="0" smtClean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</a:t>
            </a:r>
            <a:r>
              <a:rPr lang="en-US" sz="3200" dirty="0" smtClean="0"/>
              <a:t> inside </a:t>
            </a:r>
            <a:r>
              <a:rPr lang="en-US" sz="3200" b="1" dirty="0" err="1">
                <a:solidFill>
                  <a:schemeClr val="bg1"/>
                </a:solidFill>
              </a:rPr>
              <a:t>async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Pauses</a:t>
            </a:r>
            <a:r>
              <a:rPr lang="en-US" sz="3200" dirty="0" smtClean="0"/>
              <a:t> the execution </a:t>
            </a:r>
            <a:r>
              <a:rPr lang="en-US" dirty="0" smtClean="0"/>
              <a:t>of that function</a:t>
            </a:r>
          </a:p>
          <a:p>
            <a:pPr lvl="1"/>
            <a:r>
              <a:rPr lang="en-US" sz="3200" dirty="0" smtClean="0"/>
              <a:t>Waits for the Promise's </a:t>
            </a:r>
            <a:r>
              <a:rPr lang="en-US" sz="3200" b="1" dirty="0" smtClean="0">
                <a:solidFill>
                  <a:schemeClr val="bg1"/>
                </a:solidFill>
              </a:rPr>
              <a:t>resolution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59408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resolveAfter2Seconds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Promise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setTimeout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(()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    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'resolved'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   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},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 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59407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asyncCall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 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'calling'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 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resolveAfter2Seconds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  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8012" y="2286000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Expected output:</a:t>
            </a:r>
          </a:p>
          <a:p>
            <a:pPr marL="0" marR="0" lvl="0" indent="0" algn="l" defTabSz="121898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calling</a:t>
            </a:r>
          </a:p>
          <a:p>
            <a:pPr marL="0" marR="0" lvl="0" indent="0" algn="l" defTabSz="121898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5" y="1371601"/>
            <a:ext cx="8180332" cy="479594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Promises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noProof="1"/>
              <a:t>Async</a:t>
            </a:r>
            <a:r>
              <a:rPr lang="en-US" sz="4000" dirty="0"/>
              <a:t> / </a:t>
            </a:r>
            <a:r>
              <a:rPr lang="en-US" sz="4000" noProof="1"/>
              <a:t>Await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1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294958"/>
            <a:ext cx="11495199" cy="5102239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</a:t>
            </a:r>
            <a:r>
              <a:rPr lang="en-US" sz="3200" dirty="0" smtClean="0"/>
              <a:t>always used </a:t>
            </a:r>
            <a:r>
              <a:rPr lang="en-US" sz="3200" dirty="0"/>
              <a:t>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 smtClean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 latinLnBrk="0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vs </a:t>
            </a:r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Promise.then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1812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logFetch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3912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logFetch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Error Handling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5412" y="1106104"/>
            <a:ext cx="6934200" cy="32650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catches errors both in fetch 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alert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65412" y="4648200"/>
            <a:ext cx="6934200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fetch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f() becomes a rejected promise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alert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1812376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doJob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Promise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'Start: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setTimeout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(()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'End: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*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});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6612" y="4295210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serialFlow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doJob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doJob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doJob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finalResult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finalResult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0012" y="2362200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Start: 1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End: 1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Start: 2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End: 2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Start: 3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End: 3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6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8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marR="0" lvl="0" indent="-4572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execute different promise methods </a:t>
            </a:r>
            <a:r>
              <a:rPr kumimoji="0" lang="en-US" sz="3000" b="1" i="0" u="none" strike="noStrike" kern="1200" cap="none" spc="0" normalizeH="0" baseline="0" noProof="0" dirty="0">
                <a:ln w="0"/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 by one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000" b="0" i="0" u="none" strike="noStrike" kern="1200" cap="none" spc="0" normalizeH="0" baseline="0" noProof="0" dirty="0" smtClean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</a:t>
            </a:r>
            <a:r>
              <a:rPr kumimoji="0" lang="en-US" sz="3000" b="1" i="0" u="none" strike="noStrike" kern="1200" cap="none" spc="0" normalizeH="0" baseline="0" noProof="0" dirty="0">
                <a:ln w="0"/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30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</a:t>
            </a:r>
            <a:r>
              <a:rPr kumimoji="0" lang="en-US" sz="3000" b="1" i="0" u="none" strike="noStrike" kern="1200" cap="none" spc="0" normalizeH="0" baseline="0" noProof="0" dirty="0">
                <a:ln w="0"/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6835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parallelFlow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doJob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doJob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doJob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finalResult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      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result3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finalResult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3742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Expected output:</a:t>
            </a:r>
          </a:p>
          <a:p>
            <a:pPr marL="0" marR="0" lvl="0" indent="0" algn="l" defTabSz="121898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Start: 1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Start: 2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Start: 3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End: 1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End: 2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End: 3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3929" y="1779945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Asynchronous programming</a:t>
            </a:r>
          </a:p>
          <a:p>
            <a:pPr marL="989981" marR="0" lvl="1" indent="-380762" algn="l" defTabSz="121843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several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parallel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at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</a:p>
          <a:p>
            <a:pPr marL="456915" marR="0" lvl="0" indent="-456915" algn="l" defTabSz="121843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Promises hold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operations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989981" marR="0" lvl="1" indent="-380762" algn="l" defTabSz="121843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be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resolved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rejected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 contain an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89981" marR="0" lvl="1" indent="-380762" algn="l" defTabSz="121843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Pauses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</a:t>
            </a:r>
          </a:p>
          <a:p>
            <a:pPr marL="989981" marR="0" lvl="1" indent="-380762" algn="l" defTabSz="121843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Waits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the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Promise's resolution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054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59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4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Synchronous vs Asynchronous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19" y="1676400"/>
            <a:ext cx="2067785" cy="20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8212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Structured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</a:t>
            </a:r>
            <a:r>
              <a:rPr lang="en-SG" dirty="0" smtClean="0"/>
              <a:t>are:</a:t>
            </a:r>
            <a:endParaRPr lang="en-SG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Async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Programming in JS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23859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2412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2412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5658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4527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68872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4880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8145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0498" y="3593732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0093" y="4160661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4027" y="460563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4904" y="512058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4563" y="5585738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6972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0737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5039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2588" y="3550930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4617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1367" y="3836068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4617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5851" y="435656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99437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2966" y="4887283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699437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7434" y="541612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6617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2214" y="2374182"/>
            <a:ext cx="53340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"Hello."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22213" y="4671464"/>
            <a:ext cx="5334003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 again!"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22213" y="3123704"/>
            <a:ext cx="5334002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setTimeout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"Goodbye!"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},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1812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1812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1812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5240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7140</TotalTime>
  <Words>768</Words>
  <Application>Microsoft Office PowerPoint</Application>
  <PresentationFormat>Custom</PresentationFormat>
  <Paragraphs>321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Asynchronous Programming and Promises</vt:lpstr>
      <vt:lpstr>Table of Contents</vt:lpstr>
      <vt:lpstr>Have a Question?</vt:lpstr>
      <vt:lpstr>PowerPoint Presentation</vt:lpstr>
      <vt:lpstr>Event Loop</vt:lpstr>
      <vt:lpstr>Asynchronous Programming in JS</vt:lpstr>
      <vt:lpstr>Asynchronous Programming</vt:lpstr>
      <vt:lpstr>Asynchronous Programming - Example</vt:lpstr>
      <vt:lpstr>PowerPoint Presentation</vt:lpstr>
      <vt:lpstr>What is a Promise?</vt:lpstr>
      <vt:lpstr>What is a Promise?</vt:lpstr>
      <vt:lpstr>Promise Methods</vt:lpstr>
      <vt:lpstr>Promise Methods</vt:lpstr>
      <vt:lpstr>Promise.then() - Example</vt:lpstr>
      <vt:lpstr>Promise.catch() - Example</vt:lpstr>
      <vt:lpstr>Problem: Load GitHub Commits</vt:lpstr>
      <vt:lpstr>PowerPoint Presentation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 Foundation</dc:creator>
  <cp:keywords>JS, JavaScript, programming, course, Fetch, REST, SoftUni, Software University</cp:keywords>
  <dc:description>JavaScript Applications Course @ SoftUni - https://softuni.bg/courses/javascript-applications</dc:description>
  <cp:lastModifiedBy>Михаела Милева</cp:lastModifiedBy>
  <cp:revision>349</cp:revision>
  <dcterms:created xsi:type="dcterms:W3CDTF">2014-01-02T17:00:34Z</dcterms:created>
  <dcterms:modified xsi:type="dcterms:W3CDTF">2019-11-08T16:18:20Z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