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9"/>
  </p:notesMasterIdLst>
  <p:handoutMasterIdLst>
    <p:handoutMasterId r:id="rId60"/>
  </p:handoutMasterIdLst>
  <p:sldIdLst>
    <p:sldId id="274" r:id="rId2"/>
    <p:sldId id="276" r:id="rId3"/>
    <p:sldId id="530" r:id="rId4"/>
    <p:sldId id="469" r:id="rId5"/>
    <p:sldId id="470" r:id="rId6"/>
    <p:sldId id="471" r:id="rId7"/>
    <p:sldId id="506" r:id="rId8"/>
    <p:sldId id="472" r:id="rId9"/>
    <p:sldId id="517" r:id="rId10"/>
    <p:sldId id="484" r:id="rId11"/>
    <p:sldId id="518" r:id="rId12"/>
    <p:sldId id="485" r:id="rId13"/>
    <p:sldId id="474" r:id="rId14"/>
    <p:sldId id="508" r:id="rId15"/>
    <p:sldId id="502" r:id="rId16"/>
    <p:sldId id="503" r:id="rId17"/>
    <p:sldId id="509" r:id="rId18"/>
    <p:sldId id="510" r:id="rId19"/>
    <p:sldId id="511" r:id="rId20"/>
    <p:sldId id="519" r:id="rId21"/>
    <p:sldId id="521" r:id="rId22"/>
    <p:sldId id="512" r:id="rId23"/>
    <p:sldId id="513" r:id="rId24"/>
    <p:sldId id="514" r:id="rId25"/>
    <p:sldId id="515" r:id="rId26"/>
    <p:sldId id="526" r:id="rId27"/>
    <p:sldId id="527" r:id="rId28"/>
    <p:sldId id="486" r:id="rId29"/>
    <p:sldId id="487" r:id="rId30"/>
    <p:sldId id="488" r:id="rId31"/>
    <p:sldId id="531" r:id="rId32"/>
    <p:sldId id="525" r:id="rId33"/>
    <p:sldId id="494" r:id="rId34"/>
    <p:sldId id="496" r:id="rId35"/>
    <p:sldId id="497" r:id="rId36"/>
    <p:sldId id="532" r:id="rId37"/>
    <p:sldId id="652" r:id="rId38"/>
    <p:sldId id="653" r:id="rId39"/>
    <p:sldId id="536" r:id="rId40"/>
    <p:sldId id="541" r:id="rId41"/>
    <p:sldId id="542" r:id="rId42"/>
    <p:sldId id="543" r:id="rId43"/>
    <p:sldId id="544" r:id="rId44"/>
    <p:sldId id="539" r:id="rId45"/>
    <p:sldId id="545" r:id="rId46"/>
    <p:sldId id="546" r:id="rId47"/>
    <p:sldId id="576" r:id="rId48"/>
    <p:sldId id="574" r:id="rId49"/>
    <p:sldId id="575" r:id="rId50"/>
    <p:sldId id="577" r:id="rId51"/>
    <p:sldId id="649" r:id="rId52"/>
    <p:sldId id="349" r:id="rId53"/>
    <p:sldId id="528" r:id="rId54"/>
    <p:sldId id="651" r:id="rId55"/>
    <p:sldId id="650" r:id="rId56"/>
    <p:sldId id="529" r:id="rId57"/>
    <p:sldId id="400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530"/>
          </p14:sldIdLst>
        </p14:section>
        <p14:section name="Synchronous Programming" id="{B2115837-DCA9-46A8-ADAD-6E3138ECCEC2}">
          <p14:sldIdLst>
            <p14:sldId id="469"/>
            <p14:sldId id="470"/>
            <p14:sldId id="471"/>
            <p14:sldId id="506"/>
            <p14:sldId id="472"/>
          </p14:sldIdLst>
        </p14:section>
        <p14:section name="Asynchronous Programming" id="{93FC89DF-414B-4AF7-8DA1-D3100AF6FA66}">
          <p14:sldIdLst>
            <p14:sldId id="517"/>
            <p14:sldId id="484"/>
            <p14:sldId id="518"/>
            <p14:sldId id="485"/>
            <p14:sldId id="474"/>
          </p14:sldIdLst>
        </p14:section>
        <p14:section name="Threads" id="{05BCF34A-8661-4AD7-B202-63D8D0FD3326}">
          <p14:sldIdLst>
            <p14:sldId id="508"/>
            <p14:sldId id="502"/>
            <p14:sldId id="503"/>
            <p14:sldId id="509"/>
            <p14:sldId id="510"/>
            <p14:sldId id="511"/>
            <p14:sldId id="519"/>
            <p14:sldId id="521"/>
            <p14:sldId id="512"/>
            <p14:sldId id="513"/>
            <p14:sldId id="514"/>
            <p14:sldId id="515"/>
            <p14:sldId id="526"/>
            <p14:sldId id="527"/>
          </p14:sldIdLst>
        </p14:section>
        <p14:section name="Tasks" id="{B94A8AAE-9ED2-4F9D-874F-DA5F5D81C1F2}">
          <p14:sldIdLst>
            <p14:sldId id="486"/>
            <p14:sldId id="487"/>
            <p14:sldId id="488"/>
            <p14:sldId id="531"/>
            <p14:sldId id="525"/>
            <p14:sldId id="494"/>
            <p14:sldId id="496"/>
            <p14:sldId id="497"/>
            <p14:sldId id="532"/>
            <p14:sldId id="652"/>
            <p14:sldId id="653"/>
            <p14:sldId id="536"/>
            <p14:sldId id="541"/>
            <p14:sldId id="542"/>
            <p14:sldId id="543"/>
            <p14:sldId id="544"/>
            <p14:sldId id="539"/>
            <p14:sldId id="545"/>
            <p14:sldId id="546"/>
          </p14:sldIdLst>
        </p14:section>
        <p14:section name="Data Parallelism &amp; Concurrency" id="{426D3E19-0A28-45D2-A4F7-13B5B6F30FE2}">
          <p14:sldIdLst>
            <p14:sldId id="576"/>
            <p14:sldId id="574"/>
            <p14:sldId id="575"/>
            <p14:sldId id="577"/>
            <p14:sldId id="649"/>
          </p14:sldIdLst>
        </p14:section>
        <p14:section name="Conclusion" id="{10E03AB1-9AA8-4E86-9A64-D741901E50A2}">
          <p14:sldIdLst>
            <p14:sldId id="349"/>
            <p14:sldId id="528"/>
            <p14:sldId id="651"/>
            <p14:sldId id="650"/>
            <p14:sldId id="529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94620" autoAdjust="0"/>
  </p:normalViewPr>
  <p:slideViewPr>
    <p:cSldViewPr snapToGrid="0" showGuides="1">
      <p:cViewPr varScale="1">
        <p:scale>
          <a:sx n="87" d="100"/>
          <a:sy n="87" d="100"/>
        </p:scale>
        <p:origin x="322" y="58"/>
      </p:cViewPr>
      <p:guideLst>
        <p:guide orient="horz" pos="2184"/>
        <p:guide pos="3863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16.5.2019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6237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4355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92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53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87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33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26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92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0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0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3509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sv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3.png"/><Relationship Id="rId5" Type="http://schemas.openxmlformats.org/officeDocument/2006/relationships/image" Target="../media/image62.wmf"/><Relationship Id="rId4" Type="http://schemas.openxmlformats.org/officeDocument/2006/relationships/oleObject" Target="../embeddings/oleObject1.bin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9.png"/><Relationship Id="rId26" Type="http://schemas.openxmlformats.org/officeDocument/2006/relationships/image" Target="../media/image72.jp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67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1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5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71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66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64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8.png"/><Relationship Id="rId22" Type="http://schemas.openxmlformats.org/officeDocument/2006/relationships/image" Target="../media/image70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73.jpeg"/><Relationship Id="rId7" Type="http://schemas.openxmlformats.org/officeDocument/2006/relationships/image" Target="../media/image7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74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6.gi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Concurrent Code in C#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63649"/>
            <a:ext cx="10965303" cy="882654"/>
          </a:xfrm>
        </p:spPr>
        <p:txBody>
          <a:bodyPr/>
          <a:lstStyle/>
          <a:p>
            <a:r>
              <a:rPr lang="en-US" dirty="0"/>
              <a:t>Asynchronous Processing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97049" y="2506848"/>
            <a:ext cx="6277370" cy="224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Program components can execute in parallel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Some actions run alongside other actions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action can happen in a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separate</a:t>
            </a:r>
            <a:r>
              <a:rPr lang="en-US" dirty="0"/>
              <a:t> thread</a:t>
            </a:r>
          </a:p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Independent</a:t>
            </a:r>
            <a:r>
              <a:rPr lang="en-US" dirty="0"/>
              <a:t> components don't wait for each other</a:t>
            </a:r>
          </a:p>
          <a:p>
            <a:pPr>
              <a:lnSpc>
                <a:spcPct val="100000"/>
              </a:lnSpc>
            </a:pPr>
            <a:r>
              <a:rPr lang="en-US" dirty="0"/>
              <a:t>Program resources shared between threads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one thread uses a resources, others shouldn't use it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31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42900" indent="-342900">
              <a:spcAft>
                <a:spcPts val="0"/>
              </a:spcAft>
              <a:buClr>
                <a:srgbClr val="234465"/>
              </a:buClr>
            </a:pPr>
            <a:r>
              <a:rPr lang="en-US" dirty="0"/>
              <a:t>If a component is blocked, other</a:t>
            </a:r>
            <a:br>
              <a:rPr lang="en-US" dirty="0"/>
            </a:br>
            <a:r>
              <a:rPr lang="en-US" dirty="0"/>
              <a:t>components still run</a:t>
            </a:r>
          </a:p>
          <a:p>
            <a:pPr lvl="1"/>
            <a:r>
              <a:rPr lang="en-US" dirty="0"/>
              <a:t>UI runs separately and always</a:t>
            </a:r>
            <a:br>
              <a:rPr lang="en-US" dirty="0"/>
            </a:br>
            <a:r>
              <a:rPr lang="en-US" dirty="0"/>
              <a:t>remains responsive</a:t>
            </a:r>
            <a:endParaRPr lang="bg-BG" dirty="0"/>
          </a:p>
          <a:p>
            <a:pPr marL="342900" indent="-342900">
              <a:buClr>
                <a:srgbClr val="234465"/>
              </a:buClr>
            </a:pPr>
            <a:r>
              <a:rPr lang="en-US" dirty="0"/>
              <a:t>Utilization of multi-core systems</a:t>
            </a:r>
          </a:p>
          <a:p>
            <a:pPr marL="647646" lvl="1" indent="-342900"/>
            <a:r>
              <a:rPr lang="en-US" dirty="0"/>
              <a:t>Each core executes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one or more </a:t>
            </a:r>
            <a:r>
              <a:rPr lang="en-US" dirty="0"/>
              <a:t>threads</a:t>
            </a:r>
            <a:endParaRPr lang="bg-BG" dirty="0"/>
          </a:p>
          <a:p>
            <a:pPr marL="342900" indent="-342900">
              <a:buClr>
                <a:srgbClr val="234465"/>
              </a:buClr>
            </a:pPr>
            <a:r>
              <a:rPr lang="en-US" dirty="0"/>
              <a:t>CPU-demanding tasks run on "background" threads</a:t>
            </a:r>
            <a:endParaRPr lang="bg-BG" dirty="0"/>
          </a:p>
          <a:p>
            <a:pPr marL="342900" indent="-342900">
              <a:buClr>
                <a:srgbClr val="234465"/>
              </a:buClr>
            </a:pPr>
            <a:r>
              <a:rPr lang="en-US" dirty="0"/>
              <a:t>Resource access runs on "background" threads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 – Benefits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2052" name="Picture 4" descr="http://imagenes.es.sftcdn.net/es/scrn/43000/43961/utorrent-21-700x38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666" y="1294814"/>
            <a:ext cx="5249330" cy="2894631"/>
          </a:xfrm>
          <a:prstGeom prst="rect">
            <a:avLst/>
          </a:prstGeom>
          <a:noFill/>
          <a:effectLst>
            <a:innerShdw blurRad="63500" dist="508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64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42900" indent="-342900">
              <a:buClr>
                <a:srgbClr val="234465"/>
              </a:buClr>
            </a:pPr>
            <a:r>
              <a:rPr lang="en-US" dirty="0"/>
              <a:t>Hard to know which code parts are running at a specific time</a:t>
            </a:r>
          </a:p>
          <a:p>
            <a:pPr marL="342900" indent="-342900">
              <a:buClr>
                <a:srgbClr val="234465"/>
              </a:buClr>
            </a:pPr>
            <a:r>
              <a:rPr lang="en-US" dirty="0"/>
              <a:t>Harder than usual to debug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Have to protect resources</a:t>
            </a:r>
          </a:p>
          <a:p>
            <a:pPr marL="647646" lvl="1" indent="-342900"/>
            <a:r>
              <a:rPr lang="en-US" dirty="0"/>
              <a:t>One thread uses a resource</a:t>
            </a:r>
            <a:endParaRPr lang="bg-BG" dirty="0"/>
          </a:p>
          <a:p>
            <a:pPr marL="647646" lvl="1" indent="-342900"/>
            <a:r>
              <a:rPr lang="en-US" dirty="0"/>
              <a:t>Other threads must wait for the resource</a:t>
            </a:r>
            <a:endParaRPr lang="bg-BG" dirty="0"/>
          </a:p>
          <a:p>
            <a:pPr marL="342900" indent="-342900">
              <a:buClr>
                <a:srgbClr val="234465"/>
              </a:buClr>
            </a:pPr>
            <a:r>
              <a:rPr lang="en-US" dirty="0"/>
              <a:t>Hard to synchronize resource access</a:t>
            </a:r>
          </a:p>
          <a:p>
            <a:pPr marL="647646" lvl="1" indent="-342900">
              <a:buClr>
                <a:srgbClr val="234465"/>
              </a:buClr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Deadlocks</a:t>
            </a:r>
            <a:r>
              <a:rPr lang="en-US" dirty="0"/>
              <a:t> can occur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 – Drawbacks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6715C6-A8A1-4D6E-BBB3-58B0935A7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230" y="4394718"/>
            <a:ext cx="3498443" cy="20024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6720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programming allows the execution of code</a:t>
            </a:r>
            <a:br>
              <a:rPr lang="en-US" dirty="0"/>
            </a:br>
            <a:r>
              <a:rPr lang="en-US" dirty="0"/>
              <a:t>simultaneously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Code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473436" y="2706994"/>
            <a:ext cx="3818564" cy="551925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n = int.Parse(..)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473435" y="3658213"/>
            <a:ext cx="2064348" cy="505896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(0..100)</a:t>
            </a:r>
          </a:p>
        </p:txBody>
      </p:sp>
      <p:cxnSp>
        <p:nvCxnSpPr>
          <p:cNvPr id="29" name="Straight Arrow Connector 28"/>
          <p:cNvCxnSpPr>
            <a:cxnSpLocks/>
            <a:endCxn id="27" idx="0"/>
          </p:cNvCxnSpPr>
          <p:nvPr/>
        </p:nvCxnSpPr>
        <p:spPr>
          <a:xfrm>
            <a:off x="8505609" y="3286749"/>
            <a:ext cx="0" cy="3714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  <a:stCxn id="27" idx="2"/>
          </p:cNvCxnSpPr>
          <p:nvPr/>
        </p:nvCxnSpPr>
        <p:spPr>
          <a:xfrm>
            <a:off x="8505609" y="4164110"/>
            <a:ext cx="0" cy="4226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9720472" y="4563404"/>
            <a:ext cx="2162128" cy="505896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(100..200)</a:t>
            </a:r>
          </a:p>
        </p:txBody>
      </p:sp>
      <p:cxnSp>
        <p:nvCxnSpPr>
          <p:cNvPr id="13" name="Elbow Connector 12"/>
          <p:cNvCxnSpPr>
            <a:cxnSpLocks/>
            <a:stCxn id="27" idx="3"/>
            <a:endCxn id="33" idx="0"/>
          </p:cNvCxnSpPr>
          <p:nvPr/>
        </p:nvCxnSpPr>
        <p:spPr>
          <a:xfrm>
            <a:off x="9537784" y="3911162"/>
            <a:ext cx="1263753" cy="65224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403660" y="2510384"/>
            <a:ext cx="6592697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n = int.Parse(Console.ReadLine());</a:t>
            </a:r>
          </a:p>
          <a:p>
            <a:pPr marL="182880"/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PrintNumbersInRange(0, 100);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task = 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Task.Run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</a:p>
          <a:p>
            <a:pPr marL="182880"/>
            <a:r>
              <a:rPr lang="bg-BG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PrintNumbersInRange(100, 200));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Console.WriteLine("Done.");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Wait()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473436" y="5580391"/>
            <a:ext cx="2712985" cy="505896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Wait()</a:t>
            </a:r>
          </a:p>
        </p:txBody>
      </p:sp>
      <p:cxnSp>
        <p:nvCxnSpPr>
          <p:cNvPr id="16" name="Elbow Connector 15"/>
          <p:cNvCxnSpPr>
            <a:cxnSpLocks/>
            <a:stCxn id="33" idx="2"/>
            <a:endCxn id="15" idx="3"/>
          </p:cNvCxnSpPr>
          <p:nvPr/>
        </p:nvCxnSpPr>
        <p:spPr>
          <a:xfrm rot="5400000">
            <a:off x="10111960" y="5143761"/>
            <a:ext cx="764039" cy="61511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701C17F-9F3E-4D3B-9A69-B2321FFA24B4}"/>
              </a:ext>
            </a:extLst>
          </p:cNvPr>
          <p:cNvSpPr/>
          <p:nvPr/>
        </p:nvSpPr>
        <p:spPr>
          <a:xfrm>
            <a:off x="6547501" y="4586802"/>
            <a:ext cx="2990357" cy="505896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sz="20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.WriteLine(…)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ECD248D-0240-4262-B2A3-03C15E2FD303}"/>
              </a:ext>
            </a:extLst>
          </p:cNvPr>
          <p:cNvCxnSpPr>
            <a:cxnSpLocks/>
          </p:cNvCxnSpPr>
          <p:nvPr/>
        </p:nvCxnSpPr>
        <p:spPr>
          <a:xfrm>
            <a:off x="8521613" y="5092699"/>
            <a:ext cx="0" cy="4876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36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33" grpId="0" animBg="1"/>
      <p:bldP spid="39" grpId="0" animBg="1"/>
      <p:bldP spid="15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1E86E-9BE6-4CAF-AA4D-9286905941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D31BC8-ACF6-401D-A11A-FE3E64D19C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658389"/>
            <a:ext cx="10961783" cy="499819"/>
          </a:xfrm>
        </p:spPr>
        <p:txBody>
          <a:bodyPr/>
          <a:lstStyle/>
          <a:p>
            <a:r>
              <a:rPr lang="en-US" dirty="0"/>
              <a:t>Call Stack, Thread-Safety, Exception Handling</a:t>
            </a:r>
          </a:p>
        </p:txBody>
      </p:sp>
      <p:pic>
        <p:nvPicPr>
          <p:cNvPr id="7" name="Graphic 6" descr="Atom">
            <a:extLst>
              <a:ext uri="{FF2B5EF4-FFF2-40B4-BE49-F238E27FC236}">
                <a16:creationId xmlns:a16="http://schemas.microsoft.com/office/drawing/2014/main" id="{35085194-2993-4C28-AA6E-5650530DC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12640" y="1109183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99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09348" y="3639358"/>
            <a:ext cx="2391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Program.exe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728361"/>
          </a:xfrm>
        </p:spPr>
        <p:txBody>
          <a:bodyPr/>
          <a:lstStyle/>
          <a:p>
            <a:r>
              <a:rPr lang="en-US" dirty="0"/>
              <a:t>Each program's code is translated to CPU instructions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Execution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4204860"/>
            <a:ext cx="7037899" cy="18074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00DA2655  mov   dword ptr [ebp-40h],5  </a:t>
            </a:r>
          </a:p>
          <a:p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00DA265C  mov   dword ptr [ebp-44h],4  </a:t>
            </a:r>
          </a:p>
          <a:p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00DA2663  mov   ecx,dword ptr [ebp-40h]  </a:t>
            </a:r>
          </a:p>
          <a:p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00DA2666  add   ecx,dword ptr [ebp-44h]  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00DA2669  call  73B5A920  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00DA266E 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nop 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400" y="2317197"/>
            <a:ext cx="5715000" cy="9764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 int a = 5;</a:t>
            </a:r>
          </a:p>
          <a:p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 int b = 4;</a:t>
            </a:r>
          </a:p>
          <a:p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 Console.WriteLine(a + b);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4114800" y="3514660"/>
            <a:ext cx="254652" cy="466984"/>
          </a:xfrm>
          <a:prstGeom prst="down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TextBox 8"/>
          <p:cNvSpPr txBox="1"/>
          <p:nvPr/>
        </p:nvSpPr>
        <p:spPr>
          <a:xfrm>
            <a:off x="4369452" y="3447064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Compilation</a:t>
            </a:r>
          </a:p>
        </p:txBody>
      </p:sp>
      <p:pic>
        <p:nvPicPr>
          <p:cNvPr id="1026" name="Picture 2" descr="http://www.cepco.ru/images/icons2/png/cp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1738598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458200" y="3761856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Single-Core CPU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9348" y="1734358"/>
            <a:ext cx="3205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noProof="1">
                <a:solidFill>
                  <a:schemeClr val="accent1">
                    <a:lumMod val="75000"/>
                  </a:schemeClr>
                </a:solidFill>
              </a:rPr>
              <a:t>Program.cs</a:t>
            </a: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8430861" y="4702938"/>
            <a:ext cx="3326599" cy="1451299"/>
          </a:xfrm>
          <a:prstGeom prst="wedgeRoundRectCallout">
            <a:avLst>
              <a:gd name="adj1" fmla="val -70885"/>
              <a:gd name="adj2" fmla="val -22061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2"/>
                </a:solidFill>
                <a:cs typeface="Consolas" pitchFamily="49" charset="0"/>
              </a:rPr>
              <a:t>Instructions are executed one by one</a:t>
            </a:r>
            <a:endParaRPr lang="bg-BG" sz="3200" b="1" dirty="0">
              <a:solidFill>
                <a:schemeClr val="bg2"/>
              </a:solidFill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8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 animBg="1"/>
      <p:bldP spid="6" grpId="0" animBg="1"/>
      <p:bldP spid="8" grpId="0" animBg="1"/>
      <p:bldP spid="9" grpId="0"/>
      <p:bldP spid="11" grpId="0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computer can run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many processes </a:t>
            </a:r>
            <a:r>
              <a:rPr lang="en-US" dirty="0"/>
              <a:t>(applications) at once</a:t>
            </a:r>
          </a:p>
          <a:p>
            <a:pPr lvl="1"/>
            <a:r>
              <a:rPr lang="en-US" dirty="0"/>
              <a:t>But each CPU core can only execute one instruction at a time</a:t>
            </a: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accent1">
                    <a:lumMod val="75000"/>
                  </a:schemeClr>
                </a:solidFill>
              </a:rPr>
              <a:t>Parellelism</a:t>
            </a:r>
            <a:r>
              <a:rPr lang="en-US" noProof="1"/>
              <a:t> is achieved by the operating system's </a:t>
            </a:r>
            <a:r>
              <a:rPr lang="en-US" b="1" noProof="1">
                <a:solidFill>
                  <a:schemeClr val="accent1">
                    <a:lumMod val="75000"/>
                  </a:schemeClr>
                </a:solidFill>
              </a:rPr>
              <a:t>scheduler</a:t>
            </a:r>
          </a:p>
          <a:p>
            <a:pPr lvl="2"/>
            <a:r>
              <a:rPr lang="en-US" noProof="1"/>
              <a:t>Grants each </a:t>
            </a:r>
            <a:r>
              <a:rPr lang="en-US" b="1" noProof="1">
                <a:solidFill>
                  <a:schemeClr val="accent1">
                    <a:lumMod val="75000"/>
                  </a:schemeClr>
                </a:solidFill>
              </a:rPr>
              <a:t>thread</a:t>
            </a:r>
            <a:r>
              <a:rPr lang="en-US" noProof="1"/>
              <a:t> a small interval of time to run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Multi-Tasking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1" name="Rectangle 27"/>
          <p:cNvSpPr>
            <a:spLocks noChangeArrowheads="1"/>
          </p:cNvSpPr>
          <p:nvPr/>
        </p:nvSpPr>
        <p:spPr bwMode="auto">
          <a:xfrm>
            <a:off x="545437" y="4525350"/>
            <a:ext cx="11125200" cy="1295400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9525" cap="rnd" algn="ctr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/>
          <a:lstStyle/>
          <a:p>
            <a:endParaRPr lang="en-US" sz="15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97837" y="5363550"/>
            <a:ext cx="10744200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21637" y="5420640"/>
            <a:ext cx="1095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0	          5	                     10	            15	                        20	               25	            </a:t>
            </a:r>
            <a:r>
              <a:rPr lang="en-US" sz="2000" b="1" noProof="1"/>
              <a:t>ms  </a:t>
            </a:r>
          </a:p>
        </p:txBody>
      </p:sp>
      <p:graphicFrame>
        <p:nvGraphicFramePr>
          <p:cNvPr id="25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22232"/>
              </p:ext>
            </p:extLst>
          </p:nvPr>
        </p:nvGraphicFramePr>
        <p:xfrm>
          <a:off x="697837" y="4753950"/>
          <a:ext cx="1752600" cy="3810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program.exe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4030074"/>
              </p:ext>
            </p:extLst>
          </p:nvPr>
        </p:nvGraphicFramePr>
        <p:xfrm>
          <a:off x="2602837" y="4753950"/>
          <a:ext cx="1752600" cy="3810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chrome.exe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2446443"/>
              </p:ext>
            </p:extLst>
          </p:nvPr>
        </p:nvGraphicFramePr>
        <p:xfrm>
          <a:off x="4507837" y="4753950"/>
          <a:ext cx="1752600" cy="3810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winamp.exe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4425539"/>
              </p:ext>
            </p:extLst>
          </p:nvPr>
        </p:nvGraphicFramePr>
        <p:xfrm>
          <a:off x="6412837" y="4753950"/>
          <a:ext cx="1752600" cy="3810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system.exe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0891278"/>
              </p:ext>
            </p:extLst>
          </p:nvPr>
        </p:nvGraphicFramePr>
        <p:xfrm>
          <a:off x="8317837" y="4753950"/>
          <a:ext cx="1752600" cy="3810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program.exe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8653103"/>
              </p:ext>
            </p:extLst>
          </p:nvPr>
        </p:nvGraphicFramePr>
        <p:xfrm>
          <a:off x="10256259" y="4753950"/>
          <a:ext cx="652378" cy="381000"/>
        </p:xfrm>
        <a:graphic>
          <a:graphicData uri="http://schemas.openxmlformats.org/drawingml/2006/table">
            <a:tbl>
              <a:tblPr/>
              <a:tblGrid>
                <a:gridCol w="652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43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...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3" name="Straight Connector 32"/>
          <p:cNvCxnSpPr/>
          <p:nvPr/>
        </p:nvCxnSpPr>
        <p:spPr>
          <a:xfrm>
            <a:off x="697837" y="5287350"/>
            <a:ext cx="0" cy="152400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526637" y="5287350"/>
            <a:ext cx="0" cy="152400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431637" y="5294157"/>
            <a:ext cx="0" cy="152400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336637" y="5287350"/>
            <a:ext cx="0" cy="152400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241637" y="5287350"/>
            <a:ext cx="0" cy="152400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0146637" y="5287350"/>
            <a:ext cx="0" cy="152400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53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1" y="1143001"/>
            <a:ext cx="11685039" cy="5570355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thread</a:t>
            </a:r>
            <a:r>
              <a:rPr lang="en-US" dirty="0"/>
              <a:t> is a fundamental unit of code execution</a:t>
            </a:r>
          </a:p>
          <a:p>
            <a:r>
              <a:rPr lang="en-US" dirty="0"/>
              <a:t>Commonly, processes (programs) use more than one thread</a:t>
            </a:r>
          </a:p>
          <a:p>
            <a:pPr lvl="1"/>
            <a:r>
              <a:rPr lang="en-US" dirty="0"/>
              <a:t>In .NET, there is always more than one thread (e.g. GC)</a:t>
            </a:r>
          </a:p>
          <a:p>
            <a:r>
              <a:rPr lang="en-US" dirty="0"/>
              <a:t>Each thread has a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memory area </a:t>
            </a:r>
            <a:r>
              <a:rPr lang="en-US" dirty="0"/>
              <a:t>associated with it known </a:t>
            </a:r>
            <a:br>
              <a:rPr lang="en-US" dirty="0"/>
            </a:br>
            <a:r>
              <a:rPr lang="en-US" dirty="0"/>
              <a:t>as a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Call Stack</a:t>
            </a:r>
          </a:p>
          <a:p>
            <a:pPr lvl="1"/>
            <a:r>
              <a:rPr lang="en-US" dirty="0"/>
              <a:t>Stores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local variables</a:t>
            </a:r>
          </a:p>
          <a:p>
            <a:pPr lvl="1"/>
            <a:r>
              <a:rPr lang="en-US" dirty="0"/>
              <a:t>Stores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currently invoked methods </a:t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/>
              <a:t>in order of invocation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pic>
        <p:nvPicPr>
          <p:cNvPr id="5" name="Picture 2" descr="https://pbs.twimg.com/media/B4rVC4ICQAAr65m.jpg:large">
            <a:extLst>
              <a:ext uri="{FF2B5EF4-FFF2-40B4-BE49-F238E27FC236}">
                <a16:creationId xmlns:a16="http://schemas.microsoft.com/office/drawing/2014/main" id="{CDF4AE94-BDE5-46E8-B165-A006B67ED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7608257" y="3928178"/>
            <a:ext cx="4391742" cy="2266224"/>
          </a:xfrm>
          <a:prstGeom prst="roundRect">
            <a:avLst>
              <a:gd name="adj" fmla="val 514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18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in C#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5DC17C-AE1A-46DF-A4DA-50A776ED4981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1973079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Threads in C# can be created </a:t>
            </a:r>
            <a:r>
              <a:rPr lang="en-US" noProof="1"/>
              <a:t>using the </a:t>
            </a:r>
            <a:r>
              <a:rPr lang="en-US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System.Thread</a:t>
            </a:r>
            <a:r>
              <a:rPr lang="en-US" b="1" noProof="1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noProof="1"/>
              <a:t>class</a:t>
            </a:r>
          </a:p>
          <a:p>
            <a:r>
              <a:rPr lang="en-US" noProof="1"/>
              <a:t>Constructor accepts a </a:t>
            </a:r>
            <a:r>
              <a:rPr lang="en-US" b="1" noProof="1">
                <a:solidFill>
                  <a:schemeClr val="accent1">
                    <a:lumMod val="75000"/>
                  </a:schemeClr>
                </a:solidFill>
              </a:rPr>
              <a:t>method</a:t>
            </a:r>
            <a:r>
              <a:rPr lang="en-US" noProof="1"/>
              <a:t> (delegate) to execute on a </a:t>
            </a:r>
            <a:br>
              <a:rPr lang="en-US" noProof="1"/>
            </a:br>
            <a:r>
              <a:rPr lang="en-US" noProof="1"/>
              <a:t>separate thread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BCCB3C-4CB1-4DD3-A325-0CA602E4A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27" y="3291917"/>
            <a:ext cx="10499793" cy="31616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thread = new 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() =&gt;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182880"/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for (int i = 0; i &lt; 10; i++)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  {</a:t>
            </a:r>
          </a:p>
          <a:p>
            <a:pPr marL="182880"/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  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Console.WriteLine(i);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  }</a:t>
            </a:r>
          </a:p>
          <a:p>
            <a:pPr marL="182880"/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08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933155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Start()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/>
              <a:t>– schedules the thread for execution</a:t>
            </a:r>
          </a:p>
          <a:p>
            <a:pPr>
              <a:buClr>
                <a:srgbClr val="234465"/>
              </a:buClr>
            </a:pPr>
            <a:r>
              <a:rPr lang="en-US" sz="32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Join()</a:t>
            </a:r>
            <a:r>
              <a:rPr lang="en-US" sz="3200" b="1" noProof="1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noProof="1"/>
              <a:t>– waits for the thread to finish its work (blocks the calling </a:t>
            </a:r>
            <a:br>
              <a:rPr lang="en-US" sz="3200" noProof="1"/>
            </a:br>
            <a:r>
              <a:rPr lang="en-US" sz="3200" noProof="1"/>
              <a:t>thread)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System.Thread</a:t>
            </a:r>
            <a:endParaRPr lang="en-US" noProof="1"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9667" y="3238884"/>
            <a:ext cx="1152949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 primes = new Thread(() =&gt; 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PrintPrimesInRange(1, 10000));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primes.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Console.WriteLine("Waiting for thread to finish work...");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primes.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96206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5"/>
            <a:ext cx="8723299" cy="5385646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Synchronous Programming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Asynchronous Programming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Threads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Call Stack and Thread-Safety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Tasks in C# (async and await)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Data Parallelism </a:t>
            </a:r>
            <a:r>
              <a:rPr lang="en-US"/>
              <a:t>&amp; Concurrency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Print all even numbers in a given range</a:t>
            </a:r>
          </a:p>
          <a:p>
            <a:r>
              <a:rPr lang="en-US" sz="3200" dirty="0"/>
              <a:t>Printing should be executed on a separate thread</a:t>
            </a:r>
          </a:p>
          <a:p>
            <a:r>
              <a:rPr lang="en-US" sz="3200" dirty="0"/>
              <a:t>After all numbers are printed print "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Thread finished work</a:t>
            </a:r>
            <a:r>
              <a:rPr lang="en-US" sz="3200" dirty="0"/>
              <a:t>"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Even Numbers Thread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71673" y="4671088"/>
            <a:ext cx="1165933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1 10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C1884C-0854-4757-B313-A0D0BA42D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5542" y="3593872"/>
            <a:ext cx="419100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8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10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Thread finished work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F8C9AD1-2927-49A9-BE4C-D5192302438B}"/>
              </a:ext>
            </a:extLst>
          </p:cNvPr>
          <p:cNvSpPr/>
          <p:nvPr/>
        </p:nvSpPr>
        <p:spPr>
          <a:xfrm>
            <a:off x="4563122" y="4770205"/>
            <a:ext cx="516904" cy="37806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457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Even Numbers Thread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C1884C-0854-4757-B313-A0D0BA42D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100" y="1945641"/>
            <a:ext cx="10729800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read start and end numbers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Thread evens = new Thread(() =&gt; 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PrintEvenNumbers(start, end));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evens.Start();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evens.Join();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Console.WriteLine("Thread finished work");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182880"/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implement method PrintEvenNumbers</a:t>
            </a:r>
          </a:p>
        </p:txBody>
      </p:sp>
    </p:spTree>
    <p:extLst>
      <p:ext uri="{BB962C8B-B14F-4D97-AF65-F5344CB8AC3E}">
        <p14:creationId xmlns:p14="http://schemas.microsoft.com/office/powerpoint/2010/main" val="5158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D1A8713-18AC-4C8D-9CE4-FF32075D4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510" y="1295952"/>
            <a:ext cx="11529490" cy="53468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List&lt;long&gt; numbers = new List&lt;long&gt;();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 t = new Thread(() =&gt; 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SumOddNumbers(numbers, 10, 100000000L));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t.Start();            </a:t>
            </a:r>
          </a:p>
          <a:p>
            <a:pPr marL="182880"/>
            <a:endParaRPr lang="en-US" sz="26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Console.WriteLine("What should I do?");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(true)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string command = Console.ReadLine();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 (command == "exit") break;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82880"/>
            <a:endParaRPr lang="en-US" sz="26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t.Join();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D4EC0AD-FAE6-44E5-AA3E-0EE1928812FB}"/>
              </a:ext>
            </a:extLst>
          </p:cNvPr>
          <p:cNvSpPr/>
          <p:nvPr/>
        </p:nvSpPr>
        <p:spPr>
          <a:xfrm>
            <a:off x="281510" y="3157332"/>
            <a:ext cx="7848600" cy="2786268"/>
          </a:xfrm>
          <a:prstGeom prst="roundRect">
            <a:avLst>
              <a:gd name="adj" fmla="val 8526"/>
            </a:avLst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– Example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834200" y="5437514"/>
            <a:ext cx="3733800" cy="1025651"/>
          </a:xfrm>
          <a:prstGeom prst="wedgeRoundRectCallout">
            <a:avLst>
              <a:gd name="adj1" fmla="val -39179"/>
              <a:gd name="adj2" fmla="val -110666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2"/>
                </a:solidFill>
                <a:cs typeface="Consolas" pitchFamily="49" charset="0"/>
              </a:rPr>
              <a:t>Console interface</a:t>
            </a:r>
          </a:p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2"/>
                </a:solidFill>
                <a:cs typeface="Consolas" pitchFamily="49" charset="0"/>
              </a:rPr>
              <a:t>remains unblocked</a:t>
            </a:r>
            <a:endParaRPr lang="bg-BG" sz="3200" b="1" dirty="0">
              <a:solidFill>
                <a:schemeClr val="bg2"/>
              </a:solidFill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80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Each thread has its own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stack</a:t>
            </a:r>
          </a:p>
          <a:p>
            <a:pPr lvl="1"/>
            <a:r>
              <a:rPr lang="en-US" dirty="0"/>
              <a:t>The start (bottom) of the stack is the method from which the </a:t>
            </a:r>
            <a:br>
              <a:rPr lang="bg-BG" dirty="0"/>
            </a:br>
            <a:r>
              <a:rPr lang="en-US" dirty="0"/>
              <a:t>thread began execution</a:t>
            </a:r>
          </a:p>
          <a:p>
            <a:pPr lvl="1"/>
            <a:r>
              <a:rPr lang="en-US" dirty="0"/>
              <a:t>Each method (frame) stores local variables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9A127F3-D55B-4A9A-8D67-0C7E3BF21A8C}"/>
              </a:ext>
            </a:extLst>
          </p:cNvPr>
          <p:cNvGrpSpPr/>
          <p:nvPr/>
        </p:nvGrpSpPr>
        <p:grpSpPr>
          <a:xfrm>
            <a:off x="1630743" y="3961978"/>
            <a:ext cx="3505200" cy="2589640"/>
            <a:chOff x="1783702" y="3961978"/>
            <a:chExt cx="3505200" cy="2589640"/>
          </a:xfrm>
        </p:grpSpPr>
        <p:graphicFrame>
          <p:nvGraphicFramePr>
            <p:cNvPr id="5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67687672"/>
                </p:ext>
              </p:extLst>
            </p:nvPr>
          </p:nvGraphicFramePr>
          <p:xfrm>
            <a:off x="1783702" y="3961978"/>
            <a:ext cx="3505200" cy="1981200"/>
          </p:xfrm>
          <a:graphic>
            <a:graphicData uri="http://schemas.openxmlformats.org/drawingml/2006/table">
              <a:tbl>
                <a:tblPr/>
                <a:tblGrid>
                  <a:gridCol w="35052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4953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500" b="1" i="0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...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953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500" b="1" i="0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IsPrime()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953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500" b="1" i="0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PrintAllPrimes()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953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500" b="1" i="0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Main()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2545702" y="6028398"/>
              <a:ext cx="1981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noProof="1"/>
                <a:t>main thread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9823405-1A10-4B29-9B45-88CC31484579}"/>
              </a:ext>
            </a:extLst>
          </p:cNvPr>
          <p:cNvGrpSpPr/>
          <p:nvPr/>
        </p:nvGrpSpPr>
        <p:grpSpPr>
          <a:xfrm>
            <a:off x="7056057" y="3961978"/>
            <a:ext cx="3505200" cy="2173606"/>
            <a:chOff x="6019800" y="3961978"/>
            <a:chExt cx="3505200" cy="2173606"/>
          </a:xfrm>
        </p:grpSpPr>
        <p:graphicFrame>
          <p:nvGraphicFramePr>
            <p:cNvPr id="7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9192307"/>
                </p:ext>
              </p:extLst>
            </p:nvPr>
          </p:nvGraphicFramePr>
          <p:xfrm>
            <a:off x="6019800" y="3961978"/>
            <a:ext cx="3505200" cy="1485900"/>
          </p:xfrm>
          <a:graphic>
            <a:graphicData uri="http://schemas.openxmlformats.org/drawingml/2006/table">
              <a:tbl>
                <a:tblPr/>
                <a:tblGrid>
                  <a:gridCol w="35052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4953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500" b="1" i="0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...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953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500" b="1" i="0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IsValidUrl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953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500" b="1" i="0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DownloadAsync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6294855" y="5612364"/>
              <a:ext cx="29550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noProof="1"/>
                <a:t>background thread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486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race condition </a:t>
            </a:r>
            <a:r>
              <a:rPr lang="en-US" sz="3200" dirty="0"/>
              <a:t>occurs when two or more threads access shared </a:t>
            </a:r>
            <a:br>
              <a:rPr lang="en-US" sz="3200" dirty="0"/>
            </a:br>
            <a:r>
              <a:rPr lang="en-US" sz="3200" dirty="0"/>
              <a:t>data and they try to change it at the same time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Race Conditions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1" y="2667000"/>
            <a:ext cx="10750505" cy="37463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List&lt;int&gt; numbers = Enumerable.Range(0, 10000).ToList();</a:t>
            </a:r>
            <a:endParaRPr lang="en-US" sz="26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nn-NO" sz="2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i = 0; i &lt; 4; i++)</a:t>
            </a:r>
          </a:p>
          <a:p>
            <a:pPr marL="182880"/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new Thread(() =&gt;</a:t>
            </a:r>
          </a:p>
          <a:p>
            <a:pPr marL="182880"/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endParaRPr lang="en-US" sz="26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(numbers.Count &gt; 0)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numbers.RemoveAt(numbers.Count - 1);</a:t>
            </a:r>
          </a:p>
          <a:p>
            <a:pPr marL="182880"/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}).Start();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026" name="Picture 2" descr="https://cdn3.iconfinder.com/data/icons/musthave/256/Dele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6902" y="3854396"/>
            <a:ext cx="1371600" cy="137160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19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3052389"/>
          </a:xfrm>
        </p:spPr>
        <p:txBody>
          <a:bodyPr>
            <a:normAutofit/>
          </a:bodyPr>
          <a:lstStyle/>
          <a:p>
            <a:r>
              <a:rPr lang="en-US" sz="3200" dirty="0"/>
              <a:t>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thread-safe</a:t>
            </a:r>
            <a:r>
              <a:rPr lang="en-US" sz="3200" dirty="0"/>
              <a:t> resource can be safely accessed by multiple </a:t>
            </a:r>
            <a:br>
              <a:rPr lang="en-US" sz="3200" dirty="0"/>
            </a:br>
            <a:r>
              <a:rPr lang="en-US" sz="3200" dirty="0"/>
              <a:t>threads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lock</a:t>
            </a:r>
            <a:r>
              <a:rPr lang="en-US" sz="3200" dirty="0"/>
              <a:t> keyword grants access to only one thread at a time</a:t>
            </a:r>
          </a:p>
          <a:p>
            <a:pPr lvl="1"/>
            <a:r>
              <a:rPr lang="en-US" sz="3000" dirty="0"/>
              <a:t>Avoids race conditions</a:t>
            </a:r>
          </a:p>
          <a:p>
            <a:pPr lvl="1"/>
            <a:r>
              <a:rPr lang="en-US" sz="3000" dirty="0"/>
              <a:t>Blocks any other threads until the lock is released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Safety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0100" y="4248514"/>
            <a:ext cx="10591800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lock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(numbers)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 (numbers.Count == 0) break;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lastIndex = numbers.Count - 1;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numbers.RemoveAt(lastIndex);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2054" name="Picture 6" descr="http://png-4.findicons.com/files/icons/1008/quiet/256/y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52" y="4781513"/>
            <a:ext cx="1295400" cy="129540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05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6746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Exceptions cannot be handled outside a thread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45064" y="1805138"/>
            <a:ext cx="6904890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new Thread(DoWork).Start();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 (Exception ex)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Console.WriteLine("Exception!");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BEEB5A9-72C8-403F-9063-3E67FF0481A2}"/>
              </a:ext>
            </a:extLst>
          </p:cNvPr>
          <p:cNvSpPr/>
          <p:nvPr/>
        </p:nvSpPr>
        <p:spPr>
          <a:xfrm>
            <a:off x="914400" y="4022510"/>
            <a:ext cx="57150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B4A210-CE3C-4EAB-B955-CE2B7940F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064" y="4987202"/>
            <a:ext cx="6904890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DoWork() 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throw new ArgumentNullException();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24285429-7A1E-457D-85AC-1BF2763E0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320" y="3879548"/>
            <a:ext cx="3733800" cy="1025651"/>
          </a:xfrm>
          <a:prstGeom prst="wedgeRoundRectCallout">
            <a:avLst>
              <a:gd name="adj1" fmla="val -58593"/>
              <a:gd name="adj2" fmla="val -14664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2"/>
                </a:solidFill>
                <a:cs typeface="Consolas" pitchFamily="49" charset="0"/>
              </a:rPr>
              <a:t>This part will never be reached</a:t>
            </a:r>
            <a:endParaRPr lang="bg-BG" sz="3200" b="1" dirty="0">
              <a:solidFill>
                <a:schemeClr val="bg2"/>
              </a:solidFill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62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9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 – the Right Way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5986" y="1268767"/>
            <a:ext cx="8973773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Thread(DoWork).Start();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B4A210-CE3C-4EAB-B955-CE2B7940F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986" y="1845060"/>
            <a:ext cx="8973773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DoWork()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try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throw new ArgumentNullException();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catch (Exception ex)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Console.WriteLine("Exception handled!");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            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FD42BC9-13D9-41EA-9A5C-AEF91C9582A0}"/>
              </a:ext>
            </a:extLst>
          </p:cNvPr>
          <p:cNvSpPr/>
          <p:nvPr/>
        </p:nvSpPr>
        <p:spPr>
          <a:xfrm>
            <a:off x="1021080" y="2760835"/>
            <a:ext cx="8334676" cy="3476336"/>
          </a:xfrm>
          <a:prstGeom prst="roundRect">
            <a:avLst>
              <a:gd name="adj" fmla="val 5519"/>
            </a:avLst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C799F456-5BCF-4865-80FE-2B1F024D4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5980" y="3678396"/>
            <a:ext cx="3237746" cy="1437820"/>
          </a:xfrm>
          <a:prstGeom prst="wedgeRoundRectCallout">
            <a:avLst>
              <a:gd name="adj1" fmla="val -61923"/>
              <a:gd name="adj2" fmla="val 24356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  <a:cs typeface="Consolas" pitchFamily="49" charset="0"/>
              </a:rPr>
              <a:t>Exceptions should be handled inside the executed method(s)</a:t>
            </a:r>
            <a:endParaRPr lang="bg-BG" sz="2400" b="1" dirty="0">
              <a:solidFill>
                <a:schemeClr val="bg2"/>
              </a:solidFill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73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5109" y="4975416"/>
            <a:ext cx="10961783" cy="768084"/>
          </a:xfrm>
        </p:spPr>
        <p:txBody>
          <a:bodyPr/>
          <a:lstStyle/>
          <a:p>
            <a:r>
              <a:rPr lang="en-US" dirty="0"/>
              <a:t>Tasks in C#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7D2112-AB05-4213-8572-E1B110B5CE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761029"/>
            <a:ext cx="10961783" cy="499819"/>
          </a:xfrm>
        </p:spPr>
        <p:txBody>
          <a:bodyPr/>
          <a:lstStyle/>
          <a:p>
            <a:r>
              <a:rPr lang="en-US" dirty="0"/>
              <a:t>Task Parallel Library</a:t>
            </a:r>
          </a:p>
        </p:txBody>
      </p:sp>
      <p:pic>
        <p:nvPicPr>
          <p:cNvPr id="4" name="Graphic 3" descr="Checklist">
            <a:extLst>
              <a:ext uri="{FF2B5EF4-FFF2-40B4-BE49-F238E27FC236}">
                <a16:creationId xmlns:a16="http://schemas.microsoft.com/office/drawing/2014/main" id="{5242EEB4-7F81-4511-8710-C5125CBB5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7922" y="1350739"/>
            <a:ext cx="2516156" cy="251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99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task</a:t>
            </a:r>
            <a:r>
              <a:rPr lang="en-US" dirty="0"/>
              <a:t> is a high-level representation of concurrent work</a:t>
            </a:r>
          </a:p>
          <a:p>
            <a:pPr lvl="1"/>
            <a:r>
              <a:rPr lang="en-US" dirty="0"/>
              <a:t>Runs in parallel with the main thread</a:t>
            </a:r>
          </a:p>
          <a:p>
            <a:pPr lvl="1"/>
            <a:r>
              <a:rPr lang="en-US" dirty="0"/>
              <a:t>May not run on a new thread (the CLR decides)</a:t>
            </a:r>
          </a:p>
          <a:p>
            <a:pPr lvl="1"/>
            <a:r>
              <a:rPr lang="en-US" dirty="0"/>
              <a:t>Offers several operations</a:t>
            </a:r>
          </a:p>
          <a:p>
            <a:pPr lvl="2"/>
            <a:r>
              <a:rPr lang="en-US" dirty="0"/>
              <a:t>Creating, running and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returning</a:t>
            </a:r>
            <a:r>
              <a:rPr lang="en-US" dirty="0"/>
              <a:t> result</a:t>
            </a:r>
          </a:p>
          <a:p>
            <a:pPr lvl="2"/>
            <a:r>
              <a:rPr lang="en-US" dirty="0"/>
              <a:t>Continuing with another task (chaining several operations)</a:t>
            </a:r>
          </a:p>
          <a:p>
            <a:pPr lvl="2"/>
            <a:r>
              <a:rPr lang="en-US" dirty="0"/>
              <a:t>Proper exception handling</a:t>
            </a:r>
          </a:p>
          <a:p>
            <a:pPr lvl="2"/>
            <a:r>
              <a:rPr lang="en-US" dirty="0"/>
              <a:t>Progress/state reports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in C#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48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Creating tasks can be done in several ways</a:t>
            </a:r>
          </a:p>
          <a:p>
            <a:pPr lvl="1"/>
            <a:r>
              <a:rPr lang="en-US" sz="3000" noProof="1"/>
              <a:t>Initialize a new </a:t>
            </a:r>
            <a:r>
              <a:rPr lang="en-US" sz="30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3000" noProof="1"/>
              <a:t> object</a:t>
            </a:r>
          </a:p>
          <a:p>
            <a:pPr lvl="1"/>
            <a:endParaRPr lang="en-US" noProof="1"/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Task.Run()</a:t>
            </a:r>
          </a:p>
          <a:p>
            <a:pPr lvl="1"/>
            <a:endParaRPr lang="en-US" noProof="1"/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Task.Factory.StartNew()</a:t>
            </a:r>
            <a:r>
              <a:rPr lang="en-US" sz="3000" noProof="1"/>
              <a:t> – enables additional task customization</a:t>
            </a:r>
          </a:p>
          <a:p>
            <a:pPr lvl="1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Tasks in C#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579430"/>
            <a:ext cx="105918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task = new 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{ Console.WriteLine(""); });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3808322"/>
            <a:ext cx="105918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Task.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Run(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=&gt; TraverseMatrix()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8013" y="5568362"/>
            <a:ext cx="10958399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Task.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Factory.StartNew(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=&gt; CopyFileContents("got-s03ep1.avi"),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TaskCreationOptions.LongRunning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8747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Task&lt;T&gt;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is a task that will return a result sometime in the </a:t>
            </a:r>
            <a:br>
              <a:rPr lang="en-US" dirty="0"/>
            </a:br>
            <a:r>
              <a:rPr lang="en-US" dirty="0"/>
              <a:t>future</a:t>
            </a:r>
            <a:endParaRPr lang="en-US" sz="3000" noProof="1"/>
          </a:p>
          <a:p>
            <a:pPr lvl="1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Tasks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00099" y="2621202"/>
            <a:ext cx="8007017" cy="33462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task = Task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.Run(() =&gt;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long sum = 0;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(int i = 0; i &lt; 10000; i++) sum += i; 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sum;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marL="182880"/>
            <a:endParaRPr lang="en-US" sz="26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Console.WriteLine(task.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011968" y="5174224"/>
            <a:ext cx="3326599" cy="1437820"/>
          </a:xfrm>
          <a:prstGeom prst="wedgeRoundRectCallout">
            <a:avLst>
              <a:gd name="adj1" fmla="val -59368"/>
              <a:gd name="adj2" fmla="val -19079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bg2"/>
                </a:solidFill>
                <a:cs typeface="Consolas" pitchFamily="49" charset="0"/>
              </a:rPr>
              <a:t>Blocks the calling thread until the task returns a result</a:t>
            </a:r>
            <a:endParaRPr lang="bg-BG" sz="28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6F5011-AD31-4FDB-9F3A-CF570DF921E0}"/>
              </a:ext>
            </a:extLst>
          </p:cNvPr>
          <p:cNvSpPr/>
          <p:nvPr/>
        </p:nvSpPr>
        <p:spPr>
          <a:xfrm>
            <a:off x="4101504" y="5464095"/>
            <a:ext cx="2286000" cy="4317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9707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000" noProof="1"/>
              <a:t>Sum all prime numbers in given range</a:t>
            </a:r>
          </a:p>
          <a:p>
            <a:r>
              <a:rPr lang="en-US" sz="3000" noProof="1"/>
              <a:t>Leave the console interface unblocked while calculating the sum</a:t>
            </a:r>
          </a:p>
          <a:p>
            <a:r>
              <a:rPr lang="en-US" sz="3000" noProof="1"/>
              <a:t>Read commands and print the result only on command "</a:t>
            </a:r>
            <a:r>
              <a:rPr lang="en-US" sz="30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Show</a:t>
            </a:r>
            <a:r>
              <a:rPr lang="en-US" sz="3000" noProof="1"/>
              <a:t>"</a:t>
            </a:r>
          </a:p>
          <a:p>
            <a:pPr lvl="1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Demo: Sum Primes in Range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CC8EEB-5159-482B-BF33-B4480C86B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734" y="3448295"/>
            <a:ext cx="2362052" cy="31616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5736397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5736397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5736397</a:t>
            </a:r>
          </a:p>
        </p:txBody>
      </p:sp>
      <p:sp>
        <p:nvSpPr>
          <p:cNvPr id="18" name="AutoShape 23">
            <a:extLst>
              <a:ext uri="{FF2B5EF4-FFF2-40B4-BE49-F238E27FC236}">
                <a16:creationId xmlns:a16="http://schemas.microsoft.com/office/drawing/2014/main" id="{B99B95AC-ECB1-420A-A5EE-76BB760F2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2938" y="3708348"/>
            <a:ext cx="5019543" cy="1863469"/>
          </a:xfrm>
          <a:prstGeom prst="wedgeRoundRectCallout">
            <a:avLst>
              <a:gd name="adj1" fmla="val -59895"/>
              <a:gd name="adj2" fmla="val -25823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  <a:cs typeface="Consolas" pitchFamily="49" charset="0"/>
              </a:rPr>
              <a:t>If the operation time is too long, you will have to wait for the calculations to finish before you can continue reading next command</a:t>
            </a:r>
            <a:endParaRPr lang="bg-BG" sz="24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C7FE8A5-80B6-4E03-ADE8-1927E664951C}"/>
              </a:ext>
            </a:extLst>
          </p:cNvPr>
          <p:cNvSpPr/>
          <p:nvPr/>
        </p:nvSpPr>
        <p:spPr>
          <a:xfrm>
            <a:off x="958786" y="3933678"/>
            <a:ext cx="1678536" cy="4317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00289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>
                <a:latin typeface="+mj-lt"/>
                <a:cs typeface="Consolas" panose="020B0609020204030204" pitchFamily="49" charset="0"/>
              </a:rPr>
              <a:t>Exceptions that have occurred within the body of a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3200" dirty="0">
                <a:latin typeface="+mj-lt"/>
                <a:cs typeface="Consolas" panose="020B0609020204030204" pitchFamily="49" charset="0"/>
              </a:rPr>
              <a:t> can be </a:t>
            </a:r>
            <a:br>
              <a:rPr lang="en-US" sz="3200" dirty="0">
                <a:latin typeface="+mj-lt"/>
                <a:cs typeface="Consolas" panose="020B0609020204030204" pitchFamily="49" charset="0"/>
              </a:rPr>
            </a:br>
            <a:r>
              <a:rPr lang="en-US" sz="3200" dirty="0">
                <a:latin typeface="+mj-lt"/>
                <a:cs typeface="Consolas" panose="020B0609020204030204" pitchFamily="49" charset="0"/>
              </a:rPr>
              <a:t>captured and handled outside of it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Exception Handling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2590800"/>
            <a:ext cx="10515600" cy="37463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task = SliceAsync(VideoPath, DestinationPath, 5);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task.Wait();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 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AggregateException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ex)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Handle exception...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AutoShape 23">
            <a:extLst>
              <a:ext uri="{FF2B5EF4-FFF2-40B4-BE49-F238E27FC236}">
                <a16:creationId xmlns:a16="http://schemas.microsoft.com/office/drawing/2014/main" id="{8B7BA4C7-7D25-4869-8DCA-71B5D87E3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652" y="3503641"/>
            <a:ext cx="3352800" cy="2289117"/>
          </a:xfrm>
          <a:prstGeom prst="wedgeRoundRectCallout">
            <a:avLst>
              <a:gd name="adj1" fmla="val -15951"/>
              <a:gd name="adj2" fmla="val -20333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bg2"/>
                </a:solidFill>
                <a:cs typeface="Consolas" pitchFamily="49" charset="0"/>
              </a:rPr>
              <a:t>You can use the 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cs typeface="Consolas" pitchFamily="49" charset="0"/>
              </a:rPr>
              <a:t>AggregateException</a:t>
            </a:r>
            <a:r>
              <a:rPr lang="en-US" sz="2800" b="1" dirty="0">
                <a:solidFill>
                  <a:schemeClr val="bg2"/>
                </a:solidFill>
                <a:cs typeface="Consolas" pitchFamily="49" charset="0"/>
              </a:rPr>
              <a:t> to wrap all exceptions thrown by different threads</a:t>
            </a:r>
            <a:endParaRPr lang="bg-BG" sz="28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AA925E0-ACDE-425C-9C2D-DC5D8440B2ED}"/>
              </a:ext>
            </a:extLst>
          </p:cNvPr>
          <p:cNvSpPr/>
          <p:nvPr/>
        </p:nvSpPr>
        <p:spPr>
          <a:xfrm>
            <a:off x="2083904" y="4648200"/>
            <a:ext cx="33528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16796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noProof="1">
                <a:latin typeface="+mj-lt"/>
                <a:cs typeface="Consolas" panose="020B0609020204030204" pitchFamily="49" charset="0"/>
              </a:rPr>
              <a:t>The keywords </a:t>
            </a:r>
            <a:r>
              <a:rPr lang="en-US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noProof="1"/>
              <a:t> and </a:t>
            </a:r>
            <a:r>
              <a:rPr lang="en-US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noProof="1"/>
              <a:t> are always used together</a:t>
            </a:r>
          </a:p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noProof="1"/>
              <a:t> hints the compiler that the method might run in parallel</a:t>
            </a:r>
          </a:p>
          <a:p>
            <a:pPr lvl="1"/>
            <a:r>
              <a:rPr lang="en-US" noProof="1"/>
              <a:t>Does not make a method run asynchronously (</a:t>
            </a:r>
            <a:r>
              <a:rPr lang="en-US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noProof="1"/>
              <a:t> </a:t>
            </a:r>
            <a:r>
              <a:rPr lang="en-US" dirty="0"/>
              <a:t>makes it)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Tells the compiler "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this method could wait for a resource or </a:t>
            </a:r>
            <a:br>
              <a:rPr lang="bg-BG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operation</a:t>
            </a:r>
            <a:r>
              <a:rPr lang="en-US" dirty="0"/>
              <a:t>"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If it starts waiting, return to the calling method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When the wait is over, go back to called method</a:t>
            </a:r>
            <a:endParaRPr lang="bg-BG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cs typeface="Consolas" panose="020B0609020204030204" pitchFamily="49" charset="0"/>
              </a:rPr>
              <a:t>Tasks with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noProof="1"/>
              <a:t> and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3210359"/>
            <a:ext cx="105156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void SliceFileAsync(string file, int parts)</a:t>
            </a:r>
          </a:p>
        </p:txBody>
      </p:sp>
    </p:spTree>
    <p:extLst>
      <p:ext uri="{BB962C8B-B14F-4D97-AF65-F5344CB8AC3E}">
        <p14:creationId xmlns:p14="http://schemas.microsoft.com/office/powerpoint/2010/main" val="220949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noProof="1"/>
              <a:t> is used in a method which has the </a:t>
            </a:r>
            <a:r>
              <a:rPr lang="en-US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noProof="1"/>
              <a:t> keyword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Saves the context in a state machine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Marks waiting for a resource (a task to complete)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Resource should be a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Task&lt;T&gt;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Returns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/>
              <a:t> result from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Task&lt;T&gt;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when it completes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cs typeface="Consolas" panose="020B0609020204030204" pitchFamily="49" charset="0"/>
              </a:rPr>
              <a:t>Tasks with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noProof="1"/>
              <a:t> and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noProof="1">
                <a:cs typeface="Consolas" panose="020B0609020204030204" pitchFamily="49" charset="0"/>
              </a:rPr>
              <a:t>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90600" y="4522656"/>
            <a:ext cx="9982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DownloadStringAsync("http://softuni.bg");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3390252" y="5311670"/>
            <a:ext cx="4038600" cy="586523"/>
          </a:xfrm>
          <a:prstGeom prst="wedgeRoundRectCallout">
            <a:avLst>
              <a:gd name="adj1" fmla="val -54929"/>
              <a:gd name="adj2" fmla="val -54522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bg2"/>
                </a:solidFill>
                <a:cs typeface="Consolas" pitchFamily="49" charset="0"/>
              </a:rPr>
              <a:t>Returns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Task&lt;string&gt;</a:t>
            </a:r>
            <a:endParaRPr lang="bg-BG" sz="28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67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noProof="1"/>
              <a:t> and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noProof="1">
                <a:cs typeface="Consolas" panose="020B0609020204030204" pitchFamily="49" charset="0"/>
              </a:rPr>
              <a:t> – Example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38539" y="1341666"/>
            <a:ext cx="11110800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void Main()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DownloadFileAsync(FileUrl, "book.pdf");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 some other work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void DownloadFileAsync(string url, string fileName)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Console.WriteLine("Downloading...");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Task.Run(() =&gt;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Download the file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Console.WriteLine("Download successful.");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D00B36-3CA1-4957-86CE-585FFA8380C4}"/>
              </a:ext>
            </a:extLst>
          </p:cNvPr>
          <p:cNvSpPr/>
          <p:nvPr/>
        </p:nvSpPr>
        <p:spPr>
          <a:xfrm>
            <a:off x="832239" y="4354804"/>
            <a:ext cx="3949700" cy="1485900"/>
          </a:xfrm>
          <a:prstGeom prst="roundRect">
            <a:avLst>
              <a:gd name="adj" fmla="val 9829"/>
            </a:avLst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6FA471E-41B4-4412-B1B5-7B920EF12EB4}"/>
              </a:ext>
            </a:extLst>
          </p:cNvPr>
          <p:cNvSpPr/>
          <p:nvPr/>
        </p:nvSpPr>
        <p:spPr>
          <a:xfrm>
            <a:off x="883039" y="2513304"/>
            <a:ext cx="3810000" cy="3810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AutoShape 23">
            <a:extLst>
              <a:ext uri="{FF2B5EF4-FFF2-40B4-BE49-F238E27FC236}">
                <a16:creationId xmlns:a16="http://schemas.microsoft.com/office/drawing/2014/main" id="{36ED5212-B05C-4A46-872A-0A6978DB7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3145" y="4591668"/>
            <a:ext cx="3886198" cy="1012172"/>
          </a:xfrm>
          <a:prstGeom prst="wedgeRoundRectCallout">
            <a:avLst>
              <a:gd name="adj1" fmla="val -58094"/>
              <a:gd name="adj2" fmla="val -18219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The calling thread exits the method on </a:t>
            </a:r>
            <a:r>
              <a:rPr lang="en-US" sz="26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 </a:t>
            </a:r>
            <a:endParaRPr lang="bg-BG" sz="2600" b="1" dirty="0">
              <a:solidFill>
                <a:schemeClr val="bg2"/>
              </a:solidFill>
              <a:cs typeface="Consolas" pitchFamily="49" charset="0"/>
            </a:endParaRP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4BE297A-578D-49AA-B292-D6C5D21F15D5}"/>
              </a:ext>
            </a:extLst>
          </p:cNvPr>
          <p:cNvCxnSpPr>
            <a:stCxn id="5" idx="1"/>
            <a:endCxn id="8" idx="1"/>
          </p:cNvCxnSpPr>
          <p:nvPr/>
        </p:nvCxnSpPr>
        <p:spPr>
          <a:xfrm rot="10800000" flipH="1">
            <a:off x="832239" y="2703804"/>
            <a:ext cx="50800" cy="2393950"/>
          </a:xfrm>
          <a:prstGeom prst="bentConnector3">
            <a:avLst>
              <a:gd name="adj1" fmla="val -1225000"/>
            </a:avLst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71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noProof="1"/>
              <a:t> and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noProof="1">
                <a:cs typeface="Consolas" panose="020B0609020204030204" pitchFamily="49" charset="0"/>
              </a:rPr>
              <a:t> – Example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38539" y="1341666"/>
            <a:ext cx="11110800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void Main()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DownloadFileAsync(FileUrl, "book.pdf");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 some other work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void DownloadFileAsync(string url, string fileName)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Console.WriteLine("Downloading...");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Task.Run(() =&gt;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Download the file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Console.WriteLine("Download successful.");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D00B36-3CA1-4957-86CE-585FFA8380C4}"/>
              </a:ext>
            </a:extLst>
          </p:cNvPr>
          <p:cNvSpPr/>
          <p:nvPr/>
        </p:nvSpPr>
        <p:spPr>
          <a:xfrm>
            <a:off x="832239" y="4354804"/>
            <a:ext cx="3949700" cy="1485900"/>
          </a:xfrm>
          <a:prstGeom prst="roundRect">
            <a:avLst>
              <a:gd name="adj" fmla="val 9829"/>
            </a:avLst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6FA471E-41B4-4412-B1B5-7B920EF12EB4}"/>
              </a:ext>
            </a:extLst>
          </p:cNvPr>
          <p:cNvSpPr/>
          <p:nvPr/>
        </p:nvSpPr>
        <p:spPr>
          <a:xfrm>
            <a:off x="883039" y="2513304"/>
            <a:ext cx="3810000" cy="3810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4BE297A-578D-49AA-B292-D6C5D21F15D5}"/>
              </a:ext>
            </a:extLst>
          </p:cNvPr>
          <p:cNvCxnSpPr>
            <a:stCxn id="5" idx="1"/>
            <a:endCxn id="8" idx="1"/>
          </p:cNvCxnSpPr>
          <p:nvPr/>
        </p:nvCxnSpPr>
        <p:spPr>
          <a:xfrm rot="10800000" flipH="1">
            <a:off x="832239" y="2703804"/>
            <a:ext cx="50800" cy="2393950"/>
          </a:xfrm>
          <a:prstGeom prst="bentConnector3">
            <a:avLst>
              <a:gd name="adj1" fmla="val -1225000"/>
            </a:avLst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utoShape 23">
            <a:extLst>
              <a:ext uri="{FF2B5EF4-FFF2-40B4-BE49-F238E27FC236}">
                <a16:creationId xmlns:a16="http://schemas.microsoft.com/office/drawing/2014/main" id="{D92397FB-C11D-4FD2-81C2-11E2BE52E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3028" y="4354804"/>
            <a:ext cx="4006476" cy="1437820"/>
          </a:xfrm>
          <a:prstGeom prst="wedgeRoundRectCallout">
            <a:avLst>
              <a:gd name="adj1" fmla="val -55387"/>
              <a:gd name="adj2" fmla="val 43381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  <a:cs typeface="Consolas" pitchFamily="49" charset="0"/>
              </a:rPr>
              <a:t>When the waiting is over, the calling thread proceeds with method execution</a:t>
            </a:r>
            <a:endParaRPr lang="bg-BG" sz="2400" b="1" dirty="0">
              <a:solidFill>
                <a:schemeClr val="bg2"/>
              </a:solidFill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64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noProof="1"/>
              <a:t> and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noProof="1">
                <a:cs typeface="Consolas" panose="020B0609020204030204" pitchFamily="49" charset="0"/>
              </a:rPr>
              <a:t> – Example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38539" y="1341666"/>
            <a:ext cx="11110800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void Main()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DownloadFileAsync(FileUrl, "book.pdf");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 some other work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void DownloadFileAsync(string url, string fileName)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Console.WriteLine("Downloading...");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Task.Run(() =&gt;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Download the file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Console.WriteLine("Download successful.");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id="{BD5E6BBD-2604-4A93-99F8-13034042A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4785" y="1778267"/>
            <a:ext cx="4248440" cy="1437820"/>
          </a:xfrm>
          <a:prstGeom prst="wedgeRoundRectCallout">
            <a:avLst>
              <a:gd name="adj1" fmla="val -58365"/>
              <a:gd name="adj2" fmla="val 16347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  <a:cs typeface="Consolas" pitchFamily="49" charset="0"/>
              </a:rPr>
              <a:t>After the method is over the calling thread gets back to the calling method </a:t>
            </a:r>
            <a:endParaRPr lang="bg-BG" sz="2400" b="1" dirty="0">
              <a:solidFill>
                <a:schemeClr val="bg2"/>
              </a:solidFill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341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2D8C2-5196-417B-A484-CF051FD2E8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Access to web resources with </a:t>
            </a:r>
            <a:r>
              <a:rPr lang="en-US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HttpClient</a:t>
            </a:r>
            <a:r>
              <a:rPr lang="en-US" dirty="0"/>
              <a:t> class</a:t>
            </a:r>
          </a:p>
          <a:p>
            <a:endParaRPr lang="en-US" dirty="0"/>
          </a:p>
          <a:p>
            <a:r>
              <a:rPr lang="en-US" dirty="0"/>
              <a:t>Web access with </a:t>
            </a:r>
            <a:r>
              <a:rPr lang="en-US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HttpClient</a:t>
            </a:r>
            <a:r>
              <a:rPr lang="en-US" dirty="0"/>
              <a:t> class</a:t>
            </a:r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File processing with </a:t>
            </a:r>
            <a:r>
              <a:rPr lang="en-US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FileStream</a:t>
            </a:r>
            <a:r>
              <a:rPr lang="en-US" dirty="0"/>
              <a:t> class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Build-in Async Methods - GetStringAsync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4826B9-8F1C-45DD-AF0F-0B0E42517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513" y="1802184"/>
            <a:ext cx="3617724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GetStringAsync();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FC0132-0F48-4D65-96FF-72BBD6CEA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513" y="5340312"/>
            <a:ext cx="3617724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ReadAsync(); 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WriteAsync();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1F8793-7525-4CDF-98DD-4024FD2D3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464" y="3222303"/>
            <a:ext cx="3617724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GetAsync(); 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PostAsync();</a:t>
            </a:r>
          </a:p>
        </p:txBody>
      </p:sp>
    </p:spTree>
    <p:extLst>
      <p:ext uri="{BB962C8B-B14F-4D97-AF65-F5344CB8AC3E}">
        <p14:creationId xmlns:p14="http://schemas.microsoft.com/office/powerpoint/2010/main" val="27220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ED2BD6-E965-4EEF-84A1-4F8EA1E347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9" y="4938505"/>
            <a:ext cx="10961783" cy="768084"/>
          </a:xfrm>
        </p:spPr>
        <p:txBody>
          <a:bodyPr/>
          <a:lstStyle/>
          <a:p>
            <a:r>
              <a:rPr lang="en-US" dirty="0"/>
              <a:t>Synchronous Programming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72F0EE-36CC-44E9-97B7-B1753BB628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724118"/>
            <a:ext cx="10961783" cy="499819"/>
          </a:xfrm>
        </p:spPr>
        <p:txBody>
          <a:bodyPr/>
          <a:lstStyle/>
          <a:p>
            <a:r>
              <a:rPr lang="en-US" dirty="0"/>
              <a:t>Benefits and Drawbacks</a:t>
            </a:r>
          </a:p>
        </p:txBody>
      </p:sp>
      <p:pic>
        <p:nvPicPr>
          <p:cNvPr id="7" name="Graphic 6" descr="DNA">
            <a:extLst>
              <a:ext uri="{FF2B5EF4-FFF2-40B4-BE49-F238E27FC236}">
                <a16:creationId xmlns:a16="http://schemas.microsoft.com/office/drawing/2014/main" id="{E2BDEF00-D7D9-4471-AC10-A5DDFF428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0140" y="1533761"/>
            <a:ext cx="2331720" cy="233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53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2D8C2-5196-417B-A484-CF051FD2E8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882654"/>
          </a:xfrm>
        </p:spPr>
        <p:txBody>
          <a:bodyPr/>
          <a:lstStyle/>
          <a:p>
            <a:r>
              <a:rPr lang="en-US" dirty="0"/>
              <a:t>Download a file without blocking the console interface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Build-in Async Methods: Get Async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CC2CF8-DB7F-46BA-9D0B-3DDB2B48B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101" y="1947613"/>
            <a:ext cx="11262623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async Task GetAsync(string uri =       	"https://httpbin.org/get")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using (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HttpClient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client = new 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HttpClient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using ( var r = await client.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(new Uri(uri)))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string result = await r.Content.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ReadAsStringAsync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Console.WriteLine(result);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id="{D6246E4B-3F60-4337-8A66-6B90D9937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7002" y="1947613"/>
            <a:ext cx="3191496" cy="1846940"/>
          </a:xfrm>
          <a:prstGeom prst="wedgeRoundRectCallout">
            <a:avLst>
              <a:gd name="adj1" fmla="val -56352"/>
              <a:gd name="adj2" fmla="val -207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</a:rPr>
              <a:t>Base class for sending HTTP requests and receiving HTTP responses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0FCCA1A-2CC5-4EB9-9A94-814BA9ED6E8C}"/>
              </a:ext>
            </a:extLst>
          </p:cNvPr>
          <p:cNvSpPr/>
          <p:nvPr/>
        </p:nvSpPr>
        <p:spPr>
          <a:xfrm>
            <a:off x="1981200" y="3114031"/>
            <a:ext cx="6629400" cy="3810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4636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2D8C2-5196-417B-A484-CF051FD2E8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631521"/>
          </a:xfrm>
        </p:spPr>
        <p:txBody>
          <a:bodyPr/>
          <a:lstStyle/>
          <a:p>
            <a:r>
              <a:rPr lang="en-US" dirty="0"/>
              <a:t>Download a file without blocking the console interface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Build-in Async Methods: Get Async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CC2CF8-DB7F-46BA-9D0B-3DDB2B48B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101" y="1947613"/>
            <a:ext cx="11262623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async Task GetAsync(string uri =       	"https://httpbin.org/get")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using (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HttpClient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client = new 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HttpClient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using ( var r = await client.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(new Uri(uri)))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string result = await r.Content.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ReadAsStringAsync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Console.WriteLine(result);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id="{D6246E4B-3F60-4337-8A66-6B90D9937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2455" y="2333734"/>
            <a:ext cx="2964656" cy="1012172"/>
          </a:xfrm>
          <a:prstGeom prst="wedgeRoundRectCallout">
            <a:avLst>
              <a:gd name="adj1" fmla="val -47721"/>
              <a:gd name="adj2" fmla="val 87184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  <a:cs typeface="Consolas" pitchFamily="49" charset="0"/>
              </a:rPr>
              <a:t>Sends a GET request to the specified Uri</a:t>
            </a:r>
            <a:endParaRPr lang="bg-BG" sz="24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0FCCA1A-2CC5-4EB9-9A94-814BA9ED6E8C}"/>
              </a:ext>
            </a:extLst>
          </p:cNvPr>
          <p:cNvSpPr/>
          <p:nvPr/>
        </p:nvSpPr>
        <p:spPr>
          <a:xfrm>
            <a:off x="4953000" y="3851994"/>
            <a:ext cx="5181600" cy="3810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0945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2D8C2-5196-417B-A484-CF051FD2E8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751488"/>
          </a:xfrm>
        </p:spPr>
        <p:txBody>
          <a:bodyPr/>
          <a:lstStyle/>
          <a:p>
            <a:r>
              <a:rPr lang="en-US" dirty="0"/>
              <a:t>Download a file without blocking the console interface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Build-in Async Methods: Get Async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CC2CF8-DB7F-46BA-9D0B-3DDB2B48B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101" y="1947613"/>
            <a:ext cx="11262623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async Task GetAsync(string uri =       	"https://httpbin.org/get")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using (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HttpClient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client = new 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HttpClient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using ( var r = await client.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(new Uri(uri)))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string result = await r.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ReadAsStringAsync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Console.WriteLine(result);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id="{D6246E4B-3F60-4337-8A66-6B90D9937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2322" y="5301455"/>
            <a:ext cx="5331980" cy="1012172"/>
          </a:xfrm>
          <a:prstGeom prst="wedgeRoundRectCallout">
            <a:avLst>
              <a:gd name="adj1" fmla="val -44912"/>
              <a:gd name="adj2" fmla="val -76889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bg2"/>
                </a:solidFill>
              </a:rPr>
              <a:t>Base class representing an HTTP entity body and content headers</a:t>
            </a:r>
            <a:endParaRPr lang="bg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0FCCA1A-2CC5-4EB9-9A94-814BA9ED6E8C}"/>
              </a:ext>
            </a:extLst>
          </p:cNvPr>
          <p:cNvSpPr/>
          <p:nvPr/>
        </p:nvSpPr>
        <p:spPr>
          <a:xfrm>
            <a:off x="5294244" y="4580268"/>
            <a:ext cx="1716156" cy="3810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71189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2D8C2-5196-417B-A484-CF051FD2E8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683249"/>
          </a:xfrm>
        </p:spPr>
        <p:txBody>
          <a:bodyPr/>
          <a:lstStyle/>
          <a:p>
            <a:r>
              <a:rPr lang="en-US" dirty="0"/>
              <a:t>Download a file without blocking the console interface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Build-in Async Methods: Post Async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CC2CF8-DB7F-46BA-9D0B-3DDB2B48B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096" y="1879374"/>
            <a:ext cx="11533722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async Task PostAsync(string url, string data)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HttpClient client = new HttpClient();</a:t>
            </a:r>
          </a:p>
          <a:p>
            <a:pPr marL="182880"/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StringContent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queryString = new 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StringContent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var response = await client.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(new Uri(url), queryString);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string responseBody = await response.Content.ReadAsStringAsync();</a:t>
            </a:r>
          </a:p>
          <a:p>
            <a:pPr marL="182880"/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Console.WriteLine(responseBody);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bg-BG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id="{D6246E4B-3F60-4337-8A66-6B90D9937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9625" y="2440806"/>
            <a:ext cx="5063500" cy="988194"/>
          </a:xfrm>
          <a:prstGeom prst="wedgeRoundRectCallout">
            <a:avLst>
              <a:gd name="adj1" fmla="val 12100"/>
              <a:gd name="adj2" fmla="val 104394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dirty="0">
                <a:solidFill>
                  <a:schemeClr val="bg2"/>
                </a:solidFill>
                <a:cs typeface="Consolas" pitchFamily="49" charset="0"/>
              </a:rPr>
              <a:t>Sends a POST request to the specified Uri with the specified query string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0FCCA1A-2CC5-4EB9-9A94-814BA9ED6E8C}"/>
              </a:ext>
            </a:extLst>
          </p:cNvPr>
          <p:cNvSpPr/>
          <p:nvPr/>
        </p:nvSpPr>
        <p:spPr>
          <a:xfrm>
            <a:off x="4259925" y="4157112"/>
            <a:ext cx="7598618" cy="3810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7457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2D8C2-5196-417B-A484-CF051FD2E8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882654"/>
          </a:xfrm>
        </p:spPr>
        <p:txBody>
          <a:bodyPr/>
          <a:lstStyle/>
          <a:p>
            <a:r>
              <a:rPr lang="en-US" dirty="0"/>
              <a:t>Download the HTML of a given URL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Build-in Async Methods: GetStringAsync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CC2CF8-DB7F-46BA-9D0B-3DDB2B48B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101" y="2261902"/>
            <a:ext cx="11262623" cy="38387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async Task&lt;string&gt; GetWebsiteHtmlAsync(string websiteUrl)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HttpClient client = new HttpClient();</a:t>
            </a:r>
          </a:p>
          <a:p>
            <a:pPr marL="182880"/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string websiteHtml = await client.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GetStringAsync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(websiteUrl);</a:t>
            </a:r>
          </a:p>
          <a:p>
            <a:pPr marL="182880"/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Console.WriteLine("Downloaded html");</a:t>
            </a:r>
          </a:p>
          <a:p>
            <a:pPr marL="182880"/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websiteHtml;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008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2D8C2-5196-417B-A484-CF051FD2E8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690703"/>
          </a:xfrm>
        </p:spPr>
        <p:txBody>
          <a:bodyPr/>
          <a:lstStyle/>
          <a:p>
            <a:r>
              <a:rPr lang="en-US" dirty="0"/>
              <a:t>Read a file without blocking the console interface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Build-in Async Methods: ReadAsync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CC2CF8-DB7F-46BA-9D0B-3DDB2B48B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849" y="1886828"/>
            <a:ext cx="11262623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async Task&lt;string&gt; ReadFileAsync(string filename)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byte[] result;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Console.WriteLine("Reading...");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using (FileStream reader = File.Open(filename, FileMode.Open))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result = new byte[reader.Length];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await reader.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(result, 0, (int)reader.Length);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Console.WriteLine("File readed");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System.Text.Encoding.UTF8.GetString(result);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700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Build-in Async Methods: WriteAsync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CC2CF8-DB7F-46BA-9D0B-3DDB2B48B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849" y="1886827"/>
            <a:ext cx="11262623" cy="38387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async Task SaveFile(string filename, byte[] data)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using (FileStream stream = new FileStream(filename, 	FileMode.OpenOrCreate))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length = data.Length;</a:t>
            </a:r>
          </a:p>
          <a:p>
            <a:pPr marL="182880"/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await stream.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(data, 0, length);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766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89D746-1BED-4278-AE3D-2B5BB11FE8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385960"/>
            <a:ext cx="10961783" cy="768084"/>
          </a:xfrm>
        </p:spPr>
        <p:txBody>
          <a:bodyPr/>
          <a:lstStyle/>
          <a:p>
            <a:r>
              <a:rPr lang="en-US" dirty="0"/>
              <a:t>Data Parallelism &amp; Concurrency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1A7E1-BE16-47D0-AC8F-F1E8B123603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D996CA90-3771-480E-985B-3979112E0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1877" y="1584649"/>
            <a:ext cx="2208245" cy="220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08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0BBD9AF-8776-47B6-A7C9-FDD896374E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35304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Data parallelism</a:t>
            </a:r>
            <a:r>
              <a:rPr lang="en-US" sz="3200" dirty="0"/>
              <a:t> - scenarios in which the same operation is </a:t>
            </a:r>
            <a:br>
              <a:rPr lang="en-US" sz="3200" dirty="0"/>
            </a:br>
            <a:r>
              <a:rPr lang="en-US" sz="3200" dirty="0"/>
              <a:t>performed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concurrently</a:t>
            </a:r>
            <a:r>
              <a:rPr lang="en-US" sz="3200" dirty="0"/>
              <a:t> on elements in a collection</a:t>
            </a:r>
            <a:endParaRPr lang="bg-BG" sz="3200" dirty="0"/>
          </a:p>
          <a:p>
            <a:pPr lvl="1"/>
            <a:r>
              <a:rPr lang="en-US" sz="3000" dirty="0"/>
              <a:t>The Task Parallel Library (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TPL</a:t>
            </a:r>
            <a:r>
              <a:rPr lang="en-US" sz="3000" dirty="0"/>
              <a:t>) supports data parallelism through </a:t>
            </a:r>
            <a:br>
              <a:rPr lang="en-US" sz="3000" dirty="0"/>
            </a:br>
            <a:r>
              <a:rPr lang="en-US" sz="3000" dirty="0"/>
              <a:t>the 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System.Threading.Tasks.Parallel</a:t>
            </a:r>
            <a:r>
              <a:rPr lang="en-US" sz="3000" dirty="0"/>
              <a:t> class</a:t>
            </a:r>
            <a:endParaRPr lang="bg-BG" sz="3000" dirty="0"/>
          </a:p>
          <a:p>
            <a:r>
              <a:rPr lang="en-US" sz="3200" dirty="0"/>
              <a:t>This class provides method-based parallel implementations of</a:t>
            </a:r>
            <a:br>
              <a:rPr lang="en-US" sz="3200" dirty="0"/>
            </a:b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foreach</a:t>
            </a:r>
            <a:r>
              <a:rPr lang="en-US" sz="3200" dirty="0"/>
              <a:t> loops.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3EB6547-40F5-489F-A290-AD644737B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2" y="212717"/>
            <a:ext cx="9506047" cy="882654"/>
          </a:xfrm>
        </p:spPr>
        <p:txBody>
          <a:bodyPr/>
          <a:lstStyle/>
          <a:p>
            <a:r>
              <a:rPr lang="en-US" dirty="0"/>
              <a:t>Data Parallelism (Task Parallel Library)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DDC6E35-E782-48B7-BB0D-D538F7F731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8819" y="4763395"/>
          <a:ext cx="4297374" cy="179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" name="Bitmap Image" r:id="rId4" imgW="3025080" imgH="1265040" progId="Paint.Picture">
                  <p:embed/>
                </p:oleObj>
              </mc:Choice>
              <mc:Fallback>
                <p:oleObj name="Bitmap Image" r:id="rId4" imgW="3025080" imgH="1265040" progId="Paint.Picture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3DDC6E35-E782-48B7-BB0D-D538F7F731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18819" y="4763395"/>
                        <a:ext cx="4297374" cy="1796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95B5B13-5728-481E-806E-9EDE6A98C5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4390" y="4471208"/>
            <a:ext cx="4023886" cy="216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51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4E9992-1AC9-4764-8C15-437B8A663D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accent1">
                    <a:lumMod val="75000"/>
                  </a:schemeClr>
                </a:solidFill>
              </a:rPr>
              <a:t>Parallel.For()</a:t>
            </a:r>
          </a:p>
          <a:p>
            <a:pPr marL="0" indent="0">
              <a:buNone/>
            </a:pPr>
            <a:endParaRPr lang="en-US" b="1" noProof="1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b="1" noProof="1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b="1" noProof="1">
              <a:solidFill>
                <a:schemeClr val="accent1">
                  <a:lumMod val="75000"/>
                </a:schemeClr>
              </a:solidFill>
            </a:endParaRPr>
          </a:p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accent1">
                    <a:lumMod val="75000"/>
                  </a:schemeClr>
                </a:solidFill>
              </a:rPr>
              <a:t>Parallel.ForEach()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32DBFF-6ADE-4C5E-A847-4A1D04B0B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Parallelism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54A30-E548-4A2D-A1D3-196E35C94DC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02D547-514B-4691-89DB-ADE19F715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875" y="1894274"/>
            <a:ext cx="8827333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elements = ...; // Some Collection</a:t>
            </a:r>
          </a:p>
          <a:p>
            <a:pPr marL="182880"/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For(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0, elements.Length, i =&gt;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Process(elements[i]);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5990A-4A39-4EAE-A143-709C344C3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875" y="4617846"/>
            <a:ext cx="8827333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elements = ...; // Some Collection</a:t>
            </a:r>
          </a:p>
          <a:p>
            <a:pPr marL="182880"/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ForEach(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elements, item =&gt;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Process(item);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6995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Executing program components sequentially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i.e. "Sequential programming"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Actions happen one after another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Uses a single thread of a single process</a:t>
            </a:r>
          </a:p>
          <a:p>
            <a:pPr>
              <a:lnSpc>
                <a:spcPct val="100000"/>
              </a:lnSpc>
            </a:pPr>
            <a:r>
              <a:rPr lang="en-US" dirty="0"/>
              <a:t>Components wait for previous components to finish</a:t>
            </a:r>
          </a:p>
          <a:p>
            <a:pPr>
              <a:lnSpc>
                <a:spcPct val="100000"/>
              </a:lnSpc>
            </a:pPr>
            <a:r>
              <a:rPr lang="en-US" dirty="0"/>
              <a:t>Program resources are accessible at all points</a:t>
            </a: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Programming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36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BB499C-B891-4ACA-9A9E-A6EA136D90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201071"/>
          </a:xfrm>
        </p:spPr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noProof="1">
                <a:solidFill>
                  <a:schemeClr val="accent1">
                    <a:lumMod val="75000"/>
                  </a:schemeClr>
                </a:solidFill>
              </a:rPr>
              <a:t>System.Collections.Concurrent </a:t>
            </a:r>
            <a:r>
              <a:rPr lang="en-US" sz="3200" dirty="0"/>
              <a:t>namespace provides </a:t>
            </a:r>
            <a:br>
              <a:rPr lang="en-US" sz="3200" dirty="0"/>
            </a:br>
            <a:r>
              <a:rPr lang="en-US" sz="3200" dirty="0"/>
              <a:t>several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thread-safe</a:t>
            </a:r>
            <a:r>
              <a:rPr lang="en-US" sz="3200" dirty="0"/>
              <a:t> collection classes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accent1">
                    <a:lumMod val="75000"/>
                  </a:schemeClr>
                </a:solidFill>
              </a:rPr>
              <a:t>ConcurrentDictionary&lt;TKey, TValue&gt;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accent1">
                    <a:lumMod val="75000"/>
                  </a:schemeClr>
                </a:solidFill>
              </a:rPr>
              <a:t>ConcurrentBag&lt;T&gt;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accent1">
                    <a:lumMod val="75000"/>
                  </a:schemeClr>
                </a:solidFill>
              </a:rPr>
              <a:t>ConcurrentStack&lt;T&gt;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accent1">
                    <a:lumMod val="75000"/>
                  </a:schemeClr>
                </a:solidFill>
              </a:rPr>
              <a:t>ConcurrentQueue&lt;T&gt;</a:t>
            </a:r>
          </a:p>
          <a:p>
            <a:r>
              <a:rPr lang="en-US" sz="3200" dirty="0"/>
              <a:t>Access to the elements of those collections is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NOT </a:t>
            </a:r>
            <a:r>
              <a:rPr lang="en-US" sz="3200" dirty="0"/>
              <a:t>always </a:t>
            </a:r>
            <a:br>
              <a:rPr lang="en-US" sz="3200" dirty="0"/>
            </a:br>
            <a:r>
              <a:rPr lang="en-US" sz="3200" dirty="0"/>
              <a:t>guaranteed to be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thread-safe</a:t>
            </a:r>
            <a:r>
              <a:rPr lang="en-US" sz="3200" dirty="0"/>
              <a:t>.</a:t>
            </a:r>
          </a:p>
          <a:p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A189A9-5981-4D68-B8A8-F0A6DEFF2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Concurrent Collections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4D367B-21A8-456B-BEB1-234E419C0C1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35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BB499C-B891-4ACA-9A9E-A6EA136D90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201071"/>
          </a:xfrm>
        </p:spPr>
        <p:txBody>
          <a:bodyPr>
            <a:normAutofit/>
          </a:bodyPr>
          <a:lstStyle/>
          <a:p>
            <a:r>
              <a:rPr lang="en-US" sz="3200" dirty="0"/>
              <a:t>Parallel LINQ operations can be done</a:t>
            </a:r>
          </a:p>
          <a:p>
            <a:r>
              <a:rPr lang="en-US" sz="3200" dirty="0"/>
              <a:t>PLINQ is an extension to LINQ to Objects</a:t>
            </a:r>
          </a:p>
          <a:p>
            <a:pPr lvl="1"/>
            <a:r>
              <a:rPr lang="en-US" sz="3000" dirty="0"/>
              <a:t>Not the same as LINQ to SQL!</a:t>
            </a:r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r>
              <a:rPr lang="en-US" sz="3200" dirty="0"/>
              <a:t>Just call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</a:rPr>
              <a:t>AsParallel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()</a:t>
            </a:r>
            <a:r>
              <a:rPr lang="en-US" sz="3200" dirty="0"/>
              <a:t> on the collection</a:t>
            </a:r>
          </a:p>
          <a:p>
            <a:pPr lvl="1"/>
            <a:r>
              <a:rPr lang="en-US" sz="3000" dirty="0"/>
              <a:t>The compiler does the rest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A189A9-5981-4D68-B8A8-F0A6DEFF2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Parallel LINQ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4D367B-21A8-456B-BEB1-234E419C0C1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0454F1-D7F0-4B07-B1A4-0A2CB6B3B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403" y="3229917"/>
            <a:ext cx="9304361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 nums = new int[] { 1, 2, 3, 4, 5 };</a:t>
            </a:r>
            <a:b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evenNumsParallel = from num in nums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.AsParallel()</a:t>
            </a:r>
            <a:b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where num % 2 == 0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select num;</a:t>
            </a:r>
          </a:p>
        </p:txBody>
      </p:sp>
    </p:spTree>
    <p:extLst>
      <p:ext uri="{BB962C8B-B14F-4D97-AF65-F5344CB8AC3E}">
        <p14:creationId xmlns:p14="http://schemas.microsoft.com/office/powerpoint/2010/main" val="9414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97879" y="1392986"/>
            <a:ext cx="11466599" cy="5570355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500" b="1" dirty="0">
                <a:solidFill>
                  <a:schemeClr val="bg2"/>
                </a:solidFill>
              </a:rPr>
              <a:t>A </a:t>
            </a:r>
            <a:r>
              <a:rPr lang="en-US" sz="2500" b="1" dirty="0">
                <a:solidFill>
                  <a:schemeClr val="accent1">
                    <a:lumMod val="75000"/>
                  </a:schemeClr>
                </a:solidFill>
              </a:rPr>
              <a:t>thread</a:t>
            </a:r>
            <a:r>
              <a:rPr lang="en-US" sz="2500" b="1" dirty="0">
                <a:solidFill>
                  <a:schemeClr val="bg2"/>
                </a:solidFill>
              </a:rPr>
              <a:t> is a unit of code execution</a:t>
            </a:r>
          </a:p>
          <a:p>
            <a:pPr lvl="1">
              <a:lnSpc>
                <a:spcPct val="100000"/>
              </a:lnSpc>
            </a:pPr>
            <a:r>
              <a:rPr lang="en-US" sz="2300" b="1" dirty="0">
                <a:solidFill>
                  <a:schemeClr val="bg2"/>
                </a:solidFill>
              </a:rPr>
              <a:t>Each thread has its own </a:t>
            </a:r>
            <a:r>
              <a:rPr lang="en-US" sz="2300" b="1" dirty="0">
                <a:solidFill>
                  <a:schemeClr val="accent1">
                    <a:lumMod val="75000"/>
                  </a:schemeClr>
                </a:solidFill>
              </a:rPr>
              <a:t>call stack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500" b="1" dirty="0">
                <a:solidFill>
                  <a:schemeClr val="accent1">
                    <a:lumMod val="75000"/>
                  </a:schemeClr>
                </a:solidFill>
              </a:rPr>
              <a:t>Multithreading</a:t>
            </a:r>
            <a:r>
              <a:rPr lang="en-US" sz="2500" b="1" dirty="0">
                <a:solidFill>
                  <a:schemeClr val="bg2"/>
                </a:solidFill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en-US" sz="2300" b="1" dirty="0">
                <a:solidFill>
                  <a:schemeClr val="bg2"/>
                </a:solidFill>
              </a:rPr>
              <a:t>A program can do several parallel operations by using </a:t>
            </a:r>
            <a:br>
              <a:rPr lang="en-US" sz="2300" b="1" dirty="0">
                <a:solidFill>
                  <a:schemeClr val="bg2"/>
                </a:solidFill>
              </a:rPr>
            </a:br>
            <a:r>
              <a:rPr lang="en-US" sz="2300" b="1" dirty="0">
                <a:solidFill>
                  <a:schemeClr val="bg2"/>
                </a:solidFill>
              </a:rPr>
              <a:t>many threads</a:t>
            </a:r>
          </a:p>
          <a:p>
            <a:pPr lvl="1">
              <a:lnSpc>
                <a:spcPct val="100000"/>
              </a:lnSpc>
            </a:pPr>
            <a:r>
              <a:rPr lang="en-US" sz="2300" b="1" dirty="0">
                <a:solidFill>
                  <a:schemeClr val="bg2"/>
                </a:solidFill>
              </a:rPr>
              <a:t>Used to offload CPU-demanding work so the main thread </a:t>
            </a:r>
            <a:br>
              <a:rPr lang="en-US" sz="2300" b="1" dirty="0">
                <a:solidFill>
                  <a:schemeClr val="bg2"/>
                </a:solidFill>
              </a:rPr>
            </a:br>
            <a:r>
              <a:rPr lang="en-US" sz="2300" b="1" dirty="0">
                <a:solidFill>
                  <a:schemeClr val="bg2"/>
                </a:solidFill>
              </a:rPr>
              <a:t>does not block</a:t>
            </a:r>
          </a:p>
          <a:p>
            <a:pPr lvl="1">
              <a:lnSpc>
                <a:spcPct val="100000"/>
              </a:lnSpc>
            </a:pPr>
            <a:r>
              <a:rPr lang="en-US" sz="2300" b="1" dirty="0">
                <a:solidFill>
                  <a:schemeClr val="bg2"/>
                </a:solidFill>
              </a:rPr>
              <a:t>Can lead to synchronization issues and unexpected </a:t>
            </a:r>
            <a:br>
              <a:rPr lang="en-US" sz="2300" b="1" dirty="0">
                <a:solidFill>
                  <a:schemeClr val="bg2"/>
                </a:solidFill>
              </a:rPr>
            </a:br>
            <a:r>
              <a:rPr lang="en-US" sz="2300" b="1" dirty="0">
                <a:solidFill>
                  <a:schemeClr val="bg2"/>
                </a:solidFill>
              </a:rPr>
              <a:t>results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500" b="1" dirty="0">
                <a:solidFill>
                  <a:schemeClr val="accent1">
                    <a:lumMod val="75000"/>
                  </a:schemeClr>
                </a:solidFill>
              </a:rPr>
              <a:t>Tasks</a:t>
            </a:r>
            <a:r>
              <a:rPr lang="en-US" sz="2500" b="1" dirty="0">
                <a:solidFill>
                  <a:schemeClr val="bg2"/>
                </a:solidFill>
              </a:rPr>
              <a:t> facilitate the work with multithreading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300" b="1" noProof="1">
                <a:solidFill>
                  <a:schemeClr val="accent1">
                    <a:lumMod val="75000"/>
                  </a:schemeClr>
                </a:solidFill>
              </a:rPr>
              <a:t>async</a:t>
            </a:r>
            <a:r>
              <a:rPr lang="en-US" sz="2300" b="1" dirty="0">
                <a:solidFill>
                  <a:schemeClr val="bg2"/>
                </a:solidFill>
              </a:rPr>
              <a:t> and </a:t>
            </a:r>
            <a:r>
              <a:rPr lang="en-US" sz="2300" b="1" noProof="1">
                <a:solidFill>
                  <a:schemeClr val="accent1">
                    <a:lumMod val="75000"/>
                  </a:schemeClr>
                </a:solidFill>
              </a:rPr>
              <a:t>await</a:t>
            </a:r>
            <a:r>
              <a:rPr lang="en-US" sz="2300" b="1" dirty="0">
                <a:solidFill>
                  <a:schemeClr val="bg2"/>
                </a:solidFill>
              </a:rPr>
              <a:t> keywords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827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9814" y="5566366"/>
            <a:ext cx="287379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16205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61120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82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Synchronous code is executed step by step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Code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9853" y="1727598"/>
            <a:ext cx="7602612" cy="45466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void Main()</a:t>
            </a:r>
          </a:p>
          <a:p>
            <a:pPr marL="182880"/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n = int.Parse(Console.ReadLine());</a:t>
            </a:r>
          </a:p>
          <a:p>
            <a:pPr marL="182880"/>
            <a:r>
              <a:rPr lang="nn-NO" sz="22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PrintNumbersInRange(0, 10);</a:t>
            </a:r>
            <a:endParaRPr lang="en-US" sz="22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Console.WriteLine("Done.");</a:t>
            </a:r>
          </a:p>
          <a:p>
            <a:pPr marL="182880"/>
            <a:r>
              <a:rPr lang="en-US" sz="2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82880"/>
            <a:r>
              <a:rPr lang="en-US" sz="2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void PrintNumbersInRange(int a, int b)</a:t>
            </a:r>
          </a:p>
          <a:p>
            <a:pPr marL="182880"/>
            <a:r>
              <a:rPr lang="en-US" sz="2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n-NO" sz="22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i = a; i &lt;= b; i++)</a:t>
            </a:r>
          </a:p>
          <a:p>
            <a:pPr marL="182880"/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Console.WriteLine(i);</a:t>
            </a:r>
          </a:p>
          <a:p>
            <a:pPr marL="182880"/>
            <a:r>
              <a:rPr lang="en-US" sz="2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8460820" y="1727597"/>
            <a:ext cx="3201326" cy="6096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n = int.Parse(..)</a:t>
            </a:r>
          </a:p>
        </p:txBody>
      </p:sp>
      <p:sp>
        <p:nvSpPr>
          <p:cNvPr id="8" name="Rectangle 7"/>
          <p:cNvSpPr/>
          <p:nvPr/>
        </p:nvSpPr>
        <p:spPr>
          <a:xfrm>
            <a:off x="8457501" y="3122315"/>
            <a:ext cx="3201326" cy="6096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PrintNumbersInRange()</a:t>
            </a:r>
          </a:p>
        </p:txBody>
      </p:sp>
      <p:sp>
        <p:nvSpPr>
          <p:cNvPr id="9" name="Rectangle 8"/>
          <p:cNvSpPr/>
          <p:nvPr/>
        </p:nvSpPr>
        <p:spPr>
          <a:xfrm>
            <a:off x="8460820" y="4517033"/>
            <a:ext cx="3201326" cy="6096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Console.WriteLine(..)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724363" y="6034351"/>
            <a:ext cx="667602" cy="4001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A8123AF-5DD2-4093-A6CE-3D796B1F1B8B}"/>
              </a:ext>
            </a:extLst>
          </p:cNvPr>
          <p:cNvSpPr/>
          <p:nvPr/>
        </p:nvSpPr>
        <p:spPr>
          <a:xfrm>
            <a:off x="9912964" y="3908026"/>
            <a:ext cx="290400" cy="42287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2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28780B8B-FEBA-47FF-8060-6E7AC1E428CB}"/>
              </a:ext>
            </a:extLst>
          </p:cNvPr>
          <p:cNvSpPr/>
          <p:nvPr/>
        </p:nvSpPr>
        <p:spPr>
          <a:xfrm>
            <a:off x="9912964" y="2518318"/>
            <a:ext cx="290400" cy="42287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2"/>
              </a:solidFill>
            </a:endParaRP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EECCD10A-0048-46EF-9032-A722BEEF1B21}"/>
              </a:ext>
            </a:extLst>
          </p:cNvPr>
          <p:cNvSpPr/>
          <p:nvPr/>
        </p:nvSpPr>
        <p:spPr>
          <a:xfrm>
            <a:off x="9922437" y="5369054"/>
            <a:ext cx="290400" cy="42287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05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6" grpId="0" animBg="1"/>
      <p:bldP spid="21" grpId="0" animBg="1"/>
      <p:bldP spid="2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4" y="40341"/>
            <a:ext cx="9715597" cy="1110780"/>
          </a:xfrm>
        </p:spPr>
        <p:txBody>
          <a:bodyPr>
            <a:normAutofit/>
          </a:bodyPr>
          <a:lstStyle/>
          <a:p>
            <a:r>
              <a:rPr lang="en-US" dirty="0"/>
              <a:t>Synchronous Code - Long Running Operation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70713" y="1752601"/>
            <a:ext cx="10850577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Console.Write("Enter your name: 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name = Console.ReadLine();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i = 0; i &lt; int.MaxValue; i++)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Execute some operations here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           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Console.WriteLine($"Hello, {name}!");</a:t>
            </a: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389C37E2-8F06-43AB-91D5-5D772BEEB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7258" y="2971801"/>
            <a:ext cx="2667000" cy="3100017"/>
          </a:xfrm>
          <a:prstGeom prst="wedgeRoundRectCallout">
            <a:avLst>
              <a:gd name="adj1" fmla="val -66321"/>
              <a:gd name="adj2" fmla="val -20900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You will have to wait for the long-running operation to finish before you can see the greeting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323AEB7-D857-4341-8F20-2B84443D8A9A}"/>
              </a:ext>
            </a:extLst>
          </p:cNvPr>
          <p:cNvSpPr/>
          <p:nvPr/>
        </p:nvSpPr>
        <p:spPr>
          <a:xfrm>
            <a:off x="670712" y="3048000"/>
            <a:ext cx="7939888" cy="1905000"/>
          </a:xfrm>
          <a:prstGeom prst="round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6961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If one component is blocked, the entire program is blocked</a:t>
            </a:r>
          </a:p>
          <a:p>
            <a:r>
              <a:rPr lang="en-US" dirty="0"/>
              <a:t>UI may become unresponsive</a:t>
            </a:r>
          </a:p>
          <a:p>
            <a:r>
              <a:rPr lang="en-US" dirty="0"/>
              <a:t>No utilization of multi-core systems</a:t>
            </a:r>
          </a:p>
          <a:p>
            <a:r>
              <a:rPr lang="en-US" dirty="0"/>
              <a:t>CPU-demanding tasks delay execution of all other tasks</a:t>
            </a:r>
          </a:p>
          <a:p>
            <a:r>
              <a:rPr lang="en-US" dirty="0"/>
              <a:t>Accessing resources blocks entire program</a:t>
            </a:r>
          </a:p>
          <a:p>
            <a:pPr lvl="1"/>
            <a:r>
              <a:rPr lang="en-US" dirty="0"/>
              <a:t>Especially problematic with web resources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Programming Drawbacks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99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5109" y="5087380"/>
            <a:ext cx="10961783" cy="768084"/>
          </a:xfrm>
        </p:spPr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0FD0CB-BED3-4858-907A-3D4089FBDF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872993"/>
            <a:ext cx="10961783" cy="499819"/>
          </a:xfrm>
        </p:spPr>
        <p:txBody>
          <a:bodyPr/>
          <a:lstStyle/>
          <a:p>
            <a:r>
              <a:rPr lang="en-US" dirty="0"/>
              <a:t>Benefits and Drawbacks</a:t>
            </a:r>
          </a:p>
        </p:txBody>
      </p:sp>
      <p:pic>
        <p:nvPicPr>
          <p:cNvPr id="8" name="Graphic 7" descr="Network">
            <a:extLst>
              <a:ext uri="{FF2B5EF4-FFF2-40B4-BE49-F238E27FC236}">
                <a16:creationId xmlns:a16="http://schemas.microsoft.com/office/drawing/2014/main" id="{04E6DF27-AB1F-498E-8C7D-AF1ECFDBF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8437" y="1002536"/>
            <a:ext cx="2995126" cy="299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16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4607</TotalTime>
  <Words>2736</Words>
  <Application>Microsoft Office PowerPoint</Application>
  <PresentationFormat>Widescreen</PresentationFormat>
  <Paragraphs>626</Paragraphs>
  <Slides>57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Arial</vt:lpstr>
      <vt:lpstr>Calibri</vt:lpstr>
      <vt:lpstr>Consolas</vt:lpstr>
      <vt:lpstr>Wingdings</vt:lpstr>
      <vt:lpstr>Wingdings 2</vt:lpstr>
      <vt:lpstr>1_SoftUni3_1</vt:lpstr>
      <vt:lpstr>Bitmap Image</vt:lpstr>
      <vt:lpstr>Asynchronous Processing</vt:lpstr>
      <vt:lpstr>Table of Contents</vt:lpstr>
      <vt:lpstr>Have a Question?</vt:lpstr>
      <vt:lpstr>PowerPoint Presentation</vt:lpstr>
      <vt:lpstr>Synchronous Programming</vt:lpstr>
      <vt:lpstr>Synchronous Code</vt:lpstr>
      <vt:lpstr>Synchronous Code - Long Running Operation</vt:lpstr>
      <vt:lpstr>Synchronous Programming Drawbacks</vt:lpstr>
      <vt:lpstr>PowerPoint Presentation</vt:lpstr>
      <vt:lpstr>Asynchronous Programming</vt:lpstr>
      <vt:lpstr>Asynchronous Programming – Benefits</vt:lpstr>
      <vt:lpstr>Asynchronous Programming – Drawbacks</vt:lpstr>
      <vt:lpstr>Asynchronous Code</vt:lpstr>
      <vt:lpstr>PowerPoint Presentation</vt:lpstr>
      <vt:lpstr>Instruction Execution</vt:lpstr>
      <vt:lpstr>Multi-Tasking</vt:lpstr>
      <vt:lpstr>Threads</vt:lpstr>
      <vt:lpstr>Threads in C#</vt:lpstr>
      <vt:lpstr>System.Thread</vt:lpstr>
      <vt:lpstr>Problem: Even Numbers Thread</vt:lpstr>
      <vt:lpstr>Solution: Even Numbers Thread</vt:lpstr>
      <vt:lpstr>Thread – Example</vt:lpstr>
      <vt:lpstr>Thread Stack</vt:lpstr>
      <vt:lpstr>Thread Race Conditions</vt:lpstr>
      <vt:lpstr>Thread Safety</vt:lpstr>
      <vt:lpstr>Exception Handling</vt:lpstr>
      <vt:lpstr>Exception Handling – the Right Way</vt:lpstr>
      <vt:lpstr>PowerPoint Presentation</vt:lpstr>
      <vt:lpstr>Tasks in C#</vt:lpstr>
      <vt:lpstr>Creating Tasks in C#</vt:lpstr>
      <vt:lpstr>Generic Tasks</vt:lpstr>
      <vt:lpstr>Live Demo: Sum Primes in Range</vt:lpstr>
      <vt:lpstr>Task Exception Handling</vt:lpstr>
      <vt:lpstr>Tasks with async and await</vt:lpstr>
      <vt:lpstr>Tasks with async and await (2)</vt:lpstr>
      <vt:lpstr>async and await – Example</vt:lpstr>
      <vt:lpstr>async and await – Example</vt:lpstr>
      <vt:lpstr>async and await – Example</vt:lpstr>
      <vt:lpstr>Build-in Async Methods - GetStringAsync</vt:lpstr>
      <vt:lpstr>Build-in Async Methods: Get Async</vt:lpstr>
      <vt:lpstr>Build-in Async Methods: Get Async</vt:lpstr>
      <vt:lpstr>Build-in Async Methods: Get Async</vt:lpstr>
      <vt:lpstr>Build-in Async Methods: Post Async</vt:lpstr>
      <vt:lpstr>Build-in Async Methods: GetStringAsync</vt:lpstr>
      <vt:lpstr>Build-in Async Methods: ReadAsync</vt:lpstr>
      <vt:lpstr>Build-in Async Methods: WriteAsync</vt:lpstr>
      <vt:lpstr>PowerPoint Presentation</vt:lpstr>
      <vt:lpstr>Data Parallelism (Task Parallel Library)</vt:lpstr>
      <vt:lpstr>Data Parallelism</vt:lpstr>
      <vt:lpstr>Concurrent Collections</vt:lpstr>
      <vt:lpstr>Parallel LINQ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Nikolay Kostov</cp:lastModifiedBy>
  <cp:revision>237</cp:revision>
  <dcterms:created xsi:type="dcterms:W3CDTF">2018-05-23T13:08:44Z</dcterms:created>
  <dcterms:modified xsi:type="dcterms:W3CDTF">2019-05-16T13:31:24Z</dcterms:modified>
</cp:coreProperties>
</file>