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7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AD3BF2-9A35-4989-9951-D99129934AD9}">
          <p14:sldIdLst>
            <p14:sldId id="256"/>
            <p14:sldId id="257"/>
            <p14:sldId id="258"/>
          </p14:sldIdLst>
        </p14:section>
        <p14:section name="Routing Basics" id="{B7B28004-5C7A-44CF-8994-030A5C6B3A98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Untitled Section" id="{A959C9CC-E365-4939-9B02-252244BF1232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titled Section" id="{798C2044-BC32-4DAE-ABAB-881050433573}">
          <p14:sldIdLst>
            <p14:sldId id="278"/>
          </p14:sldIdLst>
        </p14:section>
        <p14:section name="Conclusion" id="{6048FCFB-0E41-490A-A9F8-9BBB1B93E4D8}">
          <p14:sldIdLst>
            <p14:sldId id="279"/>
            <p14:sldId id="285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3" d="100"/>
          <a:sy n="123" d="100"/>
        </p:scale>
        <p:origin x="187" y="10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13894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Lifecycle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56000" y="1234018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Allow </a:t>
            </a:r>
            <a:r>
              <a:rPr lang="en-US" dirty="0"/>
              <a:t>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</a:t>
            </a:r>
            <a:r>
              <a:rPr lang="en-US" dirty="0" smtClean="0"/>
              <a:t>URL</a:t>
            </a:r>
          </a:p>
          <a:p>
            <a:pPr latinLnBrk="0"/>
            <a:r>
              <a:rPr lang="en-US" dirty="0" smtClean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 smtClean="0"/>
              <a:t> </a:t>
            </a:r>
          </a:p>
          <a:p>
            <a:pPr lvl="1" latinLnBrk="0"/>
            <a:r>
              <a:rPr lang="en-US" dirty="0" smtClean="0"/>
              <a:t>Representing the current page number in a paginated collection</a:t>
            </a:r>
          </a:p>
          <a:p>
            <a:pPr lvl="1" latinLnBrk="0"/>
            <a:r>
              <a:rPr lang="en-US" dirty="0" smtClean="0"/>
              <a:t>Filter criteria</a:t>
            </a:r>
          </a:p>
          <a:p>
            <a:pPr lvl="1" latinLnBrk="0"/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Navigation for Single Page Apps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90645" y="987229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</a:t>
            </a:r>
            <a:r>
              <a:rPr lang="en-US" sz="3600" b="1" dirty="0" smtClean="0">
                <a:solidFill>
                  <a:schemeClr val="bg1"/>
                </a:solidFill>
              </a:rPr>
              <a:t>link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</a:t>
            </a:r>
            <a:r>
              <a:rPr lang="en-US" sz="3600" dirty="0" smtClean="0"/>
              <a:t>to </a:t>
            </a:r>
            <a:r>
              <a:rPr lang="en-US" sz="3600" dirty="0"/>
              <a:t>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</a:t>
            </a:r>
            <a:r>
              <a:rPr lang="en-US" sz="3600" dirty="0" smtClean="0"/>
              <a:t>changes </a:t>
            </a:r>
            <a:r>
              <a:rPr lang="en-US" sz="3600" dirty="0"/>
              <a:t>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</a:t>
            </a:r>
            <a:r>
              <a:rPr lang="en-US" sz="3600" b="1" dirty="0" smtClean="0">
                <a:solidFill>
                  <a:schemeClr val="bg1"/>
                </a:solidFill>
              </a:rPr>
              <a:t>trigger </a:t>
            </a:r>
            <a:r>
              <a:rPr lang="en-US" sz="3600" b="1" dirty="0">
                <a:solidFill>
                  <a:schemeClr val="bg1"/>
                </a:solidFill>
              </a:rPr>
              <a:t>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</a:t>
            </a:r>
            <a:r>
              <a:rPr lang="en-US" sz="4000" dirty="0" smtClean="0"/>
              <a:t>Routing</a:t>
            </a:r>
            <a:endParaRPr lang="en-US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343" y="4419000"/>
            <a:ext cx="5620747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www.mywebsite.com/#/person/john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51782" y="1279049"/>
            <a:ext cx="9765000" cy="5227952"/>
          </a:xfrm>
        </p:spPr>
        <p:txBody>
          <a:bodyPr>
            <a:noAutofit/>
          </a:bodyPr>
          <a:lstStyle/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surface real </a:t>
            </a:r>
            <a:r>
              <a:rPr lang="en-US" b="1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  <a:endParaRPr lang="en-US" dirty="0" smtClean="0"/>
          </a:p>
          <a:p>
            <a:pPr fontAlgn="base" latinLnBrk="0"/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use hash tag for what </a:t>
            </a:r>
            <a:r>
              <a:rPr lang="en-US" dirty="0" smtClean="0"/>
              <a:t>it </a:t>
            </a:r>
            <a:r>
              <a:rPr lang="en-US" dirty="0"/>
              <a:t>was meant </a:t>
            </a:r>
            <a:r>
              <a:rPr lang="en-US" dirty="0" smtClean="0"/>
              <a:t>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 smtClean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Push-Based Routing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0150" y="1257436"/>
            <a:ext cx="9687700" cy="5546589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 smtClean="0"/>
              <a:t>Provides </a:t>
            </a:r>
            <a:r>
              <a:rPr lang="en-US" sz="3400" dirty="0"/>
              <a:t>access to the </a:t>
            </a:r>
            <a:r>
              <a:rPr lang="en-US" sz="3400" dirty="0" smtClean="0"/>
              <a:t>browser's </a:t>
            </a:r>
            <a:r>
              <a:rPr lang="en-US" sz="3400" dirty="0"/>
              <a:t>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</a:t>
            </a:r>
            <a:r>
              <a:rPr lang="en-US" sz="3400" dirty="0"/>
              <a:t>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 smtClean="0"/>
          </a:p>
          <a:p>
            <a:pPr lvl="1" latinLnBrk="0"/>
            <a:r>
              <a:rPr lang="en-US" sz="3200" dirty="0" smtClean="0"/>
              <a:t>They allow </a:t>
            </a:r>
            <a:r>
              <a:rPr lang="en-US" sz="3200" dirty="0"/>
              <a:t>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b="1" dirty="0" smtClean="0">
                <a:solidFill>
                  <a:schemeClr val="bg1"/>
                </a:solidFill>
              </a:rPr>
              <a:t>entries</a:t>
            </a:r>
          </a:p>
          <a:p>
            <a:pPr lvl="1" latinLnBrk="0"/>
            <a:r>
              <a:rPr lang="en-US" sz="3200" dirty="0" smtClean="0"/>
              <a:t>These </a:t>
            </a:r>
            <a:r>
              <a:rPr lang="en-US" sz="3200" dirty="0"/>
              <a:t>methods work in conjunction with </a:t>
            </a:r>
            <a:r>
              <a:rPr lang="en-US" sz="3200" dirty="0" smtClean="0"/>
              <a:t>the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336000" y="1302148"/>
            <a:ext cx="9048750" cy="520700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Single Page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Routing </a:t>
            </a:r>
            <a:r>
              <a:rPr lang="en-US" sz="3200" dirty="0"/>
              <a:t>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Forms</a:t>
            </a:r>
            <a:endParaRPr lang="bg-BG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323621"/>
            <a:ext cx="10129234" cy="5546589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/>
              <a:t>Adds new </a:t>
            </a:r>
            <a:r>
              <a:rPr lang="en-US" sz="3400" dirty="0" smtClean="0"/>
              <a:t>object to the history of the browser</a:t>
            </a:r>
            <a:endParaRPr lang="en-US" sz="3400" dirty="0"/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dirty="0" smtClean="0">
                <a:latin typeface="Consolas" panose="020B0609020204030204" pitchFamily="49" charset="0"/>
              </a:rPr>
              <a:t>T</a:t>
            </a:r>
            <a:r>
              <a:rPr lang="en-US" sz="3400" dirty="0" smtClean="0"/>
              <a:t>akes </a:t>
            </a:r>
            <a:r>
              <a:rPr lang="en-US" sz="3400" dirty="0"/>
              <a:t>three parameters</a:t>
            </a:r>
            <a:r>
              <a:rPr lang="en-US" sz="3400" dirty="0" smtClean="0"/>
              <a:t>:</a:t>
            </a:r>
            <a:endParaRPr lang="en-US" sz="34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 </a:t>
            </a:r>
            <a:endParaRPr lang="en-US" sz="32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Object </a:t>
            </a:r>
            <a:r>
              <a:rPr lang="en-US" sz="3000" dirty="0"/>
              <a:t>which is associated with the new history entry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Title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Browsers </a:t>
            </a:r>
            <a:r>
              <a:rPr lang="en-US" sz="3000" dirty="0"/>
              <a:t>currently ignore this parameter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URL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 smtClean="0"/>
              <a:t>The </a:t>
            </a:r>
            <a:r>
              <a:rPr lang="en-US" sz="3000" dirty="0"/>
              <a:t>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000" dirty="0"/>
              <a:t>It must be of the </a:t>
            </a:r>
            <a:r>
              <a:rPr lang="en-US" sz="3000" b="1" dirty="0">
                <a:solidFill>
                  <a:schemeClr val="bg1"/>
                </a:solidFill>
              </a:rPr>
              <a:t>same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origin</a:t>
            </a:r>
            <a:r>
              <a:rPr lang="en-US" sz="3000" dirty="0"/>
              <a:t> as the current </a:t>
            </a:r>
            <a:r>
              <a:rPr lang="en-US" sz="3000" dirty="0" smtClean="0"/>
              <a:t>URL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PushState() Method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 smtClean="0">
                <a:solidFill>
                  <a:schemeClr val="bg1"/>
                </a:solidFill>
              </a:rPr>
              <a:t>odifies </a:t>
            </a:r>
            <a:r>
              <a:rPr lang="en-US" sz="3400" b="1" dirty="0">
                <a:solidFill>
                  <a:schemeClr val="bg1"/>
                </a:solidFill>
              </a:rPr>
              <a:t>the current history entry </a:t>
            </a:r>
            <a:r>
              <a:rPr lang="en-US" sz="3400" dirty="0" smtClean="0"/>
              <a:t>instead </a:t>
            </a:r>
            <a:r>
              <a:rPr lang="en-US" sz="3400" dirty="0"/>
              <a:t>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</a:t>
            </a:r>
            <a:r>
              <a:rPr lang="en-US" sz="3400" dirty="0" smtClean="0"/>
              <a:t>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The ReplaceState() Method</a:t>
            </a:r>
            <a:endParaRPr lang="bg-BG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 = { </a:t>
            </a:r>
            <a:r>
              <a:rPr lang="en-US" sz="2400" b="1" dirty="0" err="1">
                <a:latin typeface="Consolas" panose="020B0609020204030204" pitchFamily="49" charset="0"/>
              </a:rPr>
              <a:t>facNum</a:t>
            </a:r>
            <a:r>
              <a:rPr lang="en-US" sz="2400" b="1" dirty="0">
                <a:latin typeface="Consolas" panose="020B0609020204030204" pitchFamily="49" charset="0"/>
              </a:rPr>
              <a:t>: "56789123" };</a:t>
            </a:r>
          </a:p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history.pushState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"student.html");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history.replaceState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stateObj</a:t>
            </a:r>
            <a:r>
              <a:rPr lang="en-US" sz="2400" b="1" dirty="0">
                <a:latin typeface="Consolas" panose="020B0609020204030204" pitchFamily="49" charset="0"/>
              </a:rPr>
              <a:t>, "", "newStudent.html");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 smtClean="0"/>
              <a:t>Dispatched </a:t>
            </a:r>
            <a:r>
              <a:rPr lang="en-US" sz="3400" dirty="0"/>
              <a:t>to the window every time the active </a:t>
            </a:r>
            <a:r>
              <a:rPr lang="en-US" sz="3400" dirty="0" smtClean="0"/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entry </a:t>
            </a:r>
            <a:r>
              <a:rPr lang="en-US" sz="3400" dirty="0"/>
              <a:t>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</a:t>
            </a:r>
            <a:r>
              <a:rPr lang="en-US" sz="3400" dirty="0" smtClean="0"/>
              <a:t>affected </a:t>
            </a:r>
            <a:r>
              <a:rPr lang="en-US" sz="3400" dirty="0"/>
              <a:t>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  <a:endParaRPr lang="en-US" sz="3400" dirty="0" smtClean="0"/>
          </a:p>
          <a:p>
            <a:pPr latinLnBrk="0"/>
            <a:r>
              <a:rPr lang="en-US" sz="3400" dirty="0" smtClean="0"/>
              <a:t>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 smtClean="0"/>
              <a:t>contains </a:t>
            </a:r>
            <a:r>
              <a:rPr lang="en-US" sz="3400" dirty="0"/>
              <a:t>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Popstate Event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Multi </a:t>
            </a:r>
            <a:r>
              <a:rPr lang="en-US" sz="3200" dirty="0">
                <a:solidFill>
                  <a:schemeClr val="bg2"/>
                </a:solidFill>
              </a:rPr>
              <a:t>Page Application 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Reloads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the entire </a:t>
            </a:r>
            <a:r>
              <a:rPr lang="en-US" sz="3200" dirty="0" smtClean="0">
                <a:solidFill>
                  <a:schemeClr val="bg2"/>
                </a:solidFill>
              </a:rPr>
              <a:t>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Single Page Application 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its content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</a:t>
            </a:r>
            <a:r>
              <a:rPr lang="en-US" sz="3200" dirty="0" smtClean="0">
                <a:solidFill>
                  <a:schemeClr val="bg2"/>
                </a:solidFill>
              </a:rPr>
              <a:t>API-provides </a:t>
            </a:r>
            <a:r>
              <a:rPr lang="en-US" sz="3200" dirty="0">
                <a:solidFill>
                  <a:schemeClr val="bg2"/>
                </a:solidFill>
              </a:rPr>
              <a:t>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r>
              <a:rPr lang="bg-BG" dirty="0"/>
              <a:t> </a:t>
            </a:r>
            <a:r>
              <a:rPr lang="en-US" dirty="0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Multi Page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Reloads</a:t>
            </a:r>
            <a:r>
              <a:rPr lang="en-US" dirty="0" smtClean="0"/>
              <a:t> </a:t>
            </a:r>
            <a:r>
              <a:rPr lang="en-US" dirty="0"/>
              <a:t>the entire </a:t>
            </a:r>
            <a:r>
              <a:rPr lang="en-US" dirty="0" smtClean="0"/>
              <a:t>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en-US" dirty="0"/>
              <a:t>when a user interacts with the web </a:t>
            </a:r>
            <a:r>
              <a:rPr lang="en-US" dirty="0" smtClean="0"/>
              <a:t>app</a:t>
            </a:r>
          </a:p>
          <a:p>
            <a:pPr latinLnBrk="0"/>
            <a:r>
              <a:rPr lang="en-US" dirty="0" smtClean="0"/>
              <a:t>When </a:t>
            </a:r>
            <a:r>
              <a:rPr lang="en-US" dirty="0"/>
              <a:t>a data is </a:t>
            </a:r>
            <a:r>
              <a:rPr lang="en-US" dirty="0" smtClean="0"/>
              <a:t>exchanged,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 smtClean="0"/>
              <a:t>Coupled </a:t>
            </a:r>
            <a:r>
              <a:rPr lang="en-US" dirty="0"/>
              <a:t>backend and frontend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Pros and Cons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400" dirty="0" smtClean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Web apps that load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400" dirty="0" smtClean="0"/>
              <a:t>SPAs use </a:t>
            </a:r>
            <a:r>
              <a:rPr lang="en-US" sz="3400" b="1" dirty="0">
                <a:solidFill>
                  <a:schemeClr val="bg1"/>
                </a:solidFill>
              </a:rPr>
              <a:t>AJAX</a:t>
            </a:r>
            <a:r>
              <a:rPr lang="en-US" sz="3400" dirty="0" smtClean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en-US" sz="3400" dirty="0" smtClean="0"/>
              <a:t> constant </a:t>
            </a:r>
            <a:r>
              <a:rPr lang="en-US" sz="3400" b="1" dirty="0">
                <a:solidFill>
                  <a:schemeClr val="bg1"/>
                </a:solidFill>
              </a:rPr>
              <a:t>page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Re-renders</a:t>
            </a:r>
            <a:r>
              <a:rPr lang="en-US" sz="3400" dirty="0" smtClean="0"/>
              <a:t> its content in response to navigation actions, </a:t>
            </a:r>
            <a:r>
              <a:rPr lang="en-US" sz="3400" b="1" dirty="0">
                <a:solidFill>
                  <a:schemeClr val="bg1"/>
                </a:solidFill>
              </a:rPr>
              <a:t>without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reloading</a:t>
            </a:r>
            <a:r>
              <a:rPr lang="en-US" sz="3400" dirty="0" smtClean="0"/>
              <a:t> of the page</a:t>
            </a:r>
          </a:p>
          <a:p>
            <a:pPr latinLnBrk="0">
              <a:lnSpc>
                <a:spcPct val="100000"/>
              </a:lnSpc>
            </a:pPr>
            <a:r>
              <a:rPr lang="en-US" sz="3400" dirty="0"/>
              <a:t>Can use 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from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source</a:t>
            </a:r>
            <a:r>
              <a:rPr lang="en-US" sz="34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/>
              <a:t>Internal state SPAs are </a:t>
            </a:r>
            <a:r>
              <a:rPr lang="en-US" sz="3200" b="1" dirty="0">
                <a:solidFill>
                  <a:schemeClr val="bg1"/>
                </a:solidFill>
              </a:rPr>
              <a:t>limited</a:t>
            </a:r>
            <a:r>
              <a:rPr lang="en-US" sz="32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200" dirty="0" smtClean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 smtClean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4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poor on the search </a:t>
            </a:r>
            <a:r>
              <a:rPr lang="en-US" dirty="0" smtClean="0"/>
              <a:t>engine</a:t>
            </a:r>
          </a:p>
          <a:p>
            <a:pPr lvl="2" latinLnBrk="0"/>
            <a:r>
              <a:rPr lang="en-US" dirty="0" smtClean="0"/>
              <a:t>Server-side rendering helps</a:t>
            </a:r>
          </a:p>
          <a:p>
            <a:pPr lvl="1" latinLnBrk="0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 smtClean="0"/>
              <a:t>Less secure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smtClean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Pros and Cons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1010</Words>
  <Application>Microsoft Office PowerPoint</Application>
  <PresentationFormat>Widescreen</PresentationFormat>
  <Paragraphs>193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Routing</vt:lpstr>
      <vt:lpstr>Table of Contents</vt:lpstr>
      <vt:lpstr>Have a Question?</vt:lpstr>
      <vt:lpstr>SPA vs Multi Page </vt:lpstr>
      <vt:lpstr>Multi Page Applications</vt:lpstr>
      <vt:lpstr>Multi Page Pros and Cons</vt:lpstr>
      <vt:lpstr>Single Page Applications</vt:lpstr>
      <vt:lpstr>Single Page Applications</vt:lpstr>
      <vt:lpstr>SPA Pros and Cons</vt:lpstr>
      <vt:lpstr>Multi Page Application Lifecycle</vt:lpstr>
      <vt:lpstr>SPA Lifecycle</vt:lpstr>
      <vt:lpstr>Navigation Types</vt:lpstr>
      <vt:lpstr>Query Parameters</vt:lpstr>
      <vt:lpstr>Location</vt:lpstr>
      <vt:lpstr>Navigation for Single Page Apps</vt:lpstr>
      <vt:lpstr>How Routers Work</vt:lpstr>
      <vt:lpstr>Hash-based Routing</vt:lpstr>
      <vt:lpstr>Push-Based Routing</vt:lpstr>
      <vt:lpstr>History API</vt:lpstr>
      <vt:lpstr>The PushState() Method</vt:lpstr>
      <vt:lpstr>The ReplaceState() Method</vt:lpstr>
      <vt:lpstr>The Popstate Event</vt:lpstr>
      <vt:lpstr>Live Demo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15</cp:revision>
  <dcterms:created xsi:type="dcterms:W3CDTF">2018-05-23T13:08:44Z</dcterms:created>
  <dcterms:modified xsi:type="dcterms:W3CDTF">2020-07-10T08:35:51Z</dcterms:modified>
  <cp:category>programming;computer programming;software development;web development</cp:category>
</cp:coreProperties>
</file>