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30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4" r:id="rId24"/>
    <p:sldId id="562" r:id="rId25"/>
    <p:sldId id="535" r:id="rId26"/>
    <p:sldId id="516" r:id="rId27"/>
    <p:sldId id="561" r:id="rId28"/>
    <p:sldId id="541" r:id="rId29"/>
    <p:sldId id="543" r:id="rId30"/>
    <p:sldId id="517" r:id="rId31"/>
    <p:sldId id="518" r:id="rId32"/>
    <p:sldId id="563" r:id="rId33"/>
    <p:sldId id="349" r:id="rId34"/>
    <p:sldId id="528" r:id="rId35"/>
    <p:sldId id="564" r:id="rId36"/>
    <p:sldId id="551" r:id="rId37"/>
    <p:sldId id="529" r:id="rId38"/>
    <p:sldId id="4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4"/>
            <p14:sldId id="562"/>
          </p14:sldIdLst>
        </p14:section>
        <p14:section name="Sessions" id="{578CFC2D-35CB-406D-8962-4BCE67656377}">
          <p14:sldIdLst>
            <p14:sldId id="535"/>
            <p14:sldId id="516"/>
            <p14:sldId id="561"/>
            <p14:sldId id="541"/>
            <p14:sldId id="543"/>
            <p14:sldId id="517"/>
            <p14:sldId id="518"/>
            <p14:sldId id="563"/>
          </p14:sldIdLst>
        </p14:section>
        <p14:section name="Conclusion" id="{10E03AB1-9AA8-4E86-9A64-D741901E50A2}">
          <p14:sldIdLst>
            <p14:sldId id="349"/>
            <p14:sldId id="528"/>
            <p14:sldId id="564"/>
            <p14:sldId id="551"/>
            <p14:sldId id="52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20" autoAdjust="0"/>
  </p:normalViewPr>
  <p:slideViewPr>
    <p:cSldViewPr snapToGrid="0" showGuides="1">
      <p:cViewPr varScale="1">
        <p:scale>
          <a:sx n="65" d="100"/>
          <a:sy n="65" d="100"/>
        </p:scale>
        <p:origin x="688" y="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68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6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2.png"/><Relationship Id="rId26" Type="http://schemas.openxmlformats.org/officeDocument/2006/relationships/image" Target="../media/image75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6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6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1.png"/><Relationship Id="rId22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6.jpeg"/><Relationship Id="rId7" Type="http://schemas.openxmlformats.org/officeDocument/2006/relationships/image" Target="../media/image7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9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(optional)</a:t>
            </a:r>
          </a:p>
          <a:p>
            <a:r>
              <a:rPr lang="en-US" dirty="0"/>
              <a:t>The attributes are </a:t>
            </a:r>
            <a:r>
              <a:rPr lang="en-US" b="1" dirty="0">
                <a:solidFill>
                  <a:schemeClr val="bg1"/>
                </a:solidFill>
              </a:rPr>
              <a:t>key-value pairs </a:t>
            </a:r>
            <a:r>
              <a:rPr lang="en-US" dirty="0"/>
              <a:t>with additional information</a:t>
            </a:r>
          </a:p>
          <a:p>
            <a:r>
              <a:rPr lang="en-US" dirty="0"/>
              <a:t>Attributes are </a:t>
            </a:r>
            <a:r>
              <a:rPr lang="en-US" b="1" dirty="0">
                <a:solidFill>
                  <a:schemeClr val="bg1"/>
                </a:solidFill>
              </a:rPr>
              <a:t>not included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r>
              <a:rPr lang="en-US" dirty="0"/>
              <a:t>Attributes are used by </a:t>
            </a:r>
            <a:r>
              <a:rPr lang="en-US" b="1" dirty="0">
                <a:solidFill>
                  <a:schemeClr val="bg1"/>
                </a:solidFill>
              </a:rPr>
              <a:t>the client </a:t>
            </a: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secure/encrypted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connections</a:t>
            </a:r>
          </a:p>
          <a:p>
            <a:pPr>
              <a:buClr>
                <a:srgbClr val="234465"/>
              </a:buClr>
            </a:pPr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 browser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b="1" noProof="1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0F58E-0126-48DB-9894-F3059B26B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13951"/>
            <a:ext cx="10961783" cy="768084"/>
          </a:xfrm>
        </p:spPr>
        <p:txBody>
          <a:bodyPr/>
          <a:lstStyle/>
          <a:p>
            <a:r>
              <a:rPr lang="en-US" dirty="0"/>
              <a:t>HTTP Sessions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5" y="1195388"/>
            <a:ext cx="11817350" cy="5202237"/>
          </a:xfrm>
        </p:spPr>
        <p:txBody>
          <a:bodyPr/>
          <a:lstStyle/>
          <a:p>
            <a:r>
              <a:rPr lang="en-US" dirty="0" smtClean="0"/>
              <a:t>A way to store information about a user to be used across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multiple pages</a:t>
            </a:r>
            <a:endParaRPr lang="bg-BG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  <p:bldP spid="45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594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03405"/>
            <a:ext cx="10961783" cy="768084"/>
          </a:xfrm>
        </p:spPr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C727D-009E-4DE3-83B3-DE7BAF2E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1655"/>
            <a:ext cx="10961783" cy="499819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</a:t>
            </a:r>
            <a:r>
              <a:rPr lang="en-US" sz="3200" b="1" dirty="0">
                <a:solidFill>
                  <a:schemeClr val="bg1"/>
                </a:solidFill>
              </a:rPr>
              <a:t>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Stored</a:t>
            </a:r>
            <a:r>
              <a:rPr lang="en-US" sz="3000" dirty="0"/>
              <a:t> by the browser on the </a:t>
            </a:r>
            <a:r>
              <a:rPr lang="en-US" sz="3000" b="1" dirty="0">
                <a:solidFill>
                  <a:schemeClr val="bg1"/>
                </a:solidFill>
              </a:rPr>
              <a:t>client's device </a:t>
            </a:r>
            <a:r>
              <a:rPr lang="en-US" sz="3000" dirty="0"/>
              <a:t>(computer, tablet, etc.)</a:t>
            </a:r>
          </a:p>
          <a:p>
            <a:pPr lvl="1"/>
            <a:r>
              <a:rPr lang="en-US" sz="3000" dirty="0"/>
              <a:t>Hold small piece of data for a </a:t>
            </a:r>
            <a:r>
              <a:rPr lang="en-US" sz="3000" b="1" dirty="0">
                <a:solidFill>
                  <a:schemeClr val="bg1"/>
                </a:solidFill>
              </a:rPr>
              <a:t>particular client </a:t>
            </a:r>
            <a:r>
              <a:rPr lang="en-US" sz="3000" dirty="0"/>
              <a:t>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</a:t>
            </a:r>
            <a:r>
              <a:rPr lang="en-US" b="1" dirty="0">
                <a:solidFill>
                  <a:schemeClr val="bg1"/>
                </a:solidFill>
              </a:rPr>
              <a:t>does not know </a:t>
            </a:r>
            <a:r>
              <a:rPr lang="en-US" dirty="0"/>
              <a:t>if two requests come from the same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State management problems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through pages requires</a:t>
            </a:r>
            <a:r>
              <a:rPr lang="en-US" b="1" dirty="0">
                <a:solidFill>
                  <a:schemeClr val="bg1"/>
                </a:solidFill>
              </a:rPr>
              <a:t> authentication </a:t>
            </a:r>
            <a:r>
              <a:rPr lang="en-US" dirty="0"/>
              <a:t>each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the pages is lost between the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Harder </a:t>
            </a:r>
            <a:r>
              <a:rPr lang="en-US" b="1" dirty="0">
                <a:solidFill>
                  <a:schemeClr val="bg1"/>
                </a:solidFill>
              </a:rPr>
              <a:t>personalization</a:t>
            </a:r>
            <a:r>
              <a:rPr lang="en-US" dirty="0"/>
              <a:t>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</a:t>
            </a:r>
            <a:r>
              <a:rPr lang="en-US" b="1" dirty="0">
                <a:solidFill>
                  <a:schemeClr val="bg1"/>
                </a:solidFill>
              </a:rPr>
              <a:t>stateful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information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know whether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is</a:t>
            </a:r>
            <a:r>
              <a:rPr lang="en-US" b="1" dirty="0">
                <a:solidFill>
                  <a:schemeClr val="bg1"/>
                </a:solidFill>
              </a:rPr>
              <a:t> logged</a:t>
            </a:r>
            <a:r>
              <a:rPr lang="en-US" dirty="0"/>
              <a:t> in or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know which account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 logged </a:t>
            </a:r>
            <a:r>
              <a:rPr lang="en-US" dirty="0"/>
              <a:t>in with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record the user's </a:t>
            </a:r>
            <a:r>
              <a:rPr lang="en-US" b="1" dirty="0">
                <a:solidFill>
                  <a:schemeClr val="bg1"/>
                </a:solidFill>
              </a:rPr>
              <a:t>browsing activity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b="1" dirty="0">
                <a:solidFill>
                  <a:schemeClr val="bg1"/>
                </a:solidFill>
              </a:rPr>
              <a:t>remember</a:t>
            </a:r>
            <a:r>
              <a:rPr lang="en-US" dirty="0"/>
              <a:t> pieces of information </a:t>
            </a:r>
            <a:r>
              <a:rPr lang="en-US" b="1" dirty="0">
                <a:solidFill>
                  <a:schemeClr val="bg1"/>
                </a:solidFill>
              </a:rPr>
              <a:t>previously</a:t>
            </a:r>
            <a:r>
              <a:rPr lang="en-US" dirty="0"/>
              <a:t>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1017</Words>
  <Application>Microsoft Office PowerPoint</Application>
  <PresentationFormat>Widescreen</PresentationFormat>
  <Paragraphs>290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State Management</vt:lpstr>
      <vt:lpstr>Table of Contents</vt:lpstr>
      <vt:lpstr>Have a Question?</vt:lpstr>
      <vt:lpstr>PowerPoint Presentation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PowerPoint Presentation</vt:lpstr>
      <vt:lpstr>PowerPoint Presentation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Mirela Damyanova</cp:lastModifiedBy>
  <cp:revision>244</cp:revision>
  <dcterms:created xsi:type="dcterms:W3CDTF">2018-05-23T13:08:44Z</dcterms:created>
  <dcterms:modified xsi:type="dcterms:W3CDTF">2019-05-14T09:23:56Z</dcterms:modified>
</cp:coreProperties>
</file>