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1"/>
  </p:notesMasterIdLst>
  <p:handoutMasterIdLst>
    <p:handoutMasterId r:id="rId52"/>
  </p:handoutMasterIdLst>
  <p:sldIdLst>
    <p:sldId id="729" r:id="rId2"/>
    <p:sldId id="730" r:id="rId3"/>
    <p:sldId id="731" r:id="rId4"/>
    <p:sldId id="732" r:id="rId5"/>
    <p:sldId id="767" r:id="rId6"/>
    <p:sldId id="769" r:id="rId7"/>
    <p:sldId id="733" r:id="rId8"/>
    <p:sldId id="734" r:id="rId9"/>
    <p:sldId id="735" r:id="rId10"/>
    <p:sldId id="768" r:id="rId11"/>
    <p:sldId id="736" r:id="rId12"/>
    <p:sldId id="737" r:id="rId13"/>
    <p:sldId id="738" r:id="rId14"/>
    <p:sldId id="739" r:id="rId15"/>
    <p:sldId id="740" r:id="rId16"/>
    <p:sldId id="741" r:id="rId17"/>
    <p:sldId id="742" r:id="rId18"/>
    <p:sldId id="743" r:id="rId19"/>
    <p:sldId id="770" r:id="rId20"/>
    <p:sldId id="771" r:id="rId21"/>
    <p:sldId id="744" r:id="rId22"/>
    <p:sldId id="745" r:id="rId23"/>
    <p:sldId id="746" r:id="rId24"/>
    <p:sldId id="747" r:id="rId25"/>
    <p:sldId id="748" r:id="rId26"/>
    <p:sldId id="749" r:id="rId27"/>
    <p:sldId id="750" r:id="rId28"/>
    <p:sldId id="751" r:id="rId29"/>
    <p:sldId id="752" r:id="rId30"/>
    <p:sldId id="753" r:id="rId31"/>
    <p:sldId id="754" r:id="rId32"/>
    <p:sldId id="755" r:id="rId33"/>
    <p:sldId id="756" r:id="rId34"/>
    <p:sldId id="757" r:id="rId35"/>
    <p:sldId id="772" r:id="rId36"/>
    <p:sldId id="758" r:id="rId37"/>
    <p:sldId id="759" r:id="rId38"/>
    <p:sldId id="773" r:id="rId39"/>
    <p:sldId id="760" r:id="rId40"/>
    <p:sldId id="764" r:id="rId41"/>
    <p:sldId id="761" r:id="rId42"/>
    <p:sldId id="762" r:id="rId43"/>
    <p:sldId id="763" r:id="rId44"/>
    <p:sldId id="728" r:id="rId45"/>
    <p:sldId id="717" r:id="rId46"/>
    <p:sldId id="765" r:id="rId47"/>
    <p:sldId id="766" r:id="rId48"/>
    <p:sldId id="727" r:id="rId49"/>
    <p:sldId id="726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729"/>
            <p14:sldId id="730"/>
            <p14:sldId id="731"/>
          </p14:sldIdLst>
        </p14:section>
        <p14:section name="Functions in SQL" id="{BC4A3995-4CED-4320-A673-95328C9C809D}">
          <p14:sldIdLst>
            <p14:sldId id="732"/>
            <p14:sldId id="767"/>
            <p14:sldId id="769"/>
            <p14:sldId id="733"/>
          </p14:sldIdLst>
        </p14:section>
        <p14:section name="String Functions" id="{70B8B5BA-C876-4FFD-961F-A3D14C2D318C}">
          <p14:sldIdLst>
            <p14:sldId id="734"/>
            <p14:sldId id="735"/>
            <p14:sldId id="768"/>
            <p14:sldId id="736"/>
            <p14:sldId id="737"/>
            <p14:sldId id="738"/>
            <p14:sldId id="739"/>
            <p14:sldId id="740"/>
            <p14:sldId id="741"/>
            <p14:sldId id="742"/>
            <p14:sldId id="743"/>
            <p14:sldId id="770"/>
            <p14:sldId id="771"/>
          </p14:sldIdLst>
        </p14:section>
        <p14:section name="Math Functions" id="{6D0DEF3F-3051-44F4-9061-7DCDEB0E6F1F}">
          <p14:sldIdLst>
            <p14:sldId id="744"/>
            <p14:sldId id="745"/>
            <p14:sldId id="746"/>
            <p14:sldId id="747"/>
            <p14:sldId id="748"/>
            <p14:sldId id="749"/>
            <p14:sldId id="750"/>
            <p14:sldId id="751"/>
          </p14:sldIdLst>
        </p14:section>
        <p14:section name="Date Functions" id="{67513916-16DD-484F-9D5D-B45F499DE1C3}">
          <p14:sldIdLst>
            <p14:sldId id="752"/>
            <p14:sldId id="753"/>
            <p14:sldId id="754"/>
            <p14:sldId id="755"/>
            <p14:sldId id="756"/>
            <p14:sldId id="757"/>
            <p14:sldId id="772"/>
          </p14:sldIdLst>
        </p14:section>
        <p14:section name="Other Functions" id="{8895F9AA-3417-42A2-A30F-A59B2353CC70}">
          <p14:sldIdLst>
            <p14:sldId id="758"/>
            <p14:sldId id="759"/>
            <p14:sldId id="773"/>
            <p14:sldId id="760"/>
            <p14:sldId id="764"/>
          </p14:sldIdLst>
        </p14:section>
        <p14:section name="Wildcards" id="{B1AFE050-DF34-492A-8E3B-B1C3AB0895AD}">
          <p14:sldIdLst>
            <p14:sldId id="761"/>
            <p14:sldId id="762"/>
            <p14:sldId id="763"/>
          </p14:sldIdLst>
        </p14:section>
        <p14:section name="Conclusion" id="{10E03AB1-9AA8-4E86-9A64-D741901E50A2}">
          <p14:sldIdLst>
            <p14:sldId id="728"/>
            <p14:sldId id="717"/>
            <p14:sldId id="765"/>
            <p14:sldId id="766"/>
            <p14:sldId id="727"/>
            <p14:sldId id="7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  <a:srgbClr val="2D2D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5" autoAdjust="0"/>
    <p:restoredTop sz="94140" autoAdjust="0"/>
  </p:normalViewPr>
  <p:slideViewPr>
    <p:cSldViewPr snapToGrid="0" showGuides="1">
      <p:cViewPr>
        <p:scale>
          <a:sx n="105" d="100"/>
          <a:sy n="105" d="100"/>
        </p:scale>
        <p:origin x="72" y="374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25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42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0167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46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75769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4156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731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848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4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164084"/>
            <a:ext cx="318844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33983"/>
            <a:ext cx="318844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5011672"/>
            <a:ext cx="318844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94605"/>
            <a:ext cx="318844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35768"/>
            <a:ext cx="318844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4031712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70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796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1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1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FFE931-ECB7-4006-A6A2-6E8A9286ACA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350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409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836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1994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4687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418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797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319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6583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9529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2058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5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870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7726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0858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6817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458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2567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7436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7232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708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009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62348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63800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164084"/>
            <a:ext cx="318844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33983"/>
            <a:ext cx="318844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5011672"/>
            <a:ext cx="318844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94605"/>
            <a:ext cx="318844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35768"/>
            <a:ext cx="318844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55716852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2497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502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80070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17271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64353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55410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00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5856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0673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139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137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0172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72578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54211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89892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4488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725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37014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72122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37237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415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15328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1640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02951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12083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14103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5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782" y="6400802"/>
            <a:ext cx="10485335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-165041" y="916096"/>
            <a:ext cx="3789585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449068" y="3248284"/>
            <a:ext cx="4542163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263763" y="2455429"/>
            <a:ext cx="419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3878975" y="2025853"/>
            <a:ext cx="603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682594" y="1498789"/>
            <a:ext cx="794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557769" y="2300748"/>
            <a:ext cx="336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596957" y="1910250"/>
            <a:ext cx="633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5959645" y="4185177"/>
            <a:ext cx="489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527493" y="4973072"/>
            <a:ext cx="512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451033" y="5209304"/>
            <a:ext cx="890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3817144" y="4721100"/>
            <a:ext cx="71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702193" y="5556898"/>
            <a:ext cx="675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566120" y="3847302"/>
            <a:ext cx="8911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238230" y="5258002"/>
            <a:ext cx="691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4974134" y="5461109"/>
            <a:ext cx="691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289391" y="4785832"/>
            <a:ext cx="691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149076" y="5192103"/>
            <a:ext cx="691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120557" y="2423357"/>
            <a:ext cx="691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348204" y="1433277"/>
            <a:ext cx="691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656876" y="2558756"/>
            <a:ext cx="691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155146" y="1205250"/>
            <a:ext cx="691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089100" y="4865199"/>
            <a:ext cx="691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2907910" y="1116639"/>
            <a:ext cx="8911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268509" y="5761976"/>
            <a:ext cx="71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7212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.xml"/><Relationship Id="rId71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  <p:sldLayoutId id="2147483698" r:id="rId23"/>
    <p:sldLayoutId id="2147483699" r:id="rId24"/>
    <p:sldLayoutId id="2147483700" r:id="rId25"/>
    <p:sldLayoutId id="2147483701" r:id="rId26"/>
    <p:sldLayoutId id="2147483702" r:id="rId27"/>
    <p:sldLayoutId id="2147483703" r:id="rId28"/>
    <p:sldLayoutId id="2147483704" r:id="rId29"/>
    <p:sldLayoutId id="2147483705" r:id="rId30"/>
    <p:sldLayoutId id="2147483706" r:id="rId31"/>
    <p:sldLayoutId id="2147483707" r:id="rId32"/>
    <p:sldLayoutId id="2147483708" r:id="rId33"/>
    <p:sldLayoutId id="2147483709" r:id="rId34"/>
    <p:sldLayoutId id="2147483710" r:id="rId35"/>
    <p:sldLayoutId id="2147483711" r:id="rId36"/>
    <p:sldLayoutId id="2147483712" r:id="rId37"/>
    <p:sldLayoutId id="2147483713" r:id="rId38"/>
    <p:sldLayoutId id="2147483714" r:id="rId39"/>
    <p:sldLayoutId id="2147483715" r:id="rId40"/>
    <p:sldLayoutId id="2147483716" r:id="rId41"/>
    <p:sldLayoutId id="2147483717" r:id="rId42"/>
    <p:sldLayoutId id="2147483718" r:id="rId43"/>
    <p:sldLayoutId id="2147483720" r:id="rId44"/>
    <p:sldLayoutId id="2147483721" r:id="rId45"/>
    <p:sldLayoutId id="2147483722" r:id="rId46"/>
    <p:sldLayoutId id="2147483723" r:id="rId47"/>
    <p:sldLayoutId id="2147483724" r:id="rId48"/>
    <p:sldLayoutId id="2147483725" r:id="rId49"/>
    <p:sldLayoutId id="2147483726" r:id="rId50"/>
    <p:sldLayoutId id="2147483727" r:id="rId51"/>
    <p:sldLayoutId id="2147483728" r:id="rId52"/>
    <p:sldLayoutId id="2147483729" r:id="rId53"/>
    <p:sldLayoutId id="2147483730" r:id="rId54"/>
    <p:sldLayoutId id="2147483731" r:id="rId55"/>
    <p:sldLayoutId id="2147483732" r:id="rId56"/>
    <p:sldLayoutId id="2147483733" r:id="rId57"/>
    <p:sldLayoutId id="2147483734" r:id="rId58"/>
    <p:sldLayoutId id="2147483735" r:id="rId59"/>
    <p:sldLayoutId id="2147483736" r:id="rId60"/>
    <p:sldLayoutId id="2147483737" r:id="rId61"/>
    <p:sldLayoutId id="2147483738" r:id="rId62"/>
    <p:sldLayoutId id="2147483739" r:id="rId63"/>
    <p:sldLayoutId id="2147483740" r:id="rId64"/>
    <p:sldLayoutId id="2147483741" r:id="rId65"/>
    <p:sldLayoutId id="2147483742" r:id="rId66"/>
    <p:sldLayoutId id="2147483743" r:id="rId67"/>
    <p:sldLayoutId id="2147483744" r:id="rId68"/>
    <p:sldLayoutId id="2147483745" r:id="rId69"/>
    <p:sldLayoutId id="2147483747" r:id="rId70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t-sql/functions/datepart-transact-sql?view=sql-server-2017" TargetMode="Externa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jpeg"/><Relationship Id="rId13" Type="http://schemas.openxmlformats.org/officeDocument/2006/relationships/hyperlink" Target="https://www.softwaregroup.com/" TargetMode="External"/><Relationship Id="rId18" Type="http://schemas.openxmlformats.org/officeDocument/2006/relationships/image" Target="../media/image71.png"/><Relationship Id="rId26" Type="http://schemas.openxmlformats.org/officeDocument/2006/relationships/image" Target="../media/image73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www.postbank.bg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7.png"/><Relationship Id="rId17" Type="http://schemas.openxmlformats.org/officeDocument/2006/relationships/hyperlink" Target="http://www.xs-software.com/" TargetMode="External"/><Relationship Id="rId25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70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6.png"/><Relationship Id="rId11" Type="http://schemas.openxmlformats.org/officeDocument/2006/relationships/hyperlink" Target="https://netpeak.bg/" TargetMode="External"/><Relationship Id="rId24" Type="http://schemas.openxmlformats.org/officeDocument/2006/relationships/image" Target="../media/image38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www.telenor.bg/" TargetMode="External"/><Relationship Id="rId23" Type="http://schemas.openxmlformats.org/officeDocument/2006/relationships/hyperlink" Target="https://www.superhosting.bg/" TargetMode="External"/><Relationship Id="rId10" Type="http://schemas.openxmlformats.org/officeDocument/2006/relationships/image" Target="../media/image68.png"/><Relationship Id="rId19" Type="http://schemas.openxmlformats.org/officeDocument/2006/relationships/hyperlink" Target="https://www.sbtech.com/" TargetMode="External"/><Relationship Id="rId4" Type="http://schemas.openxmlformats.org/officeDocument/2006/relationships/image" Target="../media/image65.png"/><Relationship Id="rId9" Type="http://schemas.openxmlformats.org/officeDocument/2006/relationships/hyperlink" Target="https://aeternity.com/" TargetMode="External"/><Relationship Id="rId14" Type="http://schemas.openxmlformats.org/officeDocument/2006/relationships/image" Target="../media/image69.png"/><Relationship Id="rId22" Type="http://schemas.openxmlformats.org/officeDocument/2006/relationships/image" Target="../media/image72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74.jpeg"/><Relationship Id="rId7" Type="http://schemas.openxmlformats.org/officeDocument/2006/relationships/image" Target="../media/image7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5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7.gi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8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t-sql/statements/collation-precedence-transact-sql?view=sql-server-2017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859" y="1230568"/>
            <a:ext cx="10965303" cy="882654"/>
          </a:xfrm>
        </p:spPr>
        <p:txBody>
          <a:bodyPr>
            <a:noAutofit/>
          </a:bodyPr>
          <a:lstStyle/>
          <a:p>
            <a:r>
              <a:rPr lang="en-US" sz="2800" dirty="0"/>
              <a:t>Functions and Wildcards in SQL Server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Functions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71147" y="4650873"/>
            <a:ext cx="2951518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11FDE4B-E7CC-429A-9758-375FF267A5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075" y="2264347"/>
            <a:ext cx="2717812" cy="255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2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600" b="1" dirty="0">
                <a:solidFill>
                  <a:schemeClr val="bg1"/>
                </a:solidFill>
              </a:rPr>
              <a:t>Concatenation</a:t>
            </a:r>
            <a:r>
              <a:rPr lang="en-US" sz="2600" dirty="0"/>
              <a:t> – combines strings</a:t>
            </a:r>
          </a:p>
          <a:p>
            <a:pPr>
              <a:buClr>
                <a:schemeClr val="tx1"/>
              </a:buClr>
            </a:pPr>
            <a:r>
              <a:rPr lang="en-US" sz="2600" b="1" dirty="0">
                <a:solidFill>
                  <a:schemeClr val="bg1"/>
                </a:solidFill>
              </a:rPr>
              <a:t>CONCAT_WS </a:t>
            </a:r>
            <a:r>
              <a:rPr lang="en-US" sz="2600" dirty="0"/>
              <a:t>( separator, argument1, argument2 [, </a:t>
            </a:r>
            <a:r>
              <a:rPr lang="en-US" sz="2600" dirty="0" err="1"/>
              <a:t>argumentN</a:t>
            </a:r>
            <a:r>
              <a:rPr lang="en-US" sz="2600" dirty="0"/>
              <a:t>]... )</a:t>
            </a:r>
            <a:br>
              <a:rPr lang="en-US" sz="2600" dirty="0"/>
            </a:br>
            <a:endParaRPr lang="en-US" sz="2600" dirty="0"/>
          </a:p>
          <a:p>
            <a:pPr>
              <a:buClr>
                <a:schemeClr val="tx1"/>
              </a:buClr>
            </a:pPr>
            <a:endParaRPr lang="en-US" sz="2600" dirty="0"/>
          </a:p>
          <a:p>
            <a:pPr>
              <a:buClr>
                <a:schemeClr val="tx1"/>
              </a:buClr>
            </a:pPr>
            <a:endParaRPr lang="en-US" sz="2600" dirty="0"/>
          </a:p>
          <a:p>
            <a:pPr>
              <a:buClr>
                <a:schemeClr val="tx1"/>
              </a:buClr>
            </a:pPr>
            <a:r>
              <a:rPr lang="en-US" sz="2600" b="1" dirty="0">
                <a:solidFill>
                  <a:schemeClr val="bg1"/>
                </a:solidFill>
              </a:rPr>
              <a:t>CONCAT_WS </a:t>
            </a:r>
            <a:r>
              <a:rPr lang="en-US" sz="2600" dirty="0"/>
              <a:t>ignores </a:t>
            </a:r>
            <a:r>
              <a:rPr lang="en-US" sz="2600" b="1" dirty="0">
                <a:solidFill>
                  <a:schemeClr val="bg1"/>
                </a:solidFill>
              </a:rPr>
              <a:t>null</a:t>
            </a:r>
            <a:r>
              <a:rPr lang="en-US" sz="2600" dirty="0"/>
              <a:t> values during concatenation, and does not add the </a:t>
            </a:r>
            <a:br>
              <a:rPr lang="en-US" sz="2600" dirty="0"/>
            </a:br>
            <a:r>
              <a:rPr lang="en-US" sz="2600" dirty="0"/>
              <a:t>separator between null values. Therefore, </a:t>
            </a:r>
            <a:r>
              <a:rPr lang="en-US" sz="2600" b="1" dirty="0">
                <a:solidFill>
                  <a:schemeClr val="bg1"/>
                </a:solidFill>
              </a:rPr>
              <a:t>CONCAT_WS </a:t>
            </a:r>
            <a:r>
              <a:rPr lang="en-US" sz="2600" dirty="0"/>
              <a:t>can cleanly handle </a:t>
            </a:r>
            <a:br>
              <a:rPr lang="en-US" sz="2600" dirty="0"/>
            </a:br>
            <a:r>
              <a:rPr lang="en-US" sz="2600" dirty="0"/>
              <a:t>concatenation of strings that might have "blank" values</a:t>
            </a: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Functions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132609" y="2304426"/>
            <a:ext cx="8991600" cy="1384995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SELECT </a:t>
            </a:r>
            <a:r>
              <a:rPr lang="en-US" dirty="0">
                <a:solidFill>
                  <a:schemeClr val="bg1"/>
                </a:solidFill>
              </a:rPr>
              <a:t>CONCAT_WS</a:t>
            </a:r>
            <a:r>
              <a:rPr lang="en-US" dirty="0"/>
              <a:t>(' ', FirstName, </a:t>
            </a:r>
            <a:r>
              <a:rPr lang="en-US" dirty="0" err="1"/>
              <a:t>LastName</a:t>
            </a:r>
            <a:r>
              <a:rPr lang="en-US" dirty="0"/>
              <a:t>)</a:t>
            </a:r>
          </a:p>
          <a:p>
            <a:r>
              <a:rPr lang="en-US" dirty="0"/>
              <a:t>    AS [Full Name]</a:t>
            </a:r>
          </a:p>
          <a:p>
            <a:r>
              <a:rPr lang="en-US" dirty="0"/>
              <a:t>  FROM Employee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3CE5853-2474-44E3-A5A1-290BB3B5D1E7}"/>
              </a:ext>
            </a:extLst>
          </p:cNvPr>
          <p:cNvSpPr txBox="1">
            <a:spLocks/>
          </p:cNvSpPr>
          <p:nvPr/>
        </p:nvSpPr>
        <p:spPr>
          <a:xfrm>
            <a:off x="1132609" y="5443086"/>
            <a:ext cx="8991600" cy="954107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SELECT </a:t>
            </a:r>
            <a:r>
              <a:rPr lang="en-US" dirty="0">
                <a:solidFill>
                  <a:schemeClr val="bg1"/>
                </a:solidFill>
              </a:rPr>
              <a:t>CONCAT_WS</a:t>
            </a:r>
            <a:r>
              <a:rPr lang="en-US" dirty="0"/>
              <a:t>(',','1 Microsoft Way', NULL, NULL, 'Redmond', 'WA', 98052) AS Address;</a:t>
            </a:r>
          </a:p>
        </p:txBody>
      </p:sp>
    </p:spTree>
    <p:extLst>
      <p:ext uri="{BB962C8B-B14F-4D97-AF65-F5344CB8AC3E}">
        <p14:creationId xmlns:p14="http://schemas.microsoft.com/office/powerpoint/2010/main" val="174542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SUBSTRING </a:t>
            </a:r>
            <a:r>
              <a:rPr lang="en-US" dirty="0"/>
              <a:t>– extracts a part of a string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Example: get short </a:t>
            </a:r>
            <a:r>
              <a:rPr lang="en-US" b="1" dirty="0">
                <a:solidFill>
                  <a:schemeClr val="bg1"/>
                </a:solidFill>
              </a:rPr>
              <a:t>summary</a:t>
            </a:r>
            <a:r>
              <a:rPr lang="en-US" dirty="0"/>
              <a:t> of an article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Functions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600201" y="1981201"/>
            <a:ext cx="8991598" cy="523220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(String, StartIndex, Length)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62000" y="4331148"/>
            <a:ext cx="10668000" cy="1384995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ArticleId, Author, Content,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(Content, 1,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+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 AS Summary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Articles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EC62B0D-CE08-4FC0-8F13-D6249F678681}"/>
              </a:ext>
            </a:extLst>
          </p:cNvPr>
          <p:cNvGrpSpPr/>
          <p:nvPr/>
        </p:nvGrpSpPr>
        <p:grpSpPr>
          <a:xfrm>
            <a:off x="1600201" y="2659520"/>
            <a:ext cx="8989287" cy="1039356"/>
            <a:chOff x="226242" y="2659519"/>
            <a:chExt cx="8989287" cy="103935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4AFE6A-3070-4A20-A519-DEEF2B235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242" y="2896501"/>
              <a:ext cx="6934199" cy="52322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SUBSTRING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('SoftUni',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,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5054837-1883-4374-AC97-0787557D8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4042" y="2896501"/>
              <a:ext cx="821487" cy="52322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Uni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3986BCC1-B3D4-4FF8-B7C9-B039FE43617C}"/>
                </a:ext>
              </a:extLst>
            </p:cNvPr>
            <p:cNvSpPr/>
            <p:nvPr/>
          </p:nvSpPr>
          <p:spPr>
            <a:xfrm>
              <a:off x="7558816" y="2659519"/>
              <a:ext cx="494907" cy="1039356"/>
            </a:xfrm>
            <a:prstGeom prst="rightArrow">
              <a:avLst/>
            </a:prstGeom>
            <a:solidFill>
              <a:srgbClr val="D9D5C7">
                <a:alpha val="20000"/>
              </a:srgb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8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23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REPLACE</a:t>
            </a:r>
            <a:r>
              <a:rPr lang="en-US" dirty="0"/>
              <a:t> – replaces a specific string with another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Example: </a:t>
            </a:r>
            <a:r>
              <a:rPr lang="en-US" b="1" dirty="0">
                <a:solidFill>
                  <a:schemeClr val="bg1"/>
                </a:solidFill>
              </a:rPr>
              <a:t>censor</a:t>
            </a:r>
            <a:r>
              <a:rPr lang="en-US" dirty="0"/>
              <a:t> the word blood from album names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Functions (3)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219200" y="2017489"/>
            <a:ext cx="9753600" cy="523220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(String, Pattern, Replacement)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219200" y="4316284"/>
            <a:ext cx="97536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(Title,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blood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',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*****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AS Title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Album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64DBB2-2E17-4773-BC6C-8B3713512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1" y="2894664"/>
            <a:ext cx="6892208" cy="523220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('SoftUni',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Soft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',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Hard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E508B1-61EC-4C73-998F-A63A88482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2" y="2896502"/>
            <a:ext cx="1600200" cy="523220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HardUni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14034B2-6A6F-49FF-B451-573D5E000476}"/>
              </a:ext>
            </a:extLst>
          </p:cNvPr>
          <p:cNvSpPr/>
          <p:nvPr/>
        </p:nvSpPr>
        <p:spPr>
          <a:xfrm>
            <a:off x="8511406" y="2645009"/>
            <a:ext cx="494907" cy="1039356"/>
          </a:xfrm>
          <a:prstGeom prst="rightArrow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01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8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LTRIM </a:t>
            </a:r>
            <a:r>
              <a:rPr lang="en-US" dirty="0"/>
              <a:t>&amp; </a:t>
            </a:r>
            <a:r>
              <a:rPr lang="en-US" b="1" dirty="0">
                <a:solidFill>
                  <a:schemeClr val="bg1"/>
                </a:solidFill>
              </a:rPr>
              <a:t>RTRIM</a:t>
            </a:r>
            <a:r>
              <a:rPr lang="en-US" dirty="0"/>
              <a:t> – remove spaces from either side of string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LEN</a:t>
            </a:r>
            <a:r>
              <a:rPr lang="en-US" dirty="0"/>
              <a:t> – counts the number of characters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DATALENGTH</a:t>
            </a:r>
            <a:r>
              <a:rPr lang="en-US" dirty="0"/>
              <a:t> – gets the number of used bytes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Functions (4)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053114" y="4303141"/>
            <a:ext cx="3944259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053114" y="5609074"/>
            <a:ext cx="3944259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DATALENGTH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053116" y="1936433"/>
            <a:ext cx="3944258" cy="1342437"/>
            <a:chOff x="-410222" y="2023128"/>
            <a:chExt cx="2730641" cy="1342437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-410221" y="2023128"/>
              <a:ext cx="273064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LTRIM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(String)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-410222" y="2820800"/>
              <a:ext cx="2730641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RTRIM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(String)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103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/>
              <a:t> &amp; 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/>
              <a:t> – get characters from the beginning or the </a:t>
            </a:r>
            <a:br>
              <a:rPr lang="en-US" dirty="0"/>
            </a:br>
            <a:r>
              <a:rPr lang="en-US" dirty="0"/>
              <a:t>end of a string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Example: name </a:t>
            </a:r>
            <a:r>
              <a:rPr lang="en-US" b="1" dirty="0">
                <a:solidFill>
                  <a:schemeClr val="bg1"/>
                </a:solidFill>
              </a:rPr>
              <a:t>shortened</a:t>
            </a:r>
            <a:r>
              <a:rPr lang="en-US" dirty="0"/>
              <a:t> (first 3 letters)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Functions (5)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743200" y="2430184"/>
            <a:ext cx="6720114" cy="1328882"/>
            <a:chOff x="2741612" y="1828800"/>
            <a:chExt cx="6032830" cy="1328882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741612" y="1828800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LEFT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(String, Count)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754642" y="2612917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RIGHT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(String, Count)</a:t>
              </a:r>
            </a:p>
          </p:txBody>
        </p:sp>
      </p:grp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743200" y="4856830"/>
            <a:ext cx="67056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Id, Start,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(Name,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AS Shortened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Games</a:t>
            </a:r>
          </a:p>
        </p:txBody>
      </p:sp>
    </p:spTree>
    <p:extLst>
      <p:ext uri="{BB962C8B-B14F-4D97-AF65-F5344CB8AC3E}">
        <p14:creationId xmlns:p14="http://schemas.microsoft.com/office/powerpoint/2010/main" val="149304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Our database contains credit card details for customers</a:t>
            </a:r>
          </a:p>
          <a:p>
            <a:r>
              <a:rPr lang="en-US" dirty="0"/>
              <a:t>Provide a summary without revealing the serial numbers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Obfuscate CC Numbers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5" name="Group 49"/>
          <p:cNvGraphicFramePr>
            <a:graphicFrameLocks/>
          </p:cNvGraphicFramePr>
          <p:nvPr>
            <p:extLst/>
          </p:nvPr>
        </p:nvGraphicFramePr>
        <p:xfrm>
          <a:off x="1416000" y="2489346"/>
          <a:ext cx="9360000" cy="1581912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954645857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310760837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PaymentNumber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1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Guy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Gilbert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5645322227179083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2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Kevin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Brown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4417937746396076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888269"/>
                  </a:ext>
                </a:extLst>
              </a:tr>
            </a:tbl>
          </a:graphicData>
        </a:graphic>
      </p:graphicFrame>
      <p:graphicFrame>
        <p:nvGraphicFramePr>
          <p:cNvPr id="6" name="Group 49"/>
          <p:cNvGraphicFramePr>
            <a:graphicFrameLocks/>
          </p:cNvGraphicFramePr>
          <p:nvPr>
            <p:extLst/>
          </p:nvPr>
        </p:nvGraphicFramePr>
        <p:xfrm>
          <a:off x="1416000" y="4778976"/>
          <a:ext cx="9360000" cy="1581912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954645857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310760837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PaymentNumber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1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Guy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Gilbert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564532</a:t>
                      </a: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**********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2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Kevin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Brown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441793**********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888269"/>
                  </a:ext>
                </a:extLst>
              </a:tr>
            </a:tbl>
          </a:graphicData>
        </a:graphic>
      </p:graphicFrame>
      <p:sp>
        <p:nvSpPr>
          <p:cNvPr id="7" name="Arrow: Down 6"/>
          <p:cNvSpPr/>
          <p:nvPr/>
        </p:nvSpPr>
        <p:spPr>
          <a:xfrm>
            <a:off x="5816600" y="4196895"/>
            <a:ext cx="558800" cy="48775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7795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We reveal the first 6 digits and obfuscate the rest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Bonus – create a View for the use of clients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: Obfuscate CC Numbers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16024" y="2050144"/>
            <a:ext cx="9756776" cy="23337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05000"/>
              </a:lnSpc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SELECT CustomerID,</a:t>
            </a:r>
          </a:p>
          <a:p>
            <a:r>
              <a:rPr lang="en-US" dirty="0"/>
              <a:t>       FirstName,</a:t>
            </a:r>
          </a:p>
          <a:p>
            <a:r>
              <a:rPr lang="en-US" dirty="0"/>
              <a:t>       LastName,</a:t>
            </a:r>
          </a:p>
          <a:p>
            <a:r>
              <a:rPr lang="en-US" dirty="0"/>
              <a:t>       </a:t>
            </a:r>
            <a:r>
              <a:rPr lang="en-US" dirty="0">
                <a:solidFill>
                  <a:schemeClr val="bg1"/>
                </a:solidFill>
              </a:rPr>
              <a:t>LEFT</a:t>
            </a:r>
            <a:r>
              <a:rPr lang="en-US" dirty="0"/>
              <a:t>(PaymentNumber, </a:t>
            </a:r>
            <a:r>
              <a:rPr lang="en-US" dirty="0">
                <a:solidFill>
                  <a:schemeClr val="bg1"/>
                </a:solidFill>
              </a:rPr>
              <a:t>6</a:t>
            </a:r>
            <a:r>
              <a:rPr lang="en-US" dirty="0"/>
              <a:t>) + '</a:t>
            </a:r>
            <a:r>
              <a:rPr lang="en-US" dirty="0">
                <a:solidFill>
                  <a:schemeClr val="bg1"/>
                </a:solidFill>
              </a:rPr>
              <a:t>**********</a:t>
            </a:r>
            <a:r>
              <a:rPr lang="en-US" dirty="0"/>
              <a:t>' </a:t>
            </a:r>
          </a:p>
          <a:p>
            <a:r>
              <a:rPr lang="en-US" dirty="0"/>
              <a:t>  FROM Customers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16024" y="5399995"/>
            <a:ext cx="9756776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05000"/>
              </a:lnSpc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CREATE VIEW</a:t>
            </a:r>
            <a:r>
              <a:rPr lang="en-US" dirty="0"/>
              <a:t> v_PublicPaymentInfo </a:t>
            </a:r>
            <a:r>
              <a:rPr lang="en-US" dirty="0">
                <a:solidFill>
                  <a:schemeClr val="bg1"/>
                </a:solidFill>
              </a:rPr>
              <a:t>AS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5975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LOWER</a:t>
            </a:r>
            <a:r>
              <a:rPr lang="en-US" dirty="0"/>
              <a:t> &amp; </a:t>
            </a:r>
            <a:r>
              <a:rPr lang="en-US" b="1" dirty="0">
                <a:solidFill>
                  <a:schemeClr val="bg1"/>
                </a:solidFill>
              </a:rPr>
              <a:t>UPPER</a:t>
            </a:r>
            <a:r>
              <a:rPr lang="en-US" dirty="0"/>
              <a:t> – change letter casing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REVERSE</a:t>
            </a:r>
            <a:r>
              <a:rPr lang="en-US" dirty="0"/>
              <a:t> – reverses order of all characters in a string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REPLICATE</a:t>
            </a:r>
            <a:r>
              <a:rPr lang="en-US" dirty="0"/>
              <a:t> – repeats a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Functions (6)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657600" y="1804162"/>
            <a:ext cx="4876800" cy="1185782"/>
            <a:chOff x="2741612" y="1732548"/>
            <a:chExt cx="6019800" cy="1185782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741612" y="1732548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LOWER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(String)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741612" y="2373565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UPPER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(String)</a:t>
              </a:r>
            </a:p>
          </p:txBody>
        </p:sp>
      </p:grp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657600" y="3676317"/>
            <a:ext cx="4876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REVERSE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(String)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657600" y="4826481"/>
            <a:ext cx="4876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REPLICATE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(String, Count)</a:t>
            </a:r>
          </a:p>
        </p:txBody>
      </p:sp>
    </p:spTree>
    <p:extLst>
      <p:ext uri="{BB962C8B-B14F-4D97-AF65-F5344CB8AC3E}">
        <p14:creationId xmlns:p14="http://schemas.microsoft.com/office/powerpoint/2010/main" val="358636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CHARINDEX </a:t>
            </a:r>
            <a:r>
              <a:rPr lang="en-US" dirty="0"/>
              <a:t>– locates a specific pattern (substring) in a string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STUFF</a:t>
            </a:r>
            <a:r>
              <a:rPr lang="en-US" dirty="0"/>
              <a:t> – inserts a substring at a specific position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Functions (7)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371600" y="2657479"/>
            <a:ext cx="9448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CHARINDEX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(Pattern, String, [StartIndex])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70012" y="4403803"/>
            <a:ext cx="9448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STUFF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(String, StartIndex, Length, Substring)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7095243" y="1848440"/>
            <a:ext cx="3351246" cy="555395"/>
          </a:xfrm>
          <a:prstGeom prst="wedgeRoundRectCallout">
            <a:avLst>
              <a:gd name="adj1" fmla="val -37339"/>
              <a:gd name="adj2" fmla="val 9880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Optional, begins at 1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4645059" y="5363852"/>
            <a:ext cx="2784852" cy="1018095"/>
          </a:xfrm>
          <a:prstGeom prst="wedgeRoundRectCallout">
            <a:avLst>
              <a:gd name="adj1" fmla="val 38197"/>
              <a:gd name="adj2" fmla="val -734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of chars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delete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672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13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FORMAT </a:t>
            </a:r>
            <a:r>
              <a:rPr lang="en-US" dirty="0"/>
              <a:t>–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returns a value formatted with the specified format and optional culture in SQL Server 2017. Use the </a:t>
            </a:r>
            <a:r>
              <a:rPr lang="en-US" dirty="0">
                <a:solidFill>
                  <a:schemeClr val="bg1"/>
                </a:solidFill>
              </a:rPr>
              <a:t>FORMAT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function for locale-aware formatting of date/time and number values as strings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 </a:t>
            </a:r>
            <a:r>
              <a:rPr lang="en-US" i="1" dirty="0">
                <a:solidFill>
                  <a:schemeClr val="bg1"/>
                </a:solidFill>
              </a:rPr>
              <a:t>format</a:t>
            </a:r>
            <a:r>
              <a:rPr lang="en-US" dirty="0"/>
              <a:t> argument must contain a valid </a:t>
            </a:r>
            <a:r>
              <a:rPr lang="en-US" dirty="0">
                <a:solidFill>
                  <a:schemeClr val="bg1"/>
                </a:solidFill>
              </a:rPr>
              <a:t>.NET Framework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/>
              <a:t>format string, either as a standard format string (for example, </a:t>
            </a:r>
            <a:br>
              <a:rPr lang="en-US" dirty="0"/>
            </a:br>
            <a:r>
              <a:rPr lang="en-US" dirty="0"/>
              <a:t>"C" or "D"), or as a pattern of custom characters for dates and </a:t>
            </a:r>
            <a:br>
              <a:rPr lang="en-US" dirty="0"/>
            </a:br>
            <a:r>
              <a:rPr lang="en-US" dirty="0"/>
              <a:t>numeric values (for example, "MMMM DD, </a:t>
            </a:r>
            <a:r>
              <a:rPr lang="en-US" dirty="0" err="1"/>
              <a:t>yyyy</a:t>
            </a:r>
            <a:r>
              <a:rPr lang="en-US" dirty="0"/>
              <a:t> (</a:t>
            </a:r>
            <a:r>
              <a:rPr lang="en-US" dirty="0" err="1"/>
              <a:t>dddd</a:t>
            </a:r>
            <a:r>
              <a:rPr lang="en-US" dirty="0"/>
              <a:t>)")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(8)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07666" y="3416666"/>
            <a:ext cx="9448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FORMAT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 value, format [, culture ] ) </a:t>
            </a:r>
          </a:p>
        </p:txBody>
      </p:sp>
    </p:spTree>
    <p:extLst>
      <p:ext uri="{BB962C8B-B14F-4D97-AF65-F5344CB8AC3E}">
        <p14:creationId xmlns:p14="http://schemas.microsoft.com/office/powerpoint/2010/main" val="191345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Function Overview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String Functions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Math Functions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Date Functions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Other Useful Functions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Wildcards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3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TRANSLATE </a:t>
            </a:r>
            <a:r>
              <a:rPr lang="en-US" dirty="0"/>
              <a:t>–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returns the string provided as a first argument </a:t>
            </a:r>
            <a:br>
              <a:rPr lang="en-US" dirty="0"/>
            </a:br>
            <a:r>
              <a:rPr lang="en-US" dirty="0"/>
              <a:t>after some characters specified in the second argument are </a:t>
            </a:r>
            <a:br>
              <a:rPr lang="en-US" dirty="0"/>
            </a:br>
            <a:r>
              <a:rPr lang="en-US" dirty="0"/>
              <a:t>translated into a destination set of characters specified in the </a:t>
            </a:r>
            <a:br>
              <a:rPr lang="en-US" dirty="0"/>
            </a:br>
            <a:r>
              <a:rPr lang="en-US" dirty="0"/>
              <a:t>third argument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(9)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162192" y="3796658"/>
            <a:ext cx="10059989" cy="523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TRANSLATE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 inputString, characters, translations)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BDFE7D-7D8A-4804-B452-9104FD8F6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192" y="4692008"/>
            <a:ext cx="10059989" cy="1428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TRANSLATE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('2*[3+4]/{7-2}', '[]{}', '()()’);</a:t>
            </a:r>
          </a:p>
          <a:p>
            <a:pPr>
              <a:lnSpc>
                <a:spcPct val="105000"/>
              </a:lnSpc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2*(3+4)/(7-2)</a:t>
            </a:r>
          </a:p>
        </p:txBody>
      </p:sp>
    </p:spTree>
    <p:extLst>
      <p:ext uri="{BB962C8B-B14F-4D97-AF65-F5344CB8AC3E}">
        <p14:creationId xmlns:p14="http://schemas.microsoft.com/office/powerpoint/2010/main" val="96029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Math Functions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109" y="6041980"/>
            <a:ext cx="10961783" cy="499819"/>
          </a:xfrm>
        </p:spPr>
        <p:txBody>
          <a:bodyPr/>
          <a:lstStyle/>
          <a:p>
            <a:r>
              <a:rPr lang="en-US" dirty="0"/>
              <a:t>Arithmetic, PI, ABS, ROUND, etc.</a:t>
            </a:r>
          </a:p>
          <a:p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846" y="1177612"/>
            <a:ext cx="3338265" cy="333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52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SQL Server supports </a:t>
            </a:r>
            <a:r>
              <a:rPr lang="en-US" b="1" dirty="0">
                <a:solidFill>
                  <a:schemeClr val="bg1"/>
                </a:solidFill>
              </a:rPr>
              <a:t>basic arithmetic operations</a:t>
            </a:r>
          </a:p>
          <a:p>
            <a:r>
              <a:rPr lang="en-US" dirty="0"/>
              <a:t>Example: find the area of triangles by the given side and height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 Functions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5598" y="4831356"/>
            <a:ext cx="5029201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Id,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(A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H)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2 AS Area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Triangles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384366" y="2660069"/>
            <a:ext cx="3881457" cy="1771650"/>
            <a:chOff x="4195249" y="2590800"/>
            <a:chExt cx="3881457" cy="177165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5249" y="2590800"/>
              <a:ext cx="1543050" cy="1771650"/>
            </a:xfrm>
            <a:prstGeom prst="rect">
              <a:avLst/>
            </a:prstGeom>
          </p:spPr>
        </p:pic>
        <p:sp>
          <p:nvSpPr>
            <p:cNvPr id="8" name="Arrow: Right 7"/>
            <p:cNvSpPr/>
            <p:nvPr/>
          </p:nvSpPr>
          <p:spPr>
            <a:xfrm>
              <a:off x="5987444" y="3200891"/>
              <a:ext cx="578022" cy="45671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7506" y="2590800"/>
              <a:ext cx="1219200" cy="1771650"/>
            </a:xfrm>
            <a:prstGeom prst="rect">
              <a:avLst/>
            </a:prstGeom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760" y="2577718"/>
            <a:ext cx="3921652" cy="370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3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PI</a:t>
            </a:r>
            <a:r>
              <a:rPr lang="en-US" dirty="0"/>
              <a:t> – gets the value of Pi as a float (15 –digit precision)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ABS</a:t>
            </a:r>
            <a:r>
              <a:rPr lang="en-US" dirty="0"/>
              <a:t> – absolute value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SQRT</a:t>
            </a:r>
            <a:r>
              <a:rPr lang="en-US" dirty="0"/>
              <a:t> – square root (the result will be float)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SQUARE</a:t>
            </a:r>
            <a:r>
              <a:rPr lang="en-US" dirty="0"/>
              <a:t> – raise to power of two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 Functions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895600" y="1905001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PI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() --3.14159265358979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95600" y="3115582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(Value)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895600" y="4382628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SQRT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(Value)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5600" y="5584376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SQUARE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(Value)</a:t>
            </a:r>
          </a:p>
        </p:txBody>
      </p:sp>
    </p:spTree>
    <p:extLst>
      <p:ext uri="{BB962C8B-B14F-4D97-AF65-F5344CB8AC3E}">
        <p14:creationId xmlns:p14="http://schemas.microsoft.com/office/powerpoint/2010/main" val="76381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Find the length of a line by given coordinates of the end points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Line Length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76400" y="4191001"/>
            <a:ext cx="8839200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Id,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SQRT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SQUARE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(X1-X2) +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SQUARE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(Y1-Y2))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AS Length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Lines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38400" y="1981200"/>
            <a:ext cx="7315200" cy="1771650"/>
            <a:chOff x="2208212" y="2164648"/>
            <a:chExt cx="7315200" cy="177165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8212" y="2164648"/>
              <a:ext cx="2962275" cy="177165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7812" y="2164648"/>
              <a:ext cx="2895600" cy="1771650"/>
            </a:xfrm>
            <a:prstGeom prst="rect">
              <a:avLst/>
            </a:prstGeom>
          </p:spPr>
        </p:pic>
        <p:sp>
          <p:nvSpPr>
            <p:cNvPr id="8" name="Arrow: Right 7"/>
            <p:cNvSpPr/>
            <p:nvPr/>
          </p:nvSpPr>
          <p:spPr>
            <a:xfrm>
              <a:off x="5519452" y="2647246"/>
              <a:ext cx="757237" cy="80645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58020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POWER</a:t>
            </a:r>
            <a:r>
              <a:rPr lang="en-US" dirty="0"/>
              <a:t> – raises value to the desired exponent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ROUND</a:t>
            </a:r>
            <a:r>
              <a:rPr lang="en-US" dirty="0"/>
              <a:t> – obtains the desired precision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Negative precision rounds characters before the decimal point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FLOOR</a:t>
            </a:r>
            <a:r>
              <a:rPr lang="en-US" dirty="0"/>
              <a:t> &amp; </a:t>
            </a:r>
            <a:r>
              <a:rPr lang="en-US" b="1" dirty="0">
                <a:solidFill>
                  <a:schemeClr val="bg1"/>
                </a:solidFill>
              </a:rPr>
              <a:t>CEILING</a:t>
            </a:r>
            <a:r>
              <a:rPr lang="en-US" dirty="0"/>
              <a:t> – return the nearest integer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 Functions (3)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95600" y="3747619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ROUND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(Value, Precision)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5600" y="1843572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POWER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(Value, Exponent)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95600" y="5101644"/>
            <a:ext cx="6400800" cy="1205645"/>
            <a:chOff x="2894012" y="5181600"/>
            <a:chExt cx="6400800" cy="1205645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894012" y="5181600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FLOOR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(Value)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894012" y="5842480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CEILING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(Value)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12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Calculate the required number of pallets to ship each item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BoxCapacity</a:t>
            </a:r>
            <a:r>
              <a:rPr lang="en-US" dirty="0"/>
              <a:t> specifies how many items can fit in one box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PalletCapacity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specifies how many boxes can fit in a pallet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Pallets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71444" y="3867150"/>
            <a:ext cx="11049112" cy="1771650"/>
            <a:chOff x="531700" y="3276600"/>
            <a:chExt cx="11049112" cy="177165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1700" y="3276600"/>
              <a:ext cx="7724775" cy="177165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23387" y="3276600"/>
              <a:ext cx="2257425" cy="1771650"/>
            </a:xfrm>
            <a:prstGeom prst="rect">
              <a:avLst/>
            </a:prstGeom>
          </p:spPr>
        </p:pic>
        <p:sp>
          <p:nvSpPr>
            <p:cNvPr id="27" name="Arrow: Right 26"/>
            <p:cNvSpPr/>
            <p:nvPr/>
          </p:nvSpPr>
          <p:spPr>
            <a:xfrm>
              <a:off x="8523231" y="3759198"/>
              <a:ext cx="533400" cy="80645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33180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Since we can't use half a box or half a pallet, we need to round up to the nearest integer value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Pallets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903412" y="2667001"/>
            <a:ext cx="8385176" cy="3291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05000"/>
              </a:lnSpc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SELECT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CEILING</a:t>
            </a:r>
            <a:r>
              <a:rPr lang="en-US" dirty="0"/>
              <a:t>(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CEILING</a:t>
            </a:r>
            <a:r>
              <a:rPr lang="en-US" dirty="0"/>
              <a:t>(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chemeClr val="bg1"/>
                </a:solidFill>
              </a:rPr>
              <a:t>CAST</a:t>
            </a:r>
            <a:r>
              <a:rPr lang="en-US" dirty="0"/>
              <a:t>(Quantity </a:t>
            </a:r>
            <a:r>
              <a:rPr lang="en-US" dirty="0">
                <a:solidFill>
                  <a:schemeClr val="bg1"/>
                </a:solidFill>
              </a:rPr>
              <a:t>AS</a:t>
            </a:r>
            <a:r>
              <a:rPr lang="en-US" dirty="0"/>
              <a:t> float)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/>
              <a:t> </a:t>
            </a:r>
          </a:p>
          <a:p>
            <a:r>
              <a:rPr lang="en-US" dirty="0"/>
              <a:t>      BoxCapacity)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/>
              <a:t> PalletCapacity)</a:t>
            </a:r>
          </a:p>
          <a:p>
            <a:r>
              <a:rPr lang="en-US" dirty="0"/>
              <a:t>    AS [Number of pallets]</a:t>
            </a:r>
          </a:p>
          <a:p>
            <a:r>
              <a:rPr lang="en-US" dirty="0"/>
              <a:t>  FROM Products</a:t>
            </a:r>
          </a:p>
        </p:txBody>
      </p:sp>
    </p:spTree>
    <p:extLst>
      <p:ext uri="{BB962C8B-B14F-4D97-AF65-F5344CB8AC3E}">
        <p14:creationId xmlns:p14="http://schemas.microsoft.com/office/powerpoint/2010/main" val="291050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SIGN</a:t>
            </a:r>
            <a:r>
              <a:rPr lang="en-US" dirty="0"/>
              <a:t> – returns 1, -1 or 0, depending on the value of the sign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RAND</a:t>
            </a:r>
            <a:r>
              <a:rPr lang="en-US" dirty="0"/>
              <a:t> – gets a random float value in the range [0, 1]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If Seed is not specified, it will be assigned randomly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 Functions (4)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5600" y="2092956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SIGN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(Value)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95600" y="4549270"/>
            <a:ext cx="6400800" cy="1220156"/>
            <a:chOff x="2894012" y="4549270"/>
            <a:chExt cx="6400800" cy="1220156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894012" y="4549270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RAND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()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894012" y="5224661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RAND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(Seed)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883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Date Functions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15109" y="6012952"/>
            <a:ext cx="10961783" cy="499819"/>
          </a:xfrm>
        </p:spPr>
        <p:txBody>
          <a:bodyPr/>
          <a:lstStyle/>
          <a:p>
            <a:r>
              <a:rPr lang="en-US" dirty="0"/>
              <a:t>GETDATE, DATEDIFF, DATEPART, etc.</a:t>
            </a:r>
          </a:p>
          <a:p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860" y="1150372"/>
            <a:ext cx="2812029" cy="281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9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#CSharpDB</a:t>
            </a:r>
            <a:endParaRPr lang="en-US" sz="6000" b="1" noProof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8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DATEPART </a:t>
            </a:r>
            <a:r>
              <a:rPr lang="en-US" dirty="0"/>
              <a:t>– extract a segment from a date as an integer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Part can be any part and format of date or time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For a full list, take a look at the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official documentation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Functions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582192" y="2620385"/>
            <a:ext cx="702761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DATEPART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(Part, Date)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582192" y="3581401"/>
            <a:ext cx="7027616" cy="1634295"/>
            <a:chOff x="2360612" y="3733800"/>
            <a:chExt cx="7027616" cy="1634295"/>
          </a:xfrm>
        </p:grpSpPr>
        <p:grpSp>
          <p:nvGrpSpPr>
            <p:cNvPr id="15" name="Group 14"/>
            <p:cNvGrpSpPr/>
            <p:nvPr/>
          </p:nvGrpSpPr>
          <p:grpSpPr>
            <a:xfrm>
              <a:off x="2360612" y="3733800"/>
              <a:ext cx="3276600" cy="1634295"/>
              <a:chOff x="2360612" y="3505200"/>
              <a:chExt cx="3276600" cy="1634295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360612" y="350520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year, yyyy, yy</a:t>
                </a: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360612" y="4049965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month, mm, m</a:t>
                </a: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2360612" y="459473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day, dd, d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111628" y="3733800"/>
              <a:ext cx="3276600" cy="1634295"/>
              <a:chOff x="2360612" y="3505200"/>
              <a:chExt cx="3276600" cy="1634295"/>
            </a:xfrm>
          </p:grpSpPr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2360612" y="350520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YEAR</a:t>
                </a: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(Date)</a:t>
                </a:r>
              </a:p>
            </p:txBody>
          </p:sp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2360612" y="4049965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MONTH</a:t>
                </a: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(Date)</a:t>
                </a:r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2360612" y="459473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DAY</a:t>
                </a: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(Date)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443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Prepare sales data for aggregation by displaying yearly quarter, month, year and day of sale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Quarterly Report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5902"/>
          <a:stretch/>
        </p:blipFill>
        <p:spPr>
          <a:xfrm>
            <a:off x="3265487" y="4738704"/>
            <a:ext cx="5657850" cy="17862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17489"/>
          <a:stretch/>
        </p:blipFill>
        <p:spPr>
          <a:xfrm>
            <a:off x="3460750" y="2430714"/>
            <a:ext cx="5267325" cy="1752600"/>
          </a:xfrm>
          <a:prstGeom prst="rect">
            <a:avLst/>
          </a:prstGeom>
        </p:spPr>
      </p:pic>
      <p:sp>
        <p:nvSpPr>
          <p:cNvPr id="7" name="Arrow: Down 6"/>
          <p:cNvSpPr/>
          <p:nvPr/>
        </p:nvSpPr>
        <p:spPr>
          <a:xfrm>
            <a:off x="5791200" y="4250553"/>
            <a:ext cx="609600" cy="43009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46368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DATEPART</a:t>
            </a:r>
            <a:r>
              <a:rPr lang="en-US" dirty="0"/>
              <a:t> to get the relevant parts of the date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This statement might be useful as a View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Quarterly Report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0" y="2133600"/>
            <a:ext cx="9906000" cy="28069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InvoiceId, Total,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DATEPART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QUARTER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InvoiceDate) AS Quarter,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DATEPART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MONTH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InvoiceDate) AS Month,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DATEPART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YEAR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InvoiceDate) AS Year,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DATEPART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InvoiceDate) AS Day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Invoice</a:t>
            </a:r>
          </a:p>
        </p:txBody>
      </p:sp>
    </p:spTree>
    <p:extLst>
      <p:ext uri="{BB962C8B-B14F-4D97-AF65-F5344CB8AC3E}">
        <p14:creationId xmlns:p14="http://schemas.microsoft.com/office/powerpoint/2010/main" val="216184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DATEDIFF</a:t>
            </a:r>
            <a:r>
              <a:rPr lang="en-US" dirty="0"/>
              <a:t> – finds the difference between two dates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Part</a:t>
            </a:r>
            <a:r>
              <a:rPr lang="en-US" dirty="0"/>
              <a:t> can be </a:t>
            </a:r>
            <a:r>
              <a:rPr lang="en-US" b="1" dirty="0">
                <a:solidFill>
                  <a:schemeClr val="bg1"/>
                </a:solidFill>
              </a:rPr>
              <a:t>any part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format</a:t>
            </a:r>
            <a:r>
              <a:rPr lang="en-US" dirty="0"/>
              <a:t> of date or time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Example: Show employee experience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 Functions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47800" y="2560113"/>
            <a:ext cx="92964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DATEDIFF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(Part, FirstDate, SecondDate)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44624" y="4274461"/>
            <a:ext cx="9299576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ID, FirstName, LastName,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DATEDIFF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YEAR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HireDate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2017/01/25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AS [Years In Service]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Employees</a:t>
            </a:r>
          </a:p>
        </p:txBody>
      </p:sp>
    </p:spTree>
    <p:extLst>
      <p:ext uri="{BB962C8B-B14F-4D97-AF65-F5344CB8AC3E}">
        <p14:creationId xmlns:p14="http://schemas.microsoft.com/office/powerpoint/2010/main" val="262940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DATENAME</a:t>
            </a:r>
            <a:r>
              <a:rPr lang="en-US" dirty="0"/>
              <a:t> – gets a string representation of a date's part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DATEADD</a:t>
            </a:r>
            <a:r>
              <a:rPr lang="en-US" dirty="0"/>
              <a:t> – performs date arithmetic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Part</a:t>
            </a:r>
            <a:r>
              <a:rPr lang="en-US" dirty="0"/>
              <a:t> can be </a:t>
            </a:r>
            <a:r>
              <a:rPr lang="en-US" b="1" dirty="0">
                <a:solidFill>
                  <a:schemeClr val="bg1"/>
                </a:solidFill>
              </a:rPr>
              <a:t>any part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format</a:t>
            </a:r>
            <a:r>
              <a:rPr lang="en-US" dirty="0"/>
              <a:t> of date or time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GETDATE</a:t>
            </a:r>
            <a:r>
              <a:rPr lang="en-US" dirty="0"/>
              <a:t> – obtains the current date and time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 Functions (3)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057400" y="1766158"/>
            <a:ext cx="8077200" cy="1205642"/>
            <a:chOff x="2055812" y="1766158"/>
            <a:chExt cx="8077200" cy="1205642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055812" y="1766158"/>
              <a:ext cx="80772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DATENAME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(Part, Date)</a:t>
              </a: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055812" y="2427035"/>
              <a:ext cx="80772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SELECT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DATENAME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(weekday, '2017/01/27')</a:t>
              </a:r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57400" y="4307576"/>
            <a:ext cx="80772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DATEADD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(Part, Number, Date)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57400" y="5544458"/>
            <a:ext cx="80772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GETDATE()</a:t>
            </a:r>
          </a:p>
        </p:txBody>
      </p:sp>
    </p:spTree>
    <p:extLst>
      <p:ext uri="{BB962C8B-B14F-4D97-AF65-F5344CB8AC3E}">
        <p14:creationId xmlns:p14="http://schemas.microsoft.com/office/powerpoint/2010/main" val="255984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EOMONTH</a:t>
            </a:r>
            <a:r>
              <a:rPr lang="en-US" dirty="0"/>
              <a:t> – this function returns the last day of the month </a:t>
            </a:r>
            <a:br>
              <a:rPr lang="en-US" dirty="0"/>
            </a:br>
            <a:r>
              <a:rPr lang="en-US" dirty="0"/>
              <a:t>containing a specified date, with an optional offset.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If the </a:t>
            </a:r>
            <a:r>
              <a:rPr lang="en-US" dirty="0" err="1">
                <a:solidFill>
                  <a:schemeClr val="bg1"/>
                </a:solidFill>
              </a:rPr>
              <a:t>month_to_add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argument has a value, then </a:t>
            </a:r>
            <a:r>
              <a:rPr lang="en-US" b="1" dirty="0">
                <a:solidFill>
                  <a:schemeClr val="bg1"/>
                </a:solidFill>
              </a:rPr>
              <a:t>EOMONTH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adds the specified number of months to </a:t>
            </a:r>
            <a:r>
              <a:rPr lang="en-US" dirty="0" err="1">
                <a:solidFill>
                  <a:schemeClr val="bg1"/>
                </a:solidFill>
              </a:rPr>
              <a:t>start_date</a:t>
            </a:r>
            <a:r>
              <a:rPr lang="en-US" dirty="0"/>
              <a:t>, and then </a:t>
            </a:r>
            <a:br>
              <a:rPr lang="en-US" dirty="0"/>
            </a:br>
            <a:r>
              <a:rPr lang="en-US" dirty="0"/>
              <a:t>returns the last day of the month for the resulting date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Functions (4)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057400" y="2429122"/>
            <a:ext cx="8077200" cy="2089730"/>
            <a:chOff x="2055812" y="1766158"/>
            <a:chExt cx="8077200" cy="208973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055812" y="1766158"/>
              <a:ext cx="80772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EOMONTH 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 start_date [, month_to_add ] )</a:t>
              </a: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055812" y="2427035"/>
              <a:ext cx="8077200" cy="14288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SELECT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EOMONTH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('2017/01/27’)</a:t>
              </a:r>
            </a:p>
            <a:p>
              <a:pPr>
                <a:lnSpc>
                  <a:spcPct val="105000"/>
                </a:lnSpc>
              </a:pP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// 2017-01-31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777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/>
              <a:t>Other Functions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15109" y="5975347"/>
            <a:ext cx="10961783" cy="499819"/>
          </a:xfrm>
        </p:spPr>
        <p:txBody>
          <a:bodyPr/>
          <a:lstStyle/>
          <a:p>
            <a:r>
              <a:rPr lang="en-US" dirty="0"/>
              <a:t>CAST, CONVERT, OFFSET, FETCH</a:t>
            </a:r>
          </a:p>
          <a:p>
            <a:endParaRPr lang="bg-BG" dirty="0"/>
          </a:p>
        </p:txBody>
      </p:sp>
      <p:grpSp>
        <p:nvGrpSpPr>
          <p:cNvPr id="2" name="Group 1"/>
          <p:cNvGrpSpPr/>
          <p:nvPr/>
        </p:nvGrpSpPr>
        <p:grpSpPr>
          <a:xfrm>
            <a:off x="5097129" y="1198118"/>
            <a:ext cx="1997741" cy="2351314"/>
            <a:chOff x="5043930" y="2217436"/>
            <a:chExt cx="2100964" cy="2423128"/>
          </a:xfrm>
        </p:grpSpPr>
        <p:pic>
          <p:nvPicPr>
            <p:cNvPr id="4" name="Picture 3" descr="http://www.database-repair-software.com/images/dbf_logo.jpg"/>
            <p:cNvPicPr>
              <a:picLocks noChangeAspect="1" noChangeArrowheads="1"/>
            </p:cNvPicPr>
            <p:nvPr/>
          </p:nvPicPr>
          <p:blipFill>
            <a:blip r:embed="rId2" cstate="screen">
              <a:lum bright="-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3930" y="2522236"/>
              <a:ext cx="2100964" cy="2118328"/>
            </a:xfrm>
            <a:prstGeom prst="roundRect">
              <a:avLst>
                <a:gd name="adj" fmla="val 3251"/>
              </a:avLst>
            </a:prstGeom>
            <a:noFill/>
            <a:ln>
              <a:solidFill>
                <a:schemeClr val="bg1">
                  <a:lumMod val="50000"/>
                  <a:lumOff val="50000"/>
                </a:schemeClr>
              </a:solidFill>
            </a:ln>
            <a:effectLst>
              <a:reflection blurRad="6350" stA="52000" endA="300" endPos="35000" dir="5400000" sy="-100000" algn="bl" rotWithShape="0"/>
            </a:effectLst>
          </p:spPr>
        </p:pic>
        <p:pic>
          <p:nvPicPr>
            <p:cNvPr id="7" name="Picture 6" descr="http://fortunebrainstormtech.files.wordpress.com/2007/10/data-icon1.jpg"/>
            <p:cNvPicPr>
              <a:picLocks noChangeAspect="1" noChangeArrowheads="1"/>
            </p:cNvPicPr>
            <p:nvPr/>
          </p:nvPicPr>
          <p:blipFill>
            <a:blip r:embed="rId3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525" y="2217436"/>
              <a:ext cx="945121" cy="652132"/>
            </a:xfrm>
            <a:prstGeom prst="rect">
              <a:avLst/>
            </a:prstGeom>
            <a:noFill/>
            <a:effectLst>
              <a:softEdge rad="31750"/>
            </a:effectLst>
          </p:spPr>
        </p:pic>
      </p:grpSp>
    </p:spTree>
    <p:extLst>
      <p:ext uri="{BB962C8B-B14F-4D97-AF65-F5344CB8AC3E}">
        <p14:creationId xmlns:p14="http://schemas.microsoft.com/office/powerpoint/2010/main" val="404910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CAST </a:t>
            </a:r>
            <a:r>
              <a:rPr lang="en-US" dirty="0"/>
              <a:t>&amp; </a:t>
            </a:r>
            <a:r>
              <a:rPr lang="en-US" b="1" dirty="0">
                <a:solidFill>
                  <a:schemeClr val="bg1"/>
                </a:solidFill>
              </a:rPr>
              <a:t>CONVERT</a:t>
            </a:r>
            <a:r>
              <a:rPr lang="en-US" dirty="0"/>
              <a:t> – conversion between data types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ISNULL</a:t>
            </a:r>
            <a:r>
              <a:rPr lang="en-US" dirty="0"/>
              <a:t> – swaps </a:t>
            </a:r>
            <a:r>
              <a:rPr lang="en-US" b="1" dirty="0">
                <a:solidFill>
                  <a:schemeClr val="bg1"/>
                </a:solidFill>
              </a:rPr>
              <a:t>NULL</a:t>
            </a:r>
            <a:r>
              <a:rPr lang="en-US" dirty="0"/>
              <a:t> values with a specified </a:t>
            </a:r>
            <a:r>
              <a:rPr lang="en-US" b="1" dirty="0">
                <a:solidFill>
                  <a:schemeClr val="bg1"/>
                </a:solidFill>
              </a:rPr>
              <a:t>default value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Example: Display “Not Finished” for projects with no </a:t>
            </a:r>
            <a:r>
              <a:rPr lang="en-US" noProof="1"/>
              <a:t>EndDate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Functions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895600" y="1828800"/>
            <a:ext cx="6400800" cy="1089530"/>
            <a:chOff x="1446212" y="2046035"/>
            <a:chExt cx="9296400" cy="108953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446212" y="2046035"/>
              <a:ext cx="92964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CAST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(Data AS NewType)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446212" y="2590800"/>
              <a:ext cx="92964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CONVERT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(NewType, Data)</a:t>
              </a:r>
            </a:p>
          </p:txBody>
        </p:sp>
      </p:grp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92919" y="3640750"/>
            <a:ext cx="640298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ISNULL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(Data, DefaultValue)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20824" y="4877586"/>
            <a:ext cx="10947176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ProjectID, Name,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ISNULL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(CAST(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EndDate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varchar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),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Finished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Projects</a:t>
            </a:r>
          </a:p>
        </p:txBody>
      </p:sp>
    </p:spTree>
    <p:extLst>
      <p:ext uri="{BB962C8B-B14F-4D97-AF65-F5344CB8AC3E}">
        <p14:creationId xmlns:p14="http://schemas.microsoft.com/office/powerpoint/2010/main" val="346329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COALESCE</a:t>
            </a:r>
            <a:r>
              <a:rPr lang="en-US" dirty="0"/>
              <a:t> – evaluates the arguments in order and returns the </a:t>
            </a:r>
            <a:br>
              <a:rPr lang="en-US" dirty="0"/>
            </a:br>
            <a:r>
              <a:rPr lang="en-US" dirty="0"/>
              <a:t>current value of the first expression that initially does not </a:t>
            </a:r>
            <a:br>
              <a:rPr lang="en-US" dirty="0"/>
            </a:br>
            <a:r>
              <a:rPr lang="en-US" dirty="0"/>
              <a:t>evaluate to </a:t>
            </a:r>
            <a:r>
              <a:rPr lang="en-US" dirty="0">
                <a:solidFill>
                  <a:schemeClr val="bg1"/>
                </a:solidFill>
              </a:rPr>
              <a:t>NULL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39586" y="3559682"/>
            <a:ext cx="9112827" cy="18812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COALESCE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(NULL, NULL, 'third_value', 'fourth_value');</a:t>
            </a:r>
          </a:p>
          <a:p>
            <a:pPr>
              <a:lnSpc>
                <a:spcPct val="105000"/>
              </a:lnSpc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third_value</a:t>
            </a:r>
          </a:p>
        </p:txBody>
      </p:sp>
    </p:spTree>
    <p:extLst>
      <p:ext uri="{BB962C8B-B14F-4D97-AF65-F5344CB8AC3E}">
        <p14:creationId xmlns:p14="http://schemas.microsoft.com/office/powerpoint/2010/main" val="305052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OFFSET</a:t>
            </a:r>
            <a:r>
              <a:rPr lang="en-US" dirty="0"/>
              <a:t> &amp; </a:t>
            </a:r>
            <a:r>
              <a:rPr lang="en-US" b="1" dirty="0">
                <a:solidFill>
                  <a:schemeClr val="bg1"/>
                </a:solidFill>
              </a:rPr>
              <a:t>FETCH </a:t>
            </a:r>
            <a:r>
              <a:rPr lang="en-US" dirty="0"/>
              <a:t>– get only specific rows from the result set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Used in combination with </a:t>
            </a:r>
            <a:r>
              <a:rPr lang="en-US" b="1" dirty="0">
                <a:solidFill>
                  <a:schemeClr val="bg1"/>
                </a:solidFill>
              </a:rPr>
              <a:t>ORDER BY </a:t>
            </a:r>
            <a:r>
              <a:rPr lang="en-US" dirty="0"/>
              <a:t>for pagination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Functions(3)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587624" y="2788026"/>
            <a:ext cx="7013576" cy="23337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SELECT ID, FirstName, LastName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FROM Employees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 BY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ID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OFFSET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10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ROWS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FETCH NEXT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5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ROWS ONLY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487230" y="3541128"/>
            <a:ext cx="2235724" cy="611443"/>
          </a:xfrm>
          <a:prstGeom prst="wedgeRoundRectCallout">
            <a:avLst>
              <a:gd name="adj1" fmla="val -63150"/>
              <a:gd name="adj2" fmla="val 914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Rows to skip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6279840" y="5484558"/>
            <a:ext cx="2586104" cy="611443"/>
          </a:xfrm>
          <a:prstGeom prst="wedgeRoundRectCallout">
            <a:avLst>
              <a:gd name="adj1" fmla="val -50452"/>
              <a:gd name="adj2" fmla="val -10656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Rows to include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717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Functions in SQL Server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109" y="6012947"/>
            <a:ext cx="10961783" cy="499819"/>
          </a:xfrm>
        </p:spPr>
        <p:txBody>
          <a:bodyPr/>
          <a:lstStyle/>
          <a:p>
            <a:r>
              <a:rPr lang="en-US" dirty="0"/>
              <a:t>Overview</a:t>
            </a:r>
          </a:p>
          <a:p>
            <a:endParaRPr lang="bg-BG" dirty="0"/>
          </a:p>
        </p:txBody>
      </p:sp>
      <p:pic>
        <p:nvPicPr>
          <p:cNvPr id="1028" name="Picture 4" descr="Ð ÐµÐ·ÑÐ»ÑÐ°Ñ Ñ Ð¸Ð·Ð¾Ð±ÑÐ°Ð¶ÐµÐ½Ð¸Ðµ Ð·Ð° functions png">
            <a:extLst>
              <a:ext uri="{FF2B5EF4-FFF2-40B4-BE49-F238E27FC236}">
                <a16:creationId xmlns:a16="http://schemas.microsoft.com/office/drawing/2014/main" id="{98B06F06-A26D-4BAB-BF84-85C365DAA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704" y="805070"/>
            <a:ext cx="3648488" cy="364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64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ROW_NUMBER </a:t>
            </a:r>
            <a:r>
              <a:rPr lang="en-US" dirty="0"/>
              <a:t>– always generate unique values without any   gaps, even if there are ties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RANK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can have gaps in its sequence and when values are the same, they get the same rank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DENSE_RANK </a:t>
            </a:r>
            <a:r>
              <a:rPr lang="en-US" dirty="0"/>
              <a:t>– returns the same rank for ties, but it doesn’t    have any gaps in the sequence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Functions(4)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2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Wildcards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/>
              <a:t>Selecting results by partial match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50" y="678873"/>
            <a:ext cx="3532909" cy="353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12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Wildcards </a:t>
            </a:r>
            <a:r>
              <a:rPr lang="en-US" dirty="0"/>
              <a:t>are used with </a:t>
            </a:r>
            <a:r>
              <a:rPr lang="en-US" b="1" dirty="0">
                <a:solidFill>
                  <a:schemeClr val="bg1"/>
                </a:solidFill>
              </a:rPr>
              <a:t>WHERE</a:t>
            </a:r>
            <a:r>
              <a:rPr lang="en-US" dirty="0"/>
              <a:t> for partial filtration</a:t>
            </a:r>
          </a:p>
          <a:p>
            <a:pPr>
              <a:buClr>
                <a:schemeClr val="tx1"/>
              </a:buClr>
            </a:pPr>
            <a:r>
              <a:rPr lang="en-US" dirty="0"/>
              <a:t>Similar to </a:t>
            </a:r>
            <a:r>
              <a:rPr lang="en-US" b="1" dirty="0">
                <a:solidFill>
                  <a:schemeClr val="bg1"/>
                </a:solidFill>
              </a:rPr>
              <a:t>Regular Expressions</a:t>
            </a:r>
            <a:r>
              <a:rPr lang="en-US" dirty="0"/>
              <a:t>, but </a:t>
            </a:r>
            <a:r>
              <a:rPr lang="en-US" b="1" dirty="0">
                <a:solidFill>
                  <a:schemeClr val="bg1"/>
                </a:solidFill>
              </a:rPr>
              <a:t>less capable</a:t>
            </a:r>
          </a:p>
          <a:p>
            <a:pPr>
              <a:buClr>
                <a:schemeClr val="tx1"/>
              </a:buClr>
            </a:pPr>
            <a:r>
              <a:rPr lang="en-US" dirty="0"/>
              <a:t>Example: Find all employees who's first name </a:t>
            </a:r>
            <a:r>
              <a:rPr lang="en-US" b="1" dirty="0">
                <a:solidFill>
                  <a:schemeClr val="bg1"/>
                </a:solidFill>
              </a:rPr>
              <a:t>starts with </a:t>
            </a: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Ro</a:t>
            </a:r>
            <a:r>
              <a:rPr lang="en-US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WHERE … LIKE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87624" y="3581400"/>
            <a:ext cx="7013576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ID, FirstName, LastName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Employees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FirstName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LIKE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949902" y="5310706"/>
            <a:ext cx="2874784" cy="698208"/>
          </a:xfrm>
          <a:prstGeom prst="wedgeRoundRectCallout">
            <a:avLst>
              <a:gd name="adj1" fmla="val 4219"/>
              <a:gd name="adj2" fmla="val -981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Wildcard symbol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282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Supported characters include:</a:t>
            </a: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ESCAPE</a:t>
            </a:r>
            <a:r>
              <a:rPr lang="en-US" dirty="0"/>
              <a:t> – specify a prefix to treat special characters as normal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Wildcard Characters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79612" y="4733458"/>
            <a:ext cx="8232776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ID, Name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Tracks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WHERE Name LIKE '%max!%'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ESCAPE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79612" y="1865084"/>
            <a:ext cx="8232776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%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-- any string, including zero-length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_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-- any single character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[…]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-- any character within range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[^…]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-- any character not in the range</a:t>
            </a:r>
          </a:p>
        </p:txBody>
      </p:sp>
    </p:spTree>
    <p:extLst>
      <p:ext uri="{BB962C8B-B14F-4D97-AF65-F5344CB8AC3E}">
        <p14:creationId xmlns:p14="http://schemas.microsoft.com/office/powerpoint/2010/main" val="387286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64770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138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8775" marR="0" lvl="0" indent="-358775" algn="l" defTabSz="1218438" rtl="0" eaLnBrk="1" fontAlgn="auto" latinLnBrk="1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0877" y="1964439"/>
            <a:ext cx="81098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/>
                </a:solidFill>
              </a:rPr>
              <a:t>Various </a:t>
            </a:r>
            <a:r>
              <a:rPr lang="en-US" sz="3200" b="1" dirty="0">
                <a:solidFill>
                  <a:schemeClr val="bg1"/>
                </a:solidFill>
              </a:rPr>
              <a:t>built-in functions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/>
                </a:solidFill>
              </a:rPr>
              <a:t>String functions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r>
              <a:rPr lang="en-US" sz="3000" dirty="0">
                <a:solidFill>
                  <a:schemeClr val="bg2"/>
                </a:solidFill>
              </a:rPr>
              <a:t>/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US" sz="3000" dirty="0">
                <a:solidFill>
                  <a:schemeClr val="bg2"/>
                </a:solidFill>
              </a:rPr>
              <a:t>, etc.</a:t>
            </a:r>
            <a:endParaRPr lang="en-US" sz="3000" b="1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/>
                </a:solidFill>
              </a:rPr>
              <a:t>Math functions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PI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ABS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POWER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ROUND</a:t>
            </a:r>
            <a:r>
              <a:rPr lang="en-US" sz="3000" dirty="0">
                <a:solidFill>
                  <a:schemeClr val="bg2"/>
                </a:solidFill>
              </a:rPr>
              <a:t>, etc.</a:t>
            </a:r>
            <a:endParaRPr lang="en-US" sz="3000" b="1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/>
                </a:solidFill>
              </a:rPr>
              <a:t>Date functions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DATEPART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DATEDIFF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GETDATE</a:t>
            </a:r>
            <a:r>
              <a:rPr lang="en-US" sz="3000" dirty="0">
                <a:solidFill>
                  <a:schemeClr val="bg2"/>
                </a:solidFill>
              </a:rPr>
              <a:t>, etc.</a:t>
            </a:r>
            <a:endParaRPr lang="en-US" sz="3000" b="1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/>
                </a:solidFill>
              </a:rPr>
              <a:t>Using </a:t>
            </a:r>
            <a:r>
              <a:rPr lang="en-US" sz="3200" b="1" dirty="0">
                <a:solidFill>
                  <a:schemeClr val="bg1"/>
                </a:solidFill>
              </a:rPr>
              <a:t>Wildcards</a:t>
            </a:r>
            <a:r>
              <a:rPr lang="en-US" sz="3200" dirty="0">
                <a:solidFill>
                  <a:schemeClr val="bg2"/>
                </a:solidFill>
              </a:rPr>
              <a:t>, we can obtain results by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partial string matches</a:t>
            </a:r>
          </a:p>
        </p:txBody>
      </p:sp>
    </p:spTree>
    <p:extLst>
      <p:ext uri="{BB962C8B-B14F-4D97-AF65-F5344CB8AC3E}">
        <p14:creationId xmlns:p14="http://schemas.microsoft.com/office/powerpoint/2010/main" val="79437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108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2" name="Liebherr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63" r="-10163"/>
          <a:stretch/>
        </p:blipFill>
        <p:spPr>
          <a:xfrm>
            <a:off x="1067387" y="5566366"/>
            <a:ext cx="61771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643" r="-45643" b="-5187"/>
          <a:stretch/>
        </p:blipFill>
        <p:spPr>
          <a:xfrm>
            <a:off x="6030356" y="3505305"/>
            <a:ext cx="204684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1"/>
            <a:extLst/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9"/>
            <a:extLst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603" t="-8951" r="-47603" b="-8951"/>
          <a:stretch/>
        </p:blipFill>
        <p:spPr>
          <a:xfrm>
            <a:off x="7700671" y="5566366"/>
            <a:ext cx="342394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3"/>
            <a:extLst/>
          </p:cNvPr>
          <p:cNvPicPr>
            <a:picLocks noChangeAspect="1" noChangeArrowheads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934" t="-10753" r="-47934" b="-10753"/>
          <a:stretch/>
        </p:blipFill>
        <p:spPr bwMode="auto">
          <a:xfrm>
            <a:off x="8498515" y="3505306"/>
            <a:ext cx="262609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5"/>
            <a:extLst/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17602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9846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38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2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Aggregate functions</a:t>
            </a:r>
          </a:p>
          <a:p>
            <a:pPr lvl="1"/>
            <a:r>
              <a:rPr lang="en-US" sz="2800" dirty="0"/>
              <a:t>Aggregate functions perform a calculation on a set of values and return a single value. They are allowed in the select list or the HAVING clause of a SELECT statement. You can use an aggregation in combination with the </a:t>
            </a:r>
            <a:br>
              <a:rPr lang="en-US" sz="2800" dirty="0"/>
            </a:br>
            <a:r>
              <a:rPr lang="en-US" sz="2800" dirty="0"/>
              <a:t>GROUP BY clause to calculate the aggregation on categories of rows. 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Analytic functions</a:t>
            </a:r>
          </a:p>
          <a:p>
            <a:pPr lvl="1"/>
            <a:r>
              <a:rPr lang="en-US" sz="2800" dirty="0"/>
              <a:t>Analytic functions compute an aggregate value based on a group of rows. However, unlike aggregate functions, analytic functions can return </a:t>
            </a:r>
            <a:br>
              <a:rPr lang="en-US" sz="2800" dirty="0"/>
            </a:br>
            <a:r>
              <a:rPr lang="en-US" sz="2800" dirty="0"/>
              <a:t>multiple rows for each group. You can use analytic functions to compute moving averages, running totals, percentages, or top-N results within a </a:t>
            </a:r>
            <a:br>
              <a:rPr lang="en-US" sz="2800" dirty="0"/>
            </a:br>
            <a:r>
              <a:rPr lang="en-US" sz="2800" dirty="0"/>
              <a:t>group.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Functions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35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Ranking functions</a:t>
            </a:r>
          </a:p>
          <a:p>
            <a:pPr lvl="1"/>
            <a:r>
              <a:rPr lang="en-US" sz="2400" dirty="0"/>
              <a:t>Ranking functions return a ranking value for each row in a partition. Depending on </a:t>
            </a:r>
            <a:br>
              <a:rPr lang="en-US" sz="2400" dirty="0"/>
            </a:br>
            <a:r>
              <a:rPr lang="en-US" sz="2400" dirty="0"/>
              <a:t>the function that is used, some rows might receive the same value as other rows. </a:t>
            </a:r>
          </a:p>
          <a:p>
            <a:r>
              <a:rPr lang="en-US" sz="2800" b="1" dirty="0" err="1">
                <a:solidFill>
                  <a:schemeClr val="bg1"/>
                </a:solidFill>
              </a:rPr>
              <a:t>Rowset</a:t>
            </a:r>
            <a:r>
              <a:rPr lang="en-US" sz="2800" b="1" dirty="0">
                <a:solidFill>
                  <a:schemeClr val="bg1"/>
                </a:solidFill>
              </a:rPr>
              <a:t> functions</a:t>
            </a:r>
          </a:p>
          <a:p>
            <a:pPr lvl="1"/>
            <a:r>
              <a:rPr lang="en-US" sz="2400" dirty="0" err="1"/>
              <a:t>Rowset</a:t>
            </a:r>
            <a:r>
              <a:rPr lang="en-US" sz="2400" dirty="0"/>
              <a:t> functions Return an object that can be used like table references in an SQL </a:t>
            </a:r>
            <a:br>
              <a:rPr lang="en-US" sz="2400" dirty="0"/>
            </a:br>
            <a:r>
              <a:rPr lang="en-US" sz="2400" dirty="0"/>
              <a:t>statement.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Scalar functions</a:t>
            </a:r>
          </a:p>
          <a:p>
            <a:pPr lvl="1"/>
            <a:r>
              <a:rPr lang="en-US" sz="2400" dirty="0"/>
              <a:t>Operate on a single value and then return a single value. Scalar functions can be used wherever an expression is valid.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Functions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960" y="5438623"/>
            <a:ext cx="1056989" cy="105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6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Function Collation</a:t>
            </a:r>
          </a:p>
          <a:p>
            <a:r>
              <a:rPr lang="en-US" dirty="0"/>
              <a:t>Functions that take a character string input and return a character </a:t>
            </a:r>
            <a:br>
              <a:rPr lang="en-US" dirty="0"/>
            </a:br>
            <a:r>
              <a:rPr lang="en-US" dirty="0"/>
              <a:t>string output use the collation of the input string for the output.</a:t>
            </a:r>
          </a:p>
          <a:p>
            <a:r>
              <a:rPr lang="en-US" dirty="0"/>
              <a:t>Functions that take non-character inputs and return a character string use the default collation of the current database for the output.</a:t>
            </a:r>
          </a:p>
          <a:p>
            <a:r>
              <a:rPr lang="en-US" dirty="0"/>
              <a:t>Functions that take multiple character string inputs and return a character string use the rules of collation precedence to set the collation of the output string. For more information, see </a:t>
            </a:r>
            <a:r>
              <a:rPr lang="en-US" u="sng" dirty="0">
                <a:hlinkClick r:id="rId2"/>
              </a:rPr>
              <a:t>Collation Precedence (Transact-SQL)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Functions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5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 Functions</a:t>
            </a:r>
            <a:endParaRPr lang="bg-BG" dirty="0"/>
          </a:p>
        </p:txBody>
      </p:sp>
      <p:pic>
        <p:nvPicPr>
          <p:cNvPr id="2050" name="Picture 2" descr="Ð ÐµÐ·ÑÐ»ÑÐ°Ñ Ñ Ð¸Ð·Ð¾Ð±ÑÐ°Ð¶ÐµÐ½Ð¸Ðµ Ð·Ð° abc png">
            <a:extLst>
              <a:ext uri="{FF2B5EF4-FFF2-40B4-BE49-F238E27FC236}">
                <a16:creationId xmlns:a16="http://schemas.microsoft.com/office/drawing/2014/main" id="{C25E9DF4-DD39-4C11-8114-A799A038D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385" y="1212575"/>
            <a:ext cx="2995230" cy="299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69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Concatenation</a:t>
            </a:r>
            <a:r>
              <a:rPr lang="en-US" dirty="0"/>
              <a:t> – combines strings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CONCAT</a:t>
            </a:r>
            <a:r>
              <a:rPr lang="en-US" dirty="0"/>
              <a:t> replaces </a:t>
            </a:r>
            <a:r>
              <a:rPr lang="en-US" b="1" dirty="0">
                <a:solidFill>
                  <a:schemeClr val="bg1"/>
                </a:solidFill>
              </a:rPr>
              <a:t>NULL</a:t>
            </a:r>
            <a:r>
              <a:rPr lang="en-US" dirty="0"/>
              <a:t> values with </a:t>
            </a:r>
            <a:r>
              <a:rPr lang="en-US" b="1" dirty="0">
                <a:solidFill>
                  <a:schemeClr val="bg1"/>
                </a:solidFill>
              </a:rPr>
              <a:t>empty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Functions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600200" y="1981201"/>
            <a:ext cx="8991600" cy="1384995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SELECT FirstName </a:t>
            </a:r>
            <a:r>
              <a:rPr lang="en-US" dirty="0">
                <a:solidFill>
                  <a:schemeClr val="bg1"/>
                </a:solidFill>
              </a:rPr>
              <a:t>+ ' ' + </a:t>
            </a:r>
            <a:r>
              <a:rPr lang="en-US" dirty="0"/>
              <a:t>LastName</a:t>
            </a:r>
          </a:p>
          <a:p>
            <a:r>
              <a:rPr lang="en-US" dirty="0"/>
              <a:t>    AS [Full Name]</a:t>
            </a:r>
          </a:p>
          <a:p>
            <a:r>
              <a:rPr lang="en-US" dirty="0"/>
              <a:t>  FROM Employee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600200" y="3899430"/>
            <a:ext cx="8991600" cy="1384995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SELECT </a:t>
            </a:r>
            <a:r>
              <a:rPr lang="en-US" dirty="0">
                <a:solidFill>
                  <a:schemeClr val="bg1"/>
                </a:solidFill>
              </a:rPr>
              <a:t>CONCAT</a:t>
            </a:r>
            <a:r>
              <a:rPr lang="en-US" dirty="0"/>
              <a:t>(FirstName, ' ', LastName)</a:t>
            </a:r>
          </a:p>
          <a:p>
            <a:r>
              <a:rPr lang="en-US" dirty="0"/>
              <a:t>    AS [Full Name]</a:t>
            </a:r>
          </a:p>
          <a:p>
            <a:r>
              <a:rPr lang="en-US" dirty="0"/>
              <a:t>  FROM Employee</a:t>
            </a:r>
          </a:p>
        </p:txBody>
      </p:sp>
    </p:spTree>
    <p:extLst>
      <p:ext uri="{BB962C8B-B14F-4D97-AF65-F5344CB8AC3E}">
        <p14:creationId xmlns:p14="http://schemas.microsoft.com/office/powerpoint/2010/main" val="341093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10436</TotalTime>
  <Words>1750</Words>
  <Application>Microsoft Office PowerPoint</Application>
  <PresentationFormat>Widescreen</PresentationFormat>
  <Paragraphs>397</Paragraphs>
  <Slides>49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Consolas</vt:lpstr>
      <vt:lpstr>Wingdings</vt:lpstr>
      <vt:lpstr>Wingdings 2</vt:lpstr>
      <vt:lpstr>1_SoftUni3_1</vt:lpstr>
      <vt:lpstr>Built-in Functions</vt:lpstr>
      <vt:lpstr>Table of Contents</vt:lpstr>
      <vt:lpstr>Questions</vt:lpstr>
      <vt:lpstr>PowerPoint Presentation</vt:lpstr>
      <vt:lpstr>SQL Functions</vt:lpstr>
      <vt:lpstr>SQL Functions</vt:lpstr>
      <vt:lpstr>SQL Functions</vt:lpstr>
      <vt:lpstr>PowerPoint Presentation</vt:lpstr>
      <vt:lpstr>String Functions</vt:lpstr>
      <vt:lpstr>String Functions</vt:lpstr>
      <vt:lpstr>String Functions (2)</vt:lpstr>
      <vt:lpstr>String Functions (3)</vt:lpstr>
      <vt:lpstr>String Functions (4)</vt:lpstr>
      <vt:lpstr>String Functions (5)</vt:lpstr>
      <vt:lpstr>Problem: Obfuscate CC Numbers</vt:lpstr>
      <vt:lpstr>Solution : Obfuscate CC Numbers</vt:lpstr>
      <vt:lpstr>String Functions (6)</vt:lpstr>
      <vt:lpstr>String Functions (7)</vt:lpstr>
      <vt:lpstr>String Functions (8)</vt:lpstr>
      <vt:lpstr>String Functions (9)</vt:lpstr>
      <vt:lpstr>PowerPoint Presentation</vt:lpstr>
      <vt:lpstr>Math Functions</vt:lpstr>
      <vt:lpstr>Math Functions (2)</vt:lpstr>
      <vt:lpstr>Example: Line Length</vt:lpstr>
      <vt:lpstr>Math Functions (3)</vt:lpstr>
      <vt:lpstr>Problem: Pallets</vt:lpstr>
      <vt:lpstr>Solution: Pallets</vt:lpstr>
      <vt:lpstr>Math Functions (4)</vt:lpstr>
      <vt:lpstr>PowerPoint Presentation</vt:lpstr>
      <vt:lpstr>Date Functions</vt:lpstr>
      <vt:lpstr>Problem: Quarterly Report</vt:lpstr>
      <vt:lpstr>Solution: Quarterly Report</vt:lpstr>
      <vt:lpstr>Date Functions (2)</vt:lpstr>
      <vt:lpstr>Date Functions (3)</vt:lpstr>
      <vt:lpstr>Date Functions (4)</vt:lpstr>
      <vt:lpstr>PowerPoint Presentation</vt:lpstr>
      <vt:lpstr>Other Functions</vt:lpstr>
      <vt:lpstr>Other Functions (2)</vt:lpstr>
      <vt:lpstr>Other Functions(3)</vt:lpstr>
      <vt:lpstr>Other Functions(4)</vt:lpstr>
      <vt:lpstr>PowerPoint Presentation</vt:lpstr>
      <vt:lpstr>Using WHERE … LIKE</vt:lpstr>
      <vt:lpstr>Wildcard Characters</vt:lpstr>
      <vt:lpstr>Summary</vt:lpstr>
      <vt:lpstr>PowerPoint Presentation</vt:lpstr>
      <vt:lpstr>SoftUni Diamond Partners</vt:lpstr>
      <vt:lpstr>SoftUni Organizational Partners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Built-in Functions</dc:title>
  <dc:subject>Databases Basics - MS SQL Server -  Practical Trainer @ SoftUni</dc:subject>
  <dc:creator>Alen Paunov</dc:creator>
  <cp:keywords>Databases, SQL, programming, SoftUni, Software University, programming, software development, software engineering, course, database systems</cp:keywords>
  <dc:description>C# OOP Basics Course @ SoftUni – https://softuni.bg/trainings/2084/csharp-oop-basics-october-2018</dc:description>
  <cp:lastModifiedBy>Стамо Петков</cp:lastModifiedBy>
  <cp:revision>422</cp:revision>
  <dcterms:created xsi:type="dcterms:W3CDTF">2018-05-23T13:08:44Z</dcterms:created>
  <dcterms:modified xsi:type="dcterms:W3CDTF">2019-01-20T18:49:05Z</dcterms:modified>
  <cp:category>db;databases;sql;programming;computer programming;software development</cp:category>
</cp:coreProperties>
</file>