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50" r:id="rId2"/>
    <p:sldMasterId id="2147483666" r:id="rId3"/>
    <p:sldMasterId id="214748366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FF5F00"/>
    <a:srgbClr val="EF9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0" autoAdjust="0"/>
    <p:restoredTop sz="69757" autoAdjust="0"/>
  </p:normalViewPr>
  <p:slideViewPr>
    <p:cSldViewPr snapToGrid="0">
      <p:cViewPr varScale="1">
        <p:scale>
          <a:sx n="87" d="100"/>
          <a:sy n="87" d="100"/>
        </p:scale>
        <p:origin x="21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3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  <a:ea typeface="+mn-ea"/>
                <a:cs typeface="+mn-cs"/>
              </a:defRPr>
            </a:pPr>
            <a:r>
              <a:rPr lang="en-US" sz="2000" spc="300" dirty="0">
                <a:latin typeface="Malleable-FP" panose="00000500000000000000" pitchFamily="50" charset="0"/>
              </a:rPr>
              <a:t>PIE CHART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300" baseline="0">
              <a:solidFill>
                <a:schemeClr val="tx1">
                  <a:lumMod val="65000"/>
                  <a:lumOff val="35000"/>
                </a:schemeClr>
              </a:solidFill>
              <a:latin typeface="Malleable-FP" panose="00000500000000000000" pitchFamily="50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>
                  <a:alpha val="2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>
                    <a:alpha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7A-40E4-9BD4-E5518AB12004}"/>
              </c:ext>
            </c:extLst>
          </c:dPt>
          <c:dPt>
            <c:idx val="1"/>
            <c:bubble3D val="0"/>
            <c:explosion val="11"/>
            <c:spPr>
              <a:solidFill>
                <a:schemeClr val="accent2"/>
              </a:solidFill>
              <a:ln w="25400">
                <a:solidFill>
                  <a:schemeClr val="bg1">
                    <a:alpha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17A-40E4-9BD4-E5518AB120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bg1">
                    <a:alpha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4C-4CDA-A2DB-021900B57A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bg1">
                    <a:alpha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4C-4CDA-A2DB-021900B57AA1}"/>
              </c:ext>
            </c:extLst>
          </c:dPt>
          <c:dLbls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A-40E4-9BD4-E5518AB1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2" y="413235"/>
            <a:ext cx="2315431" cy="56033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17329" y="5991947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</p:spTree>
    <p:extLst>
      <p:ext uri="{BB962C8B-B14F-4D97-AF65-F5344CB8AC3E}">
        <p14:creationId xmlns:p14="http://schemas.microsoft.com/office/powerpoint/2010/main" val="246349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86496"/>
            <a:ext cx="4435103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4681846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4124" y="2054225"/>
            <a:ext cx="8060531" cy="391795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FFA000"/>
              </a:buClr>
              <a:buFont typeface="Wingdings" panose="05000000000000000000" pitchFamily="2" charset="2"/>
              <a:buChar char="§"/>
              <a:defRPr sz="2100">
                <a:latin typeface="PT Sans" panose="020B0503020203020204" pitchFamily="34" charset="0"/>
              </a:defRPr>
            </a:lvl1pPr>
            <a:lvl2pPr>
              <a:buClr>
                <a:srgbClr val="FFA000"/>
              </a:buClr>
              <a:defRPr sz="1800">
                <a:latin typeface="PT Sans" panose="020B0503020203020204" pitchFamily="34" charset="0"/>
              </a:defRPr>
            </a:lvl2pPr>
            <a:lvl3pPr marL="942975" indent="-257175">
              <a:buClr>
                <a:schemeClr val="tx1"/>
              </a:buClr>
              <a:buFontTx/>
              <a:buChar char="-"/>
              <a:defRPr sz="1500" baseline="0">
                <a:latin typeface="PT Sans" panose="020B0503020203020204" pitchFamily="34" charset="0"/>
              </a:defRPr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4224646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8132740"/>
              </p:ext>
            </p:extLst>
          </p:nvPr>
        </p:nvGraphicFramePr>
        <p:xfrm>
          <a:off x="691242" y="2881085"/>
          <a:ext cx="8120742" cy="27255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160106">
                  <a:extLst>
                    <a:ext uri="{9D8B030D-6E8A-4147-A177-3AD203B41FA5}">
                      <a16:colId xmlns:a16="http://schemas.microsoft.com/office/drawing/2014/main" val="2367264636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776478267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1791136075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1078958955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2107141911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3366158475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3351277616"/>
                    </a:ext>
                  </a:extLst>
                </a:gridCol>
              </a:tblGrid>
              <a:tr h="477036">
                <a:tc>
                  <a:txBody>
                    <a:bodyPr/>
                    <a:lstStyle/>
                    <a:p>
                      <a:r>
                        <a:rPr lang="en-US" spc="300" dirty="0">
                          <a:latin typeface="Malleable-FP" panose="00000500000000000000" pitchFamily="50" charset="0"/>
                        </a:rPr>
                        <a:t>HEADER 1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13792"/>
                  </a:ext>
                </a:extLst>
              </a:tr>
              <a:tr h="555655"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85995"/>
                  </a:ext>
                </a:extLst>
              </a:tr>
              <a:tr h="555655"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00397"/>
                  </a:ext>
                </a:extLst>
              </a:tr>
              <a:tr h="555655"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2829"/>
                  </a:ext>
                </a:extLst>
              </a:tr>
              <a:tr h="555655"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540388"/>
                  </a:ext>
                </a:extLst>
              </a:tr>
            </a:tbl>
          </a:graphicData>
        </a:graphic>
      </p:graphicFrame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1243" y="2410497"/>
            <a:ext cx="3493321" cy="4705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225" baseline="0">
                <a:solidFill>
                  <a:schemeClr val="tx1"/>
                </a:solidFill>
                <a:latin typeface="Malleable-FP" panose="00000500000000000000" pitchFamily="50" charset="0"/>
              </a:defRPr>
            </a:lvl1pPr>
          </a:lstStyle>
          <a:p>
            <a:pPr lvl="0"/>
            <a:r>
              <a:rPr lang="en-US" dirty="0"/>
              <a:t>TABLE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4754417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graphicFrame>
        <p:nvGraphicFramePr>
          <p:cNvPr id="7" name="Chart 6"/>
          <p:cNvGraphicFramePr/>
          <p:nvPr userDrawn="1">
            <p:extLst>
              <p:ext uri="{D42A27DB-BD31-4B8C-83A1-F6EECF244321}">
                <p14:modId xmlns:p14="http://schemas.microsoft.com/office/powerpoint/2010/main" val="3715840569"/>
              </p:ext>
            </p:extLst>
          </p:nvPr>
        </p:nvGraphicFramePr>
        <p:xfrm>
          <a:off x="1981201" y="1814764"/>
          <a:ext cx="5339443" cy="4746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4137560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solidFill>
                  <a:schemeClr val="bg1"/>
                </a:solidFill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bg1"/>
                </a:solidFill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2637" y="1506109"/>
            <a:ext cx="2801532" cy="700061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latin typeface="Malleable-FP" panose="00000500000000000000" pitchFamily="50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71798" y="4513524"/>
            <a:ext cx="22687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Future Processing</a:t>
            </a:r>
          </a:p>
          <a:p>
            <a:r>
              <a:rPr lang="en-US" sz="1050" b="0" i="0" u="none" strike="noStrike" kern="1200" baseline="0" dirty="0" err="1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ul</a:t>
            </a:r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. </a:t>
            </a:r>
            <a:r>
              <a:rPr lang="en-US" sz="1050" b="0" i="0" u="none" strike="noStrike" kern="1200" baseline="0" dirty="0" err="1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Bojkowska</a:t>
            </a:r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 37A</a:t>
            </a:r>
          </a:p>
          <a:p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44-100 Gliwice, Poland</a:t>
            </a:r>
            <a:b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</a:br>
            <a:endParaRPr lang="en-US" sz="1050" b="0" i="0" u="none" strike="noStrike" kern="1200" baseline="0" dirty="0">
              <a:solidFill>
                <a:schemeClr val="tx1"/>
              </a:solidFill>
              <a:latin typeface="PT Sans" panose="020B0503020203020204" pitchFamily="34" charset="0"/>
              <a:ea typeface="+mn-ea"/>
              <a:cs typeface="+mn-cs"/>
            </a:endParaRPr>
          </a:p>
          <a:p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NIP 634-25-32-128</a:t>
            </a:r>
          </a:p>
          <a:p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+48 32 461 23 00 </a:t>
            </a:r>
            <a:b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</a:br>
            <a:endParaRPr lang="en-US" sz="1050" b="0" i="0" u="none" strike="noStrike" kern="1200" baseline="0" dirty="0">
              <a:solidFill>
                <a:schemeClr val="tx1"/>
              </a:solidFill>
              <a:latin typeface="PT Sans" panose="020B0503020203020204" pitchFamily="34" charset="0"/>
              <a:ea typeface="+mn-ea"/>
              <a:cs typeface="+mn-cs"/>
            </a:endParaRPr>
          </a:p>
          <a:p>
            <a:r>
              <a:rPr lang="en-US" sz="1050" b="1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sales@future-processing.com</a:t>
            </a:r>
            <a:endParaRPr lang="en-US" sz="1050" b="0" i="0" u="none" strike="noStrike" kern="1200" baseline="0" dirty="0">
              <a:solidFill>
                <a:schemeClr val="tx1"/>
              </a:solidFill>
              <a:latin typeface="PT Sans" panose="020B0503020203020204" pitchFamily="34" charset="0"/>
              <a:ea typeface="+mn-ea"/>
              <a:cs typeface="+mn-cs"/>
            </a:endParaRPr>
          </a:p>
          <a:p>
            <a:r>
              <a:rPr lang="en-US" sz="1050" b="1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www.future-processing.pl</a:t>
            </a:r>
            <a:endParaRPr lang="en-US" sz="1050" dirty="0">
              <a:latin typeface="PT Sans" panose="020B0503020203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43569" y="4311502"/>
            <a:ext cx="2192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775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65" y="1328057"/>
            <a:ext cx="828078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9770" y="514247"/>
            <a:ext cx="551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kern="1200" spc="225" baseline="0" dirty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PRESENTATION TITLE | </a:t>
            </a:r>
            <a:r>
              <a:rPr lang="en-US" sz="1400" b="0" i="0" u="none" strike="noStrike" kern="1200" spc="225" baseline="0" dirty="0">
                <a:solidFill>
                  <a:schemeClr val="tx1"/>
                </a:solidFill>
                <a:latin typeface="Malleable-FP Thin" panose="00000500000000000000" pitchFamily="50" charset="0"/>
                <a:ea typeface="+mn-ea"/>
                <a:cs typeface="+mn-cs"/>
              </a:rPr>
              <a:t>RRRR.MM.DD | Author Name</a:t>
            </a:r>
            <a:endParaRPr lang="en-US" sz="1400" spc="0" dirty="0">
              <a:latin typeface="Malleable-FP Thin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59" y="397323"/>
            <a:ext cx="2315431" cy="560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15" y="0"/>
            <a:ext cx="104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2" r:id="rId2"/>
    <p:sldLayoutId id="2147483668" r:id="rId3"/>
    <p:sldLayoutId id="2147483664" r:id="rId4"/>
    <p:sldLayoutId id="2147483665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69770" y="514247"/>
            <a:ext cx="551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kern="1200" spc="225" baseline="0" dirty="0">
                <a:solidFill>
                  <a:schemeClr val="bg1"/>
                </a:solidFill>
                <a:latin typeface="Malleable-FP" panose="00000500000000000000" pitchFamily="50" charset="0"/>
                <a:ea typeface="+mn-ea"/>
                <a:cs typeface="+mn-cs"/>
              </a:rPr>
              <a:t>PRESENTATION TITLE | </a:t>
            </a:r>
            <a:r>
              <a:rPr lang="en-US" sz="1400" b="0" i="0" u="none" strike="noStrike" kern="1200" spc="225" baseline="0" dirty="0">
                <a:solidFill>
                  <a:schemeClr val="bg1"/>
                </a:solidFill>
                <a:latin typeface="Malleable-FP Thin" panose="00000500000000000000" pitchFamily="50" charset="0"/>
                <a:ea typeface="+mn-ea"/>
                <a:cs typeface="+mn-cs"/>
              </a:rPr>
              <a:t>RRRR.MM.DD | Author Name</a:t>
            </a:r>
            <a:endParaRPr lang="en-US" sz="1400" spc="0" dirty="0">
              <a:solidFill>
                <a:schemeClr val="bg1"/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11" y="0"/>
            <a:ext cx="104775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43" y="401652"/>
            <a:ext cx="2322286" cy="5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1" t="9364" r="11001"/>
          <a:stretch/>
        </p:blipFill>
        <p:spPr>
          <a:xfrm>
            <a:off x="-28890" y="-14531"/>
            <a:ext cx="6073953" cy="6872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41" y="188264"/>
            <a:ext cx="2315431" cy="5603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016172" y="1596573"/>
            <a:ext cx="57782" cy="464457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7798" y="1330725"/>
            <a:ext cx="404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pc="225" dirty="0">
                <a:latin typeface="Malleable-FP" panose="00000500000000000000" pitchFamily="50" charset="0"/>
              </a:rPr>
              <a:t>Autoryzacja, Autentykacja, Oauth 2.0, OpenId</a:t>
            </a:r>
            <a:endParaRPr lang="en-US" sz="2400" spc="225" dirty="0">
              <a:latin typeface="Malleable-FP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7798" y="2703012"/>
            <a:ext cx="4047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Malleable-FP" panose="00000500000000000000" pitchFamily="50" charset="0"/>
              </a:rPr>
              <a:t>2017</a:t>
            </a:r>
            <a:r>
              <a:rPr lang="en-US" sz="1500" dirty="0">
                <a:latin typeface="Malleable-FP" panose="00000500000000000000" pitchFamily="50" charset="0"/>
              </a:rPr>
              <a:t>.</a:t>
            </a:r>
            <a:r>
              <a:rPr lang="pl-PL" sz="1500" dirty="0">
                <a:latin typeface="Malleable-FP" panose="00000500000000000000" pitchFamily="50" charset="0"/>
              </a:rPr>
              <a:t>02</a:t>
            </a:r>
            <a:r>
              <a:rPr lang="en-US" sz="1500" dirty="0">
                <a:latin typeface="Malleable-FP" panose="00000500000000000000" pitchFamily="50" charset="0"/>
              </a:rPr>
              <a:t>.</a:t>
            </a:r>
            <a:r>
              <a:rPr lang="pl-PL" sz="1500" dirty="0">
                <a:latin typeface="Malleable-FP" panose="00000500000000000000" pitchFamily="50" charset="0"/>
              </a:rPr>
              <a:t>01</a:t>
            </a:r>
            <a:r>
              <a:rPr lang="en-US" sz="1500" dirty="0">
                <a:latin typeface="Malleable-FP" panose="00000500000000000000" pitchFamily="50" charset="0"/>
              </a:rPr>
              <a:t>  | </a:t>
            </a:r>
            <a:r>
              <a:rPr lang="pl-PL" sz="1500" dirty="0">
                <a:latin typeface="Malleable-FP Thin" panose="00000500000000000000" pitchFamily="50" charset="0"/>
              </a:rPr>
              <a:t>Jarosław Ogiegło</a:t>
            </a:r>
            <a:r>
              <a:rPr lang="en-US" sz="1500" dirty="0">
                <a:latin typeface="Malleable-FP Thin" panose="00000500000000000000" pitchFamily="50" charset="0"/>
              </a:rPr>
              <a:t> </a:t>
            </a:r>
            <a:br>
              <a:rPr lang="en-US" sz="1500" dirty="0">
                <a:latin typeface="Malleable-FP Thin" panose="00000500000000000000" pitchFamily="50" charset="0"/>
              </a:rPr>
            </a:br>
            <a:endParaRPr lang="en-US" sz="1500" dirty="0">
              <a:latin typeface="Malleable-FP Thi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5795" y="1117851"/>
            <a:ext cx="4435103" cy="957299"/>
          </a:xfrm>
        </p:spPr>
        <p:txBody>
          <a:bodyPr/>
          <a:lstStyle/>
          <a:p>
            <a:r>
              <a:rPr lang="pl-PL" dirty="0">
                <a:latin typeface="Calibri Light (Headings)"/>
              </a:rPr>
              <a:t>Role</a:t>
            </a:r>
          </a:p>
          <a:p>
            <a:endParaRPr lang="en-US" dirty="0">
              <a:latin typeface="Calibri Light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06142C-1AA4-405C-9DF3-638D73B05C2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95" y="1706669"/>
            <a:ext cx="3274517" cy="1003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64" y="2710150"/>
            <a:ext cx="4181475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95" y="4250100"/>
            <a:ext cx="4171950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550" y="5450250"/>
            <a:ext cx="4105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4124" y="1095078"/>
            <a:ext cx="4681846" cy="957299"/>
          </a:xfrm>
        </p:spPr>
        <p:txBody>
          <a:bodyPr/>
          <a:lstStyle/>
          <a:p>
            <a:r>
              <a:rPr lang="pl-PL" dirty="0">
                <a:latin typeface="Calibri Light (Headings)"/>
              </a:rPr>
              <a:t>Rodzaje klientów</a:t>
            </a:r>
            <a:endParaRPr lang="en-US" dirty="0">
              <a:latin typeface="Calibri Light (Headings)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sz="3600" dirty="0"/>
              <a:t>Bezpieczni (MVC)</a:t>
            </a:r>
          </a:p>
          <a:p>
            <a:endParaRPr lang="pl-PL" sz="3600" dirty="0"/>
          </a:p>
          <a:p>
            <a:r>
              <a:rPr lang="pl-PL" sz="3600" dirty="0"/>
              <a:t>Klienci, którzy nie są w stanie utrzymać pufności swoich danych (Javascript, IOS, Android)</a:t>
            </a:r>
            <a:endParaRPr lang="en-GB" sz="3600" dirty="0"/>
          </a:p>
          <a:p>
            <a:endParaRPr lang="en-GB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06142C-1AA4-405C-9DF3-638D73B05C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1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94124" y="1113647"/>
            <a:ext cx="6269411" cy="957299"/>
          </a:xfrm>
        </p:spPr>
        <p:txBody>
          <a:bodyPr/>
          <a:lstStyle/>
          <a:p>
            <a:r>
              <a:rPr lang="pl-PL" dirty="0">
                <a:latin typeface="Calibri Light (Headings)"/>
              </a:rPr>
              <a:t>Authorization Server</a:t>
            </a:r>
            <a:endParaRPr lang="en-GB" dirty="0">
              <a:latin typeface="Calibri Light (Headings)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sz="3600" dirty="0"/>
              <a:t>Authorization endpoint</a:t>
            </a:r>
          </a:p>
          <a:p>
            <a:endParaRPr lang="pl-PL" sz="3600" dirty="0"/>
          </a:p>
          <a:p>
            <a:endParaRPr lang="pl-PL" sz="3600" dirty="0"/>
          </a:p>
          <a:p>
            <a:endParaRPr lang="pl-PL" sz="3600" dirty="0"/>
          </a:p>
          <a:p>
            <a:r>
              <a:rPr lang="pl-PL" sz="3600" dirty="0"/>
              <a:t>Token endpoint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84" y="1443318"/>
            <a:ext cx="7194801" cy="47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7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57811" y="1165940"/>
            <a:ext cx="4681846" cy="957299"/>
          </a:xfrm>
        </p:spPr>
        <p:txBody>
          <a:bodyPr/>
          <a:lstStyle/>
          <a:p>
            <a:r>
              <a:rPr lang="pl-PL" dirty="0">
                <a:latin typeface="Calibri Light (Headings)"/>
              </a:rPr>
              <a:t>Client Credentials</a:t>
            </a:r>
            <a:endParaRPr lang="en-GB" dirty="0">
              <a:latin typeface="Calibri Light (Headings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9" y="2599981"/>
            <a:ext cx="7978923" cy="24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9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1202407"/>
            <a:ext cx="7886700" cy="1325563"/>
          </a:xfrm>
        </p:spPr>
        <p:txBody>
          <a:bodyPr/>
          <a:lstStyle/>
          <a:p>
            <a:r>
              <a:rPr lang="pl-PL" dirty="0"/>
              <a:t>Implicit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8475"/>
            <a:ext cx="384175" cy="411163"/>
          </a:xfrm>
          <a:prstGeom prst="rect">
            <a:avLst/>
          </a:prstGeom>
        </p:spPr>
        <p:txBody>
          <a:bodyPr/>
          <a:lstStyle/>
          <a:p>
            <a:fld id="{CD06142C-1AA4-405C-9DF3-638D73B05C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1" y="1865188"/>
            <a:ext cx="8473119" cy="41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7811" y="1125289"/>
            <a:ext cx="7886700" cy="1325563"/>
          </a:xfrm>
        </p:spPr>
        <p:txBody>
          <a:bodyPr/>
          <a:lstStyle/>
          <a:p>
            <a:r>
              <a:rPr lang="pl-PL" dirty="0"/>
              <a:t>Authorization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8475"/>
            <a:ext cx="384175" cy="411163"/>
          </a:xfrm>
          <a:prstGeom prst="rect">
            <a:avLst/>
          </a:prstGeom>
        </p:spPr>
        <p:txBody>
          <a:bodyPr/>
          <a:lstStyle/>
          <a:p>
            <a:fld id="{CD06142C-1AA4-405C-9DF3-638D73B05C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7" y="2450852"/>
            <a:ext cx="7783394" cy="33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4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288097" y="2560389"/>
            <a:ext cx="3487744" cy="4297611"/>
          </a:xfrm>
        </p:spPr>
        <p:txBody>
          <a:bodyPr/>
          <a:lstStyle/>
          <a:p>
            <a:r>
              <a:rPr lang="pl-PL" sz="1800" dirty="0"/>
              <a:t>Sub – user identity</a:t>
            </a:r>
            <a:endParaRPr lang="en-US" sz="1800" dirty="0"/>
          </a:p>
          <a:p>
            <a:r>
              <a:rPr lang="pl-PL" sz="1800" dirty="0"/>
              <a:t>Iss – issuing authority</a:t>
            </a:r>
            <a:endParaRPr lang="en-US" sz="1800" dirty="0"/>
          </a:p>
          <a:p>
            <a:r>
              <a:rPr lang="pl-PL" sz="1800" dirty="0"/>
              <a:t>Aud - audience</a:t>
            </a:r>
            <a:endParaRPr lang="en-US" sz="1800" dirty="0"/>
          </a:p>
          <a:p>
            <a:r>
              <a:rPr lang="pl-PL" sz="1800"/>
              <a:t>Nonce</a:t>
            </a:r>
            <a:endParaRPr lang="en-US" sz="1800" dirty="0"/>
          </a:p>
          <a:p>
            <a:r>
              <a:rPr lang="pl-PL" sz="1800" dirty="0"/>
              <a:t>Acr – authentication strength definition</a:t>
            </a:r>
            <a:endParaRPr lang="en-US" sz="1800" dirty="0"/>
          </a:p>
          <a:p>
            <a:r>
              <a:rPr lang="pl-PL" sz="1800" dirty="0"/>
              <a:t>Exp – expidation time</a:t>
            </a:r>
            <a:endParaRPr lang="en-US" sz="1800" dirty="0"/>
          </a:p>
          <a:p>
            <a:r>
              <a:rPr lang="en-US" sz="1800" dirty="0"/>
              <a:t>May include additional </a:t>
            </a:r>
            <a:r>
              <a:rPr lang="pl-PL" sz="1800" dirty="0"/>
              <a:t>user details</a:t>
            </a:r>
            <a:endParaRPr lang="en-US" sz="1800" dirty="0"/>
          </a:p>
          <a:p>
            <a:r>
              <a:rPr lang="en-US" sz="1800" dirty="0"/>
              <a:t>Is digitally 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5531" y="1092334"/>
            <a:ext cx="7886700" cy="1325562"/>
          </a:xfrm>
          <a:prstGeom prst="rect">
            <a:avLst/>
          </a:prstGeom>
        </p:spPr>
        <p:txBody>
          <a:bodyPr/>
          <a:lstStyle/>
          <a:p>
            <a:r>
              <a:rPr lang="pl-PL" dirty="0"/>
              <a:t>OpenID token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9" y="2417896"/>
            <a:ext cx="4311818" cy="2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50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_NEGAT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91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Calibri Light (Headings)</vt:lpstr>
      <vt:lpstr>Malleable-FP</vt:lpstr>
      <vt:lpstr>Malleable-FP Thin</vt:lpstr>
      <vt:lpstr>PT Sans</vt:lpstr>
      <vt:lpstr>Wingdings</vt:lpstr>
      <vt:lpstr>COVER</vt:lpstr>
      <vt:lpstr>CONTENT</vt:lpstr>
      <vt:lpstr>CONTENT_NEGATIVE</vt:lpstr>
      <vt:lpstr>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Flow</vt:lpstr>
      <vt:lpstr>Authorization Code</vt:lpstr>
      <vt:lpstr>OpenID token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Jarosław Ogiegło</cp:lastModifiedBy>
  <cp:revision>95</cp:revision>
  <dcterms:created xsi:type="dcterms:W3CDTF">2016-06-22T10:14:21Z</dcterms:created>
  <dcterms:modified xsi:type="dcterms:W3CDTF">2017-02-21T13:40:37Z</dcterms:modified>
</cp:coreProperties>
</file>