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50" r:id="rId2"/>
    <p:sldMasterId id="2147483666" r:id="rId3"/>
    <p:sldMasterId id="214748366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4" r:id="rId6"/>
    <p:sldId id="267" r:id="rId7"/>
    <p:sldId id="269" r:id="rId8"/>
    <p:sldId id="268" r:id="rId9"/>
    <p:sldId id="270" r:id="rId10"/>
    <p:sldId id="271" r:id="rId11"/>
    <p:sldId id="275" r:id="rId12"/>
    <p:sldId id="276" r:id="rId13"/>
    <p:sldId id="277" r:id="rId14"/>
    <p:sldId id="258" r:id="rId15"/>
    <p:sldId id="260" r:id="rId16"/>
    <p:sldId id="261" r:id="rId17"/>
    <p:sldId id="263" r:id="rId18"/>
    <p:sldId id="262" r:id="rId19"/>
    <p:sldId id="264" r:id="rId20"/>
    <p:sldId id="265" r:id="rId21"/>
    <p:sldId id="272" r:id="rId22"/>
    <p:sldId id="278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0"/>
    <a:srgbClr val="FF5F00"/>
    <a:srgbClr val="EF9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0" autoAdjust="0"/>
    <p:restoredTop sz="69757" autoAdjust="0"/>
  </p:normalViewPr>
  <p:slideViewPr>
    <p:cSldViewPr snapToGrid="0">
      <p:cViewPr>
        <p:scale>
          <a:sx n="100" d="100"/>
          <a:sy n="100" d="100"/>
        </p:scale>
        <p:origin x="17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3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  <a:ea typeface="+mn-ea"/>
                <a:cs typeface="+mn-cs"/>
              </a:defRPr>
            </a:pPr>
            <a:r>
              <a:rPr lang="en-US" sz="2000" spc="300" dirty="0">
                <a:latin typeface="Malleable-FP" panose="00000500000000000000" pitchFamily="50" charset="0"/>
              </a:rPr>
              <a:t>PIE CHART NAME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300" baseline="0">
              <a:solidFill>
                <a:schemeClr val="tx1">
                  <a:lumMod val="65000"/>
                  <a:lumOff val="35000"/>
                </a:schemeClr>
              </a:solidFill>
              <a:latin typeface="Malleable-FP" panose="00000500000000000000" pitchFamily="50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>
                  <a:alpha val="2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>
                    <a:alpha val="3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7A-40E4-9BD4-E5518AB12004}"/>
              </c:ext>
            </c:extLst>
          </c:dPt>
          <c:dPt>
            <c:idx val="1"/>
            <c:bubble3D val="0"/>
            <c:explosion val="11"/>
            <c:spPr>
              <a:solidFill>
                <a:schemeClr val="accent2"/>
              </a:solidFill>
              <a:ln w="25400">
                <a:solidFill>
                  <a:schemeClr val="bg1">
                    <a:alpha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17A-40E4-9BD4-E5518AB120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bg1">
                    <a:alpha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D4C-4CDA-A2DB-021900B57A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bg1">
                    <a:alpha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D4C-4CDA-A2DB-021900B57AA1}"/>
              </c:ext>
            </c:extLst>
          </c:dPt>
          <c:dLbls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7A-40E4-9BD4-E5518AB12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5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2" y="413235"/>
            <a:ext cx="2315431" cy="560334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217329" y="5991947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</p:spTree>
    <p:extLst>
      <p:ext uri="{BB962C8B-B14F-4D97-AF65-F5344CB8AC3E}">
        <p14:creationId xmlns:p14="http://schemas.microsoft.com/office/powerpoint/2010/main" val="246349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4097" y="886496"/>
            <a:ext cx="4435103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spc="225">
                <a:latin typeface="Malleable-FP" panose="00000500000000000000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381" y="497814"/>
            <a:ext cx="385430" cy="411273"/>
          </a:xfrm>
          <a:prstGeom prst="rect">
            <a:avLst/>
          </a:prstGeom>
        </p:spPr>
        <p:txBody>
          <a:bodyPr/>
          <a:lstStyle>
            <a:lvl1pPr algn="ctr">
              <a:defRPr sz="1500">
                <a:latin typeface="Malleable-FP" panose="00000500000000000000" pitchFamily="50" charset="0"/>
              </a:defRPr>
            </a:lvl1pPr>
          </a:lstStyle>
          <a:p>
            <a:fld id="{CD06142C-1AA4-405C-9DF3-638D73B05C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4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4097" y="857468"/>
            <a:ext cx="4681846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spc="225">
                <a:latin typeface="Malleable-FP" panose="00000500000000000000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94124" y="2054225"/>
            <a:ext cx="8060531" cy="391795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FFA000"/>
              </a:buClr>
              <a:buFont typeface="Wingdings" panose="05000000000000000000" pitchFamily="2" charset="2"/>
              <a:buChar char="§"/>
              <a:defRPr sz="2100">
                <a:latin typeface="PT Sans" panose="020B0503020203020204" pitchFamily="34" charset="0"/>
              </a:defRPr>
            </a:lvl1pPr>
            <a:lvl2pPr>
              <a:buClr>
                <a:srgbClr val="FFA000"/>
              </a:buClr>
              <a:defRPr sz="1800">
                <a:latin typeface="PT Sans" panose="020B0503020203020204" pitchFamily="34" charset="0"/>
              </a:defRPr>
            </a:lvl2pPr>
            <a:lvl3pPr marL="942975" indent="-257175">
              <a:buClr>
                <a:schemeClr val="tx1"/>
              </a:buClr>
              <a:buFontTx/>
              <a:buChar char="-"/>
              <a:defRPr sz="1500" baseline="0">
                <a:latin typeface="PT Sans" panose="020B0503020203020204" pitchFamily="34" charset="0"/>
              </a:defRPr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Third level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381" y="497814"/>
            <a:ext cx="385430" cy="411273"/>
          </a:xfrm>
          <a:prstGeom prst="rect">
            <a:avLst/>
          </a:prstGeom>
        </p:spPr>
        <p:txBody>
          <a:bodyPr/>
          <a:lstStyle>
            <a:lvl1pPr algn="ctr">
              <a:defRPr sz="1500">
                <a:latin typeface="Malleable-FP" panose="00000500000000000000" pitchFamily="50" charset="0"/>
              </a:defRPr>
            </a:lvl1pPr>
          </a:lstStyle>
          <a:p>
            <a:fld id="{CD06142C-1AA4-405C-9DF3-638D73B05C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6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4097" y="857468"/>
            <a:ext cx="4224646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spc="225">
                <a:latin typeface="Malleable-FP" panose="00000500000000000000" pitchFamily="50" charset="0"/>
              </a:defRPr>
            </a:lvl1pPr>
          </a:lstStyle>
          <a:p>
            <a:pPr lvl="0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98132740"/>
              </p:ext>
            </p:extLst>
          </p:nvPr>
        </p:nvGraphicFramePr>
        <p:xfrm>
          <a:off x="691242" y="2881085"/>
          <a:ext cx="8120742" cy="272554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160106">
                  <a:extLst>
                    <a:ext uri="{9D8B030D-6E8A-4147-A177-3AD203B41FA5}">
                      <a16:colId xmlns:a16="http://schemas.microsoft.com/office/drawing/2014/main" val="2367264636"/>
                    </a:ext>
                  </a:extLst>
                </a:gridCol>
                <a:gridCol w="1160106">
                  <a:extLst>
                    <a:ext uri="{9D8B030D-6E8A-4147-A177-3AD203B41FA5}">
                      <a16:colId xmlns:a16="http://schemas.microsoft.com/office/drawing/2014/main" val="776478267"/>
                    </a:ext>
                  </a:extLst>
                </a:gridCol>
                <a:gridCol w="1160106">
                  <a:extLst>
                    <a:ext uri="{9D8B030D-6E8A-4147-A177-3AD203B41FA5}">
                      <a16:colId xmlns:a16="http://schemas.microsoft.com/office/drawing/2014/main" val="1791136075"/>
                    </a:ext>
                  </a:extLst>
                </a:gridCol>
                <a:gridCol w="1160106">
                  <a:extLst>
                    <a:ext uri="{9D8B030D-6E8A-4147-A177-3AD203B41FA5}">
                      <a16:colId xmlns:a16="http://schemas.microsoft.com/office/drawing/2014/main" val="1078958955"/>
                    </a:ext>
                  </a:extLst>
                </a:gridCol>
                <a:gridCol w="1160106">
                  <a:extLst>
                    <a:ext uri="{9D8B030D-6E8A-4147-A177-3AD203B41FA5}">
                      <a16:colId xmlns:a16="http://schemas.microsoft.com/office/drawing/2014/main" val="2107141911"/>
                    </a:ext>
                  </a:extLst>
                </a:gridCol>
                <a:gridCol w="1160106">
                  <a:extLst>
                    <a:ext uri="{9D8B030D-6E8A-4147-A177-3AD203B41FA5}">
                      <a16:colId xmlns:a16="http://schemas.microsoft.com/office/drawing/2014/main" val="3366158475"/>
                    </a:ext>
                  </a:extLst>
                </a:gridCol>
                <a:gridCol w="1160106">
                  <a:extLst>
                    <a:ext uri="{9D8B030D-6E8A-4147-A177-3AD203B41FA5}">
                      <a16:colId xmlns:a16="http://schemas.microsoft.com/office/drawing/2014/main" val="3351277616"/>
                    </a:ext>
                  </a:extLst>
                </a:gridCol>
              </a:tblGrid>
              <a:tr h="477036">
                <a:tc>
                  <a:txBody>
                    <a:bodyPr/>
                    <a:lstStyle/>
                    <a:p>
                      <a:r>
                        <a:rPr lang="en-US" spc="300" dirty="0">
                          <a:latin typeface="Malleable-FP" panose="00000500000000000000" pitchFamily="50" charset="0"/>
                        </a:rPr>
                        <a:t>HEADER 1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pc="300" dirty="0">
                        <a:latin typeface="Malleable-FP" panose="00000500000000000000" pitchFamily="50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pc="300" dirty="0">
                        <a:latin typeface="Malleable-FP" panose="00000500000000000000" pitchFamily="50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pc="300" dirty="0">
                        <a:latin typeface="Malleable-FP" panose="00000500000000000000" pitchFamily="50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pc="300" dirty="0">
                        <a:latin typeface="Malleable-FP" panose="00000500000000000000" pitchFamily="50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pc="300" dirty="0">
                        <a:latin typeface="Malleable-FP" panose="00000500000000000000" pitchFamily="50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pc="300" dirty="0">
                        <a:latin typeface="Malleable-FP" panose="00000500000000000000" pitchFamily="50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13792"/>
                  </a:ext>
                </a:extLst>
              </a:tr>
              <a:tr h="555655"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5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85995"/>
                  </a:ext>
                </a:extLst>
              </a:tr>
              <a:tr h="555655"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00397"/>
                  </a:ext>
                </a:extLst>
              </a:tr>
              <a:tr h="555655"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12829"/>
                  </a:ext>
                </a:extLst>
              </a:tr>
              <a:tr h="555655"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T Sans" panose="020B050302020302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540388"/>
                  </a:ext>
                </a:extLst>
              </a:tr>
            </a:tbl>
          </a:graphicData>
        </a:graphic>
      </p:graphicFrame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91243" y="2410497"/>
            <a:ext cx="3493321" cy="4705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spc="225" baseline="0">
                <a:solidFill>
                  <a:schemeClr val="tx1"/>
                </a:solidFill>
                <a:latin typeface="Malleable-FP" panose="00000500000000000000" pitchFamily="50" charset="0"/>
              </a:defRPr>
            </a:lvl1pPr>
          </a:lstStyle>
          <a:p>
            <a:pPr lvl="0"/>
            <a:r>
              <a:rPr lang="en-US" dirty="0"/>
              <a:t>TABLE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381" y="497814"/>
            <a:ext cx="385430" cy="411273"/>
          </a:xfrm>
          <a:prstGeom prst="rect">
            <a:avLst/>
          </a:prstGeom>
        </p:spPr>
        <p:txBody>
          <a:bodyPr/>
          <a:lstStyle>
            <a:lvl1pPr algn="ctr">
              <a:defRPr sz="1500">
                <a:latin typeface="Malleable-FP" panose="00000500000000000000" pitchFamily="50" charset="0"/>
              </a:defRPr>
            </a:lvl1pPr>
          </a:lstStyle>
          <a:p>
            <a:fld id="{CD06142C-1AA4-405C-9DF3-638D73B05C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4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4097" y="857468"/>
            <a:ext cx="4754417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spc="225">
                <a:latin typeface="Malleable-FP" panose="00000500000000000000" pitchFamily="50" charset="0"/>
              </a:defRPr>
            </a:lvl1pPr>
          </a:lstStyle>
          <a:p>
            <a:pPr lvl="0"/>
            <a:endParaRPr lang="en-US" dirty="0"/>
          </a:p>
        </p:txBody>
      </p:sp>
      <p:graphicFrame>
        <p:nvGraphicFramePr>
          <p:cNvPr id="7" name="Chart 6"/>
          <p:cNvGraphicFramePr/>
          <p:nvPr userDrawn="1">
            <p:extLst>
              <p:ext uri="{D42A27DB-BD31-4B8C-83A1-F6EECF244321}">
                <p14:modId xmlns:p14="http://schemas.microsoft.com/office/powerpoint/2010/main" val="3715840569"/>
              </p:ext>
            </p:extLst>
          </p:nvPr>
        </p:nvGraphicFramePr>
        <p:xfrm>
          <a:off x="1981201" y="1814764"/>
          <a:ext cx="5339443" cy="4746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381" y="497814"/>
            <a:ext cx="385430" cy="411273"/>
          </a:xfrm>
          <a:prstGeom prst="rect">
            <a:avLst/>
          </a:prstGeom>
        </p:spPr>
        <p:txBody>
          <a:bodyPr/>
          <a:lstStyle>
            <a:lvl1pPr algn="ctr">
              <a:defRPr sz="1500">
                <a:latin typeface="Malleable-FP" panose="00000500000000000000" pitchFamily="50" charset="0"/>
              </a:defRPr>
            </a:lvl1pPr>
          </a:lstStyle>
          <a:p>
            <a:fld id="{CD06142C-1AA4-405C-9DF3-638D73B05C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1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94097" y="857468"/>
            <a:ext cx="4137560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spc="225">
                <a:solidFill>
                  <a:schemeClr val="bg1"/>
                </a:solidFill>
                <a:latin typeface="Malleable-FP" panose="00000500000000000000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381" y="497814"/>
            <a:ext cx="385430" cy="411273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chemeClr val="bg1"/>
                </a:solidFill>
                <a:latin typeface="Malleable-FP" panose="00000500000000000000" pitchFamily="50" charset="0"/>
              </a:defRPr>
            </a:lvl1pPr>
          </a:lstStyle>
          <a:p>
            <a:fld id="{CD06142C-1AA4-405C-9DF3-638D73B05C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2637" y="1506109"/>
            <a:ext cx="2801532" cy="700061"/>
          </a:xfrm>
          <a:prstGeom prst="rect">
            <a:avLst/>
          </a:prstGeom>
        </p:spPr>
        <p:txBody>
          <a:bodyPr anchor="t"/>
          <a:lstStyle>
            <a:lvl1pPr algn="l">
              <a:defRPr sz="3600">
                <a:latin typeface="Malleable-FP" panose="00000500000000000000" pitchFamily="50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271798" y="4513524"/>
            <a:ext cx="226872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Future Processing</a:t>
            </a:r>
          </a:p>
          <a:p>
            <a:r>
              <a:rPr lang="en-US" sz="1050" b="0" i="0" u="none" strike="noStrike" kern="1200" baseline="0" dirty="0" err="1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ul</a:t>
            </a:r>
            <a:r>
              <a:rPr lang="en-US" sz="1050" b="0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. </a:t>
            </a:r>
            <a:r>
              <a:rPr lang="en-US" sz="1050" b="0" i="0" u="none" strike="noStrike" kern="1200" baseline="0" dirty="0" err="1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Bojkowska</a:t>
            </a:r>
            <a:r>
              <a:rPr lang="en-US" sz="1050" b="0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 37A</a:t>
            </a:r>
          </a:p>
          <a:p>
            <a:r>
              <a:rPr lang="en-US" sz="1050" b="0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44-100 Gliwice, Poland</a:t>
            </a:r>
            <a:br>
              <a:rPr lang="en-US" sz="1050" b="0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</a:br>
            <a:endParaRPr lang="en-US" sz="1050" b="0" i="0" u="none" strike="noStrike" kern="1200" baseline="0" dirty="0">
              <a:solidFill>
                <a:schemeClr val="tx1"/>
              </a:solidFill>
              <a:latin typeface="PT Sans" panose="020B0503020203020204" pitchFamily="34" charset="0"/>
              <a:ea typeface="+mn-ea"/>
              <a:cs typeface="+mn-cs"/>
            </a:endParaRPr>
          </a:p>
          <a:p>
            <a:r>
              <a:rPr lang="en-US" sz="1050" b="0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NIP 634-25-32-128</a:t>
            </a:r>
          </a:p>
          <a:p>
            <a:r>
              <a:rPr lang="en-US" sz="1050" b="0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+48 32 461 23 00 </a:t>
            </a:r>
            <a:br>
              <a:rPr lang="en-US" sz="1050" b="0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</a:br>
            <a:endParaRPr lang="en-US" sz="1050" b="0" i="0" u="none" strike="noStrike" kern="1200" baseline="0" dirty="0">
              <a:solidFill>
                <a:schemeClr val="tx1"/>
              </a:solidFill>
              <a:latin typeface="PT Sans" panose="020B0503020203020204" pitchFamily="34" charset="0"/>
              <a:ea typeface="+mn-ea"/>
              <a:cs typeface="+mn-cs"/>
            </a:endParaRPr>
          </a:p>
          <a:p>
            <a:r>
              <a:rPr lang="en-US" sz="1050" b="1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sales@future-processing.com</a:t>
            </a:r>
            <a:endParaRPr lang="en-US" sz="1050" b="0" i="0" u="none" strike="noStrike" kern="1200" baseline="0" dirty="0">
              <a:solidFill>
                <a:schemeClr val="tx1"/>
              </a:solidFill>
              <a:latin typeface="PT Sans" panose="020B0503020203020204" pitchFamily="34" charset="0"/>
              <a:ea typeface="+mn-ea"/>
              <a:cs typeface="+mn-cs"/>
            </a:endParaRPr>
          </a:p>
          <a:p>
            <a:r>
              <a:rPr lang="en-US" sz="1050" b="1" i="0" u="none" strike="noStrike" kern="1200" baseline="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rPr>
              <a:t>www.future-processing.pl</a:t>
            </a:r>
            <a:endParaRPr lang="en-US" sz="1050" dirty="0">
              <a:latin typeface="PT Sans" panose="020B0503020203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343569" y="4311502"/>
            <a:ext cx="21929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775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65" y="1328057"/>
            <a:ext cx="828078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5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69770" y="514247"/>
            <a:ext cx="5510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0" i="0" u="none" strike="noStrike" kern="1200" spc="225" baseline="0" dirty="0">
                <a:solidFill>
                  <a:schemeClr val="tx1"/>
                </a:solidFill>
                <a:latin typeface="Malleable-FP" panose="00000500000000000000" pitchFamily="50" charset="0"/>
                <a:ea typeface="+mn-ea"/>
                <a:cs typeface="+mn-cs"/>
              </a:rPr>
              <a:t>Oauth 2.0 &amp; OpenId</a:t>
            </a:r>
            <a:r>
              <a:rPr lang="en-US" sz="1400" b="0" i="0" u="none" strike="noStrike" kern="1200" spc="225" baseline="0" dirty="0">
                <a:solidFill>
                  <a:schemeClr val="tx1"/>
                </a:solidFill>
                <a:latin typeface="Malleable-FP" panose="00000500000000000000" pitchFamily="50" charset="0"/>
                <a:ea typeface="+mn-ea"/>
                <a:cs typeface="+mn-cs"/>
              </a:rPr>
              <a:t> | </a:t>
            </a:r>
            <a:r>
              <a:rPr lang="pl-PL" sz="1400" b="0" i="0" u="none" strike="noStrike" kern="1200" spc="225" baseline="0" dirty="0">
                <a:solidFill>
                  <a:schemeClr val="tx1"/>
                </a:solidFill>
                <a:latin typeface="Malleable-FP Thin" panose="00000500000000000000" pitchFamily="50" charset="0"/>
                <a:ea typeface="+mn-ea"/>
                <a:cs typeface="+mn-cs"/>
              </a:rPr>
              <a:t>2017</a:t>
            </a:r>
            <a:r>
              <a:rPr lang="en-US" sz="1400" b="0" i="0" u="none" strike="noStrike" kern="1200" spc="225" baseline="0" dirty="0">
                <a:solidFill>
                  <a:schemeClr val="tx1"/>
                </a:solidFill>
                <a:latin typeface="Malleable-FP Thin" panose="00000500000000000000" pitchFamily="50" charset="0"/>
                <a:ea typeface="+mn-ea"/>
                <a:cs typeface="+mn-cs"/>
              </a:rPr>
              <a:t>.</a:t>
            </a:r>
            <a:r>
              <a:rPr lang="pl-PL" sz="1400" b="0" i="0" u="none" strike="noStrike" kern="1200" spc="225" baseline="0" dirty="0">
                <a:solidFill>
                  <a:schemeClr val="tx1"/>
                </a:solidFill>
                <a:latin typeface="Malleable-FP Thin" panose="00000500000000000000" pitchFamily="50" charset="0"/>
                <a:ea typeface="+mn-ea"/>
                <a:cs typeface="+mn-cs"/>
              </a:rPr>
              <a:t>03</a:t>
            </a:r>
            <a:r>
              <a:rPr lang="en-US" sz="1400" b="0" i="0" u="none" strike="noStrike" kern="1200" spc="225" baseline="0" dirty="0">
                <a:solidFill>
                  <a:schemeClr val="tx1"/>
                </a:solidFill>
                <a:latin typeface="Malleable-FP Thin" panose="00000500000000000000" pitchFamily="50" charset="0"/>
                <a:ea typeface="+mn-ea"/>
                <a:cs typeface="+mn-cs"/>
              </a:rPr>
              <a:t>.</a:t>
            </a:r>
            <a:r>
              <a:rPr lang="pl-PL" sz="1400" b="0" i="0" u="none" strike="noStrike" kern="1200" spc="225" baseline="0" dirty="0">
                <a:solidFill>
                  <a:schemeClr val="tx1"/>
                </a:solidFill>
                <a:latin typeface="Malleable-FP Thin" panose="00000500000000000000" pitchFamily="50" charset="0"/>
                <a:ea typeface="+mn-ea"/>
                <a:cs typeface="+mn-cs"/>
              </a:rPr>
              <a:t>01</a:t>
            </a:r>
            <a:r>
              <a:rPr lang="en-US" sz="1400" b="0" i="0" u="none" strike="noStrike" kern="1200" spc="225" baseline="0" dirty="0">
                <a:solidFill>
                  <a:schemeClr val="tx1"/>
                </a:solidFill>
                <a:latin typeface="Malleable-FP Thin" panose="00000500000000000000" pitchFamily="50" charset="0"/>
                <a:ea typeface="+mn-ea"/>
                <a:cs typeface="+mn-cs"/>
              </a:rPr>
              <a:t> | </a:t>
            </a:r>
            <a:r>
              <a:rPr lang="pl-PL" sz="1400" b="0" i="0" u="none" strike="noStrike" kern="1200" spc="225" baseline="0" dirty="0">
                <a:solidFill>
                  <a:schemeClr val="tx1"/>
                </a:solidFill>
                <a:latin typeface="Malleable-FP Thin" panose="00000500000000000000" pitchFamily="50" charset="0"/>
                <a:ea typeface="+mn-ea"/>
                <a:cs typeface="+mn-cs"/>
              </a:rPr>
              <a:t>Jarosław Ogiegło</a:t>
            </a:r>
            <a:endParaRPr lang="en-US" sz="1400" spc="0" dirty="0">
              <a:latin typeface="Malleable-FP Thin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59" y="397323"/>
            <a:ext cx="2315431" cy="560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915" y="0"/>
            <a:ext cx="104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2" r:id="rId2"/>
    <p:sldLayoutId id="2147483668" r:id="rId3"/>
    <p:sldLayoutId id="2147483664" r:id="rId4"/>
    <p:sldLayoutId id="2147483665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69770" y="514247"/>
            <a:ext cx="5510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kern="1200" spc="225" baseline="0" dirty="0">
                <a:solidFill>
                  <a:schemeClr val="bg1"/>
                </a:solidFill>
                <a:latin typeface="Malleable-FP" panose="00000500000000000000" pitchFamily="50" charset="0"/>
                <a:ea typeface="+mn-ea"/>
                <a:cs typeface="+mn-cs"/>
              </a:rPr>
              <a:t>PRESENTATION TITLE | </a:t>
            </a:r>
            <a:r>
              <a:rPr lang="en-US" sz="1400" b="0" i="0" u="none" strike="noStrike" kern="1200" spc="225" baseline="0" dirty="0">
                <a:solidFill>
                  <a:schemeClr val="bg1"/>
                </a:solidFill>
                <a:latin typeface="Malleable-FP Thin" panose="00000500000000000000" pitchFamily="50" charset="0"/>
                <a:ea typeface="+mn-ea"/>
                <a:cs typeface="+mn-cs"/>
              </a:rPr>
              <a:t>RRRR.MM.DD | Author Name</a:t>
            </a:r>
            <a:endParaRPr lang="en-US" sz="1400" spc="0" dirty="0">
              <a:solidFill>
                <a:schemeClr val="bg1"/>
              </a:solidFill>
              <a:latin typeface="Malleable-FP Thin" panose="000005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911" y="0"/>
            <a:ext cx="104775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943" y="401652"/>
            <a:ext cx="2322286" cy="5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1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1" t="9364" r="11001"/>
          <a:stretch/>
        </p:blipFill>
        <p:spPr>
          <a:xfrm>
            <a:off x="-28890" y="-14531"/>
            <a:ext cx="6073953" cy="6872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41" y="188264"/>
            <a:ext cx="2315431" cy="5603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016172" y="1596573"/>
            <a:ext cx="57782" cy="464457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2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building-securing-restful-api-aspdotnet" TargetMode="External"/><Relationship Id="rId2" Type="http://schemas.openxmlformats.org/officeDocument/2006/relationships/hyperlink" Target="https://app.pluralsight.com/library/courses/oauth2-openid-connect-angular-aspdotne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7798" y="1330725"/>
            <a:ext cx="4047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spc="225" dirty="0">
                <a:latin typeface="Malleable-FP" panose="00000500000000000000" pitchFamily="50" charset="0"/>
              </a:rPr>
              <a:t>Autoryzacja, Autentykacja, Oauth 2.0, OpenId</a:t>
            </a:r>
            <a:endParaRPr lang="en-US" sz="2400" spc="225" dirty="0">
              <a:latin typeface="Malleable-FP" panose="000005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7798" y="2703012"/>
            <a:ext cx="4047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Malleable-FP" panose="00000500000000000000" pitchFamily="50" charset="0"/>
              </a:rPr>
              <a:t>2017</a:t>
            </a:r>
            <a:r>
              <a:rPr lang="en-US" sz="1500" dirty="0">
                <a:latin typeface="Malleable-FP" panose="00000500000000000000" pitchFamily="50" charset="0"/>
              </a:rPr>
              <a:t>.</a:t>
            </a:r>
            <a:r>
              <a:rPr lang="pl-PL" sz="1500" dirty="0">
                <a:latin typeface="Malleable-FP" panose="00000500000000000000" pitchFamily="50" charset="0"/>
              </a:rPr>
              <a:t>03</a:t>
            </a:r>
            <a:r>
              <a:rPr lang="en-US" sz="1500" dirty="0">
                <a:latin typeface="Malleable-FP" panose="00000500000000000000" pitchFamily="50" charset="0"/>
              </a:rPr>
              <a:t>.</a:t>
            </a:r>
            <a:r>
              <a:rPr lang="pl-PL" sz="1500" dirty="0">
                <a:latin typeface="Malleable-FP" panose="00000500000000000000" pitchFamily="50" charset="0"/>
              </a:rPr>
              <a:t>01</a:t>
            </a:r>
            <a:r>
              <a:rPr lang="en-US" sz="1500" dirty="0">
                <a:latin typeface="Malleable-FP" panose="00000500000000000000" pitchFamily="50" charset="0"/>
              </a:rPr>
              <a:t>  | </a:t>
            </a:r>
            <a:r>
              <a:rPr lang="pl-PL" sz="1500" dirty="0">
                <a:latin typeface="Malleable-FP Thin" panose="00000500000000000000" pitchFamily="50" charset="0"/>
              </a:rPr>
              <a:t>Jarosław Ogiegło</a:t>
            </a:r>
            <a:r>
              <a:rPr lang="en-US" sz="1500" dirty="0">
                <a:latin typeface="Malleable-FP Thin" panose="00000500000000000000" pitchFamily="50" charset="0"/>
              </a:rPr>
              <a:t> </a:t>
            </a:r>
            <a:br>
              <a:rPr lang="en-US" sz="1500" dirty="0">
                <a:latin typeface="Malleable-FP Thin" panose="00000500000000000000" pitchFamily="50" charset="0"/>
              </a:rPr>
            </a:br>
            <a:endParaRPr lang="en-US" sz="1500" dirty="0">
              <a:latin typeface="Malleable-FP Thi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288097" y="2560389"/>
            <a:ext cx="3487744" cy="4297611"/>
          </a:xfrm>
        </p:spPr>
        <p:txBody>
          <a:bodyPr/>
          <a:lstStyle/>
          <a:p>
            <a:r>
              <a:rPr lang="pl-PL" sz="1800" dirty="0"/>
              <a:t>Sub – user identity</a:t>
            </a:r>
            <a:endParaRPr lang="en-US" sz="1800" dirty="0"/>
          </a:p>
          <a:p>
            <a:r>
              <a:rPr lang="pl-PL" sz="1800" dirty="0"/>
              <a:t>Iss – issuing authority</a:t>
            </a:r>
            <a:endParaRPr lang="en-US" sz="1800" dirty="0"/>
          </a:p>
          <a:p>
            <a:r>
              <a:rPr lang="pl-PL" sz="1800" dirty="0"/>
              <a:t>Aud - audience</a:t>
            </a:r>
            <a:endParaRPr lang="en-US" sz="1800" dirty="0"/>
          </a:p>
          <a:p>
            <a:r>
              <a:rPr lang="pl-PL" sz="1800" dirty="0"/>
              <a:t>Nonce</a:t>
            </a:r>
            <a:endParaRPr lang="en-US" sz="1800" dirty="0"/>
          </a:p>
          <a:p>
            <a:r>
              <a:rPr lang="pl-PL" sz="1800" dirty="0"/>
              <a:t>Acr – authentication strength definition</a:t>
            </a:r>
            <a:endParaRPr lang="en-US" sz="1800" dirty="0"/>
          </a:p>
          <a:p>
            <a:r>
              <a:rPr lang="pl-PL" sz="1800" dirty="0"/>
              <a:t>Exp – expidation time</a:t>
            </a:r>
            <a:endParaRPr lang="en-US" sz="1800" dirty="0"/>
          </a:p>
          <a:p>
            <a:r>
              <a:rPr lang="en-US" sz="1800" dirty="0"/>
              <a:t>May include additional </a:t>
            </a:r>
            <a:r>
              <a:rPr lang="pl-PL" sz="1800" dirty="0"/>
              <a:t>user details</a:t>
            </a:r>
            <a:endParaRPr lang="en-US" sz="1800" dirty="0"/>
          </a:p>
          <a:p>
            <a:r>
              <a:rPr lang="en-US" sz="1800" dirty="0"/>
              <a:t>Is digitally signed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5531" y="1092334"/>
            <a:ext cx="7886700" cy="1325562"/>
          </a:xfrm>
          <a:prstGeom prst="rect">
            <a:avLst/>
          </a:prstGeom>
        </p:spPr>
        <p:txBody>
          <a:bodyPr/>
          <a:lstStyle/>
          <a:p>
            <a:r>
              <a:rPr lang="pl-PL" dirty="0">
                <a:latin typeface="Malleable-FP" panose="00000500000000000000" pitchFamily="50" charset="0"/>
              </a:rPr>
              <a:t>OpenID token</a:t>
            </a:r>
            <a:endParaRPr lang="en-GB" dirty="0">
              <a:latin typeface="Malleable-FP" panose="000005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9" y="2417896"/>
            <a:ext cx="4311818" cy="29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9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5795" y="1117851"/>
            <a:ext cx="4435103" cy="957299"/>
          </a:xfrm>
        </p:spPr>
        <p:txBody>
          <a:bodyPr/>
          <a:lstStyle/>
          <a:p>
            <a:r>
              <a:rPr lang="pl-PL" dirty="0"/>
              <a:t>Role</a:t>
            </a:r>
          </a:p>
          <a:p>
            <a:endParaRPr lang="en-US" dirty="0">
              <a:latin typeface="Calibri Light (Headings)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D06142C-1AA4-405C-9DF3-638D73B05C2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95" y="1706669"/>
            <a:ext cx="3274517" cy="1003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550" y="2386375"/>
            <a:ext cx="4181475" cy="122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98" y="3615100"/>
            <a:ext cx="4171950" cy="1200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550" y="4843825"/>
            <a:ext cx="41052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6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4124" y="1095078"/>
            <a:ext cx="4681846" cy="957299"/>
          </a:xfrm>
        </p:spPr>
        <p:txBody>
          <a:bodyPr/>
          <a:lstStyle/>
          <a:p>
            <a:r>
              <a:rPr lang="pl-PL" dirty="0"/>
              <a:t>Rodzaje klientów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sz="3600" dirty="0">
                <a:latin typeface="Malleable-FP" panose="00000500000000000000" pitchFamily="50" charset="0"/>
              </a:rPr>
              <a:t>Bezpieczni (MVC)</a:t>
            </a:r>
          </a:p>
          <a:p>
            <a:endParaRPr lang="pl-PL" sz="3600" dirty="0">
              <a:latin typeface="Malleable-FP" panose="00000500000000000000" pitchFamily="50" charset="0"/>
            </a:endParaRPr>
          </a:p>
          <a:p>
            <a:r>
              <a:rPr lang="pl-PL" sz="3600" dirty="0">
                <a:latin typeface="Malleable-FP" panose="00000500000000000000" pitchFamily="50" charset="0"/>
              </a:rPr>
              <a:t>Klienci, którzy nie są w stanie utrzymać pufności swoich danych (Javascript, IOS, Android)</a:t>
            </a:r>
            <a:endParaRPr lang="en-GB" sz="3600" dirty="0">
              <a:latin typeface="Malleable-FP" panose="00000500000000000000" pitchFamily="50" charset="0"/>
            </a:endParaRPr>
          </a:p>
          <a:p>
            <a:endParaRPr lang="en-GB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D06142C-1AA4-405C-9DF3-638D73B05C2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1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94124" y="1113647"/>
            <a:ext cx="6269411" cy="957299"/>
          </a:xfrm>
        </p:spPr>
        <p:txBody>
          <a:bodyPr/>
          <a:lstStyle/>
          <a:p>
            <a:r>
              <a:rPr lang="pl-PL" dirty="0"/>
              <a:t>Authorization Server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sz="3600" dirty="0">
                <a:latin typeface="Malleable-FP" panose="00000500000000000000" pitchFamily="50" charset="0"/>
              </a:rPr>
              <a:t>Authorization endpoint – wymiana danych autoryzacyjnych na upoważnienie (authorization code)</a:t>
            </a:r>
          </a:p>
          <a:p>
            <a:r>
              <a:rPr lang="pl-PL" sz="3600" dirty="0">
                <a:latin typeface="Malleable-FP" panose="00000500000000000000" pitchFamily="50" charset="0"/>
              </a:rPr>
              <a:t>Token endpoint – wymiana upoważnienia na token autorizacyjny </a:t>
            </a:r>
          </a:p>
          <a:p>
            <a:r>
              <a:rPr lang="pl-PL" sz="3600" dirty="0">
                <a:latin typeface="Malleable-FP" panose="00000500000000000000" pitchFamily="50" charset="0"/>
              </a:rPr>
              <a:t>Redirection endpoint – cel przekierowania klienta</a:t>
            </a:r>
            <a:endParaRPr lang="en-GB" sz="3600" dirty="0">
              <a:latin typeface="Malleable-FP" panose="000005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06142C-1AA4-405C-9DF3-638D73B05C2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4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06142C-1AA4-405C-9DF3-638D73B05C2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84" y="1443318"/>
            <a:ext cx="7194801" cy="47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71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Client Credentials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Only for confidential clients</a:t>
            </a:r>
          </a:p>
          <a:p>
            <a:r>
              <a:rPr lang="pl-PL" dirty="0"/>
              <a:t>Client credentials: client id, client secret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06142C-1AA4-405C-9DF3-638D73B05C2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2" y="3171481"/>
            <a:ext cx="7978923" cy="24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9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1202407"/>
            <a:ext cx="7886700" cy="1325563"/>
          </a:xfrm>
        </p:spPr>
        <p:txBody>
          <a:bodyPr/>
          <a:lstStyle/>
          <a:p>
            <a:r>
              <a:rPr lang="pl-PL" dirty="0">
                <a:latin typeface="Malleable-FP" panose="00000500000000000000" pitchFamily="50" charset="0"/>
              </a:rPr>
              <a:t>Implicit Flow</a:t>
            </a:r>
            <a:endParaRPr lang="en-GB" dirty="0">
              <a:latin typeface="Malleable-FP" panose="000005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98475"/>
            <a:ext cx="384175" cy="411163"/>
          </a:xfrm>
          <a:prstGeom prst="rect">
            <a:avLst/>
          </a:prstGeom>
        </p:spPr>
        <p:txBody>
          <a:bodyPr/>
          <a:lstStyle/>
          <a:p>
            <a:fld id="{CD06142C-1AA4-405C-9DF3-638D73B05C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91" y="1865188"/>
            <a:ext cx="8473119" cy="417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7811" y="1125289"/>
            <a:ext cx="7886700" cy="1325563"/>
          </a:xfrm>
        </p:spPr>
        <p:txBody>
          <a:bodyPr/>
          <a:lstStyle/>
          <a:p>
            <a:r>
              <a:rPr lang="pl-PL" dirty="0">
                <a:latin typeface="Malleable-FP" panose="00000500000000000000" pitchFamily="50" charset="0"/>
              </a:rPr>
              <a:t>Authorization Code</a:t>
            </a:r>
            <a:endParaRPr lang="en-GB" dirty="0">
              <a:latin typeface="Malleable-FP" panose="000005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98475"/>
            <a:ext cx="384175" cy="411163"/>
          </a:xfrm>
          <a:prstGeom prst="rect">
            <a:avLst/>
          </a:prstGeom>
        </p:spPr>
        <p:txBody>
          <a:bodyPr/>
          <a:lstStyle/>
          <a:p>
            <a:fld id="{CD06142C-1AA4-405C-9DF3-638D73B05C2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17" y="2450852"/>
            <a:ext cx="7783394" cy="333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4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94124" y="1825625"/>
            <a:ext cx="8060531" cy="3917950"/>
          </a:xfrm>
        </p:spPr>
        <p:txBody>
          <a:bodyPr/>
          <a:lstStyle/>
          <a:p>
            <a:r>
              <a:rPr lang="pl-PL" dirty="0">
                <a:latin typeface="Malleable-FP" panose="00000500000000000000" pitchFamily="50" charset="0"/>
              </a:rPr>
              <a:t>Warstwa zbudowana na Oauth 2.0 (access_token)</a:t>
            </a:r>
          </a:p>
          <a:p>
            <a:r>
              <a:rPr lang="pl-PL" dirty="0">
                <a:latin typeface="Malleable-FP" panose="00000500000000000000" pitchFamily="50" charset="0"/>
              </a:rPr>
              <a:t>Definiuje UserInfo endpoint</a:t>
            </a:r>
          </a:p>
          <a:p>
            <a:r>
              <a:rPr lang="pl-PL" dirty="0">
                <a:latin typeface="Malleable-FP" panose="00000500000000000000" pitchFamily="50" charset="0"/>
              </a:rPr>
              <a:t>Umożliwia pozystkanie id_token</a:t>
            </a:r>
          </a:p>
          <a:p>
            <a:r>
              <a:rPr lang="pl-PL" dirty="0">
                <a:latin typeface="Malleable-FP" panose="00000500000000000000" pitchFamily="50" charset="0"/>
              </a:rPr>
              <a:t>Rozszerza Hybrid i Authorization Code</a:t>
            </a:r>
            <a:endParaRPr lang="en-GB" dirty="0">
              <a:latin typeface="Malleable-FP" panose="000005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4124" y="965200"/>
            <a:ext cx="7886700" cy="739775"/>
          </a:xfrm>
          <a:prstGeom prst="rect">
            <a:avLst/>
          </a:prstGeom>
        </p:spPr>
        <p:txBody>
          <a:bodyPr/>
          <a:lstStyle/>
          <a:p>
            <a:r>
              <a:rPr lang="pl-PL" dirty="0">
                <a:latin typeface="Malleable-FP" panose="00000500000000000000" pitchFamily="50" charset="0"/>
              </a:rPr>
              <a:t>OpenID Connect</a:t>
            </a:r>
            <a:endParaRPr lang="en-GB" dirty="0">
              <a:latin typeface="Malleable-FP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3742883"/>
            <a:ext cx="6524625" cy="2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9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94124" y="1286093"/>
            <a:ext cx="4681846" cy="957299"/>
          </a:xfrm>
        </p:spPr>
        <p:txBody>
          <a:bodyPr/>
          <a:lstStyle/>
          <a:p>
            <a:r>
              <a:rPr lang="pl-PL" dirty="0"/>
              <a:t>Źródła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>
                <a:latin typeface="Malleable-FP" panose="00000500000000000000" pitchFamily="50" charset="0"/>
              </a:rPr>
              <a:t>Kevin Dockx - </a:t>
            </a:r>
            <a:r>
              <a:rPr lang="en-US" dirty="0">
                <a:latin typeface="Malleable-FP" panose="00000500000000000000" pitchFamily="50" charset="0"/>
              </a:rPr>
              <a:t>OAuth2 and OpenID Connect Strategies for Angular and ASP.NET</a:t>
            </a:r>
            <a:endParaRPr lang="en-US" dirty="0">
              <a:latin typeface="Malleable-FP" panose="00000500000000000000" pitchFamily="50" charset="0"/>
              <a:hlinkClick r:id="rId2" tooltip="OAuth2 and OpenID Connect Strategies for Angular and ASP.NET"/>
            </a:endParaRPr>
          </a:p>
          <a:p>
            <a:r>
              <a:rPr lang="pl-PL" dirty="0">
                <a:latin typeface="Malleable-FP" panose="00000500000000000000" pitchFamily="50" charset="0"/>
              </a:rPr>
              <a:t>Kevin Dockx - </a:t>
            </a:r>
            <a:r>
              <a:rPr lang="en-US" dirty="0">
                <a:latin typeface="Malleable-FP" panose="00000500000000000000" pitchFamily="50" charset="0"/>
              </a:rPr>
              <a:t>Building and Securing a RESTful API for Multiple Clients in ASP.NET</a:t>
            </a:r>
            <a:endParaRPr lang="en-US" dirty="0">
              <a:latin typeface="Malleable-FP" panose="00000500000000000000" pitchFamily="50" charset="0"/>
              <a:hlinkClick r:id="rId3" tooltip="Building and Securing a RESTful API for Multiple Clients in ASP.NET"/>
            </a:endParaRPr>
          </a:p>
          <a:p>
            <a:r>
              <a:rPr lang="en-GB" dirty="0">
                <a:latin typeface="Malleable-FP" panose="00000500000000000000" pitchFamily="50" charset="0"/>
              </a:rPr>
              <a:t>https://github.com/IdentityServer/IdentityServer3</a:t>
            </a:r>
            <a:endParaRPr lang="pl-PL" dirty="0">
              <a:latin typeface="Malleable-FP" panose="00000500000000000000" pitchFamily="50" charset="0"/>
            </a:endParaRPr>
          </a:p>
          <a:p>
            <a:r>
              <a:rPr lang="en-GB" dirty="0">
                <a:latin typeface="Malleable-FP" panose="00000500000000000000" pitchFamily="50" charset="0"/>
              </a:rPr>
              <a:t>https://jwt.io/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06142C-1AA4-405C-9DF3-638D73B05C2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9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Plan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Podstawowe definicje</a:t>
            </a:r>
          </a:p>
          <a:p>
            <a:r>
              <a:rPr lang="pl-PL" dirty="0"/>
              <a:t>Historia</a:t>
            </a:r>
          </a:p>
          <a:p>
            <a:r>
              <a:rPr lang="pl-PL" dirty="0"/>
              <a:t>Oauth 2.0</a:t>
            </a:r>
          </a:p>
          <a:p>
            <a:pPr lvl="1"/>
            <a:r>
              <a:rPr lang="pl-PL" dirty="0"/>
              <a:t>Tokeny</a:t>
            </a:r>
          </a:p>
          <a:p>
            <a:pPr lvl="1"/>
            <a:r>
              <a:rPr lang="pl-PL" dirty="0"/>
              <a:t>Client Credential flow</a:t>
            </a:r>
          </a:p>
          <a:p>
            <a:pPr lvl="1"/>
            <a:r>
              <a:rPr lang="pl-PL" dirty="0"/>
              <a:t>Implicit flow</a:t>
            </a:r>
          </a:p>
          <a:p>
            <a:pPr lvl="1"/>
            <a:r>
              <a:rPr lang="pl-PL" dirty="0"/>
              <a:t>Authorization Code flow</a:t>
            </a:r>
          </a:p>
          <a:p>
            <a:r>
              <a:rPr lang="pl-PL" dirty="0"/>
              <a:t>OpenId Connect</a:t>
            </a:r>
          </a:p>
          <a:p>
            <a:pPr lvl="1"/>
            <a:r>
              <a:rPr lang="pl-PL" dirty="0"/>
              <a:t>Hybrid flow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498" y="2124074"/>
            <a:ext cx="2181003" cy="28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43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7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>
                <a:latin typeface="Malleable-FP" panose="00000500000000000000" pitchFamily="50" charset="0"/>
              </a:rPr>
              <a:t>Autoryzacja (Authorization) – kontrola dostępu</a:t>
            </a:r>
          </a:p>
          <a:p>
            <a:endParaRPr lang="pl-PL" dirty="0">
              <a:latin typeface="Malleable-FP" panose="00000500000000000000" pitchFamily="50" charset="0"/>
            </a:endParaRPr>
          </a:p>
          <a:p>
            <a:endParaRPr lang="pl-PL" dirty="0">
              <a:latin typeface="Malleable-FP" panose="00000500000000000000" pitchFamily="50" charset="0"/>
            </a:endParaRPr>
          </a:p>
          <a:p>
            <a:r>
              <a:rPr lang="pl-PL" dirty="0">
                <a:latin typeface="Malleable-FP" panose="00000500000000000000" pitchFamily="50" charset="0"/>
              </a:rPr>
              <a:t>Authentication – tożsamość użytkownika</a:t>
            </a:r>
          </a:p>
          <a:p>
            <a:endParaRPr lang="pl-PL" dirty="0">
              <a:latin typeface="Malleable-FP" panose="00000500000000000000" pitchFamily="50" charset="0"/>
            </a:endParaRPr>
          </a:p>
          <a:p>
            <a:endParaRPr lang="en-GB" dirty="0">
              <a:latin typeface="Malleable-FP" panose="000005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4124" y="10890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l-PL" dirty="0">
                <a:latin typeface="Malleable-FP" panose="00000500000000000000" pitchFamily="50" charset="0"/>
              </a:rPr>
              <a:t>Podstawowe definicje</a:t>
            </a:r>
            <a:endParaRPr lang="en-GB" dirty="0">
              <a:latin typeface="Malleable-FP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32" y="3767576"/>
            <a:ext cx="6767513" cy="1866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34" y="1703826"/>
            <a:ext cx="2024811" cy="20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1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Forms authentication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06142C-1AA4-405C-9DF3-638D73B05C2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97" y="2000250"/>
            <a:ext cx="8352738" cy="36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94097" y="1454150"/>
            <a:ext cx="8060531" cy="3917950"/>
          </a:xfrm>
        </p:spPr>
        <p:txBody>
          <a:bodyPr/>
          <a:lstStyle/>
          <a:p>
            <a:r>
              <a:rPr lang="pl-PL" sz="2800" dirty="0"/>
              <a:t>Forms authentication</a:t>
            </a:r>
          </a:p>
          <a:p>
            <a:pPr marL="0" indent="0">
              <a:buNone/>
            </a:pPr>
            <a:endParaRPr lang="pl-PL" sz="2800" dirty="0"/>
          </a:p>
          <a:p>
            <a:pPr lvl="1"/>
            <a:r>
              <a:rPr lang="pl-PL" sz="2800" dirty="0"/>
              <a:t>Token in cookie or querystring</a:t>
            </a:r>
          </a:p>
          <a:p>
            <a:pPr marL="342900" lvl="1" indent="0">
              <a:buNone/>
            </a:pPr>
            <a:endParaRPr lang="pl-PL" sz="2800" dirty="0"/>
          </a:p>
          <a:p>
            <a:pPr lvl="1"/>
            <a:r>
              <a:rPr lang="pl-PL" sz="2800" dirty="0"/>
              <a:t>Exclusively for web pages</a:t>
            </a:r>
          </a:p>
          <a:p>
            <a:pPr marL="342900" lvl="1" indent="0">
              <a:buNone/>
            </a:pPr>
            <a:endParaRPr lang="pl-PL" sz="2800" dirty="0"/>
          </a:p>
          <a:p>
            <a:pPr lvl="1"/>
            <a:r>
              <a:rPr lang="pl-PL" sz="2800" dirty="0"/>
              <a:t>No security for the API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06142C-1AA4-405C-9DF3-638D73B05C2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8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Passive Federation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06142C-1AA4-405C-9DF3-638D73B05C2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75" y="1676400"/>
            <a:ext cx="8538420" cy="36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Passive Federation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>
                <a:latin typeface="Malleable-FP" panose="00000500000000000000" pitchFamily="50" charset="0"/>
              </a:rPr>
              <a:t>W .NET: ws-federation, ws-security</a:t>
            </a:r>
          </a:p>
          <a:p>
            <a:r>
              <a:rPr lang="pl-PL" dirty="0">
                <a:latin typeface="Malleable-FP" panose="00000500000000000000" pitchFamily="50" charset="0"/>
              </a:rPr>
              <a:t>WCF, SOAP</a:t>
            </a:r>
          </a:p>
          <a:p>
            <a:r>
              <a:rPr lang="pl-PL" dirty="0">
                <a:latin typeface="Malleable-FP" panose="00000500000000000000" pitchFamily="50" charset="0"/>
              </a:rPr>
              <a:t>Do użycia tylko z technologiami .NET</a:t>
            </a:r>
          </a:p>
          <a:p>
            <a:r>
              <a:rPr lang="pl-PL" dirty="0">
                <a:latin typeface="Malleable-FP" panose="00000500000000000000" pitchFamily="50" charset="0"/>
              </a:rPr>
              <a:t>Zaufanie pomiędzy STS a klientem (niebezpieczne dla aplikacji mobilnych)</a:t>
            </a:r>
            <a:endParaRPr lang="en-GB" dirty="0">
              <a:latin typeface="Malleable-FP" panose="000005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06142C-1AA4-405C-9DF3-638D73B05C2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55" y="3933824"/>
            <a:ext cx="1816440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62" y="3809999"/>
            <a:ext cx="27908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7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Oauth 2.0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06142C-1AA4-405C-9DF3-638D73B05C2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019" y="1733550"/>
            <a:ext cx="4105006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6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28" y="1323974"/>
            <a:ext cx="2624045" cy="251777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57811" y="1096926"/>
            <a:ext cx="4681846" cy="957299"/>
          </a:xfrm>
        </p:spPr>
        <p:txBody>
          <a:bodyPr/>
          <a:lstStyle/>
          <a:p>
            <a:r>
              <a:rPr lang="pl-PL" dirty="0"/>
              <a:t>JWT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Header</a:t>
            </a:r>
          </a:p>
          <a:p>
            <a:pPr lvl="1"/>
            <a:r>
              <a:rPr lang="pl-PL" dirty="0"/>
              <a:t>Typ</a:t>
            </a:r>
          </a:p>
          <a:p>
            <a:pPr lvl="1"/>
            <a:r>
              <a:rPr lang="pl-PL" dirty="0"/>
              <a:t>Algorytm szyfrowania</a:t>
            </a:r>
          </a:p>
          <a:p>
            <a:r>
              <a:rPr lang="pl-PL" dirty="0"/>
              <a:t>Payload</a:t>
            </a:r>
          </a:p>
          <a:p>
            <a:pPr lvl="1"/>
            <a:r>
              <a:rPr lang="pl-PL" dirty="0"/>
              <a:t>Atrybuty zdefiniowane przez użytkownika (claims, permissions, roles)</a:t>
            </a:r>
          </a:p>
          <a:p>
            <a:r>
              <a:rPr lang="pl-PL" dirty="0"/>
              <a:t>Signature</a:t>
            </a:r>
          </a:p>
          <a:p>
            <a:pPr lvl="1"/>
            <a:r>
              <a:rPr lang="pl-PL" dirty="0"/>
              <a:t>Zaszyfrowany Header i Payload</a:t>
            </a:r>
          </a:p>
          <a:p>
            <a:pPr lvl="1"/>
            <a:r>
              <a:rPr lang="pl-PL" dirty="0"/>
              <a:t>Secret stosowany do szyfrowania należy do odbiorcy i do wysyłającego</a:t>
            </a:r>
          </a:p>
          <a:p>
            <a:pPr lvl="1"/>
            <a:endParaRPr lang="pl-PL" dirty="0"/>
          </a:p>
          <a:p>
            <a:r>
              <a:rPr lang="pl-PL" dirty="0"/>
              <a:t>Format: [zaszyfrowany header].[zaszyfrowany payload].[podpis]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06142C-1AA4-405C-9DF3-638D73B05C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535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_NEGATI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315</Words>
  <Application>Microsoft Office PowerPoint</Application>
  <PresentationFormat>On-screen Show (4:3)</PresentationFormat>
  <Paragraphs>91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Calibri Light (Headings)</vt:lpstr>
      <vt:lpstr>Malleable-FP</vt:lpstr>
      <vt:lpstr>Malleable-FP Thin</vt:lpstr>
      <vt:lpstr>PT Sans</vt:lpstr>
      <vt:lpstr>Wingdings</vt:lpstr>
      <vt:lpstr>COVER</vt:lpstr>
      <vt:lpstr>CONTENT</vt:lpstr>
      <vt:lpstr>CONTENT_NEGATIVE</vt:lpstr>
      <vt:lpstr>END</vt:lpstr>
      <vt:lpstr>PowerPoint Presentation</vt:lpstr>
      <vt:lpstr>PowerPoint Presentation</vt:lpstr>
      <vt:lpstr>Podstawowe definicje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OpenID token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Implicit Flow</vt:lpstr>
      <vt:lpstr>Authorization Code</vt:lpstr>
      <vt:lpstr>OpenID Connect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Jarosław Ogiegło</cp:lastModifiedBy>
  <cp:revision>147</cp:revision>
  <dcterms:created xsi:type="dcterms:W3CDTF">2016-06-22T10:14:21Z</dcterms:created>
  <dcterms:modified xsi:type="dcterms:W3CDTF">2017-03-01T09:52:53Z</dcterms:modified>
</cp:coreProperties>
</file>