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67" r:id="rId6"/>
    <p:sldId id="268" r:id="rId7"/>
    <p:sldId id="257" r:id="rId8"/>
    <p:sldId id="270" r:id="rId9"/>
    <p:sldId id="258" r:id="rId10"/>
    <p:sldId id="259" r:id="rId11"/>
    <p:sldId id="260" r:id="rId12"/>
    <p:sldId id="262" r:id="rId13"/>
    <p:sldId id="263" r:id="rId14"/>
    <p:sldId id="266" r:id="rId15"/>
    <p:sldId id="264" r:id="rId16"/>
    <p:sldId id="265" r:id="rId17"/>
  </p:sldIdLst>
  <p:sldSz cx="6858000" cy="51435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756160" y="357984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216680" y="357984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95640" y="382212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756160" y="382212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216680" y="382212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6640" y="2355840"/>
            <a:ext cx="5184360" cy="533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756160" y="357984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216680" y="357984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95640" y="382212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2756160" y="382212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216680" y="382212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836640" y="2355840"/>
            <a:ext cx="5184360" cy="533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756160" y="357984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216680" y="357984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1295640" y="382212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2756160" y="382212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4216680" y="3822120"/>
            <a:ext cx="139068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6640" y="2355840"/>
            <a:ext cx="5184360" cy="533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/>
        </p:blipFill>
        <p:spPr>
          <a:xfrm>
            <a:off x="0" y="-17640"/>
            <a:ext cx="6876360" cy="51606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06080" y="1347480"/>
            <a:ext cx="5992920" cy="2088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2400" b="1" strike="noStrike" spc="-1">
                <a:solidFill>
                  <a:srgbClr val="FFFFFF"/>
                </a:solidFill>
                <a:latin typeface="Lato"/>
              </a:rPr>
              <a:t>Tytuł wykładu</a:t>
            </a:r>
            <a:endParaRPr lang="pl-P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472680" y="411480"/>
            <a:ext cx="5980320" cy="380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l-PL" sz="2000" b="1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pl-PL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72680" y="996120"/>
            <a:ext cx="5980320" cy="3735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E9591C"/>
              </a:buClr>
              <a:buFont typeface="Wingdings" charset="2"/>
              <a:buChar char=""/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pl-PL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E9591C"/>
              </a:buClr>
              <a:buFont typeface="Wingdings" charset="2"/>
              <a:buChar char="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pl-PL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E9591C"/>
              </a:buClr>
              <a:buFont typeface="Wingdings" charset="2"/>
              <a:buChar char="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E9591C"/>
              </a:buClr>
              <a:buFont typeface="Wingdings" charset="2"/>
              <a:buChar char=""/>
            </a:pPr>
            <a:r>
              <a:rPr lang="pl-PL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pl-PL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E9591C"/>
              </a:buClr>
              <a:buFont typeface="Wingdings" charset="2"/>
              <a:buChar char=""/>
            </a:pPr>
            <a:r>
              <a:rPr lang="pl-PL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pl-PL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5"/>
          <p:cNvPicPr/>
          <p:nvPr/>
        </p:nvPicPr>
        <p:blipFill>
          <a:blip r:embed="rId14"/>
          <a:stretch/>
        </p:blipFill>
        <p:spPr>
          <a:xfrm>
            <a:off x="4680" y="0"/>
            <a:ext cx="6852960" cy="5142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pl-PL" sz="2400" b="1" strike="noStrike" spc="-1">
                <a:solidFill>
                  <a:srgbClr val="FF7100"/>
                </a:solidFill>
                <a:latin typeface="Calibri"/>
              </a:rPr>
              <a:t>Imię i nazwisko prelegenta</a:t>
            </a:r>
            <a:endParaRPr lang="pl-P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808080"/>
                </a:solidFill>
                <a:latin typeface="Arial"/>
              </a:rPr>
              <a:t>Tytuł prezentacji</a:t>
            </a: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78360" y="4155840"/>
            <a:ext cx="4320000" cy="3337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adres@future-processing.com</a:t>
            </a: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819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0640" y="1347480"/>
            <a:ext cx="5616360" cy="208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32360" y="3579840"/>
            <a:ext cx="5992920" cy="35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Auth code flow</a:t>
            </a:r>
          </a:p>
        </p:txBody>
      </p:sp>
      <p:pic>
        <p:nvPicPr>
          <p:cNvPr id="131" name="Obraz 130"/>
          <p:cNvPicPr/>
          <p:nvPr/>
        </p:nvPicPr>
        <p:blipFill>
          <a:blip r:embed="rId2"/>
          <a:stretch/>
        </p:blipFill>
        <p:spPr>
          <a:xfrm>
            <a:off x="360" y="1426680"/>
            <a:ext cx="6857640" cy="332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73680" y="1448640"/>
            <a:ext cx="6118560" cy="339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client_secret i token niewidoczne dla użytkownika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latin typeface="Calibri"/>
              </a:rPr>
              <a:t>Zapobiega różnym atakom (wynikającym ze złej implementacji) (confused deputy problem)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3">
            <a:extLst>
              <a:ext uri="{FF2B5EF4-FFF2-40B4-BE49-F238E27FC236}">
                <a16:creationId xmlns:a16="http://schemas.microsoft.com/office/drawing/2014/main" id="{CBE37C1D-E9C3-4B9E-8A9A-0CF81529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57" y="1647228"/>
            <a:ext cx="6307691" cy="3407209"/>
          </a:xfrm>
          <a:prstGeom prst="rect">
            <a:avLst/>
          </a:prstGeom>
        </p:spPr>
      </p:pic>
      <p:pic>
        <p:nvPicPr>
          <p:cNvPr id="2" name="Obraz 3" descr="Obraz zawierający clipart&#10;&#10;Opis wygenerowany przy bardzo wysokim poziomie pewności">
            <a:extLst>
              <a:ext uri="{FF2B5EF4-FFF2-40B4-BE49-F238E27FC236}">
                <a16:creationId xmlns:a16="http://schemas.microsoft.com/office/drawing/2014/main" id="{5761C701-FE7A-4AB4-BE9E-80281619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006" y="-1152"/>
            <a:ext cx="2743200" cy="15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7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Zagrożenia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420480" y="2171520"/>
            <a:ext cx="5980320" cy="76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  <a:hlinkClick r:id="rId2"/>
              </a:rPr>
              <a:t>https://tools.ietf.org/html/rfc6819</a:t>
            </a:r>
            <a:endParaRPr lang="en-US" sz="3200" b="0" strike="noStrike" spc="-1">
              <a:latin typeface="Arial"/>
            </a:endParaRPr>
          </a:p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295640" y="3579840"/>
            <a:ext cx="4320000" cy="46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6640" y="2355840"/>
            <a:ext cx="518436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1278360" y="4155840"/>
            <a:ext cx="4320000" cy="333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2">
            <a:extLst>
              <a:ext uri="{FF2B5EF4-FFF2-40B4-BE49-F238E27FC236}">
                <a16:creationId xmlns:a16="http://schemas.microsoft.com/office/drawing/2014/main" id="{4E08F13C-6BC9-454C-9E6E-7CF98A052C9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1009" y="709086"/>
            <a:ext cx="5184360" cy="4140934"/>
          </a:xfrm>
        </p:spPr>
        <p:txBody>
          <a:bodyPr>
            <a:normAutofit/>
          </a:bodyPr>
          <a:lstStyle/>
          <a:p>
            <a:r>
              <a:rPr lang="pl-PL" sz="1600" dirty="0">
                <a:cs typeface="Arial"/>
              </a:rPr>
              <a:t>Podstawowe pojęcia.</a:t>
            </a:r>
            <a:endParaRPr lang="pl-PL">
              <a:cs typeface="Arial"/>
            </a:endParaRPr>
          </a:p>
          <a:p>
            <a:r>
              <a:rPr lang="pl-PL" sz="1600" dirty="0">
                <a:cs typeface="Arial"/>
              </a:rPr>
              <a:t>Odrobina historii.</a:t>
            </a:r>
          </a:p>
          <a:p>
            <a:r>
              <a:rPr lang="pl-PL" sz="1600" dirty="0">
                <a:cs typeface="Arial"/>
              </a:rPr>
              <a:t>Kto z kim?</a:t>
            </a:r>
          </a:p>
          <a:p>
            <a:r>
              <a:rPr lang="pl-PL" sz="1600" dirty="0">
                <a:cs typeface="Arial"/>
              </a:rPr>
              <a:t>Oauth2</a:t>
            </a:r>
            <a:r>
              <a:rPr lang="pl-PL" sz="1200" dirty="0">
                <a:cs typeface="Arial"/>
              </a:rPr>
              <a:t>:</a:t>
            </a:r>
          </a:p>
          <a:p>
            <a:pPr lvl="1"/>
            <a:r>
              <a:rPr lang="pl-PL" sz="1200" dirty="0">
                <a:cs typeface="Arial"/>
              </a:rPr>
              <a:t>Client </a:t>
            </a:r>
            <a:r>
              <a:rPr lang="pl-PL" sz="1200" dirty="0" err="1">
                <a:cs typeface="Arial"/>
              </a:rPr>
              <a:t>Credentials</a:t>
            </a:r>
          </a:p>
          <a:p>
            <a:pPr lvl="1"/>
            <a:r>
              <a:rPr lang="pl-PL" sz="1200" dirty="0" err="1">
                <a:cs typeface="Arial"/>
              </a:rPr>
              <a:t>Implicit</a:t>
            </a:r>
          </a:p>
          <a:p>
            <a:pPr lvl="1"/>
            <a:r>
              <a:rPr lang="pl-PL" sz="1200" dirty="0" err="1">
                <a:cs typeface="Arial"/>
              </a:rPr>
              <a:t>Auth</a:t>
            </a:r>
            <a:r>
              <a:rPr lang="pl-PL" sz="1200" dirty="0">
                <a:cs typeface="Arial"/>
              </a:rPr>
              <a:t> </a:t>
            </a:r>
            <a:r>
              <a:rPr lang="pl-PL" sz="1200" dirty="0" err="1">
                <a:cs typeface="Arial"/>
              </a:rPr>
              <a:t>Code</a:t>
            </a:r>
          </a:p>
          <a:p>
            <a:r>
              <a:rPr lang="pl-PL" sz="1600" dirty="0" err="1">
                <a:cs typeface="Arial"/>
              </a:rPr>
              <a:t>OpenId</a:t>
            </a:r>
            <a:r>
              <a:rPr lang="pl-PL" sz="1600" dirty="0">
                <a:cs typeface="Arial"/>
              </a:rPr>
              <a:t> Connect:</a:t>
            </a:r>
          </a:p>
          <a:p>
            <a:pPr lvl="1"/>
            <a:r>
              <a:rPr lang="pl-PL" sz="1200" dirty="0" err="1">
                <a:cs typeface="Arial"/>
              </a:rPr>
              <a:t>Hybrid</a:t>
            </a:r>
          </a:p>
          <a:p>
            <a:r>
              <a:rPr lang="pl-PL" sz="1600" dirty="0">
                <a:cs typeface="Arial"/>
              </a:rPr>
              <a:t>Parę słów o zabawkach (</a:t>
            </a:r>
            <a:r>
              <a:rPr lang="pl-PL" sz="1600" dirty="0" err="1">
                <a:cs typeface="Arial"/>
              </a:rPr>
              <a:t>IdentityServer</a:t>
            </a:r>
            <a:r>
              <a:rPr lang="pl-PL" sz="1600" dirty="0">
                <a:cs typeface="Arial"/>
              </a:rPr>
              <a:t>)</a:t>
            </a:r>
          </a:p>
          <a:p>
            <a:pPr marL="1428750" lvl="2" indent="-514350">
              <a:buAutoNum type="arabicPeriod"/>
            </a:pPr>
            <a:endParaRPr lang="pl-PL" sz="800" dirty="0">
              <a:cs typeface="Arial"/>
            </a:endParaRPr>
          </a:p>
          <a:p>
            <a:pPr marL="0" indent="0">
              <a:buNone/>
            </a:pPr>
            <a:endParaRPr lang="pl-PL" sz="1600" dirty="0">
              <a:cs typeface="Arial"/>
            </a:endParaRPr>
          </a:p>
        </p:txBody>
      </p:sp>
      <p:pic>
        <p:nvPicPr>
          <p:cNvPr id="9" name="Obraz 9" descr="Obraz zawierający osoba&#10;&#10;Opis wygenerowany przy bardzo wysokim poziomie pewności">
            <a:extLst>
              <a:ext uri="{FF2B5EF4-FFF2-40B4-BE49-F238E27FC236}">
                <a16:creationId xmlns:a16="http://schemas.microsoft.com/office/drawing/2014/main" id="{37CBC112-7BEC-4DBA-94C9-7F71A6C2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46" y="808814"/>
            <a:ext cx="3811478" cy="28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2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2BA80E37-2558-47A4-9432-44E93C3AEFE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69600" y="313031"/>
            <a:ext cx="5184360" cy="4140934"/>
          </a:xfrm>
        </p:spPr>
        <p:txBody>
          <a:bodyPr/>
          <a:lstStyle/>
          <a:p>
            <a:r>
              <a:rPr lang="pl-PL">
                <a:cs typeface="Arial"/>
              </a:rPr>
              <a:t>Authentication</a:t>
            </a:r>
          </a:p>
          <a:p>
            <a:endParaRPr lang="pl-PL" dirty="0">
              <a:cs typeface="Arial"/>
            </a:endParaRPr>
          </a:p>
          <a:p>
            <a:r>
              <a:rPr lang="pl-PL">
                <a:cs typeface="Arial"/>
              </a:rPr>
              <a:t>Authorization</a:t>
            </a:r>
            <a:endParaRPr lang="pl-PL" dirty="0">
              <a:cs typeface="Arial"/>
            </a:endParaRPr>
          </a:p>
        </p:txBody>
      </p:sp>
      <p:pic>
        <p:nvPicPr>
          <p:cNvPr id="4" name="Obraz 4" descr="Obraz zawierający osoba, ściana, wewnątrz, mężczyzna&#10;&#10;Opis wygenerowany przy bardzo wysokim poziomie pewności">
            <a:extLst>
              <a:ext uri="{FF2B5EF4-FFF2-40B4-BE49-F238E27FC236}">
                <a16:creationId xmlns:a16="http://schemas.microsoft.com/office/drawing/2014/main" id="{91FF59D7-47E5-449F-AE32-933F7308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46" y="683427"/>
            <a:ext cx="3634323" cy="34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3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2">
            <a:extLst>
              <a:ext uri="{FF2B5EF4-FFF2-40B4-BE49-F238E27FC236}">
                <a16:creationId xmlns:a16="http://schemas.microsoft.com/office/drawing/2014/main" id="{A93BE680-F972-4A4E-87DC-798E8A58FA1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69600" y="313031"/>
            <a:ext cx="3230143" cy="4140934"/>
          </a:xfrm>
        </p:spPr>
        <p:txBody>
          <a:bodyPr/>
          <a:lstStyle/>
          <a:p>
            <a:r>
              <a:rPr lang="pl-PL">
                <a:cs typeface="Arial"/>
              </a:rPr>
              <a:t>Authentication – Uwierzytelnianie</a:t>
            </a:r>
            <a:endParaRPr lang="pl-PL"/>
          </a:p>
          <a:p>
            <a:endParaRPr lang="pl-PL" dirty="0">
              <a:cs typeface="Arial"/>
            </a:endParaRPr>
          </a:p>
          <a:p>
            <a:r>
              <a:rPr lang="pl-PL">
                <a:cs typeface="Arial"/>
              </a:rPr>
              <a:t>Authorization - Autoryzacja</a:t>
            </a:r>
            <a:endParaRPr lang="pl-PL" dirty="0">
              <a:cs typeface="Arial"/>
            </a:endParaRPr>
          </a:p>
        </p:txBody>
      </p:sp>
      <p:pic>
        <p:nvPicPr>
          <p:cNvPr id="5" name="Obraz 5" descr="Obraz zawierający osoba, mężczyzna, zewnętrzne, budynek&#10;&#10;Opis wygenerowany przy bardzo wysokim poziomie pewności">
            <a:extLst>
              <a:ext uri="{FF2B5EF4-FFF2-40B4-BE49-F238E27FC236}">
                <a16:creationId xmlns:a16="http://schemas.microsoft.com/office/drawing/2014/main" id="{A20C986F-8145-4BC2-9E43-C3B8632F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45" y="511295"/>
            <a:ext cx="3358040" cy="41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Obraz 120"/>
          <p:cNvPicPr/>
          <p:nvPr/>
        </p:nvPicPr>
        <p:blipFill>
          <a:blip r:embed="rId2"/>
          <a:stretch/>
        </p:blipFill>
        <p:spPr>
          <a:xfrm>
            <a:off x="360" y="1150920"/>
            <a:ext cx="6857640" cy="3992760"/>
          </a:xfrm>
          <a:prstGeom prst="rect">
            <a:avLst/>
          </a:prstGeom>
          <a:ln>
            <a:noFill/>
          </a:ln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61661FC3-D428-4FE2-BC66-AFC4411E2ECD}"/>
              </a:ext>
            </a:extLst>
          </p:cNvPr>
          <p:cNvSpPr txBox="1"/>
          <p:nvPr/>
        </p:nvSpPr>
        <p:spPr>
          <a:xfrm>
            <a:off x="448219" y="128305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pc="-1" dirty="0">
                <a:solidFill>
                  <a:srgbClr val="000000"/>
                </a:solidFill>
                <a:latin typeface="Calibri"/>
              </a:rPr>
              <a:t>Jak to się robiło kiedyś?</a:t>
            </a:r>
            <a:endParaRPr lang="pl-PL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dtytuł 5">
            <a:extLst>
              <a:ext uri="{FF2B5EF4-FFF2-40B4-BE49-F238E27FC236}">
                <a16:creationId xmlns:a16="http://schemas.microsoft.com/office/drawing/2014/main" id="{13A3B94F-A586-467B-BFAF-231538C4AF8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8756" y="-1135696"/>
            <a:ext cx="5184360" cy="5339520"/>
          </a:xfrm>
        </p:spPr>
        <p:txBody>
          <a:bodyPr/>
          <a:lstStyle/>
          <a:p>
            <a:r>
              <a:rPr lang="pl-PL" dirty="0">
                <a:cs typeface="Arial"/>
              </a:rPr>
              <a:t>Użytkownik</a:t>
            </a:r>
          </a:p>
          <a:p>
            <a:r>
              <a:rPr lang="pl-PL" dirty="0">
                <a:cs typeface="Arial"/>
              </a:rPr>
              <a:t>Aplikacja kliencka</a:t>
            </a:r>
            <a:endParaRPr lang="pl-PL" dirty="0"/>
          </a:p>
          <a:p>
            <a:r>
              <a:rPr lang="pl-PL" dirty="0">
                <a:cs typeface="Arial"/>
              </a:rPr>
              <a:t>Serwer autoryzacyjny (Identity)</a:t>
            </a:r>
          </a:p>
          <a:p>
            <a:r>
              <a:rPr lang="pl-PL" dirty="0">
                <a:cs typeface="Arial"/>
              </a:rPr>
              <a:t>Server z zasobami</a:t>
            </a:r>
          </a:p>
          <a:p>
            <a:endParaRPr lang="pl-PL" dirty="0">
              <a:cs typeface="Arial"/>
            </a:endParaRPr>
          </a:p>
        </p:txBody>
      </p:sp>
      <p:pic>
        <p:nvPicPr>
          <p:cNvPr id="9" name="Obraz 9">
            <a:extLst>
              <a:ext uri="{FF2B5EF4-FFF2-40B4-BE49-F238E27FC236}">
                <a16:creationId xmlns:a16="http://schemas.microsoft.com/office/drawing/2014/main" id="{B06CF651-B990-47B0-99E9-B73E61988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89" y="2463472"/>
            <a:ext cx="2935437" cy="23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3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85640" y="555480"/>
            <a:ext cx="5980320" cy="380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endParaRPr lang="pl-PL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Obraz 122"/>
          <p:cNvPicPr/>
          <p:nvPr/>
        </p:nvPicPr>
        <p:blipFill>
          <a:blip r:embed="rId2"/>
          <a:stretch/>
        </p:blipFill>
        <p:spPr>
          <a:xfrm>
            <a:off x="274320" y="1280160"/>
            <a:ext cx="6126480" cy="3397680"/>
          </a:xfrm>
          <a:prstGeom prst="rect">
            <a:avLst/>
          </a:prstGeom>
          <a:ln>
            <a:noFill/>
          </a:ln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E7F490B5-5B9A-4D2A-A8F5-F878E5A3939C}"/>
              </a:ext>
            </a:extLst>
          </p:cNvPr>
          <p:cNvSpPr txBox="1"/>
          <p:nvPr/>
        </p:nvSpPr>
        <p:spPr>
          <a:xfrm>
            <a:off x="448219" y="128305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pc="-1">
                <a:solidFill>
                  <a:srgbClr val="000000"/>
                </a:solidFill>
                <a:latin typeface="Calibri"/>
              </a:rPr>
              <a:t>Podstawą</a:t>
            </a:r>
            <a:r>
              <a:rPr lang="pl-PL" spc="-1">
                <a:solidFill>
                  <a:srgbClr val="000000"/>
                </a:solidFill>
                <a:latin typeface="Calibri"/>
                <a:cs typeface="Calibri"/>
              </a:rPr>
              <a:t> każdego związku jest zaufanie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Obraz 124"/>
          <p:cNvPicPr/>
          <p:nvPr/>
        </p:nvPicPr>
        <p:blipFill>
          <a:blip r:embed="rId2"/>
          <a:stretch/>
        </p:blipFill>
        <p:spPr>
          <a:xfrm>
            <a:off x="55440" y="1737360"/>
            <a:ext cx="6766200" cy="2311200"/>
          </a:xfrm>
          <a:prstGeom prst="rect">
            <a:avLst/>
          </a:prstGeom>
          <a:ln>
            <a:noFill/>
          </a:ln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858AD872-AD24-4998-9B73-2A47E90CE459}"/>
              </a:ext>
            </a:extLst>
          </p:cNvPr>
          <p:cNvSpPr txBox="1"/>
          <p:nvPr/>
        </p:nvSpPr>
        <p:spPr>
          <a:xfrm>
            <a:off x="448219" y="128305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pc="-1">
                <a:solidFill>
                  <a:srgbClr val="000000"/>
                </a:solidFill>
                <a:latin typeface="Calibri"/>
              </a:rPr>
              <a:t>Client Credentials flow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Implicit flow</a:t>
            </a:r>
          </a:p>
        </p:txBody>
      </p:sp>
      <p:pic>
        <p:nvPicPr>
          <p:cNvPr id="127" name="Obraz 126"/>
          <p:cNvPicPr/>
          <p:nvPr/>
        </p:nvPicPr>
        <p:blipFill>
          <a:blip r:embed="rId2"/>
          <a:stretch/>
        </p:blipFill>
        <p:spPr>
          <a:xfrm>
            <a:off x="0" y="1413720"/>
            <a:ext cx="6857640" cy="297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0</Words>
  <Application>Microsoft Office PowerPoint</Application>
  <PresentationFormat>Niestandardowy</PresentationFormat>
  <Paragraphs>0</Paragraphs>
  <Slides>14</Slides>
  <Notes>0</Notes>
  <HiddenSlides>0</HiddenSlides>
  <ScaleCrop>false</ScaleCrop>
  <HeadingPairs>
    <vt:vector size="4" baseType="variant">
      <vt:variant>
        <vt:lpstr>Motyw</vt:lpstr>
      </vt:variant>
      <vt:variant>
        <vt:i4>3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Future Processing Sp. 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Paweł Grabowski</dc:creator>
  <dc:description/>
  <cp:lastModifiedBy/>
  <cp:revision>217</cp:revision>
  <dcterms:created xsi:type="dcterms:W3CDTF">2015-09-01T06:02:27Z</dcterms:created>
  <dcterms:modified xsi:type="dcterms:W3CDTF">2018-10-29T20:17:52Z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Future Processing Sp. z o.o.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