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68" r:id="rId3"/>
    <p:sldId id="279" r:id="rId4"/>
    <p:sldId id="267" r:id="rId5"/>
    <p:sldId id="273" r:id="rId6"/>
    <p:sldId id="275" r:id="rId7"/>
    <p:sldId id="259" r:id="rId8"/>
    <p:sldId id="276" r:id="rId9"/>
    <p:sldId id="261" r:id="rId10"/>
    <p:sldId id="260" r:id="rId11"/>
    <p:sldId id="280" r:id="rId12"/>
    <p:sldId id="258" r:id="rId13"/>
    <p:sldId id="274" r:id="rId14"/>
    <p:sldId id="277" r:id="rId15"/>
    <p:sldId id="281" r:id="rId16"/>
    <p:sldId id="269" r:id="rId17"/>
    <p:sldId id="270" r:id="rId18"/>
    <p:sldId id="271" r:id="rId19"/>
    <p:sldId id="278" r:id="rId20"/>
    <p:sldId id="257" r:id="rId21"/>
  </p:sldIdLst>
  <p:sldSz cx="9906000" cy="6858000" type="A4"/>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7" clrIdx="0">
    <p:extLst>
      <p:ext uri="{19B8F6BF-5375-455C-9EA6-DF929625EA0E}">
        <p15:presenceInfo xmlns:p15="http://schemas.microsoft.com/office/powerpoint/2012/main" userId="Microsoft Office User" providerId="None"/>
      </p:ext>
    </p:extLst>
  </p:cmAuthor>
  <p:cmAuthor id="2" name="Mansfeldt, Daniel" initials="MD" lastIdx="1" clrIdx="1">
    <p:extLst>
      <p:ext uri="{19B8F6BF-5375-455C-9EA6-DF929625EA0E}">
        <p15:presenceInfo xmlns:p15="http://schemas.microsoft.com/office/powerpoint/2012/main" userId="S-1-5-21-3888906621-1930847792-4098388959-581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A9A9"/>
    <a:srgbClr val="FFCC00"/>
    <a:srgbClr val="CCCC00"/>
    <a:srgbClr val="99FF33"/>
    <a:srgbClr val="CCFF33"/>
    <a:srgbClr val="6699FF"/>
    <a:srgbClr val="FF5959"/>
    <a:srgbClr val="79B560"/>
    <a:srgbClr val="FFFF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6"/>
    <p:restoredTop sz="92209" autoAdjust="0"/>
  </p:normalViewPr>
  <p:slideViewPr>
    <p:cSldViewPr snapToGrid="0">
      <p:cViewPr varScale="1">
        <p:scale>
          <a:sx n="81" d="100"/>
          <a:sy n="81" d="100"/>
        </p:scale>
        <p:origin x="1262" y="58"/>
      </p:cViewPr>
      <p:guideLst>
        <p:guide orient="horz" pos="2160"/>
        <p:guide pos="3120"/>
      </p:guideLst>
    </p:cSldViewPr>
  </p:slideViewPr>
  <p:notesTextViewPr>
    <p:cViewPr>
      <p:scale>
        <a:sx n="1" d="1"/>
        <a:sy n="1" d="1"/>
      </p:scale>
      <p:origin x="0" y="0"/>
    </p:cViewPr>
  </p:notesTextViewPr>
  <p:notesViewPr>
    <p:cSldViewPr snapToGrid="0">
      <p:cViewPr varScale="1">
        <p:scale>
          <a:sx n="153" d="100"/>
          <a:sy n="153" d="100"/>
        </p:scale>
        <p:origin x="308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7-30T09:40:32.320" idx="1">
    <p:pos x="10" y="10"/>
    <p:text>Es ist nicht klar, ob nur Ingenieur kommen. Ich würde hier noch einmal ausdrücklich das Problem beschreiben. Auf einer WZM sitzen ein Werkzeug, welches Metall schneidet etc...</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7-30T09:55:07.685" idx="3">
    <p:pos x="10" y="10"/>
    <p:text>Sollen wir hier noch einen Wert für die Evaluierung eintragen? Um die Kosten der Implementierung zu decken, müssen anhand der Testdaten mind. XY€ eingespart werden. </p:text>
    <p:extLst>
      <p:ext uri="{C676402C-5697-4E1C-873F-D02D1690AC5C}">
        <p15:threadingInfo xmlns:p15="http://schemas.microsoft.com/office/powerpoint/2012/main" timeZoneBias="-120"/>
      </p:ext>
    </p:extLst>
  </p:cm>
  <p:cm authorId="1" dt="2021-07-30T09:56:23.296" idx="7">
    <p:pos x="10" y="146"/>
    <p:text>XY ist dann am besten so gewählt, dass man es im ersten Durchgang nicht, im zweiten aber doch erreicht</p:text>
    <p:extLst>
      <p:ext uri="{C676402C-5697-4E1C-873F-D02D1690AC5C}">
        <p15:threadingInfo xmlns:p15="http://schemas.microsoft.com/office/powerpoint/2012/main" timeZoneBias="-120">
          <p15:parentCm authorId="1"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30T09:42:21.179" idx="2">
    <p:pos x="10" y="10"/>
    <p:text>Hier nochmal das Vorgehensmodell davor </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1-08-02T11:36:54.970" idx="1">
    <p:pos x="10" y="10"/>
    <p:text>Die Messungen für den Verschleiß können nicht für die Bestimmung des Zustands herangezogen werden. Sie müssen später herausgefiltert werden.
Wenn man den Verschleiß laufend messen könnte, wären die anderen Messwerte überflüssig, denn der VB-Wert bestimmt ja wann ein Verschleiß für einen Case vorliegt.</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DA64C81-8DEC-4D47-BC5D-D0A5F8E5639C}" type="datetimeFigureOut">
              <a:rPr lang="de-DE" altLang="de-DE"/>
              <a:pPr/>
              <a:t>25.08.2021</a:t>
            </a:fld>
            <a:endParaRPr lang="de-DE" alt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16F930E-140C-4E11-B447-5EE857542CB2}" type="slidenum">
              <a:rPr lang="de-DE" altLang="de-DE"/>
              <a:pPr/>
              <a:t>‹Nr.›</a:t>
            </a:fld>
            <a:endParaRPr lang="de-DE" altLang="de-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fontAlgn="base">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fontAlgn="base">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fontAlgn="base">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fontAlgn="base">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Grundlegendes Problem: Bauteile sind fehlerhaft</a:t>
            </a:r>
          </a:p>
          <a:p>
            <a:r>
              <a:rPr lang="de-DE" dirty="0"/>
              <a:t>Restlebensdauer soll nicht verschwendet werden</a:t>
            </a:r>
          </a:p>
          <a:p>
            <a:r>
              <a:rPr lang="de-DE" dirty="0"/>
              <a:t>Bauteil soll nicht nachbearbeitet oder weggeschmissen werden müssen</a:t>
            </a:r>
          </a:p>
          <a:p>
            <a:endParaRPr lang="de-DE" dirty="0"/>
          </a:p>
        </p:txBody>
      </p:sp>
      <p:sp>
        <p:nvSpPr>
          <p:cNvPr id="4" name="Foliennummernplatzhalter 3"/>
          <p:cNvSpPr>
            <a:spLocks noGrp="1"/>
          </p:cNvSpPr>
          <p:nvPr>
            <p:ph type="sldNum" sz="quarter" idx="10"/>
          </p:nvPr>
        </p:nvSpPr>
        <p:spPr/>
        <p:txBody>
          <a:bodyPr/>
          <a:lstStyle/>
          <a:p>
            <a:fld id="{516F930E-140C-4E11-B447-5EE857542CB2}" type="slidenum">
              <a:rPr lang="de-DE" altLang="de-DE" smtClean="0"/>
              <a:pPr/>
              <a:t>4</a:t>
            </a:fld>
            <a:endParaRPr lang="de-DE" altLang="de-DE"/>
          </a:p>
        </p:txBody>
      </p:sp>
    </p:spTree>
    <p:extLst>
      <p:ext uri="{BB962C8B-B14F-4D97-AF65-F5344CB8AC3E}">
        <p14:creationId xmlns:p14="http://schemas.microsoft.com/office/powerpoint/2010/main" val="28445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16F930E-140C-4E11-B447-5EE857542CB2}" type="slidenum">
              <a:rPr lang="de-DE" altLang="de-DE" smtClean="0"/>
              <a:pPr/>
              <a:t>5</a:t>
            </a:fld>
            <a:endParaRPr lang="de-DE" altLang="de-DE"/>
          </a:p>
        </p:txBody>
      </p:sp>
    </p:spTree>
    <p:extLst>
      <p:ext uri="{BB962C8B-B14F-4D97-AF65-F5344CB8AC3E}">
        <p14:creationId xmlns:p14="http://schemas.microsoft.com/office/powerpoint/2010/main" val="295165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16 untersuchte Fräsexperimente, Abbruch nachdem</a:t>
            </a:r>
            <a:r>
              <a:rPr lang="de-DE" baseline="0" dirty="0"/>
              <a:t> Verschleißkriterium erreicht wurde.</a:t>
            </a:r>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Unterschiedlich</a:t>
            </a:r>
            <a:r>
              <a:rPr lang="de-DE" baseline="0" dirty="0"/>
              <a:t> viele Datenpunkte je Experiment</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baseline="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de-DE" baseline="0" dirty="0"/>
              <a:t>Merkmale sind sowohl Metadaten zu den Experimenten (Material, Vorschub, Schnitttiefe, etc.)</a:t>
            </a:r>
          </a:p>
          <a:p>
            <a:pPr marL="0" marR="0" lvl="0" indent="0" algn="l" defTabSz="914400" rtl="0" eaLnBrk="1" fontAlgn="base" latinLnBrk="0" hangingPunct="1">
              <a:lnSpc>
                <a:spcPct val="100000"/>
              </a:lnSpc>
              <a:spcBef>
                <a:spcPct val="30000"/>
              </a:spcBef>
              <a:spcAft>
                <a:spcPct val="0"/>
              </a:spcAft>
              <a:buClrTx/>
              <a:buSzTx/>
              <a:buFontTx/>
              <a:buNone/>
              <a:tabLst/>
              <a:defRPr/>
            </a:pPr>
            <a:r>
              <a:rPr lang="de-DE" baseline="0" dirty="0"/>
              <a:t>als auch Sensordaten von Tisch und Spindel</a:t>
            </a:r>
            <a:endParaRPr lang="de-DE" dirty="0"/>
          </a:p>
          <a:p>
            <a:endParaRPr lang="de-DE" dirty="0"/>
          </a:p>
        </p:txBody>
      </p:sp>
      <p:sp>
        <p:nvSpPr>
          <p:cNvPr id="4" name="Foliennummernplatzhalter 3"/>
          <p:cNvSpPr>
            <a:spLocks noGrp="1"/>
          </p:cNvSpPr>
          <p:nvPr>
            <p:ph type="sldNum" sz="quarter" idx="10"/>
          </p:nvPr>
        </p:nvSpPr>
        <p:spPr/>
        <p:txBody>
          <a:bodyPr/>
          <a:lstStyle/>
          <a:p>
            <a:fld id="{516F930E-140C-4E11-B447-5EE857542CB2}" type="slidenum">
              <a:rPr lang="de-DE" altLang="de-DE" smtClean="0"/>
              <a:pPr/>
              <a:t>12</a:t>
            </a:fld>
            <a:endParaRPr lang="de-DE" altLang="de-DE"/>
          </a:p>
        </p:txBody>
      </p:sp>
    </p:spTree>
    <p:extLst>
      <p:ext uri="{BB962C8B-B14F-4D97-AF65-F5344CB8AC3E}">
        <p14:creationId xmlns:p14="http://schemas.microsoft.com/office/powerpoint/2010/main" val="409402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9" name="Titel 1">
            <a:extLst/>
          </p:cNvPr>
          <p:cNvSpPr>
            <a:spLocks noGrp="1"/>
          </p:cNvSpPr>
          <p:nvPr>
            <p:ph type="ctrTitle"/>
          </p:nvPr>
        </p:nvSpPr>
        <p:spPr>
          <a:xfrm>
            <a:off x="584729" y="1197314"/>
            <a:ext cx="7920000" cy="2387600"/>
          </a:xfrm>
        </p:spPr>
        <p:txBody>
          <a:bodyPr anchor="b">
            <a:normAutofit/>
          </a:bodyPr>
          <a:lstStyle>
            <a:lvl1pPr algn="ctr">
              <a:defRPr sz="3000" baseline="0"/>
            </a:lvl1pPr>
          </a:lstStyle>
          <a:p>
            <a:r>
              <a:rPr lang="de-DE"/>
              <a:t>Mastertitelformat bearbeiten</a:t>
            </a:r>
            <a:endParaRPr lang="de-DE" dirty="0"/>
          </a:p>
        </p:txBody>
      </p:sp>
      <p:sp>
        <p:nvSpPr>
          <p:cNvPr id="10" name="Untertitel 2">
            <a:extLst/>
          </p:cNvPr>
          <p:cNvSpPr>
            <a:spLocks noGrp="1"/>
          </p:cNvSpPr>
          <p:nvPr>
            <p:ph type="subTitle" idx="1"/>
          </p:nvPr>
        </p:nvSpPr>
        <p:spPr>
          <a:xfrm>
            <a:off x="584729" y="3676989"/>
            <a:ext cx="7920000" cy="1655762"/>
          </a:xfrm>
        </p:spPr>
        <p:txBody>
          <a:bodyPr>
            <a:normAutofit/>
          </a:bodyPr>
          <a:lstStyle>
            <a:lvl1pPr marL="0" indent="0" algn="ctr">
              <a:buNone/>
              <a:defRPr sz="1800" b="0" i="1"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p>
        </p:txBody>
      </p:sp>
      <p:sp>
        <p:nvSpPr>
          <p:cNvPr id="4" name="Date Placeholder 3"/>
          <p:cNvSpPr>
            <a:spLocks noGrp="1"/>
          </p:cNvSpPr>
          <p:nvPr>
            <p:ph type="dt" sz="half" idx="10"/>
          </p:nvPr>
        </p:nvSpPr>
        <p:spPr/>
        <p:txBody>
          <a:bodyPr/>
          <a:lstStyle>
            <a:lvl1pPr>
              <a:defRPr/>
            </a:lvl1pPr>
          </a:lstStyle>
          <a:p>
            <a:r>
              <a:rPr lang="de-DE" altLang="de-DE"/>
              <a:t>Seite </a:t>
            </a:r>
            <a:fld id="{BD8DAACD-AD78-4CF3-9DD2-A072CD382D17}" type="slidenum">
              <a:rPr lang="de-DE" altLang="de-DE"/>
              <a:pPr/>
              <a:t>‹Nr.›</a:t>
            </a:fld>
            <a:endParaRPr lang="de-DE" altLang="de-DE"/>
          </a:p>
        </p:txBody>
      </p:sp>
      <p:sp>
        <p:nvSpPr>
          <p:cNvPr id="5" name="Footer Placeholder 4"/>
          <p:cNvSpPr>
            <a:spLocks noGrp="1"/>
          </p:cNvSpPr>
          <p:nvPr>
            <p:ph type="ftr" sz="quarter" idx="11"/>
          </p:nvPr>
        </p:nvSpPr>
        <p:spPr/>
        <p:txBody>
          <a:bodyPr/>
          <a:lstStyle>
            <a:lvl1pPr>
              <a:defRPr/>
            </a:lvl1pPr>
          </a:lstStyle>
          <a:p>
            <a:r>
              <a:rPr lang="de-DE" altLang="de-DE"/>
              <a:t>Präsentationsname</a:t>
            </a:r>
          </a:p>
        </p:txBody>
      </p:sp>
    </p:spTree>
    <p:extLst>
      <p:ext uri="{BB962C8B-B14F-4D97-AF65-F5344CB8AC3E}">
        <p14:creationId xmlns:p14="http://schemas.microsoft.com/office/powerpoint/2010/main" val="340918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288000"/>
            <a:ext cx="1401662" cy="5804825"/>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584730" y="299803"/>
            <a:ext cx="6224479" cy="5793022"/>
          </a:xfrm>
        </p:spPr>
        <p:txBody>
          <a:bodyPr vert="eaVert">
            <a:normAutofit/>
          </a:bodyPr>
          <a:lstStyle>
            <a:lvl1pPr>
              <a:defRPr sz="1800"/>
            </a:lvl1pPr>
            <a:lvl2pPr>
              <a:defRPr sz="1800"/>
            </a:lvl2pPr>
            <a:lvl3pPr>
              <a:defRPr sz="1800"/>
            </a:lvl3pPr>
            <a:lvl4pPr>
              <a:defRPr sz="1800"/>
            </a:lvl4pPr>
            <a:lvl5pPr>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lvl1pPr>
              <a:defRPr/>
            </a:lvl1pPr>
          </a:lstStyle>
          <a:p>
            <a:r>
              <a:rPr lang="de-DE" altLang="de-DE"/>
              <a:t>Seite </a:t>
            </a:r>
            <a:fld id="{38BFE562-E7CD-48B8-ABA1-7CF427335353}" type="slidenum">
              <a:rPr lang="de-DE" altLang="de-DE"/>
              <a:pPr/>
              <a:t>‹Nr.›</a:t>
            </a:fld>
            <a:endParaRPr lang="de-DE" altLang="de-DE"/>
          </a:p>
        </p:txBody>
      </p:sp>
      <p:sp>
        <p:nvSpPr>
          <p:cNvPr id="5" name="Footer Placeholder 4"/>
          <p:cNvSpPr>
            <a:spLocks noGrp="1"/>
          </p:cNvSpPr>
          <p:nvPr>
            <p:ph type="ftr" sz="quarter" idx="11"/>
          </p:nvPr>
        </p:nvSpPr>
        <p:spPr/>
        <p:txBody>
          <a:bodyPr/>
          <a:lstStyle>
            <a:lvl1pPr>
              <a:defRPr/>
            </a:lvl1pPr>
          </a:lstStyle>
          <a:p>
            <a:r>
              <a:rPr lang="de-DE" altLang="de-DE"/>
              <a:t>Präsentationsname</a:t>
            </a:r>
          </a:p>
        </p:txBody>
      </p:sp>
    </p:spTree>
    <p:extLst>
      <p:ext uri="{BB962C8B-B14F-4D97-AF65-F5344CB8AC3E}">
        <p14:creationId xmlns:p14="http://schemas.microsoft.com/office/powerpoint/2010/main" val="390124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585000" y="540000"/>
            <a:ext cx="7920000" cy="936000"/>
          </a:xfrm>
        </p:spPr>
        <p:txBody>
          <a:bodyPr/>
          <a:lstStyle/>
          <a:p>
            <a:r>
              <a:rPr lang="de-DE"/>
              <a:t>Mastertitelformat bearbeiten</a:t>
            </a:r>
            <a:endParaRPr lang="en-US" dirty="0"/>
          </a:p>
        </p:txBody>
      </p:sp>
      <p:sp>
        <p:nvSpPr>
          <p:cNvPr id="3" name="Content Placeholder 2"/>
          <p:cNvSpPr>
            <a:spLocks noGrp="1"/>
          </p:cNvSpPr>
          <p:nvPr>
            <p:ph idx="1"/>
          </p:nvPr>
        </p:nvSpPr>
        <p:spPr>
          <a:xfrm>
            <a:off x="585000" y="1800001"/>
            <a:ext cx="7920000" cy="4292825"/>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lvl1pPr>
              <a:defRPr/>
            </a:lvl1pPr>
          </a:lstStyle>
          <a:p>
            <a:r>
              <a:rPr lang="de-DE" altLang="de-DE"/>
              <a:t>Seite </a:t>
            </a:r>
            <a:fld id="{D84EB867-C549-4503-AFF4-3471CDD5F44B}" type="slidenum">
              <a:rPr lang="de-DE" altLang="de-DE"/>
              <a:pPr/>
              <a:t>‹Nr.›</a:t>
            </a:fld>
            <a:endParaRPr lang="de-DE" altLang="de-DE"/>
          </a:p>
        </p:txBody>
      </p:sp>
      <p:sp>
        <p:nvSpPr>
          <p:cNvPr id="5" name="Footer Placeholder 4"/>
          <p:cNvSpPr>
            <a:spLocks noGrp="1"/>
          </p:cNvSpPr>
          <p:nvPr>
            <p:ph type="ftr" sz="quarter" idx="11"/>
          </p:nvPr>
        </p:nvSpPr>
        <p:spPr/>
        <p:txBody>
          <a:bodyPr/>
          <a:lstStyle>
            <a:lvl1pPr>
              <a:defRPr/>
            </a:lvl1pPr>
          </a:lstStyle>
          <a:p>
            <a:r>
              <a:rPr lang="de-DE" altLang="de-DE"/>
              <a:t>Präsentationsname</a:t>
            </a:r>
          </a:p>
        </p:txBody>
      </p:sp>
    </p:spTree>
    <p:extLst>
      <p:ext uri="{BB962C8B-B14F-4D97-AF65-F5344CB8AC3E}">
        <p14:creationId xmlns:p14="http://schemas.microsoft.com/office/powerpoint/2010/main" val="416109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3"/>
          <p:cNvSpPr>
            <a:spLocks noGrp="1"/>
          </p:cNvSpPr>
          <p:nvPr>
            <p:ph type="dt" sz="half" idx="10"/>
          </p:nvPr>
        </p:nvSpPr>
        <p:spPr/>
        <p:txBody>
          <a:bodyPr/>
          <a:lstStyle>
            <a:lvl1pPr>
              <a:defRPr/>
            </a:lvl1pPr>
          </a:lstStyle>
          <a:p>
            <a:r>
              <a:rPr lang="de-DE" altLang="de-DE"/>
              <a:t>Seite </a:t>
            </a:r>
            <a:fld id="{D8C212F2-31A1-4647-B5CA-68098B2889C0}" type="slidenum">
              <a:rPr lang="de-DE" altLang="de-DE"/>
              <a:pPr/>
              <a:t>‹Nr.›</a:t>
            </a:fld>
            <a:endParaRPr lang="de-DE" altLang="de-DE"/>
          </a:p>
        </p:txBody>
      </p:sp>
      <p:sp>
        <p:nvSpPr>
          <p:cNvPr id="4" name="Footer Placeholder 4"/>
          <p:cNvSpPr>
            <a:spLocks noGrp="1"/>
          </p:cNvSpPr>
          <p:nvPr>
            <p:ph type="ftr" sz="quarter" idx="11"/>
          </p:nvPr>
        </p:nvSpPr>
        <p:spPr/>
        <p:txBody>
          <a:bodyPr/>
          <a:lstStyle>
            <a:lvl1pPr>
              <a:defRPr/>
            </a:lvl1pPr>
          </a:lstStyle>
          <a:p>
            <a:r>
              <a:rPr lang="de-DE" altLang="de-DE"/>
              <a:t>Präsentationsname</a:t>
            </a:r>
          </a:p>
        </p:txBody>
      </p:sp>
    </p:spTree>
    <p:extLst>
      <p:ext uri="{BB962C8B-B14F-4D97-AF65-F5344CB8AC3E}">
        <p14:creationId xmlns:p14="http://schemas.microsoft.com/office/powerpoint/2010/main" val="2912064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de-DE" altLang="de-DE"/>
              <a:t>Seite </a:t>
            </a:r>
            <a:fld id="{2DA88AF8-1413-4D49-8BE5-F341EE09B363}" type="slidenum">
              <a:rPr lang="de-DE" altLang="de-DE"/>
              <a:pPr/>
              <a:t>‹Nr.›</a:t>
            </a:fld>
            <a:endParaRPr lang="de-DE" altLang="de-DE"/>
          </a:p>
        </p:txBody>
      </p:sp>
      <p:sp>
        <p:nvSpPr>
          <p:cNvPr id="3" name="Footer Placeholder 4"/>
          <p:cNvSpPr>
            <a:spLocks noGrp="1"/>
          </p:cNvSpPr>
          <p:nvPr>
            <p:ph type="ftr" sz="quarter" idx="11"/>
          </p:nvPr>
        </p:nvSpPr>
        <p:spPr/>
        <p:txBody>
          <a:bodyPr/>
          <a:lstStyle>
            <a:lvl1pPr>
              <a:defRPr/>
            </a:lvl1pPr>
          </a:lstStyle>
          <a:p>
            <a:r>
              <a:rPr lang="de-DE" altLang="de-DE"/>
              <a:t>Präsentationsname</a:t>
            </a:r>
          </a:p>
        </p:txBody>
      </p:sp>
    </p:spTree>
    <p:extLst>
      <p:ext uri="{BB962C8B-B14F-4D97-AF65-F5344CB8AC3E}">
        <p14:creationId xmlns:p14="http://schemas.microsoft.com/office/powerpoint/2010/main" val="322175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584729" y="540000"/>
            <a:ext cx="7920000" cy="936000"/>
          </a:xfrm>
        </p:spPr>
        <p:txBody>
          <a:bodyPr/>
          <a:lstStyle/>
          <a:p>
            <a:r>
              <a:rPr lang="de-DE"/>
              <a:t>Mastertitelformat bearbeiten</a:t>
            </a:r>
            <a:endParaRPr lang="en-US" dirty="0"/>
          </a:p>
        </p:txBody>
      </p:sp>
      <p:sp>
        <p:nvSpPr>
          <p:cNvPr id="3" name="Content Placeholder 2"/>
          <p:cNvSpPr>
            <a:spLocks noGrp="1"/>
          </p:cNvSpPr>
          <p:nvPr>
            <p:ph sz="half" idx="1"/>
          </p:nvPr>
        </p:nvSpPr>
        <p:spPr>
          <a:xfrm>
            <a:off x="584729" y="1800001"/>
            <a:ext cx="3866167" cy="4292825"/>
          </a:xfrm>
        </p:spPr>
        <p:txBody>
          <a:bodyPr>
            <a:normAutofit/>
          </a:bodyPr>
          <a:lstStyle>
            <a:lvl1pPr>
              <a:defRPr sz="1800"/>
            </a:lvl1pPr>
            <a:lvl2pPr>
              <a:defRPr sz="1800"/>
            </a:lvl2pPr>
            <a:lvl3pPr>
              <a:defRPr sz="1800"/>
            </a:lvl3pPr>
            <a:lvl4pPr>
              <a:defRPr sz="1800"/>
            </a:lvl4pPr>
            <a:lvl5pPr>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Content Placeholder 3"/>
          <p:cNvSpPr>
            <a:spLocks noGrp="1"/>
          </p:cNvSpPr>
          <p:nvPr>
            <p:ph sz="half" idx="2"/>
          </p:nvPr>
        </p:nvSpPr>
        <p:spPr>
          <a:xfrm>
            <a:off x="4704437" y="1800001"/>
            <a:ext cx="3798133" cy="4292825"/>
          </a:xfrm>
        </p:spPr>
        <p:txBody>
          <a:bodyPr>
            <a:normAutofit/>
          </a:bodyPr>
          <a:lstStyle>
            <a:lvl1pPr>
              <a:defRPr sz="1800"/>
            </a:lvl1pPr>
            <a:lvl2pPr>
              <a:defRPr sz="1800"/>
            </a:lvl2pPr>
            <a:lvl3pPr>
              <a:defRPr sz="1800"/>
            </a:lvl3pPr>
            <a:lvl4pPr>
              <a:defRPr sz="1800"/>
            </a:lvl4pPr>
            <a:lvl5pPr>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Date Placeholder 3"/>
          <p:cNvSpPr>
            <a:spLocks noGrp="1"/>
          </p:cNvSpPr>
          <p:nvPr>
            <p:ph type="dt" sz="half" idx="10"/>
          </p:nvPr>
        </p:nvSpPr>
        <p:spPr/>
        <p:txBody>
          <a:bodyPr/>
          <a:lstStyle>
            <a:lvl1pPr>
              <a:defRPr/>
            </a:lvl1pPr>
          </a:lstStyle>
          <a:p>
            <a:r>
              <a:rPr lang="de-DE" altLang="de-DE"/>
              <a:t>Seite </a:t>
            </a:r>
            <a:fld id="{25F332D4-2BC6-4F99-8742-F4E50144862D}" type="slidenum">
              <a:rPr lang="de-DE" altLang="de-DE"/>
              <a:pPr/>
              <a:t>‹Nr.›</a:t>
            </a:fld>
            <a:endParaRPr lang="de-DE" altLang="de-DE"/>
          </a:p>
        </p:txBody>
      </p:sp>
      <p:sp>
        <p:nvSpPr>
          <p:cNvPr id="6" name="Footer Placeholder 4"/>
          <p:cNvSpPr>
            <a:spLocks noGrp="1"/>
          </p:cNvSpPr>
          <p:nvPr>
            <p:ph type="ftr" sz="quarter" idx="11"/>
          </p:nvPr>
        </p:nvSpPr>
        <p:spPr/>
        <p:txBody>
          <a:bodyPr/>
          <a:lstStyle>
            <a:lvl1pPr>
              <a:defRPr/>
            </a:lvl1pPr>
          </a:lstStyle>
          <a:p>
            <a:r>
              <a:rPr lang="de-DE" altLang="de-DE"/>
              <a:t>Präsentationsname</a:t>
            </a:r>
          </a:p>
        </p:txBody>
      </p:sp>
    </p:spTree>
    <p:extLst>
      <p:ext uri="{BB962C8B-B14F-4D97-AF65-F5344CB8AC3E}">
        <p14:creationId xmlns:p14="http://schemas.microsoft.com/office/powerpoint/2010/main" val="260884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585001" y="540000"/>
            <a:ext cx="7923532" cy="936000"/>
          </a:xfrm>
        </p:spPr>
        <p:txBody>
          <a:bodyPr/>
          <a:lstStyle/>
          <a:p>
            <a:r>
              <a:rPr lang="de-DE"/>
              <a:t>Mastertitelformat bearbeiten</a:t>
            </a:r>
            <a:endParaRPr lang="en-US" dirty="0"/>
          </a:p>
        </p:txBody>
      </p:sp>
      <p:sp>
        <p:nvSpPr>
          <p:cNvPr id="3" name="Text Placeholder 2"/>
          <p:cNvSpPr>
            <a:spLocks noGrp="1"/>
          </p:cNvSpPr>
          <p:nvPr>
            <p:ph type="body" idx="1"/>
          </p:nvPr>
        </p:nvSpPr>
        <p:spPr>
          <a:xfrm>
            <a:off x="584728" y="1620000"/>
            <a:ext cx="3940833" cy="486000"/>
          </a:xfrm>
        </p:spPr>
        <p:txBody>
          <a:bodyPr anchor="b">
            <a:noAutofit/>
          </a:bodyPr>
          <a:lstStyle>
            <a:lvl1pPr marL="0" indent="0">
              <a:buNone/>
              <a:defRPr sz="18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Content Placeholder 3"/>
          <p:cNvSpPr>
            <a:spLocks noGrp="1"/>
          </p:cNvSpPr>
          <p:nvPr>
            <p:ph sz="half" idx="2"/>
          </p:nvPr>
        </p:nvSpPr>
        <p:spPr>
          <a:xfrm>
            <a:off x="584729" y="2300989"/>
            <a:ext cx="3940832" cy="3791836"/>
          </a:xfrm>
        </p:spPr>
        <p:txBody>
          <a:bodyPr>
            <a:normAutofit/>
          </a:bodyPr>
          <a:lstStyle>
            <a:lvl1pPr>
              <a:defRPr sz="1800"/>
            </a:lvl1pPr>
            <a:lvl2pPr>
              <a:defRPr sz="1800"/>
            </a:lvl2pPr>
            <a:lvl3pPr>
              <a:defRPr sz="1800"/>
            </a:lvl3pPr>
            <a:lvl4pPr>
              <a:defRPr sz="1800"/>
            </a:lvl4pPr>
            <a:lvl5pPr>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Text Placeholder 4"/>
          <p:cNvSpPr>
            <a:spLocks noGrp="1"/>
          </p:cNvSpPr>
          <p:nvPr>
            <p:ph type="body" sz="quarter" idx="3"/>
          </p:nvPr>
        </p:nvSpPr>
        <p:spPr>
          <a:xfrm>
            <a:off x="4603074" y="1620000"/>
            <a:ext cx="3907006" cy="486000"/>
          </a:xfrm>
        </p:spPr>
        <p:txBody>
          <a:bodyPr anchor="b">
            <a:noAutofit/>
          </a:bodyPr>
          <a:lstStyle>
            <a:lvl1pPr marL="0" indent="0">
              <a:buNone/>
              <a:defRPr sz="1800" b="1">
                <a:solidFill>
                  <a:srgbClr val="7F7F7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6" name="Content Placeholder 5"/>
          <p:cNvSpPr>
            <a:spLocks noGrp="1"/>
          </p:cNvSpPr>
          <p:nvPr>
            <p:ph sz="quarter" idx="4"/>
          </p:nvPr>
        </p:nvSpPr>
        <p:spPr>
          <a:xfrm>
            <a:off x="4603074" y="2287003"/>
            <a:ext cx="3905458" cy="3805822"/>
          </a:xfrm>
        </p:spPr>
        <p:txBody>
          <a:bodyPr>
            <a:normAutofit/>
          </a:bodyPr>
          <a:lstStyle>
            <a:lvl1pPr>
              <a:defRPr sz="1800"/>
            </a:lvl1pPr>
            <a:lvl2pPr>
              <a:defRPr sz="1800"/>
            </a:lvl2pPr>
            <a:lvl3pPr>
              <a:defRPr sz="1800"/>
            </a:lvl3pPr>
            <a:lvl4pPr>
              <a:defRPr sz="1800"/>
            </a:lvl4pPr>
            <a:lvl5pPr>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7" name="Date Placeholder 3"/>
          <p:cNvSpPr>
            <a:spLocks noGrp="1"/>
          </p:cNvSpPr>
          <p:nvPr>
            <p:ph type="dt" sz="half" idx="10"/>
          </p:nvPr>
        </p:nvSpPr>
        <p:spPr/>
        <p:txBody>
          <a:bodyPr/>
          <a:lstStyle>
            <a:lvl1pPr>
              <a:defRPr/>
            </a:lvl1pPr>
          </a:lstStyle>
          <a:p>
            <a:r>
              <a:rPr lang="de-DE" altLang="de-DE"/>
              <a:t>Seite </a:t>
            </a:r>
            <a:fld id="{E422BDA5-A6FF-4F2E-8875-EAC9EF48E79B}" type="slidenum">
              <a:rPr lang="de-DE" altLang="de-DE"/>
              <a:pPr/>
              <a:t>‹Nr.›</a:t>
            </a:fld>
            <a:endParaRPr lang="de-DE" altLang="de-DE"/>
          </a:p>
        </p:txBody>
      </p:sp>
      <p:sp>
        <p:nvSpPr>
          <p:cNvPr id="8" name="Footer Placeholder 4"/>
          <p:cNvSpPr>
            <a:spLocks noGrp="1"/>
          </p:cNvSpPr>
          <p:nvPr>
            <p:ph type="ftr" sz="quarter" idx="11"/>
          </p:nvPr>
        </p:nvSpPr>
        <p:spPr/>
        <p:txBody>
          <a:bodyPr/>
          <a:lstStyle>
            <a:lvl1pPr>
              <a:defRPr/>
            </a:lvl1pPr>
          </a:lstStyle>
          <a:p>
            <a:r>
              <a:rPr lang="de-DE" altLang="de-DE"/>
              <a:t>Präsentationsname</a:t>
            </a:r>
          </a:p>
        </p:txBody>
      </p:sp>
    </p:spTree>
    <p:extLst>
      <p:ext uri="{BB962C8B-B14F-4D97-AF65-F5344CB8AC3E}">
        <p14:creationId xmlns:p14="http://schemas.microsoft.com/office/powerpoint/2010/main" val="50548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4729" y="360000"/>
            <a:ext cx="3147815" cy="918000"/>
          </a:xfrm>
        </p:spPr>
        <p:txBody>
          <a:bodyPr anchor="b">
            <a:normAutofit/>
          </a:bodyPr>
          <a:lstStyle>
            <a:lvl1pPr>
              <a:defRPr sz="2100"/>
            </a:lvl1pPr>
          </a:lstStyle>
          <a:p>
            <a:r>
              <a:rPr lang="de-DE"/>
              <a:t>Mastertitelformat bearbeiten</a:t>
            </a:r>
            <a:endParaRPr lang="en-US" dirty="0"/>
          </a:p>
        </p:txBody>
      </p:sp>
      <p:sp>
        <p:nvSpPr>
          <p:cNvPr id="3" name="Content Placeholder 2"/>
          <p:cNvSpPr>
            <a:spLocks noGrp="1"/>
          </p:cNvSpPr>
          <p:nvPr>
            <p:ph idx="1"/>
          </p:nvPr>
        </p:nvSpPr>
        <p:spPr>
          <a:xfrm>
            <a:off x="4211342" y="1440001"/>
            <a:ext cx="4285266" cy="4652825"/>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Text Placeholder 3"/>
          <p:cNvSpPr>
            <a:spLocks noGrp="1"/>
          </p:cNvSpPr>
          <p:nvPr>
            <p:ph type="body" sz="half" idx="2"/>
          </p:nvPr>
        </p:nvSpPr>
        <p:spPr>
          <a:xfrm>
            <a:off x="584729" y="1440001"/>
            <a:ext cx="3147581" cy="4638779"/>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Mastertextformat bearbeiten</a:t>
            </a:r>
          </a:p>
        </p:txBody>
      </p:sp>
      <p:sp>
        <p:nvSpPr>
          <p:cNvPr id="5" name="Date Placeholder 3"/>
          <p:cNvSpPr>
            <a:spLocks noGrp="1"/>
          </p:cNvSpPr>
          <p:nvPr>
            <p:ph type="dt" sz="half" idx="10"/>
          </p:nvPr>
        </p:nvSpPr>
        <p:spPr/>
        <p:txBody>
          <a:bodyPr/>
          <a:lstStyle>
            <a:lvl1pPr>
              <a:defRPr/>
            </a:lvl1pPr>
          </a:lstStyle>
          <a:p>
            <a:r>
              <a:rPr lang="de-DE" altLang="de-DE"/>
              <a:t>Seite </a:t>
            </a:r>
            <a:fld id="{3D50A3CB-D2B9-4066-8713-87B2CEAE5BDF}" type="slidenum">
              <a:rPr lang="de-DE" altLang="de-DE"/>
              <a:pPr/>
              <a:t>‹Nr.›</a:t>
            </a:fld>
            <a:endParaRPr lang="de-DE" altLang="de-DE"/>
          </a:p>
        </p:txBody>
      </p:sp>
      <p:sp>
        <p:nvSpPr>
          <p:cNvPr id="6" name="Footer Placeholder 4"/>
          <p:cNvSpPr>
            <a:spLocks noGrp="1"/>
          </p:cNvSpPr>
          <p:nvPr>
            <p:ph type="ftr" sz="quarter" idx="11"/>
          </p:nvPr>
        </p:nvSpPr>
        <p:spPr/>
        <p:txBody>
          <a:bodyPr/>
          <a:lstStyle>
            <a:lvl1pPr>
              <a:defRPr/>
            </a:lvl1pPr>
          </a:lstStyle>
          <a:p>
            <a:r>
              <a:rPr lang="de-DE" altLang="de-DE"/>
              <a:t>Präsentationsname</a:t>
            </a:r>
          </a:p>
        </p:txBody>
      </p:sp>
    </p:spTree>
    <p:extLst>
      <p:ext uri="{BB962C8B-B14F-4D97-AF65-F5344CB8AC3E}">
        <p14:creationId xmlns:p14="http://schemas.microsoft.com/office/powerpoint/2010/main" val="3902794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585000" y="360000"/>
            <a:ext cx="3135620" cy="918000"/>
          </a:xfrm>
        </p:spPr>
        <p:txBody>
          <a:bodyPr anchor="b">
            <a:normAutofit/>
          </a:bodyPr>
          <a:lstStyle>
            <a:lvl1pPr>
              <a:defRPr sz="21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1" y="1439057"/>
            <a:ext cx="4267378" cy="4653769"/>
          </a:xfrm>
        </p:spPr>
        <p:txBody>
          <a:bodyPr rtlCol="0">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de-DE" noProof="0" dirty="0"/>
              <a:t>Bild auf Platzhalter ziehen oder durch Klicken auf Symbol hinzufügen</a:t>
            </a:r>
            <a:endParaRPr lang="en-US" noProof="0" dirty="0"/>
          </a:p>
        </p:txBody>
      </p:sp>
      <p:sp>
        <p:nvSpPr>
          <p:cNvPr id="4" name="Text Placeholder 3"/>
          <p:cNvSpPr>
            <a:spLocks noGrp="1"/>
          </p:cNvSpPr>
          <p:nvPr>
            <p:ph type="body" sz="half" idx="2"/>
          </p:nvPr>
        </p:nvSpPr>
        <p:spPr>
          <a:xfrm>
            <a:off x="584729" y="1439056"/>
            <a:ext cx="3133667" cy="4653769"/>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dirty="0"/>
              <a:t>Mastertextformat bearbeiten</a:t>
            </a:r>
          </a:p>
        </p:txBody>
      </p:sp>
      <p:sp>
        <p:nvSpPr>
          <p:cNvPr id="5" name="Date Placeholder 3"/>
          <p:cNvSpPr>
            <a:spLocks noGrp="1"/>
          </p:cNvSpPr>
          <p:nvPr>
            <p:ph type="dt" sz="half" idx="10"/>
          </p:nvPr>
        </p:nvSpPr>
        <p:spPr/>
        <p:txBody>
          <a:bodyPr/>
          <a:lstStyle>
            <a:lvl1pPr>
              <a:defRPr/>
            </a:lvl1pPr>
          </a:lstStyle>
          <a:p>
            <a:r>
              <a:rPr lang="de-DE" altLang="de-DE"/>
              <a:t>Seite </a:t>
            </a:r>
            <a:fld id="{A9337ADD-D4DA-47ED-8F88-5AECBC325282}" type="slidenum">
              <a:rPr lang="de-DE" altLang="de-DE"/>
              <a:pPr/>
              <a:t>‹Nr.›</a:t>
            </a:fld>
            <a:endParaRPr lang="de-DE" altLang="de-DE"/>
          </a:p>
        </p:txBody>
      </p:sp>
      <p:sp>
        <p:nvSpPr>
          <p:cNvPr id="6" name="Footer Placeholder 4"/>
          <p:cNvSpPr>
            <a:spLocks noGrp="1"/>
          </p:cNvSpPr>
          <p:nvPr>
            <p:ph type="ftr" sz="quarter" idx="11"/>
          </p:nvPr>
        </p:nvSpPr>
        <p:spPr/>
        <p:txBody>
          <a:bodyPr/>
          <a:lstStyle>
            <a:lvl1pPr>
              <a:defRPr/>
            </a:lvl1pPr>
          </a:lstStyle>
          <a:p>
            <a:r>
              <a:rPr lang="de-DE" altLang="de-DE"/>
              <a:t>Präsentationsname</a:t>
            </a:r>
          </a:p>
        </p:txBody>
      </p:sp>
    </p:spTree>
    <p:extLst>
      <p:ext uri="{BB962C8B-B14F-4D97-AF65-F5344CB8AC3E}">
        <p14:creationId xmlns:p14="http://schemas.microsoft.com/office/powerpoint/2010/main" val="190500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585000" y="540000"/>
            <a:ext cx="7488000" cy="936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584729" y="1649863"/>
            <a:ext cx="7499700" cy="4442963"/>
          </a:xfrm>
        </p:spPr>
        <p:txBody>
          <a:bodyPr vert="eaVert">
            <a:normAutofit/>
          </a:bodyPr>
          <a:lstStyle>
            <a:lvl1pPr>
              <a:defRPr sz="1800"/>
            </a:lvl1pPr>
            <a:lvl2pPr>
              <a:defRPr sz="1800"/>
            </a:lvl2pPr>
            <a:lvl3pPr>
              <a:defRPr sz="1800"/>
            </a:lvl3pPr>
            <a:lvl4pPr>
              <a:defRPr sz="1800"/>
            </a:lvl4pPr>
            <a:lvl5pPr>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10"/>
          </p:nvPr>
        </p:nvSpPr>
        <p:spPr/>
        <p:txBody>
          <a:bodyPr/>
          <a:lstStyle>
            <a:lvl1pPr>
              <a:defRPr/>
            </a:lvl1pPr>
          </a:lstStyle>
          <a:p>
            <a:r>
              <a:rPr lang="de-DE" altLang="de-DE"/>
              <a:t>Seite </a:t>
            </a:r>
            <a:fld id="{149A8DEC-D80F-4EBC-8C57-000D696C7E32}" type="slidenum">
              <a:rPr lang="de-DE" altLang="de-DE"/>
              <a:pPr/>
              <a:t>‹Nr.›</a:t>
            </a:fld>
            <a:endParaRPr lang="de-DE" altLang="de-DE"/>
          </a:p>
        </p:txBody>
      </p:sp>
      <p:sp>
        <p:nvSpPr>
          <p:cNvPr id="5" name="Footer Placeholder 4"/>
          <p:cNvSpPr>
            <a:spLocks noGrp="1"/>
          </p:cNvSpPr>
          <p:nvPr>
            <p:ph type="ftr" sz="quarter" idx="11"/>
          </p:nvPr>
        </p:nvSpPr>
        <p:spPr/>
        <p:txBody>
          <a:bodyPr/>
          <a:lstStyle>
            <a:lvl1pPr>
              <a:defRPr/>
            </a:lvl1pPr>
          </a:lstStyle>
          <a:p>
            <a:r>
              <a:rPr lang="de-DE" altLang="de-DE"/>
              <a:t>Präsentationsname</a:t>
            </a:r>
          </a:p>
        </p:txBody>
      </p:sp>
    </p:spTree>
    <p:extLst>
      <p:ext uri="{BB962C8B-B14F-4D97-AF65-F5344CB8AC3E}">
        <p14:creationId xmlns:p14="http://schemas.microsoft.com/office/powerpoint/2010/main" val="398406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85788" y="539750"/>
            <a:ext cx="79184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Mastertitelformat bearbeiten</a:t>
            </a:r>
            <a:endParaRPr lang="en-US" altLang="de-DE"/>
          </a:p>
        </p:txBody>
      </p:sp>
      <p:sp>
        <p:nvSpPr>
          <p:cNvPr id="1027" name="Text Placeholder 2"/>
          <p:cNvSpPr>
            <a:spLocks noGrp="1"/>
          </p:cNvSpPr>
          <p:nvPr>
            <p:ph type="body" idx="1"/>
          </p:nvPr>
        </p:nvSpPr>
        <p:spPr bwMode="auto">
          <a:xfrm>
            <a:off x="585788" y="1800225"/>
            <a:ext cx="7918450"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endParaRPr lang="en-US" altLang="de-DE"/>
          </a:p>
        </p:txBody>
      </p:sp>
      <p:sp>
        <p:nvSpPr>
          <p:cNvPr id="4" name="Date Placeholder 3"/>
          <p:cNvSpPr>
            <a:spLocks noGrp="1"/>
          </p:cNvSpPr>
          <p:nvPr>
            <p:ph type="dt" sz="half" idx="2"/>
          </p:nvPr>
        </p:nvSpPr>
        <p:spPr>
          <a:xfrm>
            <a:off x="585788" y="6286500"/>
            <a:ext cx="1363662" cy="277813"/>
          </a:xfrm>
          <a:prstGeom prst="rect">
            <a:avLst/>
          </a:prstGeom>
        </p:spPr>
        <p:txBody>
          <a:bodyPr vert="horz" wrap="square" lIns="91440" tIns="45720" rIns="91440" bIns="45720" numCol="1" anchor="ctr" anchorCtr="0" compatLnSpc="1">
            <a:prstTxWarp prst="textNoShape">
              <a:avLst/>
            </a:prstTxWarp>
          </a:bodyPr>
          <a:lstStyle>
            <a:lvl1pPr>
              <a:defRPr sz="1400">
                <a:solidFill>
                  <a:srgbClr val="7F7F7F"/>
                </a:solidFill>
                <a:latin typeface="Verdana" panose="020B0604030504040204" pitchFamily="34" charset="0"/>
              </a:defRPr>
            </a:lvl1pPr>
          </a:lstStyle>
          <a:p>
            <a:r>
              <a:rPr lang="de-DE" altLang="de-DE"/>
              <a:t>Seite </a:t>
            </a:r>
            <a:fld id="{190AB419-E2CB-4C13-8551-D0C3C907DE5D}" type="slidenum">
              <a:rPr lang="de-DE" altLang="de-DE"/>
              <a:pPr/>
              <a:t>‹Nr.›</a:t>
            </a:fld>
            <a:endParaRPr lang="de-DE" altLang="de-DE"/>
          </a:p>
        </p:txBody>
      </p:sp>
      <p:sp>
        <p:nvSpPr>
          <p:cNvPr id="5" name="Footer Placeholder 4"/>
          <p:cNvSpPr>
            <a:spLocks noGrp="1"/>
          </p:cNvSpPr>
          <p:nvPr>
            <p:ph type="ftr" sz="quarter" idx="3"/>
          </p:nvPr>
        </p:nvSpPr>
        <p:spPr>
          <a:xfrm>
            <a:off x="2078038" y="6286500"/>
            <a:ext cx="5359400" cy="277813"/>
          </a:xfrm>
          <a:prstGeom prst="rect">
            <a:avLst/>
          </a:prstGeom>
        </p:spPr>
        <p:txBody>
          <a:bodyPr vert="horz" wrap="square" lIns="91440" tIns="45720" rIns="91440" bIns="45720" numCol="1" anchor="ctr" anchorCtr="0" compatLnSpc="1">
            <a:prstTxWarp prst="textNoShape">
              <a:avLst/>
            </a:prstTxWarp>
          </a:bodyPr>
          <a:lstStyle>
            <a:lvl1pPr>
              <a:defRPr sz="1400">
                <a:solidFill>
                  <a:srgbClr val="7F7F7F"/>
                </a:solidFill>
                <a:latin typeface="Verdana" panose="020B0604030504040204" pitchFamily="34" charset="0"/>
              </a:defRPr>
            </a:lvl1pPr>
          </a:lstStyle>
          <a:p>
            <a:r>
              <a:rPr lang="de-DE" altLang="de-DE"/>
              <a:t>Präsentationsname</a:t>
            </a:r>
          </a:p>
        </p:txBody>
      </p:sp>
      <p:sp>
        <p:nvSpPr>
          <p:cNvPr id="7" name="Rechteck 6">
            <a:extLst/>
          </p:cNvPr>
          <p:cNvSpPr/>
          <p:nvPr/>
        </p:nvSpPr>
        <p:spPr>
          <a:xfrm>
            <a:off x="8493125" y="0"/>
            <a:ext cx="111125" cy="112713"/>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dirty="0">
                <a:solidFill>
                  <a:schemeClr val="tx1"/>
                </a:solidFill>
              </a:rPr>
              <a:t> </a:t>
            </a:r>
          </a:p>
        </p:txBody>
      </p:sp>
      <p:sp>
        <p:nvSpPr>
          <p:cNvPr id="9" name="Rechteck 8">
            <a:extLst/>
          </p:cNvPr>
          <p:cNvSpPr/>
          <p:nvPr/>
        </p:nvSpPr>
        <p:spPr>
          <a:xfrm>
            <a:off x="0" y="6354763"/>
            <a:ext cx="111125" cy="112712"/>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dirty="0"/>
              <a:t> </a:t>
            </a:r>
          </a:p>
        </p:txBody>
      </p:sp>
      <p:pic>
        <p:nvPicPr>
          <p:cNvPr id="1032" name="Grafik 9"/>
          <p:cNvPicPr>
            <a:picLocks noChangeAspect="1"/>
          </p:cNvPicPr>
          <p:nvPr/>
        </p:nvPicPr>
        <p:blipFill>
          <a:blip r:embed="rId12" cstate="print">
            <a:extLst>
              <a:ext uri="{28A0092B-C50C-407E-A947-70E740481C1C}">
                <a14:useLocalDpi xmlns:a14="http://schemas.microsoft.com/office/drawing/2010/main" val="0"/>
              </a:ext>
            </a:extLst>
          </a:blip>
          <a:srcRect t="-700" b="700"/>
          <a:stretch>
            <a:fillRect/>
          </a:stretch>
        </p:blipFill>
        <p:spPr bwMode="auto">
          <a:xfrm rot="-5400000">
            <a:off x="7951788" y="4916488"/>
            <a:ext cx="28321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p:txStyles>
    <p:titleStyle>
      <a:lvl1pPr algn="l" rtl="0" fontAlgn="base">
        <a:lnSpc>
          <a:spcPct val="90000"/>
        </a:lnSpc>
        <a:spcBef>
          <a:spcPct val="0"/>
        </a:spcBef>
        <a:spcAft>
          <a:spcPct val="0"/>
        </a:spcAft>
        <a:defRPr sz="3000" b="1"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fontAlgn="base">
        <a:lnSpc>
          <a:spcPct val="90000"/>
        </a:lnSpc>
        <a:spcBef>
          <a:spcPct val="0"/>
        </a:spcBef>
        <a:spcAft>
          <a:spcPct val="0"/>
        </a:spcAft>
        <a:defRPr sz="3000" b="1">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algn="l" rtl="0" fontAlgn="base">
        <a:lnSpc>
          <a:spcPct val="90000"/>
        </a:lnSpc>
        <a:spcBef>
          <a:spcPct val="0"/>
        </a:spcBef>
        <a:spcAft>
          <a:spcPct val="0"/>
        </a:spcAft>
        <a:defRPr sz="3000" b="1">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algn="l" rtl="0" fontAlgn="base">
        <a:lnSpc>
          <a:spcPct val="90000"/>
        </a:lnSpc>
        <a:spcBef>
          <a:spcPct val="0"/>
        </a:spcBef>
        <a:spcAft>
          <a:spcPct val="0"/>
        </a:spcAft>
        <a:defRPr sz="3000" b="1">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algn="l" rtl="0" fontAlgn="base">
        <a:lnSpc>
          <a:spcPct val="90000"/>
        </a:lnSpc>
        <a:spcBef>
          <a:spcPct val="0"/>
        </a:spcBef>
        <a:spcAft>
          <a:spcPct val="0"/>
        </a:spcAft>
        <a:defRPr sz="3000" b="1">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457200" algn="l" rtl="0" fontAlgn="base">
        <a:lnSpc>
          <a:spcPct val="90000"/>
        </a:lnSpc>
        <a:spcBef>
          <a:spcPct val="0"/>
        </a:spcBef>
        <a:spcAft>
          <a:spcPct val="0"/>
        </a:spcAft>
        <a:defRPr sz="3000" b="1">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914400" algn="l" rtl="0" fontAlgn="base">
        <a:lnSpc>
          <a:spcPct val="90000"/>
        </a:lnSpc>
        <a:spcBef>
          <a:spcPct val="0"/>
        </a:spcBef>
        <a:spcAft>
          <a:spcPct val="0"/>
        </a:spcAft>
        <a:defRPr sz="3000" b="1">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1371600" algn="l" rtl="0" fontAlgn="base">
        <a:lnSpc>
          <a:spcPct val="90000"/>
        </a:lnSpc>
        <a:spcBef>
          <a:spcPct val="0"/>
        </a:spcBef>
        <a:spcAft>
          <a:spcPct val="0"/>
        </a:spcAft>
        <a:defRPr sz="3000" b="1">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1828800" algn="l" rtl="0" fontAlgn="base">
        <a:lnSpc>
          <a:spcPct val="90000"/>
        </a:lnSpc>
        <a:spcBef>
          <a:spcPct val="0"/>
        </a:spcBef>
        <a:spcAft>
          <a:spcPct val="0"/>
        </a:spcAft>
        <a:defRPr sz="3000" b="1">
          <a:solidFill>
            <a:schemeClr val="tx1"/>
          </a:solidFill>
          <a:latin typeface="Verdana" panose="020B0604030504040204" pitchFamily="34" charset="0"/>
          <a:ea typeface="Verdana" panose="020B0604030504040204" pitchFamily="34" charset="0"/>
          <a:cs typeface="Verdana" panose="020B0604030504040204" pitchFamily="34" charset="0"/>
        </a:defRPr>
      </a:lvl9pPr>
    </p:titleStyle>
    <p:bodyStyle>
      <a:lvl1pPr marL="228600" indent="-228600" algn="l" rtl="0" fontAlgn="base">
        <a:lnSpc>
          <a:spcPts val="2838"/>
        </a:lnSpc>
        <a:spcBef>
          <a:spcPts val="1000"/>
        </a:spcBef>
        <a:spcAft>
          <a:spcPct val="0"/>
        </a:spcAft>
        <a:buFont typeface="Wingdings" panose="05000000000000000000" pitchFamily="2" charset="2"/>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rtl="0" fontAlgn="base">
        <a:lnSpc>
          <a:spcPts val="2838"/>
        </a:lnSpc>
        <a:spcBef>
          <a:spcPts val="500"/>
        </a:spcBef>
        <a:spcAft>
          <a:spcPct val="0"/>
        </a:spcAft>
        <a:buFont typeface="Symbol" panose="05050102010706020507" pitchFamily="18" charset="2"/>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rtl="0" fontAlgn="base">
        <a:lnSpc>
          <a:spcPts val="2838"/>
        </a:lnSpc>
        <a:spcBef>
          <a:spcPts val="500"/>
        </a:spcBef>
        <a:spcAft>
          <a:spcPct val="0"/>
        </a:spcAft>
        <a:buFont typeface="Symbol" panose="05050102010706020507" pitchFamily="18" charset="2"/>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rtl="0" fontAlgn="base">
        <a:lnSpc>
          <a:spcPts val="2838"/>
        </a:lnSpc>
        <a:spcBef>
          <a:spcPts val="500"/>
        </a:spcBef>
        <a:spcAft>
          <a:spcPct val="0"/>
        </a:spcAft>
        <a:buFont typeface="Symbol" panose="05050102010706020507" pitchFamily="18" charset="2"/>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rtl="0" fontAlgn="base">
        <a:lnSpc>
          <a:spcPts val="2838"/>
        </a:lnSpc>
        <a:spcBef>
          <a:spcPts val="500"/>
        </a:spcBef>
        <a:spcAft>
          <a:spcPct val="0"/>
        </a:spcAft>
        <a:buFont typeface="Symbol" panose="05050102010706020507" pitchFamily="18" charset="2"/>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t="-2000" r="-2000" b="-2000"/>
          </a:stretch>
        </a:blipFill>
        <a:effectLst/>
      </p:bgPr>
    </p:bg>
    <p:spTree>
      <p:nvGrpSpPr>
        <p:cNvPr id="1" name=""/>
        <p:cNvGrpSpPr/>
        <p:nvPr/>
      </p:nvGrpSpPr>
      <p:grpSpPr>
        <a:xfrm>
          <a:off x="0" y="0"/>
          <a:ext cx="0" cy="0"/>
          <a:chOff x="0" y="0"/>
          <a:chExt cx="0" cy="0"/>
        </a:xfrm>
      </p:grpSpPr>
      <p:sp>
        <p:nvSpPr>
          <p:cNvPr id="2049" name="Titel 1"/>
          <p:cNvSpPr>
            <a:spLocks noGrp="1"/>
          </p:cNvSpPr>
          <p:nvPr>
            <p:ph type="ctrTitle"/>
          </p:nvPr>
        </p:nvSpPr>
        <p:spPr>
          <a:xfrm>
            <a:off x="1352104" y="752476"/>
            <a:ext cx="7201793" cy="866774"/>
          </a:xfrm>
          <a:noFill/>
          <a:ln>
            <a:noFill/>
          </a:ln>
          <a:effectLst>
            <a:softEdge rad="38100"/>
          </a:effectLst>
        </p:spPr>
        <p:txBody>
          <a:bodyPr anchor="ctr" anchorCtr="0">
            <a:noAutofit/>
          </a:bodyPr>
          <a:lstStyle/>
          <a:p>
            <a:r>
              <a:rPr lang="en-US" sz="3600" dirty="0">
                <a:ln w="19050">
                  <a:noFill/>
                </a:ln>
              </a:rPr>
              <a:t>CNC MILLING DATASET</a:t>
            </a:r>
            <a:endParaRPr lang="de-DE" altLang="de-DE" sz="3600" dirty="0">
              <a:ln w="19050">
                <a:noFill/>
              </a:l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Evaluation – Kostenfunktion</a:t>
            </a:r>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10</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graphicFrame>
        <p:nvGraphicFramePr>
          <p:cNvPr id="6" name="Inhaltsplatzhalter 5"/>
          <p:cNvGraphicFramePr>
            <a:graphicFrameLocks/>
          </p:cNvGraphicFramePr>
          <p:nvPr>
            <p:extLst>
              <p:ext uri="{D42A27DB-BD31-4B8C-83A1-F6EECF244321}">
                <p14:modId xmlns:p14="http://schemas.microsoft.com/office/powerpoint/2010/main" val="355785293"/>
              </p:ext>
            </p:extLst>
          </p:nvPr>
        </p:nvGraphicFramePr>
        <p:xfrm>
          <a:off x="1779239" y="1475999"/>
          <a:ext cx="5956998" cy="4194595"/>
        </p:xfrm>
        <a:graphic>
          <a:graphicData uri="http://schemas.openxmlformats.org/drawingml/2006/table">
            <a:tbl>
              <a:tblPr firstRow="1" bandRow="1">
                <a:tableStyleId>{5C22544A-7EE6-4342-B048-85BDC9FD1C3A}</a:tableStyleId>
              </a:tblPr>
              <a:tblGrid>
                <a:gridCol w="483362">
                  <a:extLst>
                    <a:ext uri="{9D8B030D-6E8A-4147-A177-3AD203B41FA5}">
                      <a16:colId xmlns:a16="http://schemas.microsoft.com/office/drawing/2014/main" val="2982390520"/>
                    </a:ext>
                  </a:extLst>
                </a:gridCol>
                <a:gridCol w="1967865">
                  <a:extLst>
                    <a:ext uri="{9D8B030D-6E8A-4147-A177-3AD203B41FA5}">
                      <a16:colId xmlns:a16="http://schemas.microsoft.com/office/drawing/2014/main" val="513743138"/>
                    </a:ext>
                  </a:extLst>
                </a:gridCol>
                <a:gridCol w="1509331">
                  <a:extLst>
                    <a:ext uri="{9D8B030D-6E8A-4147-A177-3AD203B41FA5}">
                      <a16:colId xmlns:a16="http://schemas.microsoft.com/office/drawing/2014/main" val="3350012807"/>
                    </a:ext>
                  </a:extLst>
                </a:gridCol>
                <a:gridCol w="1996440">
                  <a:extLst>
                    <a:ext uri="{9D8B030D-6E8A-4147-A177-3AD203B41FA5}">
                      <a16:colId xmlns:a16="http://schemas.microsoft.com/office/drawing/2014/main" val="875232706"/>
                    </a:ext>
                  </a:extLst>
                </a:gridCol>
              </a:tblGrid>
              <a:tr h="379177">
                <a:tc>
                  <a:txBody>
                    <a:bodyPr/>
                    <a:lstStyle/>
                    <a:p>
                      <a:endParaRPr lang="de-DE" sz="1900" dirty="0"/>
                    </a:p>
                  </a:txBody>
                  <a:tcPr marL="96901" marR="96901" marT="48450" marB="48450">
                    <a:solidFill>
                      <a:schemeClr val="bg1"/>
                    </a:solidFill>
                  </a:tcPr>
                </a:tc>
                <a:tc>
                  <a:txBody>
                    <a:bodyPr/>
                    <a:lstStyle/>
                    <a:p>
                      <a:endParaRPr lang="de-DE" sz="1900" dirty="0"/>
                    </a:p>
                  </a:txBody>
                  <a:tcPr marL="96901" marR="96901" marT="48450" marB="48450">
                    <a:solidFill>
                      <a:schemeClr val="bg1"/>
                    </a:solidFill>
                  </a:tcPr>
                </a:tc>
                <a:tc gridSpan="2">
                  <a:txBody>
                    <a:bodyPr/>
                    <a:lstStyle/>
                    <a:p>
                      <a:pPr algn="ctr"/>
                      <a:r>
                        <a:rPr lang="de-DE" sz="1900" dirty="0"/>
                        <a:t>Wahrer Wert</a:t>
                      </a:r>
                    </a:p>
                  </a:txBody>
                  <a:tcPr marL="96901" marR="96901" marT="48450" marB="48450" anchor="ctr"/>
                </a:tc>
                <a:tc hMerge="1">
                  <a:txBody>
                    <a:bodyPr/>
                    <a:lstStyle/>
                    <a:p>
                      <a:pPr algn="ctr"/>
                      <a:endParaRPr lang="de-DE" sz="1900" dirty="0"/>
                    </a:p>
                  </a:txBody>
                  <a:tcPr marL="96901" marR="96901" marT="48450" marB="48450" anchor="ctr"/>
                </a:tc>
                <a:extLst>
                  <a:ext uri="{0D108BD9-81ED-4DB2-BD59-A6C34878D82A}">
                    <a16:rowId xmlns:a16="http://schemas.microsoft.com/office/drawing/2014/main" val="1371684221"/>
                  </a:ext>
                </a:extLst>
              </a:tr>
              <a:tr h="501801">
                <a:tc>
                  <a:txBody>
                    <a:bodyPr/>
                    <a:lstStyle/>
                    <a:p>
                      <a:endParaRPr lang="de-DE" sz="1900" dirty="0"/>
                    </a:p>
                  </a:txBody>
                  <a:tcPr marL="96901" marR="96901" marT="48450" marB="48450">
                    <a:solidFill>
                      <a:schemeClr val="bg1"/>
                    </a:solidFill>
                  </a:tcPr>
                </a:tc>
                <a:tc>
                  <a:txBody>
                    <a:bodyPr/>
                    <a:lstStyle/>
                    <a:p>
                      <a:endParaRPr lang="de-DE" sz="1900" kern="1200" dirty="0">
                        <a:solidFill>
                          <a:schemeClr val="dk1"/>
                        </a:solidFill>
                        <a:latin typeface="+mn-lt"/>
                        <a:ea typeface="+mn-ea"/>
                        <a:cs typeface="+mn-cs"/>
                      </a:endParaRPr>
                    </a:p>
                  </a:txBody>
                  <a:tcPr marL="96901" marR="96901" marT="48450" marB="48450">
                    <a:solidFill>
                      <a:schemeClr val="bg1"/>
                    </a:solidFill>
                  </a:tcPr>
                </a:tc>
                <a:tc>
                  <a:txBody>
                    <a:bodyPr/>
                    <a:lstStyle/>
                    <a:p>
                      <a:pPr algn="ctr"/>
                      <a:r>
                        <a:rPr lang="de-DE" sz="1900" dirty="0"/>
                        <a:t>verschlissen</a:t>
                      </a:r>
                    </a:p>
                  </a:txBody>
                  <a:tcPr marL="96901" marR="96901" marT="48450" marB="48450" anchor="ctr">
                    <a:solidFill>
                      <a:schemeClr val="accent1">
                        <a:lumMod val="40000"/>
                        <a:lumOff val="60000"/>
                      </a:schemeClr>
                    </a:solidFill>
                  </a:tcPr>
                </a:tc>
                <a:tc>
                  <a:txBody>
                    <a:bodyPr/>
                    <a:lstStyle/>
                    <a:p>
                      <a:pPr algn="ctr"/>
                      <a:r>
                        <a:rPr lang="de-DE" sz="1900" dirty="0"/>
                        <a:t>nicht verschlissen</a:t>
                      </a:r>
                    </a:p>
                  </a:txBody>
                  <a:tcPr marL="96901" marR="96901" marT="48450" marB="48450" anchor="ctr">
                    <a:solidFill>
                      <a:schemeClr val="accent1">
                        <a:lumMod val="40000"/>
                        <a:lumOff val="60000"/>
                      </a:schemeClr>
                    </a:solidFill>
                  </a:tcPr>
                </a:tc>
                <a:extLst>
                  <a:ext uri="{0D108BD9-81ED-4DB2-BD59-A6C34878D82A}">
                    <a16:rowId xmlns:a16="http://schemas.microsoft.com/office/drawing/2014/main" val="1340825633"/>
                  </a:ext>
                </a:extLst>
              </a:tr>
              <a:tr h="1653167">
                <a:tc rowSpan="2">
                  <a:txBody>
                    <a:bodyPr/>
                    <a:lstStyle/>
                    <a:p>
                      <a:pPr algn="ctr"/>
                      <a:r>
                        <a:rPr lang="de-DE" sz="1900" b="1" dirty="0">
                          <a:solidFill>
                            <a:schemeClr val="bg1"/>
                          </a:solidFill>
                        </a:rPr>
                        <a:t>Vorhersage</a:t>
                      </a:r>
                    </a:p>
                  </a:txBody>
                  <a:tcPr marL="96901" marR="96901" marT="48450" marB="48450" vert="vert270" anchor="ctr">
                    <a:solidFill>
                      <a:srgbClr val="79B560"/>
                    </a:solidFill>
                  </a:tcPr>
                </a:tc>
                <a:tc>
                  <a:txBody>
                    <a:bodyPr/>
                    <a:lstStyle/>
                    <a:p>
                      <a:pPr algn="ctr"/>
                      <a:r>
                        <a:rPr lang="de-DE" sz="1900" dirty="0"/>
                        <a:t>verschlissen</a:t>
                      </a:r>
                    </a:p>
                  </a:txBody>
                  <a:tcPr marL="96901" marR="96901" marT="48450" marB="48450" anchor="ctr">
                    <a:solidFill>
                      <a:schemeClr val="accent1">
                        <a:lumMod val="40000"/>
                        <a:lumOff val="60000"/>
                      </a:schemeClr>
                    </a:solidFill>
                  </a:tcPr>
                </a:tc>
                <a:tc>
                  <a:txBody>
                    <a:bodyPr/>
                    <a:lstStyle/>
                    <a:p>
                      <a:pPr algn="ctr"/>
                      <a:r>
                        <a:rPr lang="de-DE" sz="1900" dirty="0"/>
                        <a:t>-</a:t>
                      </a:r>
                    </a:p>
                  </a:txBody>
                  <a:tcPr marL="96901" marR="96901" marT="48450" marB="48450" anchor="ctr">
                    <a:solidFill>
                      <a:schemeClr val="accent1">
                        <a:lumMod val="40000"/>
                        <a:lumOff val="60000"/>
                      </a:schemeClr>
                    </a:solidFill>
                  </a:tcPr>
                </a:tc>
                <a:tc>
                  <a:txBody>
                    <a:bodyPr/>
                    <a:lstStyle/>
                    <a:p>
                      <a:pPr algn="ctr"/>
                      <a:r>
                        <a:rPr lang="de-DE" sz="1900" i="1" dirty="0"/>
                        <a:t>Kosten: 20€</a:t>
                      </a:r>
                    </a:p>
                  </a:txBody>
                  <a:tcPr marL="96901" marR="96901" marT="48450" marB="48450" anchor="ctr">
                    <a:solidFill>
                      <a:schemeClr val="accent1">
                        <a:lumMod val="40000"/>
                        <a:lumOff val="60000"/>
                      </a:schemeClr>
                    </a:solidFill>
                  </a:tcPr>
                </a:tc>
                <a:extLst>
                  <a:ext uri="{0D108BD9-81ED-4DB2-BD59-A6C34878D82A}">
                    <a16:rowId xmlns:a16="http://schemas.microsoft.com/office/drawing/2014/main" val="593168995"/>
                  </a:ext>
                </a:extLst>
              </a:tr>
              <a:tr h="1653167">
                <a:tc vMerge="1">
                  <a:txBody>
                    <a:bodyPr/>
                    <a:lstStyle/>
                    <a:p>
                      <a:pPr algn="ctr"/>
                      <a:endParaRPr lang="de-DE" sz="1900" dirty="0"/>
                    </a:p>
                  </a:txBody>
                  <a:tcPr marL="96901" marR="96901" marT="48450" marB="48450" anchor="ctr"/>
                </a:tc>
                <a:tc>
                  <a:txBody>
                    <a:bodyPr/>
                    <a:lstStyle/>
                    <a:p>
                      <a:pPr algn="ctr"/>
                      <a:r>
                        <a:rPr lang="de-DE" sz="1900" dirty="0"/>
                        <a:t>nicht verschlissen</a:t>
                      </a:r>
                    </a:p>
                  </a:txBody>
                  <a:tcPr marL="96901" marR="96901" marT="48450" marB="48450" anchor="ctr">
                    <a:solidFill>
                      <a:schemeClr val="accent1">
                        <a:lumMod val="40000"/>
                        <a:lumOff val="60000"/>
                      </a:schemeClr>
                    </a:solidFill>
                  </a:tcPr>
                </a:tc>
                <a:tc>
                  <a:txBody>
                    <a:bodyPr/>
                    <a:lstStyle/>
                    <a:p>
                      <a:pPr algn="ctr"/>
                      <a:r>
                        <a:rPr lang="de-DE" sz="1900" i="1" dirty="0"/>
                        <a:t>Kosten: 500€</a:t>
                      </a:r>
                    </a:p>
                  </a:txBody>
                  <a:tcPr marL="96901" marR="96901" marT="48450" marB="48450" anchor="ctr">
                    <a:solidFill>
                      <a:schemeClr val="accent1">
                        <a:lumMod val="40000"/>
                        <a:lumOff val="60000"/>
                      </a:schemeClr>
                    </a:solidFill>
                  </a:tcPr>
                </a:tc>
                <a:tc>
                  <a:txBody>
                    <a:bodyPr/>
                    <a:lstStyle/>
                    <a:p>
                      <a:pPr algn="ctr"/>
                      <a:r>
                        <a:rPr lang="de-DE" sz="1900" dirty="0"/>
                        <a:t>-</a:t>
                      </a:r>
                    </a:p>
                  </a:txBody>
                  <a:tcPr marL="96901" marR="96901" marT="48450" marB="48450" anchor="ctr">
                    <a:solidFill>
                      <a:schemeClr val="accent1">
                        <a:lumMod val="40000"/>
                        <a:lumOff val="60000"/>
                      </a:schemeClr>
                    </a:solidFill>
                  </a:tcPr>
                </a:tc>
                <a:extLst>
                  <a:ext uri="{0D108BD9-81ED-4DB2-BD59-A6C34878D82A}">
                    <a16:rowId xmlns:a16="http://schemas.microsoft.com/office/drawing/2014/main" val="2697035720"/>
                  </a:ext>
                </a:extLst>
              </a:tr>
            </a:tbl>
          </a:graphicData>
        </a:graphic>
      </p:graphicFrame>
      <mc:AlternateContent xmlns:mc="http://schemas.openxmlformats.org/markup-compatibility/2006" xmlns:a14="http://schemas.microsoft.com/office/drawing/2010/main">
        <mc:Choice Requires="a14">
          <p:sp>
            <p:nvSpPr>
              <p:cNvPr id="3" name="Textfeld 2"/>
              <p:cNvSpPr txBox="1"/>
              <p:nvPr/>
            </p:nvSpPr>
            <p:spPr>
              <a:xfrm>
                <a:off x="1295207" y="2850022"/>
                <a:ext cx="6925062" cy="1446550"/>
              </a:xfrm>
              <a:prstGeom prst="rect">
                <a:avLst/>
              </a:prstGeom>
              <a:solidFill>
                <a:schemeClr val="bg1">
                  <a:lumMod val="85000"/>
                  <a:alpha val="90000"/>
                </a:schemeClr>
              </a:solidFill>
              <a:ln w="38100">
                <a:solidFill>
                  <a:schemeClr val="tx1"/>
                </a:solidFill>
              </a:ln>
            </p:spPr>
            <p:txBody>
              <a:bodyPr wrap="square" rtlCol="0">
                <a:spAutoFit/>
              </a:bodyPr>
              <a:lstStyle/>
              <a:p>
                <a:endParaRPr lang="de-DE" sz="2800" b="0" i="0"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m:rPr>
                          <m:nor/>
                        </m:rPr>
                        <a:rPr lang="de-DE" sz="3200" b="0" i="0" smtClean="0">
                          <a:latin typeface="Cambria Math" panose="02040503050406030204" pitchFamily="18" charset="0"/>
                        </a:rPr>
                        <m:t>Kosten</m:t>
                      </m:r>
                      <m:r>
                        <a:rPr lang="de-DE" sz="3200" b="0" i="1" smtClean="0">
                          <a:latin typeface="Cambria Math" panose="02040503050406030204" pitchFamily="18" charset="0"/>
                        </a:rPr>
                        <m:t>=20€∙#</m:t>
                      </m:r>
                      <m:r>
                        <a:rPr lang="de-DE" sz="3200" b="0" i="1" smtClean="0">
                          <a:latin typeface="Cambria Math" panose="02040503050406030204" pitchFamily="18" charset="0"/>
                        </a:rPr>
                        <m:t>𝐹𝑃</m:t>
                      </m:r>
                      <m:r>
                        <a:rPr lang="de-DE" sz="3200" b="0" i="1" smtClean="0">
                          <a:latin typeface="Cambria Math" panose="02040503050406030204" pitchFamily="18" charset="0"/>
                        </a:rPr>
                        <m:t>+500€∙#</m:t>
                      </m:r>
                      <m:r>
                        <a:rPr lang="de-DE" sz="3200" b="0" i="1" smtClean="0">
                          <a:latin typeface="Cambria Math" panose="02040503050406030204" pitchFamily="18" charset="0"/>
                        </a:rPr>
                        <m:t>𝐹𝑁</m:t>
                      </m:r>
                    </m:oMath>
                  </m:oMathPara>
                </a14:m>
                <a:endParaRPr lang="de-DE" sz="3200" b="0" dirty="0"/>
              </a:p>
              <a:p>
                <a:endParaRPr lang="de-DE" sz="2800" dirty="0"/>
              </a:p>
            </p:txBody>
          </p:sp>
        </mc:Choice>
        <mc:Fallback xmlns="">
          <p:sp>
            <p:nvSpPr>
              <p:cNvPr id="3" name="Textfeld 2"/>
              <p:cNvSpPr txBox="1">
                <a:spLocks noRot="1" noChangeAspect="1" noMove="1" noResize="1" noEditPoints="1" noAdjustHandles="1" noChangeArrowheads="1" noChangeShapeType="1" noTextEdit="1"/>
              </p:cNvSpPr>
              <p:nvPr/>
            </p:nvSpPr>
            <p:spPr>
              <a:xfrm>
                <a:off x="1295207" y="2850022"/>
                <a:ext cx="6925062" cy="1446550"/>
              </a:xfrm>
              <a:prstGeom prst="rect">
                <a:avLst/>
              </a:prstGeom>
              <a:blipFill>
                <a:blip r:embed="rId2"/>
                <a:stretch>
                  <a:fillRect/>
                </a:stretch>
              </a:blipFill>
              <a:ln w="38100">
                <a:solidFill>
                  <a:schemeClr val="tx1"/>
                </a:solidFill>
              </a:ln>
            </p:spPr>
            <p:txBody>
              <a:bodyPr/>
              <a:lstStyle/>
              <a:p>
                <a:r>
                  <a:rPr lang="de-DE">
                    <a:noFill/>
                  </a:rPr>
                  <a:t> </a:t>
                </a:r>
              </a:p>
            </p:txBody>
          </p:sp>
        </mc:Fallback>
      </mc:AlternateContent>
    </p:spTree>
    <p:extLst>
      <p:ext uri="{BB962C8B-B14F-4D97-AF65-F5344CB8AC3E}">
        <p14:creationId xmlns:p14="http://schemas.microsoft.com/office/powerpoint/2010/main" val="310973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solidFill>
                  <a:srgbClr val="000000"/>
                </a:solidFill>
              </a:rPr>
              <a:t>Evaluation</a:t>
            </a:r>
            <a:endParaRPr lang="de-DE" dirty="0"/>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11</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pic>
        <p:nvPicPr>
          <p:cNvPr id="10"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739" y="1476000"/>
            <a:ext cx="7275786" cy="4292600"/>
          </a:xfrm>
          <a:noFill/>
        </p:spPr>
      </p:pic>
      <p:sp>
        <p:nvSpPr>
          <p:cNvPr id="22" name="Textfeld 21"/>
          <p:cNvSpPr txBox="1"/>
          <p:nvPr/>
        </p:nvSpPr>
        <p:spPr>
          <a:xfrm>
            <a:off x="1267619" y="3910362"/>
            <a:ext cx="406230" cy="369332"/>
          </a:xfrm>
          <a:prstGeom prst="rect">
            <a:avLst/>
          </a:prstGeom>
          <a:noFill/>
        </p:spPr>
        <p:txBody>
          <a:bodyPr wrap="square" rtlCol="0">
            <a:spAutoFit/>
          </a:bodyPr>
          <a:lstStyle/>
          <a:p>
            <a:r>
              <a:rPr lang="de-DE" dirty="0"/>
              <a:t>✔</a:t>
            </a:r>
          </a:p>
        </p:txBody>
      </p:sp>
      <p:sp>
        <p:nvSpPr>
          <p:cNvPr id="11" name="Rechteck 10"/>
          <p:cNvSpPr/>
          <p:nvPr/>
        </p:nvSpPr>
        <p:spPr>
          <a:xfrm>
            <a:off x="5804781" y="1913645"/>
            <a:ext cx="1700919"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6065131" y="2014097"/>
            <a:ext cx="1700919"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nvSpPr>
        <p:spPr>
          <a:xfrm>
            <a:off x="6166731" y="2351290"/>
            <a:ext cx="1812044"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p:cNvSpPr/>
          <p:nvPr/>
        </p:nvSpPr>
        <p:spPr>
          <a:xfrm>
            <a:off x="6435726" y="2451742"/>
            <a:ext cx="2190800" cy="1036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1" name="Textfeld 20"/>
          <p:cNvSpPr txBox="1"/>
          <p:nvPr/>
        </p:nvSpPr>
        <p:spPr>
          <a:xfrm>
            <a:off x="7216789" y="1544313"/>
            <a:ext cx="406230" cy="369332"/>
          </a:xfrm>
          <a:prstGeom prst="rect">
            <a:avLst/>
          </a:prstGeom>
          <a:noFill/>
        </p:spPr>
        <p:txBody>
          <a:bodyPr wrap="square" rtlCol="0">
            <a:spAutoFit/>
          </a:bodyPr>
          <a:lstStyle/>
          <a:p>
            <a:r>
              <a:rPr lang="de-DE" dirty="0"/>
              <a:t>✔</a:t>
            </a:r>
          </a:p>
        </p:txBody>
      </p:sp>
      <p:sp>
        <p:nvSpPr>
          <p:cNvPr id="15" name="Rechteck 14"/>
          <p:cNvSpPr/>
          <p:nvPr/>
        </p:nvSpPr>
        <p:spPr>
          <a:xfrm>
            <a:off x="6442102" y="3702515"/>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6287381" y="4220415"/>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Rechteck 16"/>
          <p:cNvSpPr/>
          <p:nvPr/>
        </p:nvSpPr>
        <p:spPr>
          <a:xfrm>
            <a:off x="5988077" y="4738315"/>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Rechteck 17"/>
          <p:cNvSpPr/>
          <p:nvPr/>
        </p:nvSpPr>
        <p:spPr>
          <a:xfrm>
            <a:off x="907287" y="3273548"/>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Rechteck 18"/>
          <p:cNvSpPr/>
          <p:nvPr/>
        </p:nvSpPr>
        <p:spPr>
          <a:xfrm>
            <a:off x="1098990" y="2375316"/>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0" name="Rechteck 19"/>
          <p:cNvSpPr/>
          <p:nvPr/>
        </p:nvSpPr>
        <p:spPr>
          <a:xfrm>
            <a:off x="1949449" y="1463492"/>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Rechteck 17"/>
          <p:cNvSpPr/>
          <p:nvPr/>
        </p:nvSpPr>
        <p:spPr>
          <a:xfrm>
            <a:off x="1082321" y="1433050"/>
            <a:ext cx="6989060" cy="4480278"/>
          </a:xfrm>
          <a:custGeom>
            <a:avLst/>
            <a:gdLst>
              <a:gd name="connsiteX0" fmla="*/ 0 w 6186760"/>
              <a:gd name="connsiteY0" fmla="*/ 0 h 4810125"/>
              <a:gd name="connsiteX1" fmla="*/ 6186760 w 6186760"/>
              <a:gd name="connsiteY1" fmla="*/ 0 h 4810125"/>
              <a:gd name="connsiteX2" fmla="*/ 6186760 w 6186760"/>
              <a:gd name="connsiteY2" fmla="*/ 4810125 h 4810125"/>
              <a:gd name="connsiteX3" fmla="*/ 0 w 6186760"/>
              <a:gd name="connsiteY3" fmla="*/ 4810125 h 4810125"/>
              <a:gd name="connsiteX4" fmla="*/ 0 w 6186760"/>
              <a:gd name="connsiteY4" fmla="*/ 0 h 4810125"/>
              <a:gd name="connsiteX0" fmla="*/ 795 w 6187555"/>
              <a:gd name="connsiteY0" fmla="*/ 0 h 4810125"/>
              <a:gd name="connsiteX1" fmla="*/ 6187555 w 6187555"/>
              <a:gd name="connsiteY1" fmla="*/ 0 h 4810125"/>
              <a:gd name="connsiteX2" fmla="*/ 6187555 w 6187555"/>
              <a:gd name="connsiteY2" fmla="*/ 4810125 h 4810125"/>
              <a:gd name="connsiteX3" fmla="*/ 795 w 6187555"/>
              <a:gd name="connsiteY3" fmla="*/ 4810125 h 4810125"/>
              <a:gd name="connsiteX4" fmla="*/ 0 w 6187555"/>
              <a:gd name="connsiteY4" fmla="*/ 2694483 h 4810125"/>
              <a:gd name="connsiteX5" fmla="*/ 795 w 6187555"/>
              <a:gd name="connsiteY5" fmla="*/ 0 h 4810125"/>
              <a:gd name="connsiteX0" fmla="*/ 149755 w 6336515"/>
              <a:gd name="connsiteY0" fmla="*/ 0 h 4810125"/>
              <a:gd name="connsiteX1" fmla="*/ 6336515 w 6336515"/>
              <a:gd name="connsiteY1" fmla="*/ 0 h 4810125"/>
              <a:gd name="connsiteX2" fmla="*/ 6336515 w 6336515"/>
              <a:gd name="connsiteY2" fmla="*/ 4810125 h 4810125"/>
              <a:gd name="connsiteX3" fmla="*/ 149755 w 6336515"/>
              <a:gd name="connsiteY3" fmla="*/ 4810125 h 4810125"/>
              <a:gd name="connsiteX4" fmla="*/ 148960 w 6336515"/>
              <a:gd name="connsiteY4" fmla="*/ 2694483 h 4810125"/>
              <a:gd name="connsiteX5" fmla="*/ 149755 w 6336515"/>
              <a:gd name="connsiteY5" fmla="*/ 0 h 4810125"/>
              <a:gd name="connsiteX0" fmla="*/ 149755 w 6336515"/>
              <a:gd name="connsiteY0" fmla="*/ 0 h 4810125"/>
              <a:gd name="connsiteX1" fmla="*/ 6336515 w 6336515"/>
              <a:gd name="connsiteY1" fmla="*/ 0 h 4810125"/>
              <a:gd name="connsiteX2" fmla="*/ 6336515 w 6336515"/>
              <a:gd name="connsiteY2" fmla="*/ 4810125 h 4810125"/>
              <a:gd name="connsiteX3" fmla="*/ 149755 w 6336515"/>
              <a:gd name="connsiteY3" fmla="*/ 4810125 h 4810125"/>
              <a:gd name="connsiteX4" fmla="*/ 148961 w 6336515"/>
              <a:gd name="connsiteY4" fmla="*/ 3339802 h 4810125"/>
              <a:gd name="connsiteX5" fmla="*/ 148960 w 6336515"/>
              <a:gd name="connsiteY5" fmla="*/ 2694483 h 4810125"/>
              <a:gd name="connsiteX6" fmla="*/ 149755 w 6336515"/>
              <a:gd name="connsiteY6" fmla="*/ 0 h 4810125"/>
              <a:gd name="connsiteX0" fmla="*/ 705379 w 6892139"/>
              <a:gd name="connsiteY0" fmla="*/ 0 h 4810125"/>
              <a:gd name="connsiteX1" fmla="*/ 6892139 w 6892139"/>
              <a:gd name="connsiteY1" fmla="*/ 0 h 4810125"/>
              <a:gd name="connsiteX2" fmla="*/ 6892139 w 6892139"/>
              <a:gd name="connsiteY2" fmla="*/ 4810125 h 4810125"/>
              <a:gd name="connsiteX3" fmla="*/ 705379 w 6892139"/>
              <a:gd name="connsiteY3" fmla="*/ 4810125 h 4810125"/>
              <a:gd name="connsiteX4" fmla="*/ 704585 w 6892139"/>
              <a:gd name="connsiteY4" fmla="*/ 3339802 h 4810125"/>
              <a:gd name="connsiteX5" fmla="*/ 704584 w 6892139"/>
              <a:gd name="connsiteY5" fmla="*/ 2694483 h 4810125"/>
              <a:gd name="connsiteX6" fmla="*/ 705379 w 6892139"/>
              <a:gd name="connsiteY6" fmla="*/ 0 h 4810125"/>
              <a:gd name="connsiteX0" fmla="*/ 705379 w 6892139"/>
              <a:gd name="connsiteY0" fmla="*/ 0 h 4810125"/>
              <a:gd name="connsiteX1" fmla="*/ 6892139 w 6892139"/>
              <a:gd name="connsiteY1" fmla="*/ 0 h 4810125"/>
              <a:gd name="connsiteX2" fmla="*/ 6892139 w 6892139"/>
              <a:gd name="connsiteY2" fmla="*/ 4810125 h 4810125"/>
              <a:gd name="connsiteX3" fmla="*/ 705379 w 6892139"/>
              <a:gd name="connsiteY3" fmla="*/ 4810125 h 4810125"/>
              <a:gd name="connsiteX4" fmla="*/ 704585 w 6892139"/>
              <a:gd name="connsiteY4" fmla="*/ 3339802 h 4810125"/>
              <a:gd name="connsiteX5" fmla="*/ 469193 w 6892139"/>
              <a:gd name="connsiteY5" fmla="*/ 2314151 h 4810125"/>
              <a:gd name="connsiteX6" fmla="*/ 705379 w 6892139"/>
              <a:gd name="connsiteY6" fmla="*/ 0 h 4810125"/>
              <a:gd name="connsiteX0" fmla="*/ 941409 w 7128169"/>
              <a:gd name="connsiteY0" fmla="*/ 0 h 4810125"/>
              <a:gd name="connsiteX1" fmla="*/ 7128169 w 7128169"/>
              <a:gd name="connsiteY1" fmla="*/ 0 h 4810125"/>
              <a:gd name="connsiteX2" fmla="*/ 7128169 w 7128169"/>
              <a:gd name="connsiteY2" fmla="*/ 4810125 h 4810125"/>
              <a:gd name="connsiteX3" fmla="*/ 941409 w 7128169"/>
              <a:gd name="connsiteY3" fmla="*/ 4810125 h 4810125"/>
              <a:gd name="connsiteX4" fmla="*/ 632797 w 7128169"/>
              <a:gd name="connsiteY4" fmla="*/ 2666905 h 4810125"/>
              <a:gd name="connsiteX5" fmla="*/ 705223 w 7128169"/>
              <a:gd name="connsiteY5" fmla="*/ 2314151 h 4810125"/>
              <a:gd name="connsiteX6" fmla="*/ 941409 w 7128169"/>
              <a:gd name="connsiteY6" fmla="*/ 0 h 4810125"/>
              <a:gd name="connsiteX0" fmla="*/ 341749 w 6528509"/>
              <a:gd name="connsiteY0" fmla="*/ 0 h 4810125"/>
              <a:gd name="connsiteX1" fmla="*/ 6528509 w 6528509"/>
              <a:gd name="connsiteY1" fmla="*/ 0 h 4810125"/>
              <a:gd name="connsiteX2" fmla="*/ 6528509 w 6528509"/>
              <a:gd name="connsiteY2" fmla="*/ 4810125 h 4810125"/>
              <a:gd name="connsiteX3" fmla="*/ 341749 w 6528509"/>
              <a:gd name="connsiteY3" fmla="*/ 4810125 h 4810125"/>
              <a:gd name="connsiteX4" fmla="*/ 33137 w 6528509"/>
              <a:gd name="connsiteY4" fmla="*/ 2666905 h 4810125"/>
              <a:gd name="connsiteX5" fmla="*/ 105563 w 6528509"/>
              <a:gd name="connsiteY5" fmla="*/ 2314151 h 4810125"/>
              <a:gd name="connsiteX6" fmla="*/ 341749 w 6528509"/>
              <a:gd name="connsiteY6" fmla="*/ 0 h 4810125"/>
              <a:gd name="connsiteX0" fmla="*/ 349627 w 6536387"/>
              <a:gd name="connsiteY0" fmla="*/ 0 h 4810125"/>
              <a:gd name="connsiteX1" fmla="*/ 6536387 w 6536387"/>
              <a:gd name="connsiteY1" fmla="*/ 0 h 4810125"/>
              <a:gd name="connsiteX2" fmla="*/ 6536387 w 6536387"/>
              <a:gd name="connsiteY2" fmla="*/ 4810125 h 4810125"/>
              <a:gd name="connsiteX3" fmla="*/ 349627 w 6536387"/>
              <a:gd name="connsiteY3" fmla="*/ 4810125 h 4810125"/>
              <a:gd name="connsiteX4" fmla="*/ 41015 w 6536387"/>
              <a:gd name="connsiteY4" fmla="*/ 2666905 h 4810125"/>
              <a:gd name="connsiteX5" fmla="*/ 104388 w 6536387"/>
              <a:gd name="connsiteY5" fmla="*/ 1309682 h 4810125"/>
              <a:gd name="connsiteX6" fmla="*/ 349627 w 6536387"/>
              <a:gd name="connsiteY6" fmla="*/ 0 h 4810125"/>
              <a:gd name="connsiteX0" fmla="*/ 349627 w 6536387"/>
              <a:gd name="connsiteY0" fmla="*/ 0 h 4812461"/>
              <a:gd name="connsiteX1" fmla="*/ 6536387 w 6536387"/>
              <a:gd name="connsiteY1" fmla="*/ 0 h 4812461"/>
              <a:gd name="connsiteX2" fmla="*/ 6536387 w 6536387"/>
              <a:gd name="connsiteY2" fmla="*/ 4810125 h 4812461"/>
              <a:gd name="connsiteX3" fmla="*/ 4353093 w 6536387"/>
              <a:gd name="connsiteY3" fmla="*/ 4812461 h 4812461"/>
              <a:gd name="connsiteX4" fmla="*/ 349627 w 6536387"/>
              <a:gd name="connsiteY4" fmla="*/ 4810125 h 4812461"/>
              <a:gd name="connsiteX5" fmla="*/ 41015 w 6536387"/>
              <a:gd name="connsiteY5" fmla="*/ 2666905 h 4812461"/>
              <a:gd name="connsiteX6" fmla="*/ 104388 w 6536387"/>
              <a:gd name="connsiteY6" fmla="*/ 1309682 h 4812461"/>
              <a:gd name="connsiteX7" fmla="*/ 349627 w 6536387"/>
              <a:gd name="connsiteY7" fmla="*/ 0 h 4812461"/>
              <a:gd name="connsiteX0" fmla="*/ 349627 w 6536387"/>
              <a:gd name="connsiteY0" fmla="*/ 0 h 4810125"/>
              <a:gd name="connsiteX1" fmla="*/ 6536387 w 6536387"/>
              <a:gd name="connsiteY1" fmla="*/ 0 h 4810125"/>
              <a:gd name="connsiteX2" fmla="*/ 6536387 w 6536387"/>
              <a:gd name="connsiteY2" fmla="*/ 4810125 h 4810125"/>
              <a:gd name="connsiteX3" fmla="*/ 4326369 w 6536387"/>
              <a:gd name="connsiteY3" fmla="*/ 4617520 h 4810125"/>
              <a:gd name="connsiteX4" fmla="*/ 349627 w 6536387"/>
              <a:gd name="connsiteY4" fmla="*/ 4810125 h 4810125"/>
              <a:gd name="connsiteX5" fmla="*/ 41015 w 6536387"/>
              <a:gd name="connsiteY5" fmla="*/ 2666905 h 4810125"/>
              <a:gd name="connsiteX6" fmla="*/ 104388 w 6536387"/>
              <a:gd name="connsiteY6" fmla="*/ 1309682 h 4810125"/>
              <a:gd name="connsiteX7" fmla="*/ 349627 w 6536387"/>
              <a:gd name="connsiteY7" fmla="*/ 0 h 4810125"/>
              <a:gd name="connsiteX0" fmla="*/ 349627 w 6536387"/>
              <a:gd name="connsiteY0" fmla="*/ 0 h 4922828"/>
              <a:gd name="connsiteX1" fmla="*/ 6536387 w 6536387"/>
              <a:gd name="connsiteY1" fmla="*/ 0 h 4922828"/>
              <a:gd name="connsiteX2" fmla="*/ 6536387 w 6536387"/>
              <a:gd name="connsiteY2" fmla="*/ 4810125 h 4922828"/>
              <a:gd name="connsiteX3" fmla="*/ 4326369 w 6536387"/>
              <a:gd name="connsiteY3" fmla="*/ 4617520 h 4922828"/>
              <a:gd name="connsiteX4" fmla="*/ 349627 w 6536387"/>
              <a:gd name="connsiteY4" fmla="*/ 4810125 h 4922828"/>
              <a:gd name="connsiteX5" fmla="*/ 41015 w 6536387"/>
              <a:gd name="connsiteY5" fmla="*/ 2666905 h 4922828"/>
              <a:gd name="connsiteX6" fmla="*/ 104388 w 6536387"/>
              <a:gd name="connsiteY6" fmla="*/ 1309682 h 4922828"/>
              <a:gd name="connsiteX7" fmla="*/ 349627 w 6536387"/>
              <a:gd name="connsiteY7" fmla="*/ 0 h 4922828"/>
              <a:gd name="connsiteX0" fmla="*/ 349627 w 6536387"/>
              <a:gd name="connsiteY0" fmla="*/ 0 h 4822557"/>
              <a:gd name="connsiteX1" fmla="*/ 6536387 w 6536387"/>
              <a:gd name="connsiteY1" fmla="*/ 0 h 4822557"/>
              <a:gd name="connsiteX2" fmla="*/ 6536387 w 6536387"/>
              <a:gd name="connsiteY2" fmla="*/ 4810125 h 4822557"/>
              <a:gd name="connsiteX3" fmla="*/ 4139300 w 6536387"/>
              <a:gd name="connsiteY3" fmla="*/ 4435404 h 4822557"/>
              <a:gd name="connsiteX4" fmla="*/ 349627 w 6536387"/>
              <a:gd name="connsiteY4" fmla="*/ 4810125 h 4822557"/>
              <a:gd name="connsiteX5" fmla="*/ 41015 w 6536387"/>
              <a:gd name="connsiteY5" fmla="*/ 2666905 h 4822557"/>
              <a:gd name="connsiteX6" fmla="*/ 104388 w 6536387"/>
              <a:gd name="connsiteY6" fmla="*/ 1309682 h 4822557"/>
              <a:gd name="connsiteX7" fmla="*/ 349627 w 6536387"/>
              <a:gd name="connsiteY7" fmla="*/ 0 h 4822557"/>
              <a:gd name="connsiteX0" fmla="*/ 349627 w 6536387"/>
              <a:gd name="connsiteY0" fmla="*/ 0 h 4826022"/>
              <a:gd name="connsiteX1" fmla="*/ 6536387 w 6536387"/>
              <a:gd name="connsiteY1" fmla="*/ 0 h 4826022"/>
              <a:gd name="connsiteX2" fmla="*/ 6536387 w 6536387"/>
              <a:gd name="connsiteY2" fmla="*/ 4810125 h 4826022"/>
              <a:gd name="connsiteX3" fmla="*/ 4139300 w 6536387"/>
              <a:gd name="connsiteY3" fmla="*/ 4435404 h 4826022"/>
              <a:gd name="connsiteX4" fmla="*/ 349627 w 6536387"/>
              <a:gd name="connsiteY4" fmla="*/ 4810125 h 4826022"/>
              <a:gd name="connsiteX5" fmla="*/ 41015 w 6536387"/>
              <a:gd name="connsiteY5" fmla="*/ 2666905 h 4826022"/>
              <a:gd name="connsiteX6" fmla="*/ 104388 w 6536387"/>
              <a:gd name="connsiteY6" fmla="*/ 1309682 h 4826022"/>
              <a:gd name="connsiteX7" fmla="*/ 349627 w 6536387"/>
              <a:gd name="connsiteY7" fmla="*/ 0 h 4826022"/>
              <a:gd name="connsiteX0" fmla="*/ 349627 w 6536387"/>
              <a:gd name="connsiteY0" fmla="*/ 0 h 4826022"/>
              <a:gd name="connsiteX1" fmla="*/ 6536387 w 6536387"/>
              <a:gd name="connsiteY1" fmla="*/ 0 h 4826022"/>
              <a:gd name="connsiteX2" fmla="*/ 6536387 w 6536387"/>
              <a:gd name="connsiteY2" fmla="*/ 4810125 h 4826022"/>
              <a:gd name="connsiteX3" fmla="*/ 4981112 w 6536387"/>
              <a:gd name="connsiteY3" fmla="*/ 4566218 h 4826022"/>
              <a:gd name="connsiteX4" fmla="*/ 4139300 w 6536387"/>
              <a:gd name="connsiteY4" fmla="*/ 4435404 h 4826022"/>
              <a:gd name="connsiteX5" fmla="*/ 349627 w 6536387"/>
              <a:gd name="connsiteY5" fmla="*/ 4810125 h 4826022"/>
              <a:gd name="connsiteX6" fmla="*/ 41015 w 6536387"/>
              <a:gd name="connsiteY6" fmla="*/ 2666905 h 4826022"/>
              <a:gd name="connsiteX7" fmla="*/ 104388 w 6536387"/>
              <a:gd name="connsiteY7" fmla="*/ 1309682 h 4826022"/>
              <a:gd name="connsiteX8" fmla="*/ 349627 w 6536387"/>
              <a:gd name="connsiteY8" fmla="*/ 0 h 4826022"/>
              <a:gd name="connsiteX0" fmla="*/ 349627 w 6536387"/>
              <a:gd name="connsiteY0" fmla="*/ 0 h 4826022"/>
              <a:gd name="connsiteX1" fmla="*/ 6536387 w 6536387"/>
              <a:gd name="connsiteY1" fmla="*/ 0 h 4826022"/>
              <a:gd name="connsiteX2" fmla="*/ 6536387 w 6536387"/>
              <a:gd name="connsiteY2" fmla="*/ 4810125 h 4826022"/>
              <a:gd name="connsiteX3" fmla="*/ 3836425 w 6536387"/>
              <a:gd name="connsiteY3" fmla="*/ 4322542 h 4826022"/>
              <a:gd name="connsiteX4" fmla="*/ 4139300 w 6536387"/>
              <a:gd name="connsiteY4" fmla="*/ 4435404 h 4826022"/>
              <a:gd name="connsiteX5" fmla="*/ 349627 w 6536387"/>
              <a:gd name="connsiteY5" fmla="*/ 4810125 h 4826022"/>
              <a:gd name="connsiteX6" fmla="*/ 41015 w 6536387"/>
              <a:gd name="connsiteY6" fmla="*/ 2666905 h 4826022"/>
              <a:gd name="connsiteX7" fmla="*/ 104388 w 6536387"/>
              <a:gd name="connsiteY7" fmla="*/ 1309682 h 4826022"/>
              <a:gd name="connsiteX8" fmla="*/ 349627 w 6536387"/>
              <a:gd name="connsiteY8" fmla="*/ 0 h 4826022"/>
              <a:gd name="connsiteX0" fmla="*/ 349627 w 6536387"/>
              <a:gd name="connsiteY0" fmla="*/ 0 h 4826022"/>
              <a:gd name="connsiteX1" fmla="*/ 6536387 w 6536387"/>
              <a:gd name="connsiteY1" fmla="*/ 0 h 4826022"/>
              <a:gd name="connsiteX2" fmla="*/ 6536387 w 6536387"/>
              <a:gd name="connsiteY2" fmla="*/ 4810125 h 4826022"/>
              <a:gd name="connsiteX3" fmla="*/ 4907620 w 6536387"/>
              <a:gd name="connsiteY3" fmla="*/ 4512353 h 4826022"/>
              <a:gd name="connsiteX4" fmla="*/ 3836425 w 6536387"/>
              <a:gd name="connsiteY4" fmla="*/ 4322542 h 4826022"/>
              <a:gd name="connsiteX5" fmla="*/ 4139300 w 6536387"/>
              <a:gd name="connsiteY5" fmla="*/ 4435404 h 4826022"/>
              <a:gd name="connsiteX6" fmla="*/ 349627 w 6536387"/>
              <a:gd name="connsiteY6" fmla="*/ 4810125 h 4826022"/>
              <a:gd name="connsiteX7" fmla="*/ 41015 w 6536387"/>
              <a:gd name="connsiteY7" fmla="*/ 2666905 h 4826022"/>
              <a:gd name="connsiteX8" fmla="*/ 104388 w 6536387"/>
              <a:gd name="connsiteY8" fmla="*/ 1309682 h 4826022"/>
              <a:gd name="connsiteX9" fmla="*/ 349627 w 6536387"/>
              <a:gd name="connsiteY9" fmla="*/ 0 h 4826022"/>
              <a:gd name="connsiteX0" fmla="*/ 349627 w 6536387"/>
              <a:gd name="connsiteY0" fmla="*/ 0 h 4826022"/>
              <a:gd name="connsiteX1" fmla="*/ 6536387 w 6536387"/>
              <a:gd name="connsiteY1" fmla="*/ 0 h 4826022"/>
              <a:gd name="connsiteX2" fmla="*/ 6536387 w 6536387"/>
              <a:gd name="connsiteY2" fmla="*/ 4810125 h 4826022"/>
              <a:gd name="connsiteX3" fmla="*/ 4041310 w 6536387"/>
              <a:gd name="connsiteY3" fmla="*/ 3999351 h 4826022"/>
              <a:gd name="connsiteX4" fmla="*/ 3836425 w 6536387"/>
              <a:gd name="connsiteY4" fmla="*/ 4322542 h 4826022"/>
              <a:gd name="connsiteX5" fmla="*/ 4139300 w 6536387"/>
              <a:gd name="connsiteY5" fmla="*/ 4435404 h 4826022"/>
              <a:gd name="connsiteX6" fmla="*/ 349627 w 6536387"/>
              <a:gd name="connsiteY6" fmla="*/ 4810125 h 4826022"/>
              <a:gd name="connsiteX7" fmla="*/ 41015 w 6536387"/>
              <a:gd name="connsiteY7" fmla="*/ 2666905 h 4826022"/>
              <a:gd name="connsiteX8" fmla="*/ 104388 w 6536387"/>
              <a:gd name="connsiteY8" fmla="*/ 1309682 h 4826022"/>
              <a:gd name="connsiteX9" fmla="*/ 349627 w 6536387"/>
              <a:gd name="connsiteY9" fmla="*/ 0 h 4826022"/>
              <a:gd name="connsiteX0" fmla="*/ 349627 w 6536387"/>
              <a:gd name="connsiteY0" fmla="*/ 0 h 4826022"/>
              <a:gd name="connsiteX1" fmla="*/ 6536387 w 6536387"/>
              <a:gd name="connsiteY1" fmla="*/ 0 h 4826022"/>
              <a:gd name="connsiteX2" fmla="*/ 6536387 w 6536387"/>
              <a:gd name="connsiteY2" fmla="*/ 4810125 h 4826022"/>
              <a:gd name="connsiteX3" fmla="*/ 4041310 w 6536387"/>
              <a:gd name="connsiteY3" fmla="*/ 3999351 h 4826022"/>
              <a:gd name="connsiteX4" fmla="*/ 3836425 w 6536387"/>
              <a:gd name="connsiteY4" fmla="*/ 4322542 h 4826022"/>
              <a:gd name="connsiteX5" fmla="*/ 4139300 w 6536387"/>
              <a:gd name="connsiteY5" fmla="*/ 4435404 h 4826022"/>
              <a:gd name="connsiteX6" fmla="*/ 349627 w 6536387"/>
              <a:gd name="connsiteY6" fmla="*/ 4810125 h 4826022"/>
              <a:gd name="connsiteX7" fmla="*/ 41015 w 6536387"/>
              <a:gd name="connsiteY7" fmla="*/ 2666905 h 4826022"/>
              <a:gd name="connsiteX8" fmla="*/ 104388 w 6536387"/>
              <a:gd name="connsiteY8" fmla="*/ 1309682 h 4826022"/>
              <a:gd name="connsiteX9" fmla="*/ 349627 w 6536387"/>
              <a:gd name="connsiteY9" fmla="*/ 0 h 4826022"/>
              <a:gd name="connsiteX0" fmla="*/ 349627 w 6536387"/>
              <a:gd name="connsiteY0" fmla="*/ 0 h 4826022"/>
              <a:gd name="connsiteX1" fmla="*/ 6536387 w 6536387"/>
              <a:gd name="connsiteY1" fmla="*/ 0 h 4826022"/>
              <a:gd name="connsiteX2" fmla="*/ 6449533 w 6536387"/>
              <a:gd name="connsiteY2" fmla="*/ 3932891 h 4826022"/>
              <a:gd name="connsiteX3" fmla="*/ 4041310 w 6536387"/>
              <a:gd name="connsiteY3" fmla="*/ 3999351 h 4826022"/>
              <a:gd name="connsiteX4" fmla="*/ 3836425 w 6536387"/>
              <a:gd name="connsiteY4" fmla="*/ 4322542 h 4826022"/>
              <a:gd name="connsiteX5" fmla="*/ 4139300 w 6536387"/>
              <a:gd name="connsiteY5" fmla="*/ 4435404 h 4826022"/>
              <a:gd name="connsiteX6" fmla="*/ 349627 w 6536387"/>
              <a:gd name="connsiteY6" fmla="*/ 4810125 h 4826022"/>
              <a:gd name="connsiteX7" fmla="*/ 41015 w 6536387"/>
              <a:gd name="connsiteY7" fmla="*/ 2666905 h 4826022"/>
              <a:gd name="connsiteX8" fmla="*/ 104388 w 6536387"/>
              <a:gd name="connsiteY8" fmla="*/ 1309682 h 4826022"/>
              <a:gd name="connsiteX9" fmla="*/ 349627 w 6536387"/>
              <a:gd name="connsiteY9" fmla="*/ 0 h 482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36387" h="4826022">
                <a:moveTo>
                  <a:pt x="349627" y="0"/>
                </a:moveTo>
                <a:lnTo>
                  <a:pt x="6536387" y="0"/>
                </a:lnTo>
                <a:lnTo>
                  <a:pt x="6449533" y="3932891"/>
                </a:lnTo>
                <a:cubicBezTo>
                  <a:pt x="5617841" y="3662633"/>
                  <a:pt x="4717112" y="3787386"/>
                  <a:pt x="4041310" y="3999351"/>
                </a:cubicBezTo>
                <a:lnTo>
                  <a:pt x="3836425" y="4322542"/>
                </a:lnTo>
                <a:lnTo>
                  <a:pt x="4139300" y="4435404"/>
                </a:lnTo>
                <a:cubicBezTo>
                  <a:pt x="4791313" y="5038259"/>
                  <a:pt x="1675208" y="4745923"/>
                  <a:pt x="349627" y="4810125"/>
                </a:cubicBezTo>
                <a:cubicBezTo>
                  <a:pt x="349362" y="4320017"/>
                  <a:pt x="103097" y="4000143"/>
                  <a:pt x="41015" y="2666905"/>
                </a:cubicBezTo>
                <a:cubicBezTo>
                  <a:pt x="41015" y="2451799"/>
                  <a:pt x="104388" y="1524788"/>
                  <a:pt x="104388" y="1309682"/>
                </a:cubicBezTo>
                <a:cubicBezTo>
                  <a:pt x="-231103" y="435333"/>
                  <a:pt x="349362" y="898161"/>
                  <a:pt x="349627"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Abgerundetes Rechteck 22"/>
          <p:cNvSpPr/>
          <p:nvPr/>
        </p:nvSpPr>
        <p:spPr>
          <a:xfrm>
            <a:off x="5397500" y="5156414"/>
            <a:ext cx="2193925" cy="333909"/>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de-DE" dirty="0"/>
          </a:p>
        </p:txBody>
      </p:sp>
    </p:spTree>
    <p:extLst>
      <p:ext uri="{BB962C8B-B14F-4D97-AF65-F5344CB8AC3E}">
        <p14:creationId xmlns:p14="http://schemas.microsoft.com/office/powerpoint/2010/main" val="73444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Datensatz - Struktur</a:t>
            </a:r>
            <a:r>
              <a:rPr lang="de-DE" dirty="0"/>
              <a:t/>
            </a:r>
            <a:br>
              <a:rPr lang="de-DE" dirty="0"/>
            </a:br>
            <a:endParaRPr lang="de-DE" dirty="0"/>
          </a:p>
        </p:txBody>
      </p:sp>
      <p:graphicFrame>
        <p:nvGraphicFramePr>
          <p:cNvPr id="7" name="Inhaltsplatzhalter 6"/>
          <p:cNvGraphicFramePr>
            <a:graphicFrameLocks noGrp="1"/>
          </p:cNvGraphicFramePr>
          <p:nvPr>
            <p:ph sz="half" idx="2"/>
            <p:extLst>
              <p:ext uri="{D42A27DB-BD31-4B8C-83A1-F6EECF244321}">
                <p14:modId xmlns:p14="http://schemas.microsoft.com/office/powerpoint/2010/main" val="1345332863"/>
              </p:ext>
            </p:extLst>
          </p:nvPr>
        </p:nvGraphicFramePr>
        <p:xfrm>
          <a:off x="1287672" y="2375240"/>
          <a:ext cx="6940131" cy="1854200"/>
        </p:xfrm>
        <a:graphic>
          <a:graphicData uri="http://schemas.openxmlformats.org/drawingml/2006/table">
            <a:tbl>
              <a:tblPr firstRow="1" bandRow="1">
                <a:tableStyleId>{5C22544A-7EE6-4342-B048-85BDC9FD1C3A}</a:tableStyleId>
              </a:tblPr>
              <a:tblGrid>
                <a:gridCol w="1732915">
                  <a:extLst>
                    <a:ext uri="{9D8B030D-6E8A-4147-A177-3AD203B41FA5}">
                      <a16:colId xmlns:a16="http://schemas.microsoft.com/office/drawing/2014/main" val="522325628"/>
                    </a:ext>
                  </a:extLst>
                </a:gridCol>
                <a:gridCol w="1262380">
                  <a:extLst>
                    <a:ext uri="{9D8B030D-6E8A-4147-A177-3AD203B41FA5}">
                      <a16:colId xmlns:a16="http://schemas.microsoft.com/office/drawing/2014/main" val="2322133146"/>
                    </a:ext>
                  </a:extLst>
                </a:gridCol>
                <a:gridCol w="1262380">
                  <a:extLst>
                    <a:ext uri="{9D8B030D-6E8A-4147-A177-3AD203B41FA5}">
                      <a16:colId xmlns:a16="http://schemas.microsoft.com/office/drawing/2014/main" val="2145932895"/>
                    </a:ext>
                  </a:extLst>
                </a:gridCol>
                <a:gridCol w="567270">
                  <a:extLst>
                    <a:ext uri="{9D8B030D-6E8A-4147-A177-3AD203B41FA5}">
                      <a16:colId xmlns:a16="http://schemas.microsoft.com/office/drawing/2014/main" val="721990736"/>
                    </a:ext>
                  </a:extLst>
                </a:gridCol>
                <a:gridCol w="1378268">
                  <a:extLst>
                    <a:ext uri="{9D8B030D-6E8A-4147-A177-3AD203B41FA5}">
                      <a16:colId xmlns:a16="http://schemas.microsoft.com/office/drawing/2014/main" val="2703185455"/>
                    </a:ext>
                  </a:extLst>
                </a:gridCol>
                <a:gridCol w="736918">
                  <a:extLst>
                    <a:ext uri="{9D8B030D-6E8A-4147-A177-3AD203B41FA5}">
                      <a16:colId xmlns:a16="http://schemas.microsoft.com/office/drawing/2014/main" val="814871344"/>
                    </a:ext>
                  </a:extLst>
                </a:gridCol>
              </a:tblGrid>
              <a:tr h="370840">
                <a:tc>
                  <a:txBody>
                    <a:bodyPr/>
                    <a:lstStyle/>
                    <a:p>
                      <a:endParaRPr lang="de-DE" dirty="0"/>
                    </a:p>
                  </a:txBody>
                  <a:tcPr/>
                </a:tc>
                <a:tc>
                  <a:txBody>
                    <a:bodyPr/>
                    <a:lstStyle/>
                    <a:p>
                      <a:pPr algn="ctr"/>
                      <a:r>
                        <a:rPr lang="de-DE" dirty="0"/>
                        <a:t>Merkmal 1</a:t>
                      </a:r>
                    </a:p>
                  </a:txBody>
                  <a:tcPr/>
                </a:tc>
                <a:tc>
                  <a:txBody>
                    <a:bodyPr/>
                    <a:lstStyle/>
                    <a:p>
                      <a:pPr algn="ctr"/>
                      <a:r>
                        <a:rPr lang="de-DE" dirty="0"/>
                        <a:t>Merkmal 2</a:t>
                      </a:r>
                    </a:p>
                  </a:txBody>
                  <a:tcPr/>
                </a:tc>
                <a:tc>
                  <a:txBody>
                    <a:bodyPr/>
                    <a:lstStyle/>
                    <a:p>
                      <a:pPr algn="ctr"/>
                      <a:r>
                        <a:rPr lang="de-DE" dirty="0"/>
                        <a:t>…</a:t>
                      </a:r>
                    </a:p>
                  </a:txBody>
                  <a:tcPr/>
                </a:tc>
                <a:tc>
                  <a:txBody>
                    <a:bodyPr/>
                    <a:lstStyle/>
                    <a:p>
                      <a:pPr algn="ctr"/>
                      <a:r>
                        <a:rPr lang="de-DE" dirty="0"/>
                        <a:t>Merkmal 13</a:t>
                      </a:r>
                    </a:p>
                  </a:txBody>
                  <a:tcPr/>
                </a:tc>
                <a:tc>
                  <a:txBody>
                    <a:bodyPr/>
                    <a:lstStyle/>
                    <a:p>
                      <a:pPr algn="ctr"/>
                      <a:r>
                        <a:rPr lang="de-DE" dirty="0"/>
                        <a:t>Label</a:t>
                      </a:r>
                    </a:p>
                  </a:txBody>
                  <a:tcPr/>
                </a:tc>
                <a:extLst>
                  <a:ext uri="{0D108BD9-81ED-4DB2-BD59-A6C34878D82A}">
                    <a16:rowId xmlns:a16="http://schemas.microsoft.com/office/drawing/2014/main" val="2527518010"/>
                  </a:ext>
                </a:extLst>
              </a:tr>
              <a:tr h="370840">
                <a:tc>
                  <a:txBody>
                    <a:bodyPr/>
                    <a:lstStyle/>
                    <a:p>
                      <a:pPr algn="ctr"/>
                      <a:r>
                        <a:rPr lang="de-DE" dirty="0"/>
                        <a:t>Datenpunkt </a:t>
                      </a:r>
                      <a:r>
                        <a:rPr lang="de-DE" dirty="0">
                          <a:latin typeface="Calibri" panose="020F0502020204030204" pitchFamily="34" charset="0"/>
                          <a:cs typeface="Calibri" panose="020F0502020204030204" pitchFamily="34" charset="0"/>
                        </a:rPr>
                        <a:t>1</a:t>
                      </a:r>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pPr algn="ctr"/>
                      <a:r>
                        <a:rPr lang="de-DE" dirty="0"/>
                        <a:t>0</a:t>
                      </a:r>
                    </a:p>
                  </a:txBody>
                  <a:tcPr/>
                </a:tc>
                <a:extLst>
                  <a:ext uri="{0D108BD9-81ED-4DB2-BD59-A6C34878D82A}">
                    <a16:rowId xmlns:a16="http://schemas.microsoft.com/office/drawing/2014/main" val="2662100085"/>
                  </a:ext>
                </a:extLst>
              </a:tr>
              <a:tr h="370840">
                <a:tc>
                  <a:txBody>
                    <a:bodyPr/>
                    <a:lstStyle/>
                    <a:p>
                      <a:pPr algn="ctr"/>
                      <a:r>
                        <a:rPr lang="de-DE" dirty="0"/>
                        <a:t>Datenpunkt 2</a:t>
                      </a:r>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pPr algn="ctr"/>
                      <a:r>
                        <a:rPr lang="de-DE" dirty="0"/>
                        <a:t>1</a:t>
                      </a:r>
                    </a:p>
                  </a:txBody>
                  <a:tcPr/>
                </a:tc>
                <a:extLst>
                  <a:ext uri="{0D108BD9-81ED-4DB2-BD59-A6C34878D82A}">
                    <a16:rowId xmlns:a16="http://schemas.microsoft.com/office/drawing/2014/main" val="8225321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a:t>
                      </a:r>
                    </a:p>
                  </a:txBody>
                  <a:tcPr/>
                </a:tc>
                <a:tc>
                  <a:txBody>
                    <a:bodyPr/>
                    <a:lstStyle/>
                    <a:p>
                      <a:endParaRPr lang="de-DE" dirty="0"/>
                    </a:p>
                  </a:txBody>
                  <a:tcPr/>
                </a:tc>
                <a:tc>
                  <a:txBody>
                    <a:bodyPr/>
                    <a:lstStyle/>
                    <a:p>
                      <a:endParaRPr lang="de-DE"/>
                    </a:p>
                  </a:txBody>
                  <a:tcPr/>
                </a:tc>
                <a:tc>
                  <a:txBody>
                    <a:bodyPr/>
                    <a:lstStyle/>
                    <a:p>
                      <a:endParaRPr lang="de-DE" dirty="0"/>
                    </a:p>
                  </a:txBody>
                  <a:tcPr/>
                </a:tc>
                <a:tc>
                  <a:txBody>
                    <a:bodyPr/>
                    <a:lstStyle/>
                    <a:p>
                      <a:endParaRPr lang="de-DE" dirty="0"/>
                    </a:p>
                  </a:txBody>
                  <a:tcPr/>
                </a:tc>
                <a:tc>
                  <a:txBody>
                    <a:bodyPr/>
                    <a:lstStyle/>
                    <a:p>
                      <a:pPr algn="ctr"/>
                      <a:r>
                        <a:rPr lang="de-DE" dirty="0"/>
                        <a:t>1</a:t>
                      </a:r>
                    </a:p>
                  </a:txBody>
                  <a:tcPr/>
                </a:tc>
                <a:extLst>
                  <a:ext uri="{0D108BD9-81ED-4DB2-BD59-A6C34878D82A}">
                    <a16:rowId xmlns:a16="http://schemas.microsoft.com/office/drawing/2014/main" val="280431945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dirty="0"/>
                        <a:t>Datenpunkt 166</a:t>
                      </a:r>
                    </a:p>
                  </a:txBody>
                  <a:tcPr/>
                </a:tc>
                <a:tc>
                  <a:txBody>
                    <a:bodyPr/>
                    <a:lstStyle/>
                    <a:p>
                      <a:endParaRPr lang="de-DE" dirty="0"/>
                    </a:p>
                  </a:txBody>
                  <a:tcPr/>
                </a:tc>
                <a:tc>
                  <a:txBody>
                    <a:bodyPr/>
                    <a:lstStyle/>
                    <a:p>
                      <a:endParaRPr lang="de-DE"/>
                    </a:p>
                  </a:txBody>
                  <a:tcPr/>
                </a:tc>
                <a:tc>
                  <a:txBody>
                    <a:bodyPr/>
                    <a:lstStyle/>
                    <a:p>
                      <a:endParaRPr lang="de-DE" dirty="0"/>
                    </a:p>
                  </a:txBody>
                  <a:tcPr/>
                </a:tc>
                <a:tc>
                  <a:txBody>
                    <a:bodyPr/>
                    <a:lstStyle/>
                    <a:p>
                      <a:endParaRPr lang="de-DE" dirty="0"/>
                    </a:p>
                  </a:txBody>
                  <a:tcPr/>
                </a:tc>
                <a:tc>
                  <a:txBody>
                    <a:bodyPr/>
                    <a:lstStyle/>
                    <a:p>
                      <a:pPr algn="ctr"/>
                      <a:r>
                        <a:rPr lang="de-DE" dirty="0"/>
                        <a:t>0</a:t>
                      </a:r>
                    </a:p>
                  </a:txBody>
                  <a:tcPr/>
                </a:tc>
                <a:extLst>
                  <a:ext uri="{0D108BD9-81ED-4DB2-BD59-A6C34878D82A}">
                    <a16:rowId xmlns:a16="http://schemas.microsoft.com/office/drawing/2014/main" val="2197682399"/>
                  </a:ext>
                </a:extLst>
              </a:tr>
            </a:tbl>
          </a:graphicData>
        </a:graphic>
      </p:graphicFrame>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12</a:t>
            </a:fld>
            <a:endParaRPr lang="de-DE" altLang="de-DE"/>
          </a:p>
        </p:txBody>
      </p:sp>
      <p:sp>
        <p:nvSpPr>
          <p:cNvPr id="5" name="Fußzeilenplatzhalter 4"/>
          <p:cNvSpPr>
            <a:spLocks noGrp="1"/>
          </p:cNvSpPr>
          <p:nvPr>
            <p:ph type="ftr" sz="quarter" idx="11"/>
          </p:nvPr>
        </p:nvSpPr>
        <p:spPr/>
        <p:txBody>
          <a:bodyPr/>
          <a:lstStyle/>
          <a:p>
            <a:r>
              <a:rPr lang="de-DE" altLang="de-DE" dirty="0"/>
              <a:t>Präsentationsname</a:t>
            </a:r>
          </a:p>
        </p:txBody>
      </p:sp>
      <p:sp>
        <p:nvSpPr>
          <p:cNvPr id="9" name="Geschweifte Klammer rechts 8"/>
          <p:cNvSpPr/>
          <p:nvPr/>
        </p:nvSpPr>
        <p:spPr>
          <a:xfrm rot="16200000">
            <a:off x="7787407" y="1932857"/>
            <a:ext cx="156311" cy="724481"/>
          </a:xfrm>
          <a:prstGeom prst="rightBrace">
            <a:avLst>
              <a:gd name="adj1" fmla="val 8333"/>
              <a:gd name="adj2" fmla="val 50289"/>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2" name="Geschweifte Klammer rechts 11"/>
          <p:cNvSpPr/>
          <p:nvPr/>
        </p:nvSpPr>
        <p:spPr>
          <a:xfrm rot="16200000">
            <a:off x="5175836" y="69579"/>
            <a:ext cx="156311" cy="4451035"/>
          </a:xfrm>
          <a:prstGeom prst="rightBrace">
            <a:avLst>
              <a:gd name="adj1" fmla="val 8333"/>
              <a:gd name="adj2" fmla="val 50289"/>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0" name="Textfeld 9"/>
          <p:cNvSpPr txBox="1"/>
          <p:nvPr/>
        </p:nvSpPr>
        <p:spPr>
          <a:xfrm>
            <a:off x="3947160" y="1819256"/>
            <a:ext cx="2857500" cy="369332"/>
          </a:xfrm>
          <a:prstGeom prst="rect">
            <a:avLst/>
          </a:prstGeom>
          <a:noFill/>
        </p:spPr>
        <p:txBody>
          <a:bodyPr wrap="square" rtlCol="0">
            <a:spAutoFit/>
          </a:bodyPr>
          <a:lstStyle/>
          <a:p>
            <a:r>
              <a:rPr lang="de-DE" dirty="0"/>
              <a:t>Metadaten und Sensordaten</a:t>
            </a:r>
          </a:p>
        </p:txBody>
      </p:sp>
      <p:sp>
        <p:nvSpPr>
          <p:cNvPr id="13" name="Textfeld 12"/>
          <p:cNvSpPr txBox="1"/>
          <p:nvPr/>
        </p:nvSpPr>
        <p:spPr>
          <a:xfrm>
            <a:off x="7144518" y="1819256"/>
            <a:ext cx="1432560" cy="369332"/>
          </a:xfrm>
          <a:prstGeom prst="rect">
            <a:avLst/>
          </a:prstGeom>
          <a:noFill/>
        </p:spPr>
        <p:txBody>
          <a:bodyPr wrap="square" rtlCol="0">
            <a:spAutoFit/>
          </a:bodyPr>
          <a:lstStyle/>
          <a:p>
            <a:r>
              <a:rPr lang="de-DE" dirty="0"/>
              <a:t>Verschlissen?</a:t>
            </a:r>
          </a:p>
        </p:txBody>
      </p:sp>
    </p:spTree>
    <p:extLst>
      <p:ext uri="{BB962C8B-B14F-4D97-AF65-F5344CB8AC3E}">
        <p14:creationId xmlns:p14="http://schemas.microsoft.com/office/powerpoint/2010/main" val="3721706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p:cNvSpPr>
            <a:spLocks noGrp="1"/>
          </p:cNvSpPr>
          <p:nvPr>
            <p:ph type="title"/>
          </p:nvPr>
        </p:nvSpPr>
        <p:spPr/>
        <p:txBody>
          <a:bodyPr/>
          <a:lstStyle/>
          <a:p>
            <a:r>
              <a:rPr lang="de-DE" sz="2000" dirty="0"/>
              <a:t>Datensatz - Merkmale</a:t>
            </a:r>
          </a:p>
        </p:txBody>
      </p:sp>
      <p:sp>
        <p:nvSpPr>
          <p:cNvPr id="7" name="Datumsplatzhalter 6"/>
          <p:cNvSpPr>
            <a:spLocks noGrp="1"/>
          </p:cNvSpPr>
          <p:nvPr>
            <p:ph type="dt" sz="half" idx="10"/>
          </p:nvPr>
        </p:nvSpPr>
        <p:spPr/>
        <p:txBody>
          <a:bodyPr/>
          <a:lstStyle/>
          <a:p>
            <a:r>
              <a:rPr lang="de-DE" altLang="de-DE"/>
              <a:t>Seite </a:t>
            </a:r>
            <a:fld id="{E422BDA5-A6FF-4F2E-8875-EAC9EF48E79B}" type="slidenum">
              <a:rPr lang="de-DE" altLang="de-DE" smtClean="0"/>
              <a:pPr/>
              <a:t>13</a:t>
            </a:fld>
            <a:endParaRPr lang="de-DE" altLang="de-DE"/>
          </a:p>
        </p:txBody>
      </p:sp>
      <p:sp>
        <p:nvSpPr>
          <p:cNvPr id="8" name="Fußzeilenplatzhalter 7"/>
          <p:cNvSpPr>
            <a:spLocks noGrp="1"/>
          </p:cNvSpPr>
          <p:nvPr>
            <p:ph type="ftr" sz="quarter" idx="11"/>
          </p:nvPr>
        </p:nvSpPr>
        <p:spPr/>
        <p:txBody>
          <a:bodyPr/>
          <a:lstStyle/>
          <a:p>
            <a:r>
              <a:rPr lang="de-DE" altLang="de-DE"/>
              <a:t>Präsentationsname</a:t>
            </a:r>
          </a:p>
        </p:txBody>
      </p:sp>
      <p:graphicFrame>
        <p:nvGraphicFramePr>
          <p:cNvPr id="22" name="Inhaltsplatzhalter 21"/>
          <p:cNvGraphicFramePr>
            <a:graphicFrameLocks noGrp="1"/>
          </p:cNvGraphicFramePr>
          <p:nvPr>
            <p:ph idx="1"/>
            <p:extLst>
              <p:ext uri="{D42A27DB-BD31-4B8C-83A1-F6EECF244321}">
                <p14:modId xmlns:p14="http://schemas.microsoft.com/office/powerpoint/2010/main" val="1827907571"/>
              </p:ext>
            </p:extLst>
          </p:nvPr>
        </p:nvGraphicFramePr>
        <p:xfrm>
          <a:off x="781385" y="1823850"/>
          <a:ext cx="7527229" cy="4114800"/>
        </p:xfrm>
        <a:graphic>
          <a:graphicData uri="http://schemas.openxmlformats.org/drawingml/2006/table">
            <a:tbl>
              <a:tblPr firstRow="1" bandRow="1">
                <a:tableStyleId>{5C22544A-7EE6-4342-B048-85BDC9FD1C3A}</a:tableStyleId>
              </a:tblPr>
              <a:tblGrid>
                <a:gridCol w="383721">
                  <a:extLst>
                    <a:ext uri="{9D8B030D-6E8A-4147-A177-3AD203B41FA5}">
                      <a16:colId xmlns:a16="http://schemas.microsoft.com/office/drawing/2014/main" val="4048698135"/>
                    </a:ext>
                  </a:extLst>
                </a:gridCol>
                <a:gridCol w="2883674">
                  <a:extLst>
                    <a:ext uri="{9D8B030D-6E8A-4147-A177-3AD203B41FA5}">
                      <a16:colId xmlns:a16="http://schemas.microsoft.com/office/drawing/2014/main" val="2108347429"/>
                    </a:ext>
                  </a:extLst>
                </a:gridCol>
                <a:gridCol w="4259834">
                  <a:extLst>
                    <a:ext uri="{9D8B030D-6E8A-4147-A177-3AD203B41FA5}">
                      <a16:colId xmlns:a16="http://schemas.microsoft.com/office/drawing/2014/main" val="1238033354"/>
                    </a:ext>
                  </a:extLst>
                </a:gridCol>
              </a:tblGrid>
              <a:tr h="267664">
                <a:tc>
                  <a:txBody>
                    <a:bodyPr/>
                    <a:lstStyle/>
                    <a:p>
                      <a:pPr algn="r"/>
                      <a:r>
                        <a:rPr lang="de-DE" sz="1200" dirty="0"/>
                        <a:t>Nr.</a:t>
                      </a:r>
                    </a:p>
                  </a:txBody>
                  <a:tcPr/>
                </a:tc>
                <a:tc>
                  <a:txBody>
                    <a:bodyPr/>
                    <a:lstStyle/>
                    <a:p>
                      <a:r>
                        <a:rPr lang="de-DE" sz="1200" dirty="0"/>
                        <a:t>Merkmal</a:t>
                      </a:r>
                    </a:p>
                  </a:txBody>
                  <a:tcPr/>
                </a:tc>
                <a:tc>
                  <a:txBody>
                    <a:bodyPr/>
                    <a:lstStyle/>
                    <a:p>
                      <a:r>
                        <a:rPr lang="de-DE" sz="1200" dirty="0"/>
                        <a:t>Beschreibung</a:t>
                      </a:r>
                    </a:p>
                  </a:txBody>
                  <a:tcPr/>
                </a:tc>
                <a:extLst>
                  <a:ext uri="{0D108BD9-81ED-4DB2-BD59-A6C34878D82A}">
                    <a16:rowId xmlns:a16="http://schemas.microsoft.com/office/drawing/2014/main" val="1260338920"/>
                  </a:ext>
                </a:extLst>
              </a:tr>
              <a:tr h="127318">
                <a:tc>
                  <a:txBody>
                    <a:bodyPr/>
                    <a:lstStyle/>
                    <a:p>
                      <a:pPr algn="ctr"/>
                      <a:r>
                        <a:rPr lang="de-DE" sz="1200" dirty="0"/>
                        <a:t>1</a:t>
                      </a:r>
                    </a:p>
                  </a:txBody>
                  <a:tcPr/>
                </a:tc>
                <a:tc>
                  <a:txBody>
                    <a:bodyPr/>
                    <a:lstStyle/>
                    <a:p>
                      <a:r>
                        <a:rPr lang="de-DE" sz="1200" dirty="0"/>
                        <a:t>Fall (Case)</a:t>
                      </a:r>
                    </a:p>
                  </a:txBody>
                  <a:tcPr/>
                </a:tc>
                <a:tc>
                  <a:txBody>
                    <a:bodyPr/>
                    <a:lstStyle/>
                    <a:p>
                      <a:r>
                        <a:rPr lang="de-DE" sz="1200" dirty="0"/>
                        <a:t>Verwendete Kombination</a:t>
                      </a:r>
                      <a:r>
                        <a:rPr lang="de-DE" sz="1200" baseline="0" dirty="0"/>
                        <a:t> aus Schnitttiefe, Vorschub und Material</a:t>
                      </a:r>
                      <a:endParaRPr lang="de-DE" sz="1200" dirty="0"/>
                    </a:p>
                  </a:txBody>
                  <a:tcPr/>
                </a:tc>
                <a:extLst>
                  <a:ext uri="{0D108BD9-81ED-4DB2-BD59-A6C34878D82A}">
                    <a16:rowId xmlns:a16="http://schemas.microsoft.com/office/drawing/2014/main" val="4188216985"/>
                  </a:ext>
                </a:extLst>
              </a:tr>
              <a:tr h="0">
                <a:tc>
                  <a:txBody>
                    <a:bodyPr/>
                    <a:lstStyle/>
                    <a:p>
                      <a:pPr algn="ctr"/>
                      <a:r>
                        <a:rPr lang="de-DE" sz="1200" dirty="0"/>
                        <a:t>2</a:t>
                      </a:r>
                    </a:p>
                  </a:txBody>
                  <a:tcPr/>
                </a:tc>
                <a:tc>
                  <a:txBody>
                    <a:bodyPr/>
                    <a:lstStyle/>
                    <a:p>
                      <a:r>
                        <a:rPr lang="de-DE" sz="1200" dirty="0"/>
                        <a:t>Durchlauf</a:t>
                      </a:r>
                      <a:r>
                        <a:rPr lang="de-DE" sz="1200" baseline="0" dirty="0"/>
                        <a:t> (Run)</a:t>
                      </a:r>
                      <a:endParaRPr lang="de-DE" sz="1200" dirty="0"/>
                    </a:p>
                  </a:txBody>
                  <a:tcPr/>
                </a:tc>
                <a:tc>
                  <a:txBody>
                    <a:bodyPr/>
                    <a:lstStyle/>
                    <a:p>
                      <a:r>
                        <a:rPr lang="de-DE" sz="1200" dirty="0"/>
                        <a:t>Nr.</a:t>
                      </a:r>
                      <a:r>
                        <a:rPr lang="de-DE" sz="1200" baseline="0" dirty="0"/>
                        <a:t> der Fräsvorgänge eines Falls bis zum vollständigen Verschleiß</a:t>
                      </a:r>
                      <a:endParaRPr lang="de-DE" sz="1200" dirty="0"/>
                    </a:p>
                  </a:txBody>
                  <a:tcPr/>
                </a:tc>
                <a:extLst>
                  <a:ext uri="{0D108BD9-81ED-4DB2-BD59-A6C34878D82A}">
                    <a16:rowId xmlns:a16="http://schemas.microsoft.com/office/drawing/2014/main" val="3787179418"/>
                  </a:ext>
                </a:extLst>
              </a:tr>
              <a:tr h="0">
                <a:tc>
                  <a:txBody>
                    <a:bodyPr/>
                    <a:lstStyle/>
                    <a:p>
                      <a:pPr algn="ctr"/>
                      <a:r>
                        <a:rPr lang="de-DE" sz="1200" dirty="0"/>
                        <a:t>3</a:t>
                      </a:r>
                    </a:p>
                  </a:txBody>
                  <a:tcPr/>
                </a:tc>
                <a:tc>
                  <a:txBody>
                    <a:bodyPr/>
                    <a:lstStyle/>
                    <a:p>
                      <a:r>
                        <a:rPr lang="de-DE" sz="1200" dirty="0"/>
                        <a:t>Abtragung</a:t>
                      </a:r>
                      <a:r>
                        <a:rPr lang="de-DE" sz="1200" baseline="0" dirty="0"/>
                        <a:t> (VB)</a:t>
                      </a:r>
                      <a:endParaRPr lang="de-DE" sz="1200" dirty="0"/>
                    </a:p>
                  </a:txBody>
                  <a:tcPr/>
                </a:tc>
                <a:tc>
                  <a:txBody>
                    <a:bodyPr/>
                    <a:lstStyle/>
                    <a:p>
                      <a:r>
                        <a:rPr lang="de-DE" sz="1200" dirty="0"/>
                        <a:t>Verschleißmarkenbreite an</a:t>
                      </a:r>
                      <a:r>
                        <a:rPr lang="de-DE" sz="1200" baseline="0" dirty="0"/>
                        <a:t> der Freifläche</a:t>
                      </a:r>
                      <a:endParaRPr lang="de-DE" sz="1200" dirty="0"/>
                    </a:p>
                  </a:txBody>
                  <a:tcPr/>
                </a:tc>
                <a:extLst>
                  <a:ext uri="{0D108BD9-81ED-4DB2-BD59-A6C34878D82A}">
                    <a16:rowId xmlns:a16="http://schemas.microsoft.com/office/drawing/2014/main" val="204797797"/>
                  </a:ext>
                </a:extLst>
              </a:tr>
              <a:tr h="0">
                <a:tc>
                  <a:txBody>
                    <a:bodyPr/>
                    <a:lstStyle/>
                    <a:p>
                      <a:pPr algn="ctr"/>
                      <a:r>
                        <a:rPr lang="de-DE" sz="1200" dirty="0"/>
                        <a:t>4</a:t>
                      </a:r>
                    </a:p>
                  </a:txBody>
                  <a:tcPr/>
                </a:tc>
                <a:tc>
                  <a:txBody>
                    <a:bodyPr/>
                    <a:lstStyle/>
                    <a:p>
                      <a:r>
                        <a:rPr lang="de-DE" sz="1200" dirty="0"/>
                        <a:t>Zeit</a:t>
                      </a:r>
                    </a:p>
                  </a:txBody>
                  <a:tcPr/>
                </a:tc>
                <a:tc>
                  <a:txBody>
                    <a:bodyPr/>
                    <a:lstStyle/>
                    <a:p>
                      <a:r>
                        <a:rPr lang="de-DE" sz="1200" dirty="0"/>
                        <a:t>Dauer des Experiments (Zählt</a:t>
                      </a:r>
                      <a:r>
                        <a:rPr lang="de-DE" sz="1200" baseline="0" dirty="0"/>
                        <a:t> für jeden Fall von Null)</a:t>
                      </a:r>
                      <a:endParaRPr lang="de-DE" sz="1200" dirty="0"/>
                    </a:p>
                  </a:txBody>
                  <a:tcPr/>
                </a:tc>
                <a:extLst>
                  <a:ext uri="{0D108BD9-81ED-4DB2-BD59-A6C34878D82A}">
                    <a16:rowId xmlns:a16="http://schemas.microsoft.com/office/drawing/2014/main" val="976744391"/>
                  </a:ext>
                </a:extLst>
              </a:tr>
              <a:tr h="0">
                <a:tc>
                  <a:txBody>
                    <a:bodyPr/>
                    <a:lstStyle/>
                    <a:p>
                      <a:pPr algn="ctr"/>
                      <a:r>
                        <a:rPr lang="de-DE" sz="1200" dirty="0"/>
                        <a:t>5</a:t>
                      </a:r>
                    </a:p>
                  </a:txBody>
                  <a:tcPr/>
                </a:tc>
                <a:tc>
                  <a:txBody>
                    <a:bodyPr/>
                    <a:lstStyle/>
                    <a:p>
                      <a:r>
                        <a:rPr lang="de-DE" sz="1200" dirty="0"/>
                        <a:t>Schnitttiefe (DOC)</a:t>
                      </a:r>
                    </a:p>
                  </a:txBody>
                  <a:tcPr/>
                </a:tc>
                <a:tc>
                  <a:txBody>
                    <a:bodyPr/>
                    <a:lstStyle/>
                    <a:p>
                      <a:r>
                        <a:rPr lang="de-DE" sz="1200" dirty="0"/>
                        <a:t>-</a:t>
                      </a:r>
                    </a:p>
                  </a:txBody>
                  <a:tcPr/>
                </a:tc>
                <a:extLst>
                  <a:ext uri="{0D108BD9-81ED-4DB2-BD59-A6C34878D82A}">
                    <a16:rowId xmlns:a16="http://schemas.microsoft.com/office/drawing/2014/main" val="3852166688"/>
                  </a:ext>
                </a:extLst>
              </a:tr>
              <a:tr h="0">
                <a:tc>
                  <a:txBody>
                    <a:bodyPr/>
                    <a:lstStyle/>
                    <a:p>
                      <a:pPr algn="ctr"/>
                      <a:r>
                        <a:rPr lang="de-DE" sz="1200" dirty="0"/>
                        <a:t>6</a:t>
                      </a:r>
                    </a:p>
                  </a:txBody>
                  <a:tcPr/>
                </a:tc>
                <a:tc>
                  <a:txBody>
                    <a:bodyPr/>
                    <a:lstStyle/>
                    <a:p>
                      <a:r>
                        <a:rPr lang="de-DE" sz="1200" dirty="0"/>
                        <a:t>Vorschub</a:t>
                      </a:r>
                      <a:r>
                        <a:rPr lang="de-DE" sz="1200" baseline="0" dirty="0"/>
                        <a:t> (Feed)</a:t>
                      </a:r>
                      <a:endParaRPr lang="de-DE" sz="1200" dirty="0"/>
                    </a:p>
                  </a:txBody>
                  <a:tcPr/>
                </a:tc>
                <a:tc>
                  <a:txBody>
                    <a:bodyPr/>
                    <a:lstStyle/>
                    <a:p>
                      <a:r>
                        <a:rPr lang="de-DE" sz="1200" dirty="0"/>
                        <a:t>-</a:t>
                      </a:r>
                    </a:p>
                  </a:txBody>
                  <a:tcPr/>
                </a:tc>
                <a:extLst>
                  <a:ext uri="{0D108BD9-81ED-4DB2-BD59-A6C34878D82A}">
                    <a16:rowId xmlns:a16="http://schemas.microsoft.com/office/drawing/2014/main" val="871361996"/>
                  </a:ext>
                </a:extLst>
              </a:tr>
              <a:tr h="0">
                <a:tc>
                  <a:txBody>
                    <a:bodyPr/>
                    <a:lstStyle/>
                    <a:p>
                      <a:pPr algn="ctr"/>
                      <a:r>
                        <a:rPr lang="de-DE" sz="1200" dirty="0"/>
                        <a:t>7</a:t>
                      </a:r>
                    </a:p>
                  </a:txBody>
                  <a:tcPr/>
                </a:tc>
                <a:tc>
                  <a:txBody>
                    <a:bodyPr/>
                    <a:lstStyle/>
                    <a:p>
                      <a:r>
                        <a:rPr lang="de-DE" sz="1200" dirty="0"/>
                        <a:t>Material</a:t>
                      </a:r>
                    </a:p>
                  </a:txBody>
                  <a:tcPr/>
                </a:tc>
                <a:tc>
                  <a:txBody>
                    <a:bodyPr/>
                    <a:lstStyle/>
                    <a:p>
                      <a:r>
                        <a:rPr lang="de-DE" sz="1200" dirty="0"/>
                        <a:t>Nummerisch</a:t>
                      </a:r>
                      <a:r>
                        <a:rPr lang="de-DE" sz="1200" baseline="0" dirty="0"/>
                        <a:t> kodiert</a:t>
                      </a:r>
                      <a:endParaRPr lang="de-DE" sz="1200" dirty="0"/>
                    </a:p>
                  </a:txBody>
                  <a:tcPr/>
                </a:tc>
                <a:extLst>
                  <a:ext uri="{0D108BD9-81ED-4DB2-BD59-A6C34878D82A}">
                    <a16:rowId xmlns:a16="http://schemas.microsoft.com/office/drawing/2014/main" val="3795521041"/>
                  </a:ext>
                </a:extLst>
              </a:tr>
              <a:tr h="0">
                <a:tc>
                  <a:txBody>
                    <a:bodyPr/>
                    <a:lstStyle/>
                    <a:p>
                      <a:pPr algn="ctr"/>
                      <a:r>
                        <a:rPr lang="de-DE" sz="1200" dirty="0"/>
                        <a:t>8</a:t>
                      </a:r>
                    </a:p>
                  </a:txBody>
                  <a:tcPr/>
                </a:tc>
                <a:tc>
                  <a:txBody>
                    <a:bodyPr/>
                    <a:lstStyle/>
                    <a:p>
                      <a:r>
                        <a:rPr lang="de-DE" sz="1200" dirty="0"/>
                        <a:t>Wechselstromstärke Spindelmotor</a:t>
                      </a:r>
                      <a:r>
                        <a:rPr lang="de-DE" sz="1200" baseline="0" dirty="0"/>
                        <a:t> (</a:t>
                      </a:r>
                      <a:r>
                        <a:rPr lang="de-DE" sz="1200" baseline="0" dirty="0" err="1"/>
                        <a:t>smcAC</a:t>
                      </a:r>
                      <a:r>
                        <a:rPr lang="de-DE" sz="1200" baseline="0" dirty="0"/>
                        <a:t>)</a:t>
                      </a:r>
                      <a:endParaRPr lang="de-DE" sz="1200" dirty="0"/>
                    </a:p>
                  </a:txBody>
                  <a:tcPr/>
                </a:tc>
                <a:tc>
                  <a:txBody>
                    <a:bodyPr/>
                    <a:lstStyle/>
                    <a:p>
                      <a:r>
                        <a:rPr lang="de-DE" sz="1200" baseline="0" dirty="0"/>
                        <a:t>(Quadratisches Mittel je Durchlauf)</a:t>
                      </a:r>
                      <a:endParaRPr lang="de-DE" sz="1200" dirty="0"/>
                    </a:p>
                  </a:txBody>
                  <a:tcPr/>
                </a:tc>
                <a:extLst>
                  <a:ext uri="{0D108BD9-81ED-4DB2-BD59-A6C34878D82A}">
                    <a16:rowId xmlns:a16="http://schemas.microsoft.com/office/drawing/2014/main" val="3590810579"/>
                  </a:ext>
                </a:extLst>
              </a:tr>
              <a:tr h="124266">
                <a:tc>
                  <a:txBody>
                    <a:bodyPr/>
                    <a:lstStyle/>
                    <a:p>
                      <a:pPr algn="ctr"/>
                      <a:r>
                        <a:rPr lang="de-DE" sz="1200" dirty="0"/>
                        <a:t>9</a:t>
                      </a:r>
                    </a:p>
                  </a:txBody>
                  <a:tcPr/>
                </a:tc>
                <a:tc>
                  <a:txBody>
                    <a:bodyPr/>
                    <a:lstStyle/>
                    <a:p>
                      <a:r>
                        <a:rPr lang="de-DE" sz="1200" dirty="0"/>
                        <a:t>Gleichstromstärke Spindelmotor (</a:t>
                      </a:r>
                      <a:r>
                        <a:rPr lang="de-DE" sz="1200" dirty="0" err="1"/>
                        <a:t>smcDC</a:t>
                      </a:r>
                      <a:r>
                        <a:rPr lang="de-DE"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aseline="0" dirty="0"/>
                        <a:t>(Quadratisches Mittel je Durchlauf)</a:t>
                      </a:r>
                      <a:endParaRPr lang="de-DE" sz="1200" dirty="0"/>
                    </a:p>
                  </a:txBody>
                  <a:tcPr/>
                </a:tc>
                <a:extLst>
                  <a:ext uri="{0D108BD9-81ED-4DB2-BD59-A6C34878D82A}">
                    <a16:rowId xmlns:a16="http://schemas.microsoft.com/office/drawing/2014/main" val="347534277"/>
                  </a:ext>
                </a:extLst>
              </a:tr>
              <a:tr h="267664">
                <a:tc>
                  <a:txBody>
                    <a:bodyPr/>
                    <a:lstStyle/>
                    <a:p>
                      <a:pPr algn="ctr"/>
                      <a:r>
                        <a:rPr lang="de-DE" sz="1200" dirty="0"/>
                        <a:t>10</a:t>
                      </a:r>
                    </a:p>
                  </a:txBody>
                  <a:tcPr/>
                </a:tc>
                <a:tc>
                  <a:txBody>
                    <a:bodyPr/>
                    <a:lstStyle/>
                    <a:p>
                      <a:r>
                        <a:rPr lang="de-DE" sz="1200" dirty="0"/>
                        <a:t>Tischvibration</a:t>
                      </a:r>
                      <a:r>
                        <a:rPr lang="de-DE" sz="1200" baseline="0" dirty="0"/>
                        <a:t> </a:t>
                      </a:r>
                      <a:endParaRPr lang="de-DE"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aseline="0" dirty="0"/>
                        <a:t>(Quadratisches Mittel je Durchlauf)</a:t>
                      </a:r>
                      <a:endParaRPr lang="de-DE" sz="1200" dirty="0"/>
                    </a:p>
                  </a:txBody>
                  <a:tcPr/>
                </a:tc>
                <a:extLst>
                  <a:ext uri="{0D108BD9-81ED-4DB2-BD59-A6C34878D82A}">
                    <a16:rowId xmlns:a16="http://schemas.microsoft.com/office/drawing/2014/main" val="1525223672"/>
                  </a:ext>
                </a:extLst>
              </a:tr>
              <a:tr h="267664">
                <a:tc>
                  <a:txBody>
                    <a:bodyPr/>
                    <a:lstStyle/>
                    <a:p>
                      <a:pPr algn="ctr"/>
                      <a:r>
                        <a:rPr lang="de-DE" sz="1200" dirty="0"/>
                        <a:t>11</a:t>
                      </a:r>
                    </a:p>
                  </a:txBody>
                  <a:tcPr/>
                </a:tc>
                <a:tc>
                  <a:txBody>
                    <a:bodyPr/>
                    <a:lstStyle/>
                    <a:p>
                      <a:r>
                        <a:rPr lang="de-DE" sz="1200" dirty="0"/>
                        <a:t>Spindelvibration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aseline="0" dirty="0"/>
                        <a:t>(Quadratisches Mittel je Durchlauf)</a:t>
                      </a:r>
                      <a:endParaRPr lang="de-DE" sz="1200" dirty="0"/>
                    </a:p>
                  </a:txBody>
                  <a:tcPr/>
                </a:tc>
                <a:extLst>
                  <a:ext uri="{0D108BD9-81ED-4DB2-BD59-A6C34878D82A}">
                    <a16:rowId xmlns:a16="http://schemas.microsoft.com/office/drawing/2014/main" val="2245996847"/>
                  </a:ext>
                </a:extLst>
              </a:tr>
              <a:tr h="0">
                <a:tc>
                  <a:txBody>
                    <a:bodyPr/>
                    <a:lstStyle/>
                    <a:p>
                      <a:pPr algn="ctr"/>
                      <a:r>
                        <a:rPr lang="de-DE" sz="1200" dirty="0"/>
                        <a:t>12</a:t>
                      </a:r>
                    </a:p>
                  </a:txBody>
                  <a:tcPr/>
                </a:tc>
                <a:tc>
                  <a:txBody>
                    <a:bodyPr/>
                    <a:lstStyle/>
                    <a:p>
                      <a:r>
                        <a:rPr lang="de-DE" sz="1200" dirty="0"/>
                        <a:t>Akustische Emission Tisch (</a:t>
                      </a:r>
                      <a:r>
                        <a:rPr lang="de-DE" sz="1200" dirty="0" err="1"/>
                        <a:t>AE_table</a:t>
                      </a:r>
                      <a:r>
                        <a:rPr lang="de-DE" sz="12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aseline="0" dirty="0"/>
                        <a:t>(Quadratisches Mittel je Durchlauf)</a:t>
                      </a:r>
                      <a:endParaRPr lang="de-DE" sz="1200" dirty="0"/>
                    </a:p>
                  </a:txBody>
                  <a:tcPr/>
                </a:tc>
                <a:extLst>
                  <a:ext uri="{0D108BD9-81ED-4DB2-BD59-A6C34878D82A}">
                    <a16:rowId xmlns:a16="http://schemas.microsoft.com/office/drawing/2014/main" val="1910220601"/>
                  </a:ext>
                </a:extLst>
              </a:tr>
              <a:tr h="0">
                <a:tc>
                  <a:txBody>
                    <a:bodyPr/>
                    <a:lstStyle/>
                    <a:p>
                      <a:pPr algn="ctr"/>
                      <a:r>
                        <a:rPr lang="de-DE" sz="1200" dirty="0"/>
                        <a:t>13</a:t>
                      </a:r>
                    </a:p>
                  </a:txBody>
                  <a:tcPr/>
                </a:tc>
                <a:tc>
                  <a:txBody>
                    <a:bodyPr/>
                    <a:lstStyle/>
                    <a:p>
                      <a:r>
                        <a:rPr lang="de-DE" sz="1200" dirty="0"/>
                        <a:t>Akustische Emission</a:t>
                      </a:r>
                      <a:r>
                        <a:rPr lang="de-DE" sz="1200" baseline="0" dirty="0"/>
                        <a:t> Spindel (</a:t>
                      </a:r>
                      <a:r>
                        <a:rPr lang="de-DE" sz="1200" baseline="0" dirty="0" err="1"/>
                        <a:t>AE_spindle</a:t>
                      </a:r>
                      <a:r>
                        <a:rPr lang="de-DE" sz="1200" baseline="0" dirty="0"/>
                        <a:t>)</a:t>
                      </a:r>
                      <a:endParaRPr lang="de-DE"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aseline="0" dirty="0"/>
                        <a:t>(Quadratisches Mittel je Durchlauf)</a:t>
                      </a:r>
                      <a:endParaRPr lang="de-DE" sz="1200" dirty="0"/>
                    </a:p>
                  </a:txBody>
                  <a:tcPr/>
                </a:tc>
                <a:extLst>
                  <a:ext uri="{0D108BD9-81ED-4DB2-BD59-A6C34878D82A}">
                    <a16:rowId xmlns:a16="http://schemas.microsoft.com/office/drawing/2014/main" val="1404450528"/>
                  </a:ext>
                </a:extLst>
              </a:tr>
              <a:tr h="0">
                <a:tc>
                  <a:txBody>
                    <a:bodyPr/>
                    <a:lstStyle/>
                    <a:p>
                      <a:pPr algn="ctr"/>
                      <a:r>
                        <a:rPr lang="de-DE" sz="1200" dirty="0"/>
                        <a:t>14</a:t>
                      </a:r>
                    </a:p>
                  </a:txBody>
                  <a:tcPr/>
                </a:tc>
                <a:tc>
                  <a:txBody>
                    <a:bodyPr/>
                    <a:lstStyle/>
                    <a:p>
                      <a:r>
                        <a:rPr lang="de-DE" sz="1200" dirty="0"/>
                        <a:t>Zustandslabel</a:t>
                      </a:r>
                    </a:p>
                  </a:txBody>
                  <a:tcPr/>
                </a:tc>
                <a:tc>
                  <a:txBody>
                    <a:bodyPr/>
                    <a:lstStyle/>
                    <a:p>
                      <a:r>
                        <a:rPr lang="de-DE" sz="1200" dirty="0"/>
                        <a:t>Verschließen:</a:t>
                      </a:r>
                      <a:r>
                        <a:rPr lang="de-DE" sz="1200" baseline="0" dirty="0"/>
                        <a:t> 1; nicht verschließen: 0</a:t>
                      </a:r>
                      <a:endParaRPr lang="de-DE" sz="1200" dirty="0"/>
                    </a:p>
                  </a:txBody>
                  <a:tcPr/>
                </a:tc>
                <a:extLst>
                  <a:ext uri="{0D108BD9-81ED-4DB2-BD59-A6C34878D82A}">
                    <a16:rowId xmlns:a16="http://schemas.microsoft.com/office/drawing/2014/main" val="2407382308"/>
                  </a:ext>
                </a:extLst>
              </a:tr>
            </a:tbl>
          </a:graphicData>
        </a:graphic>
      </p:graphicFrame>
    </p:spTree>
    <p:extLst>
      <p:ext uri="{BB962C8B-B14F-4D97-AF65-F5344CB8AC3E}">
        <p14:creationId xmlns:p14="http://schemas.microsoft.com/office/powerpoint/2010/main" val="1681695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9A0EED-5C6E-F145-87EB-492D3415CFD7}"/>
              </a:ext>
            </a:extLst>
          </p:cNvPr>
          <p:cNvSpPr>
            <a:spLocks noGrp="1"/>
          </p:cNvSpPr>
          <p:nvPr>
            <p:ph type="title"/>
          </p:nvPr>
        </p:nvSpPr>
        <p:spPr/>
        <p:txBody>
          <a:bodyPr/>
          <a:lstStyle/>
          <a:p>
            <a:r>
              <a:rPr lang="de-DE" sz="2000" dirty="0"/>
              <a:t>Datensatz - Verläufe</a:t>
            </a:r>
          </a:p>
        </p:txBody>
      </p:sp>
      <p:sp>
        <p:nvSpPr>
          <p:cNvPr id="4" name="Datumsplatzhalter 3">
            <a:extLst>
              <a:ext uri="{FF2B5EF4-FFF2-40B4-BE49-F238E27FC236}">
                <a16:creationId xmlns:a16="http://schemas.microsoft.com/office/drawing/2014/main" id="{8A1A146F-A3F9-7149-97A9-E31292D497B2}"/>
              </a:ext>
            </a:extLst>
          </p:cNvPr>
          <p:cNvSpPr>
            <a:spLocks noGrp="1"/>
          </p:cNvSpPr>
          <p:nvPr>
            <p:ph type="dt" sz="half" idx="10"/>
          </p:nvPr>
        </p:nvSpPr>
        <p:spPr/>
        <p:txBody>
          <a:bodyPr/>
          <a:lstStyle/>
          <a:p>
            <a:r>
              <a:rPr lang="de-DE" altLang="de-DE"/>
              <a:t>Seite </a:t>
            </a:r>
            <a:fld id="{D84EB867-C549-4503-AFF4-3471CDD5F44B}" type="slidenum">
              <a:rPr lang="de-DE" altLang="de-DE" smtClean="0"/>
              <a:pPr/>
              <a:t>14</a:t>
            </a:fld>
            <a:endParaRPr lang="de-DE" altLang="de-DE"/>
          </a:p>
        </p:txBody>
      </p:sp>
      <p:sp>
        <p:nvSpPr>
          <p:cNvPr id="5" name="Fußzeilenplatzhalter 4">
            <a:extLst>
              <a:ext uri="{FF2B5EF4-FFF2-40B4-BE49-F238E27FC236}">
                <a16:creationId xmlns:a16="http://schemas.microsoft.com/office/drawing/2014/main" id="{124D8246-7C50-B348-A2DE-C8F5F1AEE2CD}"/>
              </a:ext>
            </a:extLst>
          </p:cNvPr>
          <p:cNvSpPr>
            <a:spLocks noGrp="1"/>
          </p:cNvSpPr>
          <p:nvPr>
            <p:ph type="ftr" sz="quarter" idx="11"/>
          </p:nvPr>
        </p:nvSpPr>
        <p:spPr/>
        <p:txBody>
          <a:bodyPr/>
          <a:lstStyle/>
          <a:p>
            <a:r>
              <a:rPr lang="de-DE" altLang="de-DE"/>
              <a:t>Präsentationsname</a:t>
            </a:r>
          </a:p>
        </p:txBody>
      </p:sp>
      <p:pic>
        <p:nvPicPr>
          <p:cNvPr id="12"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217" y="1844306"/>
            <a:ext cx="7918450" cy="4073887"/>
          </a:xfrm>
        </p:spPr>
      </p:pic>
    </p:spTree>
    <p:extLst>
      <p:ext uri="{BB962C8B-B14F-4D97-AF65-F5344CB8AC3E}">
        <p14:creationId xmlns:p14="http://schemas.microsoft.com/office/powerpoint/2010/main" val="832112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solidFill>
                  <a:srgbClr val="000000"/>
                </a:solidFill>
              </a:rPr>
              <a:t>Datensatz - Verläufe</a:t>
            </a:r>
            <a:endParaRPr lang="de-DE" dirty="0"/>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15</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pic>
        <p:nvPicPr>
          <p:cNvPr id="8" name="Grafik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665" y="1995443"/>
            <a:ext cx="7594542" cy="3771614"/>
          </a:xfrm>
          <a:prstGeom prst="rect">
            <a:avLst/>
          </a:prstGeom>
        </p:spPr>
      </p:pic>
    </p:spTree>
    <p:extLst>
      <p:ext uri="{BB962C8B-B14F-4D97-AF65-F5344CB8AC3E}">
        <p14:creationId xmlns:p14="http://schemas.microsoft.com/office/powerpoint/2010/main" val="598292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Durchgang 1: Aufbereitung und einfaches Model</a:t>
            </a:r>
          </a:p>
        </p:txBody>
      </p:sp>
      <p:sp>
        <p:nvSpPr>
          <p:cNvPr id="3" name="Inhaltsplatzhalter 2"/>
          <p:cNvSpPr>
            <a:spLocks noGrp="1"/>
          </p:cNvSpPr>
          <p:nvPr>
            <p:ph idx="1"/>
          </p:nvPr>
        </p:nvSpPr>
        <p:spPr/>
        <p:txBody>
          <a:bodyPr/>
          <a:lstStyle/>
          <a:p>
            <a:pPr marL="342900" indent="-342900">
              <a:buFont typeface="+mj-lt"/>
              <a:buAutoNum type="alphaLcParenR"/>
            </a:pPr>
            <a:r>
              <a:rPr lang="de-DE" dirty="0"/>
              <a:t>Überlegen Sie welche Bedeutung die einzelnen Merkmale für den Verschleiß der CNC-Werkzeuge und damit für die Klassifizierungsaufgabe </a:t>
            </a:r>
            <a:r>
              <a:rPr lang="de-DE" smtClean="0"/>
              <a:t>haben.</a:t>
            </a:r>
          </a:p>
          <a:p>
            <a:pPr marL="342900" indent="-342900">
              <a:buFont typeface="+mj-lt"/>
              <a:buAutoNum type="alphaLcParenR"/>
            </a:pPr>
            <a:r>
              <a:rPr lang="de-DE" smtClean="0"/>
              <a:t>Filtern </a:t>
            </a:r>
            <a:r>
              <a:rPr lang="de-DE" dirty="0"/>
              <a:t>Sie ggf. redundante Informationen aus dem Datensatz.</a:t>
            </a:r>
          </a:p>
          <a:p>
            <a:pPr marL="342900" indent="-342900">
              <a:buFont typeface="+mj-lt"/>
              <a:buAutoNum type="alphaLcParenR"/>
            </a:pPr>
            <a:r>
              <a:rPr lang="de-DE" dirty="0"/>
              <a:t>Teilen Sie den Datensatz in Trainings- und Testdatensatz auf.</a:t>
            </a:r>
            <a:br>
              <a:rPr lang="de-DE" dirty="0"/>
            </a:br>
            <a:r>
              <a:rPr lang="de-DE" dirty="0"/>
              <a:t>(70% </a:t>
            </a:r>
            <a:r>
              <a:rPr lang="de-DE" dirty="0">
                <a:latin typeface="Calibri" panose="020F0502020204030204" pitchFamily="34" charset="0"/>
                <a:cs typeface="Calibri" panose="020F0502020204030204" pitchFamily="34" charset="0"/>
              </a:rPr>
              <a:t>→</a:t>
            </a:r>
            <a:r>
              <a:rPr lang="de-DE" dirty="0"/>
              <a:t> Trainingsdaten, 30% </a:t>
            </a:r>
            <a:r>
              <a:rPr lang="de-DE" dirty="0">
                <a:latin typeface="Calibri" panose="020F0502020204030204" pitchFamily="34" charset="0"/>
                <a:cs typeface="Calibri" panose="020F0502020204030204" pitchFamily="34" charset="0"/>
              </a:rPr>
              <a:t>→ </a:t>
            </a:r>
            <a:r>
              <a:rPr lang="de-DE" dirty="0"/>
              <a:t>Testdaten, </a:t>
            </a:r>
            <a:r>
              <a:rPr lang="de-DE" dirty="0" err="1"/>
              <a:t>Randomseed</a:t>
            </a:r>
            <a:r>
              <a:rPr lang="de-DE" dirty="0"/>
              <a:t>=42)</a:t>
            </a:r>
          </a:p>
          <a:p>
            <a:pPr marL="342900" indent="-342900">
              <a:buFont typeface="+mj-lt"/>
              <a:buAutoNum type="alphaLcParenR"/>
            </a:pPr>
            <a:r>
              <a:rPr lang="de-DE" dirty="0"/>
              <a:t>Trainieren Sie einen Entscheidungsbaum.</a:t>
            </a:r>
          </a:p>
          <a:p>
            <a:pPr marL="342900" indent="-342900">
              <a:buFont typeface="+mj-lt"/>
              <a:buAutoNum type="alphaLcParenR"/>
            </a:pPr>
            <a:r>
              <a:rPr lang="de-DE" dirty="0"/>
              <a:t>Wenden Sie Ihr trainiertes Model auf den Testdatensatz an. Lassen sich die Konfusionsmatrix anzeigen und berechnen Sie händisch die entstehenden „Kosten“ für Ihr Model.</a:t>
            </a:r>
          </a:p>
          <a:p>
            <a:pPr marL="342900" indent="-342900">
              <a:buFont typeface="+mj-lt"/>
              <a:buAutoNum type="alphaLcParenR"/>
            </a:pPr>
            <a:endParaRPr lang="de-DE" dirty="0"/>
          </a:p>
          <a:p>
            <a:pPr marL="342900" indent="-342900">
              <a:buFont typeface="+mj-lt"/>
              <a:buAutoNum type="alphaLcParenR"/>
            </a:pPr>
            <a:endParaRPr lang="de-DE" dirty="0"/>
          </a:p>
          <a:p>
            <a:endParaRPr lang="de-DE" dirty="0"/>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16</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sp>
        <p:nvSpPr>
          <p:cNvPr id="8" name="Ellipse 7"/>
          <p:cNvSpPr/>
          <p:nvPr/>
        </p:nvSpPr>
        <p:spPr>
          <a:xfrm>
            <a:off x="8505000" y="632281"/>
            <a:ext cx="751437" cy="7514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712150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Durchgang 2: Feature Engineering und neues Modell</a:t>
            </a:r>
          </a:p>
        </p:txBody>
      </p:sp>
      <p:sp>
        <p:nvSpPr>
          <p:cNvPr id="3" name="Inhaltsplatzhalter 2"/>
          <p:cNvSpPr>
            <a:spLocks noGrp="1"/>
          </p:cNvSpPr>
          <p:nvPr>
            <p:ph idx="1"/>
          </p:nvPr>
        </p:nvSpPr>
        <p:spPr/>
        <p:txBody>
          <a:bodyPr/>
          <a:lstStyle/>
          <a:p>
            <a:pPr marL="342900" indent="-342900">
              <a:buFont typeface="+mj-lt"/>
              <a:buAutoNum type="alphaLcParenR"/>
            </a:pPr>
            <a:r>
              <a:rPr lang="de-DE" dirty="0"/>
              <a:t>Skalieren Sie die Daten.</a:t>
            </a:r>
          </a:p>
          <a:p>
            <a:pPr marL="342900" indent="-342900">
              <a:buFont typeface="+mj-lt"/>
              <a:buAutoNum type="alphaLcParenR"/>
            </a:pPr>
            <a:r>
              <a:rPr lang="de-DE" dirty="0"/>
              <a:t>Generieren Sie zusätzliche Merkmale von denen das Model möglicherweise profitieren kann.</a:t>
            </a:r>
          </a:p>
          <a:p>
            <a:pPr lvl="1">
              <a:buFont typeface="Arial" panose="020B0604020202020204" pitchFamily="34" charset="0"/>
              <a:buChar char="•"/>
            </a:pPr>
            <a:r>
              <a:rPr lang="de-DE" dirty="0"/>
              <a:t>Polynome bis zum 2-ten Grad von einem ausgewählten Merkmal</a:t>
            </a:r>
          </a:p>
          <a:p>
            <a:pPr lvl="1">
              <a:buFont typeface="Arial" panose="020B0604020202020204" pitchFamily="34" charset="0"/>
              <a:buChar char="•"/>
            </a:pPr>
            <a:r>
              <a:rPr lang="de-DE" dirty="0"/>
              <a:t>Kombination von zwei Merkmalen (Produkt; Summe)</a:t>
            </a:r>
          </a:p>
          <a:p>
            <a:pPr lvl="1">
              <a:buFont typeface="Arial" panose="020B0604020202020204" pitchFamily="34" charset="0"/>
              <a:buChar char="•"/>
            </a:pPr>
            <a:r>
              <a:rPr lang="de-DE" dirty="0" err="1"/>
              <a:t>One</a:t>
            </a:r>
            <a:r>
              <a:rPr lang="de-DE" dirty="0"/>
              <a:t>-Hot-Kodierung von Klassen eines ausgewählten Merkmales</a:t>
            </a:r>
          </a:p>
          <a:p>
            <a:pPr marL="342900" indent="-342900">
              <a:buFont typeface="+mj-lt"/>
              <a:buAutoNum type="alphaLcParenR"/>
            </a:pPr>
            <a:r>
              <a:rPr lang="de-DE" dirty="0"/>
              <a:t>Erstellen Sie ein </a:t>
            </a:r>
            <a:r>
              <a:rPr lang="de-DE" i="1" dirty="0"/>
              <a:t>„</a:t>
            </a:r>
            <a:r>
              <a:rPr lang="de-DE" i="1" dirty="0" err="1"/>
              <a:t>k-nearest</a:t>
            </a:r>
            <a:r>
              <a:rPr lang="de-DE" i="1" dirty="0"/>
              <a:t> </a:t>
            </a:r>
            <a:r>
              <a:rPr lang="de-DE" i="1" dirty="0" err="1"/>
              <a:t>neighbor</a:t>
            </a:r>
            <a:r>
              <a:rPr lang="de-DE" i="1" dirty="0"/>
              <a:t>“-</a:t>
            </a:r>
            <a:r>
              <a:rPr lang="de-DE" dirty="0"/>
              <a:t>Model und berechnen Sie erneut die Kosten des Models.</a:t>
            </a:r>
          </a:p>
          <a:p>
            <a:pPr marL="342900" indent="-342900">
              <a:buFont typeface="+mj-lt"/>
              <a:buAutoNum type="alphaLcParenR"/>
            </a:pPr>
            <a:endParaRPr lang="de-DE" dirty="0"/>
          </a:p>
          <a:p>
            <a:pPr marL="342900" indent="-342900">
              <a:buFont typeface="+mj-lt"/>
              <a:buAutoNum type="alphaLcParenR"/>
            </a:pPr>
            <a:endParaRPr lang="de-DE" dirty="0"/>
          </a:p>
          <a:p>
            <a:endParaRPr lang="de-DE" dirty="0"/>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17</a:t>
            </a:fld>
            <a:endParaRPr lang="de-DE" altLang="de-DE"/>
          </a:p>
        </p:txBody>
      </p:sp>
      <p:sp>
        <p:nvSpPr>
          <p:cNvPr id="5" name="Fußzeilenplatzhalter 4"/>
          <p:cNvSpPr>
            <a:spLocks noGrp="1"/>
          </p:cNvSpPr>
          <p:nvPr>
            <p:ph type="ftr" sz="quarter" idx="11"/>
          </p:nvPr>
        </p:nvSpPr>
        <p:spPr/>
        <p:txBody>
          <a:bodyPr/>
          <a:lstStyle/>
          <a:p>
            <a:r>
              <a:rPr lang="de-DE" altLang="de-DE" dirty="0"/>
              <a:t>Präsentationsname</a:t>
            </a:r>
          </a:p>
        </p:txBody>
      </p:sp>
      <p:sp>
        <p:nvSpPr>
          <p:cNvPr id="6" name="Ellipse 5"/>
          <p:cNvSpPr/>
          <p:nvPr/>
        </p:nvSpPr>
        <p:spPr>
          <a:xfrm>
            <a:off x="8505000" y="632281"/>
            <a:ext cx="751437" cy="751437"/>
          </a:xfrm>
          <a:prstGeom prst="ellipse">
            <a:avLst/>
          </a:prstGeom>
          <a:solidFill>
            <a:srgbClr val="FF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14905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Durchgang 3: Optimierung</a:t>
            </a:r>
          </a:p>
        </p:txBody>
      </p:sp>
      <p:sp>
        <p:nvSpPr>
          <p:cNvPr id="3" name="Inhaltsplatzhalter 2"/>
          <p:cNvSpPr>
            <a:spLocks noGrp="1"/>
          </p:cNvSpPr>
          <p:nvPr>
            <p:ph idx="1"/>
          </p:nvPr>
        </p:nvSpPr>
        <p:spPr/>
        <p:txBody>
          <a:bodyPr/>
          <a:lstStyle/>
          <a:p>
            <a:pPr marL="0" indent="0">
              <a:buNone/>
            </a:pPr>
            <a:r>
              <a:rPr lang="de-DE" dirty="0"/>
              <a:t>Versuchen Sie Kostenfunktion weiter zu minimieren.</a:t>
            </a:r>
          </a:p>
          <a:p>
            <a:pPr marL="0" indent="0">
              <a:buNone/>
            </a:pPr>
            <a:r>
              <a:rPr lang="de-DE" dirty="0"/>
              <a:t>Dazu können Sie:</a:t>
            </a:r>
          </a:p>
          <a:p>
            <a:r>
              <a:rPr lang="de-DE" dirty="0"/>
              <a:t>Weitere Modelle ausprobieren (z.B. Random </a:t>
            </a:r>
            <a:r>
              <a:rPr lang="de-DE" dirty="0" err="1"/>
              <a:t>Forest</a:t>
            </a:r>
            <a:r>
              <a:rPr lang="de-DE" dirty="0"/>
              <a:t>).</a:t>
            </a:r>
          </a:p>
          <a:p>
            <a:r>
              <a:rPr lang="de-DE" dirty="0"/>
              <a:t>Die Modelparameter variieren.</a:t>
            </a:r>
          </a:p>
          <a:p>
            <a:r>
              <a:rPr lang="de-DE" dirty="0"/>
              <a:t>Weitere Merkmale generieren (z.B. </a:t>
            </a:r>
            <a:r>
              <a:rPr lang="de-DE" dirty="0" err="1"/>
              <a:t>Polynomieren</a:t>
            </a:r>
            <a:r>
              <a:rPr lang="de-DE" dirty="0"/>
              <a:t>, Kombinieren) oder die Auswahl begrenzen.</a:t>
            </a:r>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18</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sp>
        <p:nvSpPr>
          <p:cNvPr id="6" name="Ellipse 5"/>
          <p:cNvSpPr/>
          <p:nvPr/>
        </p:nvSpPr>
        <p:spPr>
          <a:xfrm>
            <a:off x="8505000" y="632281"/>
            <a:ext cx="751437" cy="7514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1036395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D1719C-A6A0-CD4B-B25E-3E3430AED36D}"/>
              </a:ext>
            </a:extLst>
          </p:cNvPr>
          <p:cNvSpPr>
            <a:spLocks noGrp="1"/>
          </p:cNvSpPr>
          <p:nvPr>
            <p:ph type="title"/>
          </p:nvPr>
        </p:nvSpPr>
        <p:spPr/>
        <p:txBody>
          <a:bodyPr/>
          <a:lstStyle/>
          <a:p>
            <a:r>
              <a:rPr lang="de-DE" dirty="0"/>
              <a:t>Hilfe</a:t>
            </a:r>
          </a:p>
        </p:txBody>
      </p:sp>
      <p:sp>
        <p:nvSpPr>
          <p:cNvPr id="4" name="Datumsplatzhalter 3">
            <a:extLst>
              <a:ext uri="{FF2B5EF4-FFF2-40B4-BE49-F238E27FC236}">
                <a16:creationId xmlns:a16="http://schemas.microsoft.com/office/drawing/2014/main" id="{00A6C10D-79F6-0E4F-B759-642284CD0C0E}"/>
              </a:ext>
            </a:extLst>
          </p:cNvPr>
          <p:cNvSpPr>
            <a:spLocks noGrp="1"/>
          </p:cNvSpPr>
          <p:nvPr>
            <p:ph type="dt" sz="half" idx="10"/>
          </p:nvPr>
        </p:nvSpPr>
        <p:spPr/>
        <p:txBody>
          <a:bodyPr/>
          <a:lstStyle/>
          <a:p>
            <a:r>
              <a:rPr lang="de-DE" altLang="de-DE"/>
              <a:t>Seite </a:t>
            </a:r>
            <a:fld id="{D84EB867-C549-4503-AFF4-3471CDD5F44B}" type="slidenum">
              <a:rPr lang="de-DE" altLang="de-DE" smtClean="0"/>
              <a:pPr/>
              <a:t>19</a:t>
            </a:fld>
            <a:endParaRPr lang="de-DE" altLang="de-DE"/>
          </a:p>
        </p:txBody>
      </p:sp>
      <p:sp>
        <p:nvSpPr>
          <p:cNvPr id="5" name="Fußzeilenplatzhalter 4">
            <a:extLst>
              <a:ext uri="{FF2B5EF4-FFF2-40B4-BE49-F238E27FC236}">
                <a16:creationId xmlns:a16="http://schemas.microsoft.com/office/drawing/2014/main" id="{049FB348-ADEE-8644-9B33-E2C67998316C}"/>
              </a:ext>
            </a:extLst>
          </p:cNvPr>
          <p:cNvSpPr>
            <a:spLocks noGrp="1"/>
          </p:cNvSpPr>
          <p:nvPr>
            <p:ph type="ftr" sz="quarter" idx="11"/>
          </p:nvPr>
        </p:nvSpPr>
        <p:spPr/>
        <p:txBody>
          <a:bodyPr/>
          <a:lstStyle/>
          <a:p>
            <a:r>
              <a:rPr lang="de-DE" altLang="de-DE"/>
              <a:t>Präsentationsname</a:t>
            </a:r>
          </a:p>
        </p:txBody>
      </p:sp>
      <p:pic>
        <p:nvPicPr>
          <p:cNvPr id="7" name="Inhaltsplatzhalter 6"/>
          <p:cNvPicPr>
            <a:picLocks noGrp="1" noChangeAspect="1"/>
          </p:cNvPicPr>
          <p:nvPr>
            <p:ph idx="1"/>
          </p:nvPr>
        </p:nvPicPr>
        <p:blipFill>
          <a:blip r:embed="rId2"/>
          <a:stretch>
            <a:fillRect/>
          </a:stretch>
        </p:blipFill>
        <p:spPr>
          <a:xfrm>
            <a:off x="585000" y="1476000"/>
            <a:ext cx="7918450" cy="1381632"/>
          </a:xfrm>
          <a:prstGeom prst="rect">
            <a:avLst/>
          </a:prstGeom>
        </p:spPr>
      </p:pic>
      <p:pic>
        <p:nvPicPr>
          <p:cNvPr id="8" name="Grafik 7"/>
          <p:cNvPicPr>
            <a:picLocks noChangeAspect="1"/>
          </p:cNvPicPr>
          <p:nvPr/>
        </p:nvPicPr>
        <p:blipFill>
          <a:blip r:embed="rId3"/>
          <a:stretch>
            <a:fillRect/>
          </a:stretch>
        </p:blipFill>
        <p:spPr>
          <a:xfrm>
            <a:off x="585000" y="3071894"/>
            <a:ext cx="7918450" cy="1208085"/>
          </a:xfrm>
          <a:prstGeom prst="rect">
            <a:avLst/>
          </a:prstGeom>
        </p:spPr>
      </p:pic>
      <p:pic>
        <p:nvPicPr>
          <p:cNvPr id="9" name="Grafik 8"/>
          <p:cNvPicPr>
            <a:picLocks noChangeAspect="1"/>
          </p:cNvPicPr>
          <p:nvPr/>
        </p:nvPicPr>
        <p:blipFill>
          <a:blip r:embed="rId4"/>
          <a:stretch>
            <a:fillRect/>
          </a:stretch>
        </p:blipFill>
        <p:spPr>
          <a:xfrm>
            <a:off x="585049" y="4494241"/>
            <a:ext cx="7918402" cy="1569036"/>
          </a:xfrm>
          <a:prstGeom prst="rect">
            <a:avLst/>
          </a:prstGeom>
        </p:spPr>
      </p:pic>
    </p:spTree>
    <p:extLst>
      <p:ext uri="{BB962C8B-B14F-4D97-AF65-F5344CB8AC3E}">
        <p14:creationId xmlns:p14="http://schemas.microsoft.com/office/powerpoint/2010/main" val="102656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Vorgehensmodel</a:t>
            </a:r>
          </a:p>
        </p:txBody>
      </p:sp>
      <p:pic>
        <p:nvPicPr>
          <p:cNvPr id="6" name="Inhaltsplatzhalt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0739" y="1476000"/>
            <a:ext cx="7275786" cy="4292600"/>
          </a:xfrm>
          <a:noFill/>
        </p:spPr>
      </p:pic>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2</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sp>
        <p:nvSpPr>
          <p:cNvPr id="7" name="Rechteck 6"/>
          <p:cNvSpPr/>
          <p:nvPr/>
        </p:nvSpPr>
        <p:spPr>
          <a:xfrm>
            <a:off x="5804781" y="1913645"/>
            <a:ext cx="1700919"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p:nvSpPr>
        <p:spPr>
          <a:xfrm>
            <a:off x="6065131" y="2014097"/>
            <a:ext cx="1700919"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6166731" y="2351290"/>
            <a:ext cx="1812044"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6435726" y="2451742"/>
            <a:ext cx="2190800" cy="1036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6442102" y="3702515"/>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6287381" y="4220415"/>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nvSpPr>
        <p:spPr>
          <a:xfrm>
            <a:off x="5988077" y="4738315"/>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p:cNvSpPr/>
          <p:nvPr/>
        </p:nvSpPr>
        <p:spPr>
          <a:xfrm>
            <a:off x="907287" y="3273548"/>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1098990" y="2375316"/>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1949449" y="1463492"/>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4248796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itel 1"/>
          <p:cNvSpPr>
            <a:spLocks noGrp="1"/>
          </p:cNvSpPr>
          <p:nvPr>
            <p:ph type="title"/>
          </p:nvPr>
        </p:nvSpPr>
        <p:spPr>
          <a:xfrm>
            <a:off x="585788" y="539750"/>
            <a:ext cx="7918450" cy="936625"/>
          </a:xfrm>
        </p:spPr>
        <p:txBody>
          <a:bodyPr/>
          <a:lstStyle/>
          <a:p>
            <a:r>
              <a:rPr lang="de-DE" altLang="de-DE" sz="2000" dirty="0"/>
              <a:t>Quellen</a:t>
            </a:r>
          </a:p>
        </p:txBody>
      </p:sp>
      <p:sp>
        <p:nvSpPr>
          <p:cNvPr id="3075" name="Datumsplatzhalt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de-DE" altLang="de-DE">
                <a:solidFill>
                  <a:srgbClr val="7F7F7F"/>
                </a:solidFill>
                <a:latin typeface="Verdana" panose="020B0604030504040204" pitchFamily="34" charset="0"/>
              </a:rPr>
              <a:t>Seite </a:t>
            </a:r>
            <a:fld id="{DBA034C6-C0E8-4D47-B0E2-25CC397F5316}" type="slidenum">
              <a:rPr lang="de-DE" altLang="de-DE">
                <a:solidFill>
                  <a:srgbClr val="7F7F7F"/>
                </a:solidFill>
                <a:latin typeface="Verdana" panose="020B0604030504040204" pitchFamily="34" charset="0"/>
              </a:rPr>
              <a:pPr/>
              <a:t>20</a:t>
            </a:fld>
            <a:endParaRPr lang="de-DE" altLang="de-DE">
              <a:solidFill>
                <a:srgbClr val="7F7F7F"/>
              </a:solidFill>
              <a:latin typeface="Verdana" panose="020B0604030504040204" pitchFamily="34" charset="0"/>
            </a:endParaRPr>
          </a:p>
        </p:txBody>
      </p:sp>
      <p:sp>
        <p:nvSpPr>
          <p:cNvPr id="3076" name="Fußzeilenplatzhalt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r>
              <a:rPr lang="de-DE" altLang="de-DE">
                <a:solidFill>
                  <a:srgbClr val="7F7F7F"/>
                </a:solidFill>
                <a:latin typeface="Verdana" panose="020B0604030504040204" pitchFamily="34" charset="0"/>
              </a:rPr>
              <a:t>Präsentationsname</a:t>
            </a:r>
          </a:p>
        </p:txBody>
      </p:sp>
      <p:sp>
        <p:nvSpPr>
          <p:cNvPr id="2" name="Textfeld 1"/>
          <p:cNvSpPr txBox="1"/>
          <p:nvPr/>
        </p:nvSpPr>
        <p:spPr>
          <a:xfrm>
            <a:off x="585788" y="1476375"/>
            <a:ext cx="7095392" cy="2031325"/>
          </a:xfrm>
          <a:prstGeom prst="rect">
            <a:avLst/>
          </a:prstGeom>
          <a:noFill/>
        </p:spPr>
        <p:txBody>
          <a:bodyPr wrap="square" rtlCol="0">
            <a:spAutoFit/>
          </a:bodyPr>
          <a:lstStyle/>
          <a:p>
            <a:pPr marL="285750" indent="-285750">
              <a:buFont typeface="Arial" panose="020B0604020202020204" pitchFamily="34" charset="0"/>
              <a:buChar char="•"/>
            </a:pPr>
            <a:r>
              <a:rPr lang="de-DE" dirty="0"/>
              <a:t>Datensatz bereitgestellt von:</a:t>
            </a:r>
            <a:br>
              <a:rPr lang="de-DE" dirty="0"/>
            </a:br>
            <a:r>
              <a:rPr lang="de-DE" i="1" dirty="0"/>
              <a:t>„</a:t>
            </a:r>
            <a:r>
              <a:rPr lang="de-DE" i="1" dirty="0" err="1"/>
              <a:t>Nasa</a:t>
            </a:r>
            <a:r>
              <a:rPr lang="de-DE" i="1" dirty="0"/>
              <a:t> </a:t>
            </a:r>
            <a:r>
              <a:rPr lang="de-DE" dirty="0"/>
              <a:t>|</a:t>
            </a:r>
            <a:r>
              <a:rPr lang="de-DE" i="1" dirty="0"/>
              <a:t> </a:t>
            </a:r>
            <a:r>
              <a:rPr lang="de-DE" i="1" dirty="0" err="1"/>
              <a:t>Prognostics</a:t>
            </a:r>
            <a:r>
              <a:rPr lang="de-DE" i="1" dirty="0"/>
              <a:t> Center </a:t>
            </a:r>
            <a:r>
              <a:rPr lang="de-DE" i="1" dirty="0" err="1"/>
              <a:t>of</a:t>
            </a:r>
            <a:r>
              <a:rPr lang="de-DE" i="1" dirty="0"/>
              <a:t> Excellence“</a:t>
            </a:r>
          </a:p>
          <a:p>
            <a:pPr marL="285750" indent="-285750">
              <a:buFont typeface="Arial" panose="020B0604020202020204" pitchFamily="34" charset="0"/>
              <a:buChar char="•"/>
            </a:pPr>
            <a:r>
              <a:rPr lang="de-DE" dirty="0"/>
              <a:t>Zur Verfügung gestellt von: </a:t>
            </a:r>
            <a:br>
              <a:rPr lang="de-DE" dirty="0"/>
            </a:br>
            <a:r>
              <a:rPr lang="de-DE" i="1" dirty="0"/>
              <a:t>A. </a:t>
            </a:r>
            <a:r>
              <a:rPr lang="de-DE" i="1" dirty="0" err="1"/>
              <a:t>Agogino</a:t>
            </a:r>
            <a:r>
              <a:rPr lang="de-DE" i="1" dirty="0"/>
              <a:t> </a:t>
            </a:r>
            <a:r>
              <a:rPr lang="de-DE" i="1" dirty="0" err="1"/>
              <a:t>and</a:t>
            </a:r>
            <a:r>
              <a:rPr lang="de-DE" i="1" dirty="0"/>
              <a:t> K. Goebel (2007). BEST lab, UC Berkeley. "</a:t>
            </a:r>
            <a:r>
              <a:rPr lang="de-DE" i="1" dirty="0" err="1"/>
              <a:t>Milling</a:t>
            </a:r>
            <a:r>
              <a:rPr lang="de-DE" i="1" dirty="0"/>
              <a:t> Data Set ", NASA Ames </a:t>
            </a:r>
            <a:r>
              <a:rPr lang="de-DE" i="1" dirty="0" err="1"/>
              <a:t>Prognostics</a:t>
            </a:r>
            <a:r>
              <a:rPr lang="de-DE" i="1" dirty="0"/>
              <a:t> Data Repository (http://ti.arc.nasa.gov/project/prognostic-data-repository), NASA Ames Research Center, </a:t>
            </a:r>
            <a:r>
              <a:rPr lang="de-DE" i="1" dirty="0" err="1"/>
              <a:t>Moffett</a:t>
            </a:r>
            <a:r>
              <a:rPr lang="de-DE" i="1" dirty="0"/>
              <a:t> Field, CA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solidFill>
                  <a:srgbClr val="000000"/>
                </a:solidFill>
              </a:rPr>
              <a:t>Business Understanding - Werkzeugmaschine</a:t>
            </a:r>
            <a:endParaRPr lang="de-DE" dirty="0"/>
          </a:p>
        </p:txBody>
      </p:sp>
      <p:sp>
        <p:nvSpPr>
          <p:cNvPr id="3" name="Inhaltsplatzhalter 2"/>
          <p:cNvSpPr>
            <a:spLocks noGrp="1"/>
          </p:cNvSpPr>
          <p:nvPr>
            <p:ph idx="1"/>
          </p:nvPr>
        </p:nvSpPr>
        <p:spPr/>
        <p:txBody>
          <a:bodyPr/>
          <a:lstStyle/>
          <a:p>
            <a:r>
              <a:rPr lang="de-DE" dirty="0"/>
              <a:t>Werkzeugmaschinen bearbeiten Metall mit verschiedenen Werkzeugen</a:t>
            </a:r>
          </a:p>
          <a:p>
            <a:r>
              <a:rPr lang="de-DE" dirty="0"/>
              <a:t>Werkzeuge verschleißen</a:t>
            </a:r>
          </a:p>
          <a:p>
            <a:pPr>
              <a:buFont typeface="Calibri" panose="020F0502020204030204" pitchFamily="34" charset="0"/>
              <a:buChar char="→"/>
            </a:pPr>
            <a:r>
              <a:rPr lang="de-DE" dirty="0"/>
              <a:t>Um keine fehlerhaften Produkte zu produzieren, müssen die Werkzeuge regelmäßig ausgetauscht werden!</a:t>
            </a:r>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3</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grpSp>
        <p:nvGrpSpPr>
          <p:cNvPr id="25" name="Gruppieren 24"/>
          <p:cNvGrpSpPr/>
          <p:nvPr/>
        </p:nvGrpSpPr>
        <p:grpSpPr>
          <a:xfrm>
            <a:off x="585000" y="4378819"/>
            <a:ext cx="2856678" cy="1714007"/>
            <a:chOff x="9846" y="1855668"/>
            <a:chExt cx="2942873" cy="1765724"/>
          </a:xfrm>
        </p:grpSpPr>
        <p:sp>
          <p:nvSpPr>
            <p:cNvPr id="26" name="Abgerundetes Rechteck 25"/>
            <p:cNvSpPr/>
            <p:nvPr/>
          </p:nvSpPr>
          <p:spPr>
            <a:xfrm>
              <a:off x="9846" y="1855668"/>
              <a:ext cx="2942873" cy="1765724"/>
            </a:xfrm>
            <a:prstGeom prst="roundRect">
              <a:avLst>
                <a:gd name="adj" fmla="val 10000"/>
              </a:avLst>
            </a:prstGeom>
            <a:blipFill rotWithShape="0">
              <a:blip r:embed="rId2"/>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7" name="Abgerundetes Rechteck 4"/>
            <p:cNvSpPr txBox="1"/>
            <p:nvPr/>
          </p:nvSpPr>
          <p:spPr>
            <a:xfrm>
              <a:off x="61562" y="1907384"/>
              <a:ext cx="2839441" cy="1662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de-DE" sz="6500" kern="1200"/>
            </a:p>
          </p:txBody>
        </p:sp>
      </p:grpSp>
      <p:grpSp>
        <p:nvGrpSpPr>
          <p:cNvPr id="28" name="Gruppieren 27"/>
          <p:cNvGrpSpPr/>
          <p:nvPr/>
        </p:nvGrpSpPr>
        <p:grpSpPr>
          <a:xfrm>
            <a:off x="3491879" y="4378819"/>
            <a:ext cx="2856679" cy="1714007"/>
            <a:chOff x="102804" y="1338751"/>
            <a:chExt cx="4665931" cy="2799558"/>
          </a:xfrm>
        </p:grpSpPr>
        <p:sp>
          <p:nvSpPr>
            <p:cNvPr id="29" name="Abgerundetes Rechteck 28"/>
            <p:cNvSpPr/>
            <p:nvPr/>
          </p:nvSpPr>
          <p:spPr>
            <a:xfrm>
              <a:off x="102804" y="1338751"/>
              <a:ext cx="4665931" cy="2799558"/>
            </a:xfrm>
            <a:prstGeom prst="roundRect">
              <a:avLst>
                <a:gd name="adj" fmla="val 10000"/>
              </a:avLst>
            </a:prstGeom>
            <a:blipFill rotWithShape="0">
              <a:blip r:embed="rId3"/>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Abgerundetes Rechteck 4"/>
            <p:cNvSpPr txBox="1"/>
            <p:nvPr/>
          </p:nvSpPr>
          <p:spPr>
            <a:xfrm>
              <a:off x="184800" y="1420747"/>
              <a:ext cx="4501939" cy="263556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de-DE" sz="6500" kern="1200"/>
            </a:p>
          </p:txBody>
        </p:sp>
      </p:grpSp>
      <p:grpSp>
        <p:nvGrpSpPr>
          <p:cNvPr id="31" name="Gruppieren 30"/>
          <p:cNvGrpSpPr/>
          <p:nvPr/>
        </p:nvGrpSpPr>
        <p:grpSpPr>
          <a:xfrm>
            <a:off x="6398759" y="4378819"/>
            <a:ext cx="2744147" cy="1714007"/>
            <a:chOff x="5470" y="0"/>
            <a:chExt cx="11191671" cy="5477061"/>
          </a:xfrm>
        </p:grpSpPr>
        <p:sp>
          <p:nvSpPr>
            <p:cNvPr id="32" name="Abgerundetes Rechteck 31"/>
            <p:cNvSpPr/>
            <p:nvPr/>
          </p:nvSpPr>
          <p:spPr>
            <a:xfrm>
              <a:off x="5470" y="0"/>
              <a:ext cx="11191671" cy="5477061"/>
            </a:xfrm>
            <a:prstGeom prst="roundRect">
              <a:avLst>
                <a:gd name="adj" fmla="val 10000"/>
              </a:avLst>
            </a:prstGeom>
            <a:blipFill rotWithShape="0">
              <a:blip r:embed="rId4"/>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Abgerundetes Rechteck 4"/>
            <p:cNvSpPr txBox="1"/>
            <p:nvPr/>
          </p:nvSpPr>
          <p:spPr>
            <a:xfrm>
              <a:off x="165888" y="160418"/>
              <a:ext cx="10870835" cy="5156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de-DE" sz="6500" kern="1200" dirty="0"/>
                <a:t> </a:t>
              </a:r>
            </a:p>
          </p:txBody>
        </p:sp>
      </p:grpSp>
      <p:grpSp>
        <p:nvGrpSpPr>
          <p:cNvPr id="34" name="Gruppieren 33"/>
          <p:cNvGrpSpPr/>
          <p:nvPr/>
        </p:nvGrpSpPr>
        <p:grpSpPr>
          <a:xfrm>
            <a:off x="3200079" y="4854194"/>
            <a:ext cx="684000" cy="800151"/>
            <a:chOff x="5134712" y="2159954"/>
            <a:chExt cx="989177" cy="1157151"/>
          </a:xfrm>
          <a:solidFill>
            <a:schemeClr val="tx2">
              <a:lumMod val="60000"/>
              <a:lumOff val="40000"/>
            </a:schemeClr>
          </a:solidFill>
        </p:grpSpPr>
        <p:sp>
          <p:nvSpPr>
            <p:cNvPr id="35" name="Pfeil nach rechts 34"/>
            <p:cNvSpPr/>
            <p:nvPr/>
          </p:nvSpPr>
          <p:spPr>
            <a:xfrm>
              <a:off x="5134712" y="2159954"/>
              <a:ext cx="989177" cy="1157151"/>
            </a:xfrm>
            <a:prstGeom prst="rightArrow">
              <a:avLst>
                <a:gd name="adj1" fmla="val 60000"/>
                <a:gd name="adj2" fmla="val 50000"/>
              </a:avLst>
            </a:pr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6" name="Pfeil nach rechts 4"/>
            <p:cNvSpPr txBox="1"/>
            <p:nvPr/>
          </p:nvSpPr>
          <p:spPr>
            <a:xfrm>
              <a:off x="5134712" y="2391384"/>
              <a:ext cx="692424" cy="69429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178050">
                <a:lnSpc>
                  <a:spcPct val="90000"/>
                </a:lnSpc>
                <a:spcBef>
                  <a:spcPct val="0"/>
                </a:spcBef>
                <a:spcAft>
                  <a:spcPct val="35000"/>
                </a:spcAft>
              </a:pPr>
              <a:endParaRPr lang="de-DE" sz="4900" kern="1200"/>
            </a:p>
          </p:txBody>
        </p:sp>
      </p:grpSp>
      <p:grpSp>
        <p:nvGrpSpPr>
          <p:cNvPr id="37" name="Gruppieren 36"/>
          <p:cNvGrpSpPr/>
          <p:nvPr/>
        </p:nvGrpSpPr>
        <p:grpSpPr>
          <a:xfrm>
            <a:off x="6106957" y="4835746"/>
            <a:ext cx="684000" cy="800151"/>
            <a:chOff x="5134712" y="2159954"/>
            <a:chExt cx="989177" cy="1157151"/>
          </a:xfrm>
          <a:solidFill>
            <a:schemeClr val="tx2">
              <a:lumMod val="60000"/>
              <a:lumOff val="40000"/>
            </a:schemeClr>
          </a:solidFill>
        </p:grpSpPr>
        <p:sp>
          <p:nvSpPr>
            <p:cNvPr id="38" name="Pfeil nach rechts 37"/>
            <p:cNvSpPr/>
            <p:nvPr/>
          </p:nvSpPr>
          <p:spPr>
            <a:xfrm>
              <a:off x="5134712" y="2159954"/>
              <a:ext cx="989177" cy="1157151"/>
            </a:xfrm>
            <a:prstGeom prst="rightArrow">
              <a:avLst>
                <a:gd name="adj1" fmla="val 60000"/>
                <a:gd name="adj2" fmla="val 50000"/>
              </a:avLst>
            </a:pr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39" name="Pfeil nach rechts 4"/>
            <p:cNvSpPr txBox="1"/>
            <p:nvPr/>
          </p:nvSpPr>
          <p:spPr>
            <a:xfrm>
              <a:off x="5134712" y="2391384"/>
              <a:ext cx="692424" cy="694291"/>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2178050">
                <a:lnSpc>
                  <a:spcPct val="90000"/>
                </a:lnSpc>
                <a:spcBef>
                  <a:spcPct val="0"/>
                </a:spcBef>
                <a:spcAft>
                  <a:spcPct val="35000"/>
                </a:spcAft>
              </a:pPr>
              <a:endParaRPr lang="de-DE" sz="4900" kern="1200"/>
            </a:p>
          </p:txBody>
        </p:sp>
      </p:grpSp>
    </p:spTree>
    <p:extLst>
      <p:ext uri="{BB962C8B-B14F-4D97-AF65-F5344CB8AC3E}">
        <p14:creationId xmlns:p14="http://schemas.microsoft.com/office/powerpoint/2010/main" val="374876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Business Understanding - Werkzeugverschleiß</a:t>
            </a:r>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4</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graphicFrame>
        <p:nvGraphicFramePr>
          <p:cNvPr id="10" name="Inhaltsplatzhalter 9"/>
          <p:cNvGraphicFramePr>
            <a:graphicFrameLocks noGrp="1"/>
          </p:cNvGraphicFramePr>
          <p:nvPr>
            <p:ph idx="1"/>
            <p:extLst>
              <p:ext uri="{D42A27DB-BD31-4B8C-83A1-F6EECF244321}">
                <p14:modId xmlns:p14="http://schemas.microsoft.com/office/powerpoint/2010/main" val="2304644387"/>
              </p:ext>
            </p:extLst>
          </p:nvPr>
        </p:nvGraphicFramePr>
        <p:xfrm>
          <a:off x="585000" y="2669820"/>
          <a:ext cx="4731957" cy="2422859"/>
        </p:xfrm>
        <a:graphic>
          <a:graphicData uri="http://schemas.openxmlformats.org/drawingml/2006/table">
            <a:tbl>
              <a:tblPr firstRow="1" bandRow="1">
                <a:tableStyleId>{5C22544A-7EE6-4342-B048-85BDC9FD1C3A}</a:tableStyleId>
              </a:tblPr>
              <a:tblGrid>
                <a:gridCol w="1017461">
                  <a:extLst>
                    <a:ext uri="{9D8B030D-6E8A-4147-A177-3AD203B41FA5}">
                      <a16:colId xmlns:a16="http://schemas.microsoft.com/office/drawing/2014/main" val="3212255078"/>
                    </a:ext>
                  </a:extLst>
                </a:gridCol>
                <a:gridCol w="3714496">
                  <a:extLst>
                    <a:ext uri="{9D8B030D-6E8A-4147-A177-3AD203B41FA5}">
                      <a16:colId xmlns:a16="http://schemas.microsoft.com/office/drawing/2014/main" val="1559920033"/>
                    </a:ext>
                  </a:extLst>
                </a:gridCol>
              </a:tblGrid>
              <a:tr h="370840">
                <a:tc gridSpan="2">
                  <a:txBody>
                    <a:bodyPr/>
                    <a:lstStyle/>
                    <a:p>
                      <a:pPr algn="ctr"/>
                      <a:r>
                        <a:rPr lang="de-DE" dirty="0"/>
                        <a:t>Werkzeugverschleiß</a:t>
                      </a:r>
                    </a:p>
                  </a:txBody>
                  <a:tcPr/>
                </a:tc>
                <a:tc hMerge="1">
                  <a:txBody>
                    <a:bodyPr/>
                    <a:lstStyle/>
                    <a:p>
                      <a:pPr algn="ctr"/>
                      <a:endParaRPr lang="de-DE" dirty="0"/>
                    </a:p>
                  </a:txBody>
                  <a:tcPr/>
                </a:tc>
                <a:extLst>
                  <a:ext uri="{0D108BD9-81ED-4DB2-BD59-A6C34878D82A}">
                    <a16:rowId xmlns:a16="http://schemas.microsoft.com/office/drawing/2014/main" val="1216277075"/>
                  </a:ext>
                </a:extLst>
              </a:tr>
              <a:tr h="370840">
                <a:tc>
                  <a:txBody>
                    <a:bodyPr/>
                    <a:lstStyle/>
                    <a:p>
                      <a:r>
                        <a:rPr lang="de-DE" b="1" dirty="0"/>
                        <a:t>Wechsel</a:t>
                      </a:r>
                    </a:p>
                  </a:txBody>
                  <a:tcPr/>
                </a:tc>
                <a:tc>
                  <a:txBody>
                    <a:bodyPr/>
                    <a:lstStyle/>
                    <a:p>
                      <a:r>
                        <a:rPr lang="de-DE" b="1" dirty="0"/>
                        <a:t>Problem</a:t>
                      </a:r>
                    </a:p>
                  </a:txBody>
                  <a:tcPr/>
                </a:tc>
                <a:extLst>
                  <a:ext uri="{0D108BD9-81ED-4DB2-BD59-A6C34878D82A}">
                    <a16:rowId xmlns:a16="http://schemas.microsoft.com/office/drawing/2014/main" val="342538545"/>
                  </a:ext>
                </a:extLst>
              </a:tr>
              <a:tr h="370840">
                <a:tc>
                  <a:txBody>
                    <a:bodyPr/>
                    <a:lstStyle/>
                    <a:p>
                      <a:r>
                        <a:rPr lang="de-DE" dirty="0"/>
                        <a:t>Zu spät</a:t>
                      </a:r>
                    </a:p>
                  </a:txBody>
                  <a:tcPr/>
                </a:tc>
                <a:tc>
                  <a:txBody>
                    <a:bodyPr/>
                    <a:lstStyle/>
                    <a:p>
                      <a:r>
                        <a:rPr lang="de-DE" dirty="0"/>
                        <a:t>Bauteile fehlerhaft</a:t>
                      </a:r>
                    </a:p>
                    <a:p>
                      <a:r>
                        <a:rPr lang="de-DE" dirty="0">
                          <a:latin typeface="Calibri" panose="020F0502020204030204" pitchFamily="34" charset="0"/>
                          <a:cs typeface="Calibri" panose="020F0502020204030204" pitchFamily="34" charset="0"/>
                        </a:rPr>
                        <a:t>→</a:t>
                      </a:r>
                      <a:r>
                        <a:rPr lang="de-DE" baseline="0" dirty="0">
                          <a:latin typeface="Calibri" panose="020F0502020204030204" pitchFamily="34" charset="0"/>
                          <a:cs typeface="Calibri" panose="020F0502020204030204" pitchFamily="34" charset="0"/>
                        </a:rPr>
                        <a:t> Kosten</a:t>
                      </a:r>
                      <a:endParaRPr lang="de-DE" dirty="0"/>
                    </a:p>
                  </a:txBody>
                  <a:tcPr/>
                </a:tc>
                <a:extLst>
                  <a:ext uri="{0D108BD9-81ED-4DB2-BD59-A6C34878D82A}">
                    <a16:rowId xmlns:a16="http://schemas.microsoft.com/office/drawing/2014/main" val="996933356"/>
                  </a:ext>
                </a:extLst>
              </a:tr>
              <a:tr h="1041099">
                <a:tc>
                  <a:txBody>
                    <a:bodyPr/>
                    <a:lstStyle/>
                    <a:p>
                      <a:r>
                        <a:rPr lang="de-DE" dirty="0"/>
                        <a:t>Zu früh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Verschwendung</a:t>
                      </a:r>
                      <a:r>
                        <a:rPr lang="de-DE" baseline="0" dirty="0"/>
                        <a:t> von </a:t>
                      </a:r>
                      <a:r>
                        <a:rPr lang="de-DE" dirty="0"/>
                        <a:t>Restlebensdauer</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latin typeface="Calibri" panose="020F0502020204030204" pitchFamily="34" charset="0"/>
                          <a:cs typeface="Calibri" panose="020F0502020204030204" pitchFamily="34" charset="0"/>
                        </a:rPr>
                        <a:t>→</a:t>
                      </a:r>
                      <a:r>
                        <a:rPr lang="de-DE" baseline="0" dirty="0">
                          <a:latin typeface="Calibri" panose="020F0502020204030204" pitchFamily="34" charset="0"/>
                          <a:cs typeface="Calibri" panose="020F0502020204030204" pitchFamily="34" charset="0"/>
                        </a:rPr>
                        <a:t> Kosten</a:t>
                      </a:r>
                      <a:endParaRPr lang="de-DE" dirty="0"/>
                    </a:p>
                    <a:p>
                      <a:endParaRPr lang="de-DE" dirty="0"/>
                    </a:p>
                  </a:txBody>
                  <a:tcPr/>
                </a:tc>
                <a:extLst>
                  <a:ext uri="{0D108BD9-81ED-4DB2-BD59-A6C34878D82A}">
                    <a16:rowId xmlns:a16="http://schemas.microsoft.com/office/drawing/2014/main" val="4170586219"/>
                  </a:ext>
                </a:extLst>
              </a:tr>
            </a:tbl>
          </a:graphicData>
        </a:graphic>
      </p:graphicFrame>
      <p:sp>
        <p:nvSpPr>
          <p:cNvPr id="13" name="Ellipse 12"/>
          <p:cNvSpPr/>
          <p:nvPr/>
        </p:nvSpPr>
        <p:spPr>
          <a:xfrm>
            <a:off x="6160168" y="2708833"/>
            <a:ext cx="2344832" cy="2344832"/>
          </a:xfrm>
          <a:prstGeom prst="ellipse">
            <a:avLst/>
          </a:prstGeom>
          <a:solidFill>
            <a:srgbClr val="FF0000">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b="1" dirty="0"/>
              <a:t>Optimaler Zeitpunkt?</a:t>
            </a:r>
          </a:p>
        </p:txBody>
      </p:sp>
      <p:sp>
        <p:nvSpPr>
          <p:cNvPr id="14" name="Pfeil nach rechts 13"/>
          <p:cNvSpPr/>
          <p:nvPr/>
        </p:nvSpPr>
        <p:spPr>
          <a:xfrm>
            <a:off x="5371099" y="3622571"/>
            <a:ext cx="734927" cy="517357"/>
          </a:xfrm>
          <a:prstGeom prst="rightArrow">
            <a:avLst/>
          </a:prstGeom>
          <a:solidFill>
            <a:srgbClr val="FF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347061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Business Understanding - Werkzeugverschleiß</a:t>
            </a:r>
          </a:p>
        </p:txBody>
      </p:sp>
      <p:sp>
        <p:nvSpPr>
          <p:cNvPr id="3" name="Inhaltsplatzhalter 2"/>
          <p:cNvSpPr>
            <a:spLocks noGrp="1"/>
          </p:cNvSpPr>
          <p:nvPr>
            <p:ph type="body" idx="1"/>
          </p:nvPr>
        </p:nvSpPr>
        <p:spPr>
          <a:solidFill>
            <a:schemeClr val="tx2">
              <a:lumMod val="20000"/>
              <a:lumOff val="80000"/>
            </a:schemeClr>
          </a:solidFill>
        </p:spPr>
        <p:txBody>
          <a:bodyPr anchor="ctr"/>
          <a:lstStyle/>
          <a:p>
            <a:pPr algn="ctr"/>
            <a:r>
              <a:rPr lang="de-DE" sz="1400" dirty="0">
                <a:solidFill>
                  <a:schemeClr val="tx1"/>
                </a:solidFill>
              </a:rPr>
              <a:t>Manuelle Prüfung</a:t>
            </a:r>
            <a:endParaRPr lang="de-DE" sz="1400" b="1" dirty="0">
              <a:solidFill>
                <a:schemeClr val="tx1"/>
              </a:solidFill>
            </a:endParaRPr>
          </a:p>
        </p:txBody>
      </p:sp>
      <p:sp>
        <p:nvSpPr>
          <p:cNvPr id="6" name="Inhaltsplatzhalter 5"/>
          <p:cNvSpPr>
            <a:spLocks noGrp="1"/>
          </p:cNvSpPr>
          <p:nvPr>
            <p:ph sz="half" idx="2"/>
          </p:nvPr>
        </p:nvSpPr>
        <p:spPr>
          <a:xfrm>
            <a:off x="584729" y="2287003"/>
            <a:ext cx="3940832" cy="3805822"/>
          </a:xfrm>
          <a:solidFill>
            <a:schemeClr val="tx2">
              <a:lumMod val="20000"/>
              <a:lumOff val="80000"/>
            </a:schemeClr>
          </a:solidFill>
        </p:spPr>
        <p:txBody>
          <a:bodyPr/>
          <a:lstStyle/>
          <a:p>
            <a:r>
              <a:rPr lang="de-DE" dirty="0"/>
              <a:t>Zeitaufwendig</a:t>
            </a:r>
          </a:p>
          <a:p>
            <a:r>
              <a:rPr lang="de-DE" dirty="0"/>
              <a:t>Ermessensentscheidung</a:t>
            </a:r>
          </a:p>
          <a:p>
            <a:endParaRPr lang="de-DE" dirty="0"/>
          </a:p>
          <a:p>
            <a:endParaRPr lang="de-DE" dirty="0"/>
          </a:p>
        </p:txBody>
      </p:sp>
      <p:sp>
        <p:nvSpPr>
          <p:cNvPr id="7" name="Textplatzhalter 6"/>
          <p:cNvSpPr>
            <a:spLocks noGrp="1"/>
          </p:cNvSpPr>
          <p:nvPr>
            <p:ph type="body" sz="quarter" idx="3"/>
          </p:nvPr>
        </p:nvSpPr>
        <p:spPr>
          <a:xfrm>
            <a:off x="4603074" y="1619999"/>
            <a:ext cx="3907006" cy="486001"/>
          </a:xfrm>
          <a:solidFill>
            <a:schemeClr val="accent1">
              <a:lumMod val="20000"/>
              <a:lumOff val="80000"/>
            </a:schemeClr>
          </a:solidFill>
        </p:spPr>
        <p:txBody>
          <a:bodyPr anchor="ctr"/>
          <a:lstStyle/>
          <a:p>
            <a:pPr algn="ctr"/>
            <a:r>
              <a:rPr lang="de-DE" sz="1400" dirty="0">
                <a:solidFill>
                  <a:schemeClr val="tx1"/>
                </a:solidFill>
              </a:rPr>
              <a:t>Automatisierte Zustandsbestimmung</a:t>
            </a:r>
          </a:p>
        </p:txBody>
      </p:sp>
      <p:sp>
        <p:nvSpPr>
          <p:cNvPr id="8" name="Inhaltsplatzhalter 7"/>
          <p:cNvSpPr>
            <a:spLocks noGrp="1"/>
          </p:cNvSpPr>
          <p:nvPr>
            <p:ph sz="quarter" idx="4"/>
          </p:nvPr>
        </p:nvSpPr>
        <p:spPr>
          <a:solidFill>
            <a:schemeClr val="accent1">
              <a:lumMod val="20000"/>
              <a:lumOff val="80000"/>
            </a:schemeClr>
          </a:solidFill>
        </p:spPr>
        <p:txBody>
          <a:bodyPr/>
          <a:lstStyle/>
          <a:p>
            <a:r>
              <a:rPr lang="de-DE" dirty="0"/>
              <a:t>Live-Information</a:t>
            </a:r>
          </a:p>
          <a:p>
            <a:r>
              <a:rPr lang="de-DE" dirty="0"/>
              <a:t>Entscheidung nach Datensatz</a:t>
            </a:r>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5</a:t>
            </a:fld>
            <a:endParaRPr lang="de-DE" altLang="de-DE"/>
          </a:p>
        </p:txBody>
      </p:sp>
      <p:sp>
        <p:nvSpPr>
          <p:cNvPr id="5" name="Fußzeilenplatzhalter 4"/>
          <p:cNvSpPr>
            <a:spLocks noGrp="1"/>
          </p:cNvSpPr>
          <p:nvPr>
            <p:ph type="ftr" sz="quarter" idx="11"/>
          </p:nvPr>
        </p:nvSpPr>
        <p:spPr/>
        <p:txBody>
          <a:bodyPr/>
          <a:lstStyle/>
          <a:p>
            <a:r>
              <a:rPr lang="de-DE" altLang="de-DE" dirty="0"/>
              <a:t>Präsentationsname</a:t>
            </a:r>
          </a:p>
        </p:txBody>
      </p:sp>
      <p:sp>
        <p:nvSpPr>
          <p:cNvPr id="9" name="Ellipse 8"/>
          <p:cNvSpPr/>
          <p:nvPr/>
        </p:nvSpPr>
        <p:spPr>
          <a:xfrm>
            <a:off x="3256648" y="3413156"/>
            <a:ext cx="2580237" cy="2580237"/>
          </a:xfrm>
          <a:prstGeom prst="ellipse">
            <a:avLst/>
          </a:prstGeom>
          <a:solidFill>
            <a:schemeClr val="accent4">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b="1" dirty="0"/>
              <a:t>Mögliche Zeitersparnis und weniger Verschwendung</a:t>
            </a:r>
          </a:p>
        </p:txBody>
      </p:sp>
    </p:spTree>
    <p:extLst>
      <p:ext uri="{BB962C8B-B14F-4D97-AF65-F5344CB8AC3E}">
        <p14:creationId xmlns:p14="http://schemas.microsoft.com/office/powerpoint/2010/main" val="317336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uiExpand="1" build="p" animBg="1"/>
      <p:bldP spid="7" grpId="0" uiExpand="1" build="p" animBg="1"/>
      <p:bldP spid="8" grpId="0" uiExpand="1" build="p"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Business Understanding - Aufgabe</a:t>
            </a:r>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6</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pic>
        <p:nvPicPr>
          <p:cNvPr id="6" name="Inhaltsplatzhalt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29213" y="1488508"/>
            <a:ext cx="7275786"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hteck 6"/>
          <p:cNvSpPr/>
          <p:nvPr/>
        </p:nvSpPr>
        <p:spPr>
          <a:xfrm>
            <a:off x="5683255" y="1926153"/>
            <a:ext cx="1700919"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p:nvSpPr>
        <p:spPr>
          <a:xfrm>
            <a:off x="5943605" y="2026605"/>
            <a:ext cx="1700919"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6045205" y="2363798"/>
            <a:ext cx="1812044"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6314200" y="2464250"/>
            <a:ext cx="2190800" cy="1036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6320576" y="3715023"/>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6165855" y="4232923"/>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nvSpPr>
        <p:spPr>
          <a:xfrm>
            <a:off x="5866551" y="4750823"/>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p:cNvSpPr/>
          <p:nvPr/>
        </p:nvSpPr>
        <p:spPr>
          <a:xfrm>
            <a:off x="785761" y="3286056"/>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977464" y="2387824"/>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1827923" y="1476000"/>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7171035" y="1544030"/>
            <a:ext cx="1731685" cy="369332"/>
          </a:xfrm>
          <a:prstGeom prst="rect">
            <a:avLst/>
          </a:prstGeom>
          <a:noFill/>
        </p:spPr>
        <p:txBody>
          <a:bodyPr wrap="square" rtlCol="0">
            <a:spAutoFit/>
          </a:bodyPr>
          <a:lstStyle/>
          <a:p>
            <a:r>
              <a:rPr lang="de-DE" dirty="0"/>
              <a:t>✔ </a:t>
            </a:r>
            <a:r>
              <a:rPr lang="de-DE" dirty="0">
                <a:cs typeface="Calibri" panose="020F0502020204030204" pitchFamily="34" charset="0"/>
              </a:rPr>
              <a:t>→ Aufgabe</a:t>
            </a:r>
            <a:endParaRPr lang="de-DE" dirty="0"/>
          </a:p>
        </p:txBody>
      </p:sp>
    </p:spTree>
    <p:extLst>
      <p:ext uri="{BB962C8B-B14F-4D97-AF65-F5344CB8AC3E}">
        <p14:creationId xmlns:p14="http://schemas.microsoft.com/office/powerpoint/2010/main" val="108222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Business Understanding - Aufgabe</a:t>
            </a:r>
          </a:p>
        </p:txBody>
      </p:sp>
      <p:sp>
        <p:nvSpPr>
          <p:cNvPr id="3" name="Inhaltsplatzhalter 2"/>
          <p:cNvSpPr>
            <a:spLocks noGrp="1"/>
          </p:cNvSpPr>
          <p:nvPr>
            <p:ph idx="1"/>
          </p:nvPr>
        </p:nvSpPr>
        <p:spPr>
          <a:xfrm>
            <a:off x="585000" y="2012104"/>
            <a:ext cx="7920000" cy="1574394"/>
          </a:xfrm>
        </p:spPr>
        <p:txBody>
          <a:bodyPr/>
          <a:lstStyle/>
          <a:p>
            <a:pPr marL="0" indent="0" algn="ctr">
              <a:buNone/>
            </a:pPr>
            <a:r>
              <a:rPr lang="de-DE" sz="2000" b="1" i="1" dirty="0"/>
              <a:t>„Bestimmen Sie anhand der Parameter einer Fräsmaschine, ob das verwendete Werkzeug verschlissen ist.“</a:t>
            </a:r>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7</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sp>
        <p:nvSpPr>
          <p:cNvPr id="6" name="Inhaltsplatzhalter 2"/>
          <p:cNvSpPr txBox="1">
            <a:spLocks/>
          </p:cNvSpPr>
          <p:nvPr/>
        </p:nvSpPr>
        <p:spPr bwMode="auto">
          <a:xfrm>
            <a:off x="585000" y="3586498"/>
            <a:ext cx="7920000" cy="208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ts val="2838"/>
              </a:lnSpc>
              <a:spcBef>
                <a:spcPts val="1000"/>
              </a:spcBef>
              <a:spcAft>
                <a:spcPct val="0"/>
              </a:spcAft>
              <a:buFont typeface="Wingdings" panose="05000000000000000000" pitchFamily="2" charset="2"/>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rtl="0" fontAlgn="base">
              <a:lnSpc>
                <a:spcPts val="2838"/>
              </a:lnSpc>
              <a:spcBef>
                <a:spcPts val="500"/>
              </a:spcBef>
              <a:spcAft>
                <a:spcPct val="0"/>
              </a:spcAft>
              <a:buFont typeface="Symbol" panose="05050102010706020507" pitchFamily="18" charset="2"/>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rtl="0" fontAlgn="base">
              <a:lnSpc>
                <a:spcPts val="2838"/>
              </a:lnSpc>
              <a:spcBef>
                <a:spcPts val="500"/>
              </a:spcBef>
              <a:spcAft>
                <a:spcPct val="0"/>
              </a:spcAft>
              <a:buFont typeface="Symbol" panose="05050102010706020507" pitchFamily="18" charset="2"/>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rtl="0" fontAlgn="base">
              <a:lnSpc>
                <a:spcPts val="2838"/>
              </a:lnSpc>
              <a:spcBef>
                <a:spcPts val="500"/>
              </a:spcBef>
              <a:spcAft>
                <a:spcPct val="0"/>
              </a:spcAft>
              <a:buFont typeface="Symbol" panose="05050102010706020507" pitchFamily="18" charset="2"/>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rtl="0" fontAlgn="base">
              <a:lnSpc>
                <a:spcPts val="2838"/>
              </a:lnSpc>
              <a:spcBef>
                <a:spcPts val="500"/>
              </a:spcBef>
              <a:spcAft>
                <a:spcPct val="0"/>
              </a:spcAft>
              <a:buFont typeface="Symbol" panose="05050102010706020507" pitchFamily="18" charset="2"/>
              <a:buChar char="-"/>
              <a:defRPr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100000"/>
              </a:lnSpc>
              <a:buFont typeface="Wingdings" panose="05000000000000000000" pitchFamily="2" charset="2"/>
              <a:buNone/>
            </a:pPr>
            <a:r>
              <a:rPr lang="de-DE" sz="1400" dirty="0"/>
              <a:t>Um die Kosten für die Implementierung zu decken, muss das neue System mindestens 200€ pro Monat einsparen können.</a:t>
            </a:r>
          </a:p>
          <a:p>
            <a:pPr marL="0" indent="0" defTabSz="914400">
              <a:lnSpc>
                <a:spcPct val="100000"/>
              </a:lnSpc>
              <a:buNone/>
            </a:pPr>
            <a:r>
              <a:rPr lang="de-DE" sz="1400" dirty="0"/>
              <a:t>Bei der manuellen Prüfung entstanden durch Fehlentscheidung bisher Kosten von 1000€.</a:t>
            </a:r>
          </a:p>
          <a:p>
            <a:pPr marL="0" indent="0" defTabSz="914400">
              <a:lnSpc>
                <a:spcPct val="100000"/>
              </a:lnSpc>
              <a:buFont typeface="Wingdings" panose="05000000000000000000" pitchFamily="2" charset="2"/>
              <a:buNone/>
            </a:pPr>
            <a:r>
              <a:rPr lang="de-DE" sz="1400" dirty="0"/>
              <a:t>Das neue System darf durch Fehlentscheidungen auf den Testdaten also höchsten Kosten von </a:t>
            </a:r>
            <a:r>
              <a:rPr lang="de-DE" sz="1400" b="1" dirty="0"/>
              <a:t>800€</a:t>
            </a:r>
            <a:r>
              <a:rPr lang="de-DE" sz="1400" dirty="0"/>
              <a:t> verursachen.</a:t>
            </a:r>
          </a:p>
        </p:txBody>
      </p:sp>
    </p:spTree>
    <p:extLst>
      <p:ext uri="{BB962C8B-B14F-4D97-AF65-F5344CB8AC3E}">
        <p14:creationId xmlns:p14="http://schemas.microsoft.com/office/powerpoint/2010/main" val="33501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Business Understanding - Aufgabe</a:t>
            </a:r>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8</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pic>
        <p:nvPicPr>
          <p:cNvPr id="6" name="Inhaltsplatzhalter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29213" y="1488508"/>
            <a:ext cx="7275786"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hteck 6"/>
          <p:cNvSpPr/>
          <p:nvPr/>
        </p:nvSpPr>
        <p:spPr>
          <a:xfrm>
            <a:off x="5683255" y="1926153"/>
            <a:ext cx="1700919"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 name="Rechteck 7"/>
          <p:cNvSpPr/>
          <p:nvPr/>
        </p:nvSpPr>
        <p:spPr>
          <a:xfrm>
            <a:off x="5943605" y="2026605"/>
            <a:ext cx="1700919"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p:cNvSpPr/>
          <p:nvPr/>
        </p:nvSpPr>
        <p:spPr>
          <a:xfrm>
            <a:off x="6045205" y="2363798"/>
            <a:ext cx="1812044" cy="2009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Rechteck 9"/>
          <p:cNvSpPr/>
          <p:nvPr/>
        </p:nvSpPr>
        <p:spPr>
          <a:xfrm>
            <a:off x="6314200" y="2464250"/>
            <a:ext cx="2190800" cy="1036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Rechteck 10"/>
          <p:cNvSpPr/>
          <p:nvPr/>
        </p:nvSpPr>
        <p:spPr>
          <a:xfrm>
            <a:off x="6320576" y="3715023"/>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p:cNvSpPr/>
          <p:nvPr/>
        </p:nvSpPr>
        <p:spPr>
          <a:xfrm>
            <a:off x="6165855" y="4232923"/>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Rechteck 12"/>
          <p:cNvSpPr/>
          <p:nvPr/>
        </p:nvSpPr>
        <p:spPr>
          <a:xfrm>
            <a:off x="5866551" y="4750823"/>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4" name="Rechteck 13"/>
          <p:cNvSpPr/>
          <p:nvPr/>
        </p:nvSpPr>
        <p:spPr>
          <a:xfrm>
            <a:off x="785761" y="3286056"/>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p:nvSpPr>
        <p:spPr>
          <a:xfrm>
            <a:off x="977464" y="2387824"/>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Rechteck 15"/>
          <p:cNvSpPr/>
          <p:nvPr/>
        </p:nvSpPr>
        <p:spPr>
          <a:xfrm>
            <a:off x="1827923" y="1476000"/>
            <a:ext cx="1700919" cy="303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7" name="Textfeld 16"/>
          <p:cNvSpPr txBox="1"/>
          <p:nvPr/>
        </p:nvSpPr>
        <p:spPr>
          <a:xfrm>
            <a:off x="7171035" y="1544030"/>
            <a:ext cx="1731685" cy="369332"/>
          </a:xfrm>
          <a:prstGeom prst="rect">
            <a:avLst/>
          </a:prstGeom>
          <a:noFill/>
        </p:spPr>
        <p:txBody>
          <a:bodyPr wrap="square" rtlCol="0">
            <a:spAutoFit/>
          </a:bodyPr>
          <a:lstStyle/>
          <a:p>
            <a:r>
              <a:rPr lang="de-DE" dirty="0"/>
              <a:t>✔ </a:t>
            </a:r>
            <a:r>
              <a:rPr lang="de-DE" dirty="0">
                <a:cs typeface="Calibri" panose="020F0502020204030204" pitchFamily="34" charset="0"/>
              </a:rPr>
              <a:t>→ Aufgabe</a:t>
            </a:r>
            <a:endParaRPr lang="de-DE" dirty="0"/>
          </a:p>
        </p:txBody>
      </p:sp>
      <p:sp>
        <p:nvSpPr>
          <p:cNvPr id="18" name="Rechteck 17"/>
          <p:cNvSpPr/>
          <p:nvPr/>
        </p:nvSpPr>
        <p:spPr>
          <a:xfrm>
            <a:off x="1879071" y="1184573"/>
            <a:ext cx="6892139" cy="4810125"/>
          </a:xfrm>
          <a:custGeom>
            <a:avLst/>
            <a:gdLst>
              <a:gd name="connsiteX0" fmla="*/ 0 w 6186760"/>
              <a:gd name="connsiteY0" fmla="*/ 0 h 4810125"/>
              <a:gd name="connsiteX1" fmla="*/ 6186760 w 6186760"/>
              <a:gd name="connsiteY1" fmla="*/ 0 h 4810125"/>
              <a:gd name="connsiteX2" fmla="*/ 6186760 w 6186760"/>
              <a:gd name="connsiteY2" fmla="*/ 4810125 h 4810125"/>
              <a:gd name="connsiteX3" fmla="*/ 0 w 6186760"/>
              <a:gd name="connsiteY3" fmla="*/ 4810125 h 4810125"/>
              <a:gd name="connsiteX4" fmla="*/ 0 w 6186760"/>
              <a:gd name="connsiteY4" fmla="*/ 0 h 4810125"/>
              <a:gd name="connsiteX0" fmla="*/ 795 w 6187555"/>
              <a:gd name="connsiteY0" fmla="*/ 0 h 4810125"/>
              <a:gd name="connsiteX1" fmla="*/ 6187555 w 6187555"/>
              <a:gd name="connsiteY1" fmla="*/ 0 h 4810125"/>
              <a:gd name="connsiteX2" fmla="*/ 6187555 w 6187555"/>
              <a:gd name="connsiteY2" fmla="*/ 4810125 h 4810125"/>
              <a:gd name="connsiteX3" fmla="*/ 795 w 6187555"/>
              <a:gd name="connsiteY3" fmla="*/ 4810125 h 4810125"/>
              <a:gd name="connsiteX4" fmla="*/ 0 w 6187555"/>
              <a:gd name="connsiteY4" fmla="*/ 2694483 h 4810125"/>
              <a:gd name="connsiteX5" fmla="*/ 795 w 6187555"/>
              <a:gd name="connsiteY5" fmla="*/ 0 h 4810125"/>
              <a:gd name="connsiteX0" fmla="*/ 149755 w 6336515"/>
              <a:gd name="connsiteY0" fmla="*/ 0 h 4810125"/>
              <a:gd name="connsiteX1" fmla="*/ 6336515 w 6336515"/>
              <a:gd name="connsiteY1" fmla="*/ 0 h 4810125"/>
              <a:gd name="connsiteX2" fmla="*/ 6336515 w 6336515"/>
              <a:gd name="connsiteY2" fmla="*/ 4810125 h 4810125"/>
              <a:gd name="connsiteX3" fmla="*/ 149755 w 6336515"/>
              <a:gd name="connsiteY3" fmla="*/ 4810125 h 4810125"/>
              <a:gd name="connsiteX4" fmla="*/ 148960 w 6336515"/>
              <a:gd name="connsiteY4" fmla="*/ 2694483 h 4810125"/>
              <a:gd name="connsiteX5" fmla="*/ 149755 w 6336515"/>
              <a:gd name="connsiteY5" fmla="*/ 0 h 4810125"/>
              <a:gd name="connsiteX0" fmla="*/ 149755 w 6336515"/>
              <a:gd name="connsiteY0" fmla="*/ 0 h 4810125"/>
              <a:gd name="connsiteX1" fmla="*/ 6336515 w 6336515"/>
              <a:gd name="connsiteY1" fmla="*/ 0 h 4810125"/>
              <a:gd name="connsiteX2" fmla="*/ 6336515 w 6336515"/>
              <a:gd name="connsiteY2" fmla="*/ 4810125 h 4810125"/>
              <a:gd name="connsiteX3" fmla="*/ 149755 w 6336515"/>
              <a:gd name="connsiteY3" fmla="*/ 4810125 h 4810125"/>
              <a:gd name="connsiteX4" fmla="*/ 148961 w 6336515"/>
              <a:gd name="connsiteY4" fmla="*/ 3339802 h 4810125"/>
              <a:gd name="connsiteX5" fmla="*/ 148960 w 6336515"/>
              <a:gd name="connsiteY5" fmla="*/ 2694483 h 4810125"/>
              <a:gd name="connsiteX6" fmla="*/ 149755 w 6336515"/>
              <a:gd name="connsiteY6" fmla="*/ 0 h 4810125"/>
              <a:gd name="connsiteX0" fmla="*/ 705379 w 6892139"/>
              <a:gd name="connsiteY0" fmla="*/ 0 h 4810125"/>
              <a:gd name="connsiteX1" fmla="*/ 6892139 w 6892139"/>
              <a:gd name="connsiteY1" fmla="*/ 0 h 4810125"/>
              <a:gd name="connsiteX2" fmla="*/ 6892139 w 6892139"/>
              <a:gd name="connsiteY2" fmla="*/ 4810125 h 4810125"/>
              <a:gd name="connsiteX3" fmla="*/ 705379 w 6892139"/>
              <a:gd name="connsiteY3" fmla="*/ 4810125 h 4810125"/>
              <a:gd name="connsiteX4" fmla="*/ 704585 w 6892139"/>
              <a:gd name="connsiteY4" fmla="*/ 3339802 h 4810125"/>
              <a:gd name="connsiteX5" fmla="*/ 704584 w 6892139"/>
              <a:gd name="connsiteY5" fmla="*/ 2694483 h 4810125"/>
              <a:gd name="connsiteX6" fmla="*/ 705379 w 6892139"/>
              <a:gd name="connsiteY6" fmla="*/ 0 h 481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92139" h="4810125">
                <a:moveTo>
                  <a:pt x="705379" y="0"/>
                </a:moveTo>
                <a:lnTo>
                  <a:pt x="6892139" y="0"/>
                </a:lnTo>
                <a:lnTo>
                  <a:pt x="6892139" y="4810125"/>
                </a:lnTo>
                <a:lnTo>
                  <a:pt x="705379" y="4810125"/>
                </a:lnTo>
                <a:cubicBezTo>
                  <a:pt x="705114" y="4320017"/>
                  <a:pt x="-881063" y="3132204"/>
                  <a:pt x="704585" y="3339802"/>
                </a:cubicBezTo>
                <a:cubicBezTo>
                  <a:pt x="704585" y="3124696"/>
                  <a:pt x="704584" y="2909589"/>
                  <a:pt x="704584" y="2694483"/>
                </a:cubicBezTo>
                <a:cubicBezTo>
                  <a:pt x="369093" y="1820134"/>
                  <a:pt x="705114" y="898161"/>
                  <a:pt x="705379"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 name="Abgerundetes Rechteck 2"/>
          <p:cNvSpPr/>
          <p:nvPr/>
        </p:nvSpPr>
        <p:spPr>
          <a:xfrm>
            <a:off x="1495425" y="3905250"/>
            <a:ext cx="1089026" cy="359569"/>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de-DE" dirty="0"/>
          </a:p>
        </p:txBody>
      </p:sp>
    </p:spTree>
    <p:extLst>
      <p:ext uri="{BB962C8B-B14F-4D97-AF65-F5344CB8AC3E}">
        <p14:creationId xmlns:p14="http://schemas.microsoft.com/office/powerpoint/2010/main" val="231325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z="2000" dirty="0"/>
              <a:t>Evaluation – Binäre Klassifikation</a:t>
            </a:r>
          </a:p>
        </p:txBody>
      </p:sp>
      <p:sp>
        <p:nvSpPr>
          <p:cNvPr id="4" name="Datumsplatzhalter 3"/>
          <p:cNvSpPr>
            <a:spLocks noGrp="1"/>
          </p:cNvSpPr>
          <p:nvPr>
            <p:ph type="dt" sz="half" idx="10"/>
          </p:nvPr>
        </p:nvSpPr>
        <p:spPr/>
        <p:txBody>
          <a:bodyPr/>
          <a:lstStyle/>
          <a:p>
            <a:r>
              <a:rPr lang="de-DE" altLang="de-DE"/>
              <a:t>Seite </a:t>
            </a:r>
            <a:fld id="{D84EB867-C549-4503-AFF4-3471CDD5F44B}" type="slidenum">
              <a:rPr lang="de-DE" altLang="de-DE" smtClean="0"/>
              <a:pPr/>
              <a:t>9</a:t>
            </a:fld>
            <a:endParaRPr lang="de-DE" altLang="de-DE"/>
          </a:p>
        </p:txBody>
      </p:sp>
      <p:sp>
        <p:nvSpPr>
          <p:cNvPr id="5" name="Fußzeilenplatzhalter 4"/>
          <p:cNvSpPr>
            <a:spLocks noGrp="1"/>
          </p:cNvSpPr>
          <p:nvPr>
            <p:ph type="ftr" sz="quarter" idx="11"/>
          </p:nvPr>
        </p:nvSpPr>
        <p:spPr/>
        <p:txBody>
          <a:bodyPr/>
          <a:lstStyle/>
          <a:p>
            <a:r>
              <a:rPr lang="de-DE" altLang="de-DE"/>
              <a:t>Präsentationsname</a:t>
            </a:r>
          </a:p>
        </p:txBody>
      </p:sp>
      <p:graphicFrame>
        <p:nvGraphicFramePr>
          <p:cNvPr id="8" name="Inhaltsplatzhalter 5"/>
          <p:cNvGraphicFramePr>
            <a:graphicFrameLocks/>
          </p:cNvGraphicFramePr>
          <p:nvPr>
            <p:extLst>
              <p:ext uri="{D42A27DB-BD31-4B8C-83A1-F6EECF244321}">
                <p14:modId xmlns:p14="http://schemas.microsoft.com/office/powerpoint/2010/main" val="2139712667"/>
              </p:ext>
            </p:extLst>
          </p:nvPr>
        </p:nvGraphicFramePr>
        <p:xfrm>
          <a:off x="1779239" y="1476000"/>
          <a:ext cx="5956998" cy="4194595"/>
        </p:xfrm>
        <a:graphic>
          <a:graphicData uri="http://schemas.openxmlformats.org/drawingml/2006/table">
            <a:tbl>
              <a:tblPr firstRow="1" bandRow="1">
                <a:tableStyleId>{5C22544A-7EE6-4342-B048-85BDC9FD1C3A}</a:tableStyleId>
              </a:tblPr>
              <a:tblGrid>
                <a:gridCol w="483362">
                  <a:extLst>
                    <a:ext uri="{9D8B030D-6E8A-4147-A177-3AD203B41FA5}">
                      <a16:colId xmlns:a16="http://schemas.microsoft.com/office/drawing/2014/main" val="2982390520"/>
                    </a:ext>
                  </a:extLst>
                </a:gridCol>
                <a:gridCol w="1967865">
                  <a:extLst>
                    <a:ext uri="{9D8B030D-6E8A-4147-A177-3AD203B41FA5}">
                      <a16:colId xmlns:a16="http://schemas.microsoft.com/office/drawing/2014/main" val="513743138"/>
                    </a:ext>
                  </a:extLst>
                </a:gridCol>
                <a:gridCol w="1509331">
                  <a:extLst>
                    <a:ext uri="{9D8B030D-6E8A-4147-A177-3AD203B41FA5}">
                      <a16:colId xmlns:a16="http://schemas.microsoft.com/office/drawing/2014/main" val="3350012807"/>
                    </a:ext>
                  </a:extLst>
                </a:gridCol>
                <a:gridCol w="1996440">
                  <a:extLst>
                    <a:ext uri="{9D8B030D-6E8A-4147-A177-3AD203B41FA5}">
                      <a16:colId xmlns:a16="http://schemas.microsoft.com/office/drawing/2014/main" val="875232706"/>
                    </a:ext>
                  </a:extLst>
                </a:gridCol>
              </a:tblGrid>
              <a:tr h="379177">
                <a:tc>
                  <a:txBody>
                    <a:bodyPr/>
                    <a:lstStyle/>
                    <a:p>
                      <a:endParaRPr lang="de-DE" sz="1900" dirty="0"/>
                    </a:p>
                  </a:txBody>
                  <a:tcPr marL="96901" marR="96901" marT="48450" marB="48450">
                    <a:solidFill>
                      <a:schemeClr val="bg1"/>
                    </a:solidFill>
                  </a:tcPr>
                </a:tc>
                <a:tc>
                  <a:txBody>
                    <a:bodyPr/>
                    <a:lstStyle/>
                    <a:p>
                      <a:endParaRPr lang="de-DE" sz="1900" dirty="0"/>
                    </a:p>
                  </a:txBody>
                  <a:tcPr marL="96901" marR="96901" marT="48450" marB="48450">
                    <a:solidFill>
                      <a:schemeClr val="bg1"/>
                    </a:solidFill>
                  </a:tcPr>
                </a:tc>
                <a:tc gridSpan="2">
                  <a:txBody>
                    <a:bodyPr/>
                    <a:lstStyle/>
                    <a:p>
                      <a:pPr algn="ctr"/>
                      <a:r>
                        <a:rPr lang="de-DE" sz="1900" dirty="0"/>
                        <a:t>Wahrer Wert</a:t>
                      </a:r>
                    </a:p>
                  </a:txBody>
                  <a:tcPr marL="96901" marR="96901" marT="48450" marB="48450" anchor="ctr"/>
                </a:tc>
                <a:tc hMerge="1">
                  <a:txBody>
                    <a:bodyPr/>
                    <a:lstStyle/>
                    <a:p>
                      <a:pPr algn="ctr"/>
                      <a:endParaRPr lang="de-DE" sz="1900" dirty="0"/>
                    </a:p>
                  </a:txBody>
                  <a:tcPr marL="96901" marR="96901" marT="48450" marB="48450" anchor="ctr"/>
                </a:tc>
                <a:extLst>
                  <a:ext uri="{0D108BD9-81ED-4DB2-BD59-A6C34878D82A}">
                    <a16:rowId xmlns:a16="http://schemas.microsoft.com/office/drawing/2014/main" val="1371684221"/>
                  </a:ext>
                </a:extLst>
              </a:tr>
              <a:tr h="501801">
                <a:tc>
                  <a:txBody>
                    <a:bodyPr/>
                    <a:lstStyle/>
                    <a:p>
                      <a:endParaRPr lang="de-DE" sz="1900" dirty="0"/>
                    </a:p>
                  </a:txBody>
                  <a:tcPr marL="96901" marR="96901" marT="48450" marB="48450">
                    <a:solidFill>
                      <a:schemeClr val="bg1"/>
                    </a:solidFill>
                  </a:tcPr>
                </a:tc>
                <a:tc>
                  <a:txBody>
                    <a:bodyPr/>
                    <a:lstStyle/>
                    <a:p>
                      <a:endParaRPr lang="de-DE" sz="1900" kern="1200" dirty="0">
                        <a:solidFill>
                          <a:schemeClr val="dk1"/>
                        </a:solidFill>
                        <a:latin typeface="+mn-lt"/>
                        <a:ea typeface="+mn-ea"/>
                        <a:cs typeface="+mn-cs"/>
                      </a:endParaRPr>
                    </a:p>
                  </a:txBody>
                  <a:tcPr marL="96901" marR="96901" marT="48450" marB="48450">
                    <a:solidFill>
                      <a:schemeClr val="bg1"/>
                    </a:solidFill>
                  </a:tcPr>
                </a:tc>
                <a:tc>
                  <a:txBody>
                    <a:bodyPr/>
                    <a:lstStyle/>
                    <a:p>
                      <a:pPr algn="ctr"/>
                      <a:r>
                        <a:rPr lang="de-DE" sz="1900" dirty="0"/>
                        <a:t>positiv</a:t>
                      </a:r>
                    </a:p>
                  </a:txBody>
                  <a:tcPr marL="96901" marR="96901" marT="48450" marB="48450" anchor="ctr">
                    <a:solidFill>
                      <a:schemeClr val="accent1">
                        <a:lumMod val="40000"/>
                        <a:lumOff val="60000"/>
                      </a:schemeClr>
                    </a:solidFill>
                  </a:tcPr>
                </a:tc>
                <a:tc>
                  <a:txBody>
                    <a:bodyPr/>
                    <a:lstStyle/>
                    <a:p>
                      <a:pPr algn="ctr"/>
                      <a:r>
                        <a:rPr lang="de-DE" sz="1900" dirty="0"/>
                        <a:t>negativ</a:t>
                      </a:r>
                    </a:p>
                  </a:txBody>
                  <a:tcPr marL="96901" marR="96901" marT="48450" marB="48450" anchor="ctr">
                    <a:solidFill>
                      <a:schemeClr val="accent1">
                        <a:lumMod val="40000"/>
                        <a:lumOff val="60000"/>
                      </a:schemeClr>
                    </a:solidFill>
                  </a:tcPr>
                </a:tc>
                <a:extLst>
                  <a:ext uri="{0D108BD9-81ED-4DB2-BD59-A6C34878D82A}">
                    <a16:rowId xmlns:a16="http://schemas.microsoft.com/office/drawing/2014/main" val="1340825633"/>
                  </a:ext>
                </a:extLst>
              </a:tr>
              <a:tr h="1653167">
                <a:tc rowSpan="2">
                  <a:txBody>
                    <a:bodyPr/>
                    <a:lstStyle/>
                    <a:p>
                      <a:pPr algn="ctr"/>
                      <a:r>
                        <a:rPr lang="de-DE" sz="1900" b="1" dirty="0">
                          <a:solidFill>
                            <a:schemeClr val="bg1"/>
                          </a:solidFill>
                        </a:rPr>
                        <a:t>Vorhersage</a:t>
                      </a:r>
                    </a:p>
                  </a:txBody>
                  <a:tcPr marL="96901" marR="96901" marT="48450" marB="48450" vert="vert270" anchor="ctr">
                    <a:solidFill>
                      <a:srgbClr val="79B560"/>
                    </a:solidFill>
                  </a:tcPr>
                </a:tc>
                <a:tc>
                  <a:txBody>
                    <a:bodyPr/>
                    <a:lstStyle/>
                    <a:p>
                      <a:pPr algn="ctr"/>
                      <a:r>
                        <a:rPr lang="de-DE" sz="1900" dirty="0"/>
                        <a:t>positiv</a:t>
                      </a:r>
                    </a:p>
                  </a:txBody>
                  <a:tcPr marL="96901" marR="96901" marT="48450" marB="48450" anchor="ctr">
                    <a:solidFill>
                      <a:schemeClr val="accent1">
                        <a:lumMod val="40000"/>
                        <a:lumOff val="60000"/>
                      </a:schemeClr>
                    </a:solidFill>
                  </a:tcPr>
                </a:tc>
                <a:tc>
                  <a:txBody>
                    <a:bodyPr/>
                    <a:lstStyle/>
                    <a:p>
                      <a:pPr algn="ctr"/>
                      <a:r>
                        <a:rPr lang="de-DE" sz="1900" dirty="0"/>
                        <a:t>-</a:t>
                      </a:r>
                    </a:p>
                  </a:txBody>
                  <a:tcPr marL="96901" marR="96901" marT="48450" marB="48450" anchor="ctr">
                    <a:solidFill>
                      <a:schemeClr val="accent1">
                        <a:lumMod val="40000"/>
                        <a:lumOff val="60000"/>
                      </a:schemeClr>
                    </a:solidFill>
                  </a:tcPr>
                </a:tc>
                <a:tc>
                  <a:txBody>
                    <a:bodyPr/>
                    <a:lstStyle/>
                    <a:p>
                      <a:pPr algn="ctr"/>
                      <a:r>
                        <a:rPr lang="de-DE" sz="1900" i="1" dirty="0"/>
                        <a:t>falsch-</a:t>
                      </a:r>
                      <a:br>
                        <a:rPr lang="de-DE" sz="1900" i="1" dirty="0"/>
                      </a:br>
                      <a:r>
                        <a:rPr lang="de-DE" sz="1900" i="1" dirty="0"/>
                        <a:t>positiv</a:t>
                      </a:r>
                    </a:p>
                  </a:txBody>
                  <a:tcPr marL="96901" marR="96901" marT="48450" marB="48450" anchor="ctr">
                    <a:solidFill>
                      <a:schemeClr val="accent1">
                        <a:lumMod val="40000"/>
                        <a:lumOff val="60000"/>
                      </a:schemeClr>
                    </a:solidFill>
                  </a:tcPr>
                </a:tc>
                <a:extLst>
                  <a:ext uri="{0D108BD9-81ED-4DB2-BD59-A6C34878D82A}">
                    <a16:rowId xmlns:a16="http://schemas.microsoft.com/office/drawing/2014/main" val="593168995"/>
                  </a:ext>
                </a:extLst>
              </a:tr>
              <a:tr h="1653167">
                <a:tc vMerge="1">
                  <a:txBody>
                    <a:bodyPr/>
                    <a:lstStyle/>
                    <a:p>
                      <a:pPr algn="ctr"/>
                      <a:endParaRPr lang="de-DE" sz="1900" dirty="0"/>
                    </a:p>
                  </a:txBody>
                  <a:tcPr marL="96901" marR="96901" marT="48450" marB="48450" anchor="ctr"/>
                </a:tc>
                <a:tc>
                  <a:txBody>
                    <a:bodyPr/>
                    <a:lstStyle/>
                    <a:p>
                      <a:pPr algn="ctr"/>
                      <a:r>
                        <a:rPr lang="de-DE" sz="1900" dirty="0"/>
                        <a:t>negativ</a:t>
                      </a:r>
                    </a:p>
                  </a:txBody>
                  <a:tcPr marL="96901" marR="96901" marT="48450" marB="48450" anchor="ctr">
                    <a:solidFill>
                      <a:schemeClr val="accent1">
                        <a:lumMod val="40000"/>
                        <a:lumOff val="60000"/>
                      </a:schemeClr>
                    </a:solidFill>
                  </a:tcPr>
                </a:tc>
                <a:tc>
                  <a:txBody>
                    <a:bodyPr/>
                    <a:lstStyle/>
                    <a:p>
                      <a:pPr algn="ctr"/>
                      <a:r>
                        <a:rPr lang="de-DE" sz="1900" i="1" dirty="0"/>
                        <a:t>falsch-negativ</a:t>
                      </a:r>
                    </a:p>
                  </a:txBody>
                  <a:tcPr marL="96901" marR="96901" marT="48450" marB="48450" anchor="ctr">
                    <a:solidFill>
                      <a:schemeClr val="accent1">
                        <a:lumMod val="40000"/>
                        <a:lumOff val="60000"/>
                      </a:schemeClr>
                    </a:solidFill>
                  </a:tcPr>
                </a:tc>
                <a:tc>
                  <a:txBody>
                    <a:bodyPr/>
                    <a:lstStyle/>
                    <a:p>
                      <a:pPr algn="ctr"/>
                      <a:r>
                        <a:rPr lang="de-DE" sz="1900" dirty="0"/>
                        <a:t>-</a:t>
                      </a:r>
                    </a:p>
                  </a:txBody>
                  <a:tcPr marL="96901" marR="96901" marT="48450" marB="48450" anchor="ctr">
                    <a:solidFill>
                      <a:schemeClr val="accent1">
                        <a:lumMod val="40000"/>
                        <a:lumOff val="60000"/>
                      </a:schemeClr>
                    </a:solidFill>
                  </a:tcPr>
                </a:tc>
                <a:extLst>
                  <a:ext uri="{0D108BD9-81ED-4DB2-BD59-A6C34878D82A}">
                    <a16:rowId xmlns:a16="http://schemas.microsoft.com/office/drawing/2014/main" val="2697035720"/>
                  </a:ext>
                </a:extLst>
              </a:tr>
            </a:tbl>
          </a:graphicData>
        </a:graphic>
      </p:graphicFrame>
    </p:spTree>
    <p:extLst>
      <p:ext uri="{BB962C8B-B14F-4D97-AF65-F5344CB8AC3E}">
        <p14:creationId xmlns:p14="http://schemas.microsoft.com/office/powerpoint/2010/main" val="3493583359"/>
      </p:ext>
    </p:extLst>
  </p:cSld>
  <p:clrMapOvr>
    <a:masterClrMapping/>
  </p:clrMapOvr>
</p:sld>
</file>

<file path=ppt/theme/theme1.xml><?xml version="1.0" encoding="utf-8"?>
<a:theme xmlns:a="http://schemas.openxmlformats.org/drawingml/2006/main" name="PowerPoint_Standardformat">
  <a:themeElements>
    <a:clrScheme name="FH Kiel">
      <a:dk1>
        <a:srgbClr val="000000"/>
      </a:dk1>
      <a:lt1>
        <a:srgbClr val="FFFFFF"/>
      </a:lt1>
      <a:dk2>
        <a:srgbClr val="44546A"/>
      </a:dk2>
      <a:lt2>
        <a:srgbClr val="E7E6E6"/>
      </a:lt2>
      <a:accent1>
        <a:srgbClr val="79B560"/>
      </a:accent1>
      <a:accent2>
        <a:srgbClr val="E20020"/>
      </a:accent2>
      <a:accent3>
        <a:srgbClr val="00694D"/>
      </a:accent3>
      <a:accent4>
        <a:srgbClr val="F39E00"/>
      </a:accent4>
      <a:accent5>
        <a:srgbClr val="B5123E"/>
      </a:accent5>
      <a:accent6>
        <a:srgbClr val="857878"/>
      </a:accent6>
      <a:hlink>
        <a:srgbClr val="00305D"/>
      </a:hlink>
      <a:folHlink>
        <a:srgbClr val="4A4738"/>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305D">
            <a:alpha val="40000"/>
          </a:srgbClr>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owerPoint_Standardformat" id="{E1777123-B9D0-41FF-AAB4-932B95BBB401}" vid="{0600C97B-3859-4957-A4FE-E415820938EB}"/>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PowerPoint_Standardformat.potx</Template>
  <TotalTime>0</TotalTime>
  <Words>772</Words>
  <Application>Microsoft Office PowerPoint</Application>
  <PresentationFormat>A4-Papier (210 x 297 mm)</PresentationFormat>
  <Paragraphs>200</Paragraphs>
  <Slides>20</Slides>
  <Notes>3</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20</vt:i4>
      </vt:variant>
    </vt:vector>
  </HeadingPairs>
  <TitlesOfParts>
    <vt:vector size="28" baseType="lpstr">
      <vt:lpstr>MS PGothic</vt:lpstr>
      <vt:lpstr>Arial</vt:lpstr>
      <vt:lpstr>Calibri</vt:lpstr>
      <vt:lpstr>Cambria Math</vt:lpstr>
      <vt:lpstr>Symbol</vt:lpstr>
      <vt:lpstr>Verdana</vt:lpstr>
      <vt:lpstr>Wingdings</vt:lpstr>
      <vt:lpstr>PowerPoint_Standardformat</vt:lpstr>
      <vt:lpstr>CNC MILLING DATASET</vt:lpstr>
      <vt:lpstr>Vorgehensmodel</vt:lpstr>
      <vt:lpstr>Business Understanding - Werkzeugmaschine</vt:lpstr>
      <vt:lpstr>Business Understanding - Werkzeugverschleiß</vt:lpstr>
      <vt:lpstr>Business Understanding - Werkzeugverschleiß</vt:lpstr>
      <vt:lpstr>Business Understanding - Aufgabe</vt:lpstr>
      <vt:lpstr>Business Understanding - Aufgabe</vt:lpstr>
      <vt:lpstr>Business Understanding - Aufgabe</vt:lpstr>
      <vt:lpstr>Evaluation – Binäre Klassifikation</vt:lpstr>
      <vt:lpstr>Evaluation – Kostenfunktion</vt:lpstr>
      <vt:lpstr>Evaluation</vt:lpstr>
      <vt:lpstr>Datensatz - Struktur </vt:lpstr>
      <vt:lpstr>Datensatz - Merkmale</vt:lpstr>
      <vt:lpstr>Datensatz - Verläufe</vt:lpstr>
      <vt:lpstr>Datensatz - Verläufe</vt:lpstr>
      <vt:lpstr>Durchgang 1: Aufbereitung und einfaches Model</vt:lpstr>
      <vt:lpstr>Durchgang 2: Feature Engineering und neues Modell</vt:lpstr>
      <vt:lpstr>Durchgang 3: Optimierung</vt:lpstr>
      <vt:lpstr>Hilfe</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Lisa</dc:creator>
  <cp:lastModifiedBy>Mansfeldt, Daniel</cp:lastModifiedBy>
  <cp:revision>151</cp:revision>
  <dcterms:created xsi:type="dcterms:W3CDTF">2018-08-14T13:04:36Z</dcterms:created>
  <dcterms:modified xsi:type="dcterms:W3CDTF">2021-08-25T10:41:17Z</dcterms:modified>
</cp:coreProperties>
</file>