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theme/theme2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</p:sldMasterIdLst>
  <p:notesMasterIdLst>
    <p:notesMasterId r:id="rId74"/>
  </p:notes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  <p:sldId id="296" r:id="rId63"/>
    <p:sldId id="297" r:id="rId64"/>
    <p:sldId id="298" r:id="rId65"/>
    <p:sldId id="299" r:id="rId66"/>
    <p:sldId id="300" r:id="rId67"/>
    <p:sldId id="301" r:id="rId68"/>
    <p:sldId id="302" r:id="rId69"/>
    <p:sldId id="303" r:id="rId70"/>
    <p:sldId id="304" r:id="rId71"/>
    <p:sldId id="305" r:id="rId72"/>
    <p:sldId id="306" r:id="rId7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7"/>
    <p:restoredTop sz="94706"/>
  </p:normalViewPr>
  <p:slideViewPr>
    <p:cSldViewPr snapToGrid="0" showGuides="1">
      <p:cViewPr varScale="1">
        <p:scale>
          <a:sx n="256" d="100"/>
          <a:sy n="256" d="100"/>
        </p:scale>
        <p:origin x="127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4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20.xml"/><Relationship Id="rId47" Type="http://schemas.openxmlformats.org/officeDocument/2006/relationships/slide" Target="slides/slide25.xml"/><Relationship Id="rId63" Type="http://schemas.openxmlformats.org/officeDocument/2006/relationships/slide" Target="slides/slide41.xml"/><Relationship Id="rId68" Type="http://schemas.openxmlformats.org/officeDocument/2006/relationships/slide" Target="slides/slide46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slide" Target="slides/slide18.xml"/><Relationship Id="rId45" Type="http://schemas.openxmlformats.org/officeDocument/2006/relationships/slide" Target="slides/slide23.xml"/><Relationship Id="rId53" Type="http://schemas.openxmlformats.org/officeDocument/2006/relationships/slide" Target="slides/slide31.xml"/><Relationship Id="rId58" Type="http://schemas.openxmlformats.org/officeDocument/2006/relationships/slide" Target="slides/slide36.xml"/><Relationship Id="rId66" Type="http://schemas.openxmlformats.org/officeDocument/2006/relationships/slide" Target="slides/slide44.xml"/><Relationship Id="rId7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39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slide" Target="slides/slide21.xml"/><Relationship Id="rId48" Type="http://schemas.openxmlformats.org/officeDocument/2006/relationships/slide" Target="slides/slide26.xml"/><Relationship Id="rId56" Type="http://schemas.openxmlformats.org/officeDocument/2006/relationships/slide" Target="slides/slide34.xml"/><Relationship Id="rId64" Type="http://schemas.openxmlformats.org/officeDocument/2006/relationships/slide" Target="slides/slide42.xml"/><Relationship Id="rId69" Type="http://schemas.openxmlformats.org/officeDocument/2006/relationships/slide" Target="slides/slide47.xml"/><Relationship Id="rId77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9.xml"/><Relationship Id="rId72" Type="http://schemas.openxmlformats.org/officeDocument/2006/relationships/slide" Target="slides/slide50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slide" Target="slides/slide24.xml"/><Relationship Id="rId59" Type="http://schemas.openxmlformats.org/officeDocument/2006/relationships/slide" Target="slides/slide37.xml"/><Relationship Id="rId67" Type="http://schemas.openxmlformats.org/officeDocument/2006/relationships/slide" Target="slides/slide45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9.xml"/><Relationship Id="rId54" Type="http://schemas.openxmlformats.org/officeDocument/2006/relationships/slide" Target="slides/slide32.xml"/><Relationship Id="rId62" Type="http://schemas.openxmlformats.org/officeDocument/2006/relationships/slide" Target="slides/slide40.xml"/><Relationship Id="rId70" Type="http://schemas.openxmlformats.org/officeDocument/2006/relationships/slide" Target="slides/slide4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49" Type="http://schemas.openxmlformats.org/officeDocument/2006/relationships/slide" Target="slides/slide27.xml"/><Relationship Id="rId57" Type="http://schemas.openxmlformats.org/officeDocument/2006/relationships/slide" Target="slides/slide35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9.xml"/><Relationship Id="rId44" Type="http://schemas.openxmlformats.org/officeDocument/2006/relationships/slide" Target="slides/slide22.xml"/><Relationship Id="rId52" Type="http://schemas.openxmlformats.org/officeDocument/2006/relationships/slide" Target="slides/slide30.xml"/><Relationship Id="rId60" Type="http://schemas.openxmlformats.org/officeDocument/2006/relationships/slide" Target="slides/slide38.xml"/><Relationship Id="rId65" Type="http://schemas.openxmlformats.org/officeDocument/2006/relationships/slide" Target="slides/slide43.xml"/><Relationship Id="rId73" Type="http://schemas.openxmlformats.org/officeDocument/2006/relationships/slide" Target="slides/slide5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7.xml"/><Relationship Id="rId34" Type="http://schemas.openxmlformats.org/officeDocument/2006/relationships/slide" Target="slides/slide12.xml"/><Relationship Id="rId50" Type="http://schemas.openxmlformats.org/officeDocument/2006/relationships/slide" Target="slides/slide28.xml"/><Relationship Id="rId55" Type="http://schemas.openxmlformats.org/officeDocument/2006/relationships/slide" Target="slides/slide33.xml"/><Relationship Id="rId76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4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solidFill>
                  <a:srgbClr val="000000"/>
                </a:solidFill>
                <a:latin typeface="Calibri"/>
              </a:rPr>
              <a:t>Folie mittels Klicken verschieben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Format der Notizen mittels Klicken bearbeiten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&lt;Kopfzeile&gt;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&lt;Fußzeile&gt;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buNone/>
            </a:pPr>
            <a:fld id="{E6924040-EA51-4AA6-9981-0C7887ABED67}" type="slidenum">
              <a:rPr lang="de-DE" sz="1400" b="0" strike="noStrike" spc="-1">
                <a:solidFill>
                  <a:srgbClr val="000000"/>
                </a:solidFill>
                <a:latin typeface="Calibri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27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716F867-39EA-42CB-BE78-A4A0B453F687}" type="slidenum">
              <a:rPr lang="de-DE" sz="1200" b="0" strike="noStrike" spc="-1">
                <a:solidFill>
                  <a:srgbClr val="000000"/>
                </a:solidFill>
                <a:latin typeface="Calibri"/>
              </a:rPr>
              <a:t>1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7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Entwicklung im Kontext von NLP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Übliche Modelle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Alles diese Modelle haben Probleme die Informationen der Eingabe über die Sequentielle verarbeitungsstruktur der Eingaben ausreichend beizubehalten. </a:t>
            </a:r>
          </a:p>
          <a:p>
            <a:pPr marL="685800" lvl="1" indent="-2286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Bsp text – Lange Sequenzen haben Probleme inhaltliche Verknüpfungen vom Ende zum Anfang herzustellen. 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Erste Anwendung von Attention als erweiterung dieser Modelle 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Der Vorteil von Attention ist, dass das Modell zu jeder Zeit Zugriff auf die gesamten Sequenzen hat. </a:t>
            </a:r>
          </a:p>
          <a:p>
            <a:pPr marL="685800" lvl="1" indent="-2286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Bsp. Seq2Seq in Übersetzung wie wichtig ist ein Eingabetoken für ein Ausgabetoken 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Attention als Kombination mit klassischen Algorythmen – Durchbruch mit „Attention is all you Need“ Einführung von Self-Attention und Transformern </a:t>
            </a:r>
          </a:p>
        </p:txBody>
      </p:sp>
      <p:sp>
        <p:nvSpPr>
          <p:cNvPr id="276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6A6C24E-2F34-4442-B6C8-2BB2CF4C5493}" type="slidenum">
              <a:rPr lang="de-DE" sz="1200" b="0" strike="noStrike" spc="-1">
                <a:solidFill>
                  <a:srgbClr val="000000"/>
                </a:solidFill>
                <a:latin typeface="Calibri"/>
              </a:rPr>
              <a:t>4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7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Wichtig für das Verständnis der Decoder – Transformerblöcke </a:t>
            </a:r>
          </a:p>
        </p:txBody>
      </p:sp>
      <p:sp>
        <p:nvSpPr>
          <p:cNvPr id="276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80184EA-2DF0-4AC3-BFB9-B94CB711D304}" type="slidenum">
              <a:rPr lang="de-DE" sz="1200" b="0" strike="noStrike" spc="-1">
                <a:solidFill>
                  <a:srgbClr val="000000"/>
                </a:solidFill>
                <a:latin typeface="Calibri"/>
              </a:rPr>
              <a:t>31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7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Wichtig für das Verständnis der Decoder – Transformerblöcke </a:t>
            </a:r>
          </a:p>
        </p:txBody>
      </p:sp>
      <p:sp>
        <p:nvSpPr>
          <p:cNvPr id="277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80BE6B2-305B-4644-B7C8-DF4218D3CE51}" type="slidenum">
              <a:rPr lang="de-DE" sz="1200" b="0" strike="noStrike" spc="-1">
                <a:solidFill>
                  <a:srgbClr val="000000"/>
                </a:solidFill>
                <a:latin typeface="Calibri"/>
              </a:rPr>
              <a:t>36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7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Wichtig für das Verständnis der Decoder – Transformerblöcke </a:t>
            </a:r>
          </a:p>
        </p:txBody>
      </p:sp>
      <p:sp>
        <p:nvSpPr>
          <p:cNvPr id="277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DC5C0A2-D501-418D-938B-4CB15ECE1722}" type="slidenum">
              <a:rPr lang="de-DE" sz="1200" b="0" strike="noStrike" spc="-1">
                <a:solidFill>
                  <a:srgbClr val="000000"/>
                </a:solidFill>
                <a:latin typeface="Calibri"/>
              </a:rPr>
              <a:t>41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7C8B4AC-6FCD-422B-88BE-C8A59F5A2E27}" type="slidenum">
              <a:t>‹Nr.›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B309084A-3067-4EB1-B10D-4545CE60ADA8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CD464E62-2FD7-4DE5-8550-82E0D43EEB3A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A7809B4-DA52-4DEB-8D3C-790A529FAE4E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797A835-C18A-432A-913B-A88303A57610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63B793A-730C-42CE-B05F-8E406555E296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B7F0AD3A-8E7C-4CDD-A838-58B008ED07BA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294A0F78-C142-4792-BB83-ADD555603DEB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3BDD33C5-08B5-40D9-B67F-E02B951C7DEF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4CC0876A-2121-468B-B36C-FD7697A578EE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A9CF2BCF-65CF-43B9-8283-716C8E3DD6A1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Format des Titeltextes durch Klicken bearbeiten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&lt;Fußzeile&gt;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8DCA6CA-D7E1-467E-AA09-E7CB36FCF59F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&lt;Fußzeile&gt;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C371B50-5AF1-4983-9758-C3F02F50DDA6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&lt;Fußzeile&gt;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A8AE3A3-3ADE-4270-9B21-5AE7C6FEE4E0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1"/>
          <p:cNvSpPr/>
          <p:nvPr/>
        </p:nvSpPr>
        <p:spPr>
          <a:xfrm>
            <a:off x="6095880" y="0"/>
            <a:ext cx="3656520" cy="68569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50" name="Straight Connector 10"/>
          <p:cNvCxnSpPr/>
          <p:nvPr/>
        </p:nvCxnSpPr>
        <p:spPr>
          <a:xfrm>
            <a:off x="1638000" y="571320"/>
            <a:ext cx="4268520" cy="1080"/>
          </a:xfrm>
          <a:prstGeom prst="straightConnector1">
            <a:avLst/>
          </a:prstGeom>
          <a:ln w="0">
            <a:solidFill>
              <a:srgbClr val="262626"/>
            </a:solidFill>
          </a:ln>
        </p:spPr>
      </p:cxnSp>
      <p:cxnSp>
        <p:nvCxnSpPr>
          <p:cNvPr id="51" name="Straight Connector 12"/>
          <p:cNvCxnSpPr/>
          <p:nvPr/>
        </p:nvCxnSpPr>
        <p:spPr>
          <a:xfrm>
            <a:off x="10096200" y="571320"/>
            <a:ext cx="1260720" cy="1080"/>
          </a:xfrm>
          <a:prstGeom prst="straightConnector1">
            <a:avLst/>
          </a:prstGeom>
          <a:ln w="0">
            <a:solidFill>
              <a:srgbClr val="262626"/>
            </a:solidFill>
          </a:ln>
        </p:spPr>
      </p:cxnSp>
      <p:cxnSp>
        <p:nvCxnSpPr>
          <p:cNvPr id="52" name="Straight Connector 9"/>
          <p:cNvCxnSpPr/>
          <p:nvPr/>
        </p:nvCxnSpPr>
        <p:spPr>
          <a:xfrm>
            <a:off x="914400" y="571320"/>
            <a:ext cx="305640" cy="1080"/>
          </a:xfrm>
          <a:prstGeom prst="straightConnector1">
            <a:avLst/>
          </a:prstGeom>
          <a:ln w="19050">
            <a:solidFill>
              <a:srgbClr val="262626"/>
            </a:solidFill>
            <a:round/>
          </a:ln>
        </p:spPr>
      </p:cxnSp>
      <p:cxnSp>
        <p:nvCxnSpPr>
          <p:cNvPr id="53" name="Straight Connector 13"/>
          <p:cNvCxnSpPr/>
          <p:nvPr/>
        </p:nvCxnSpPr>
        <p:spPr>
          <a:xfrm>
            <a:off x="914400" y="658440"/>
            <a:ext cx="305640" cy="1080"/>
          </a:xfrm>
          <a:prstGeom prst="straightConnector1">
            <a:avLst/>
          </a:prstGeom>
          <a:ln w="19050">
            <a:solidFill>
              <a:srgbClr val="262626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1"/>
          <p:cNvSpPr/>
          <p:nvPr/>
        </p:nvSpPr>
        <p:spPr>
          <a:xfrm>
            <a:off x="6095880" y="0"/>
            <a:ext cx="3656520" cy="68569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55" name="Straight Connector 10"/>
          <p:cNvCxnSpPr/>
          <p:nvPr/>
        </p:nvCxnSpPr>
        <p:spPr>
          <a:xfrm>
            <a:off x="1638000" y="571320"/>
            <a:ext cx="4268520" cy="1080"/>
          </a:xfrm>
          <a:prstGeom prst="straightConnector1">
            <a:avLst/>
          </a:prstGeom>
          <a:ln w="0">
            <a:solidFill>
              <a:srgbClr val="262626"/>
            </a:solidFill>
          </a:ln>
        </p:spPr>
      </p:cxnSp>
      <p:cxnSp>
        <p:nvCxnSpPr>
          <p:cNvPr id="56" name="Straight Connector 12"/>
          <p:cNvCxnSpPr/>
          <p:nvPr/>
        </p:nvCxnSpPr>
        <p:spPr>
          <a:xfrm>
            <a:off x="10096200" y="571320"/>
            <a:ext cx="1260720" cy="1080"/>
          </a:xfrm>
          <a:prstGeom prst="straightConnector1">
            <a:avLst/>
          </a:prstGeom>
          <a:ln w="0">
            <a:solidFill>
              <a:srgbClr val="262626"/>
            </a:solidFill>
          </a:ln>
        </p:spPr>
      </p:cxnSp>
      <p:cxnSp>
        <p:nvCxnSpPr>
          <p:cNvPr id="57" name="Straight Connector 9"/>
          <p:cNvCxnSpPr/>
          <p:nvPr/>
        </p:nvCxnSpPr>
        <p:spPr>
          <a:xfrm>
            <a:off x="914400" y="571320"/>
            <a:ext cx="305640" cy="1080"/>
          </a:xfrm>
          <a:prstGeom prst="straightConnector1">
            <a:avLst/>
          </a:prstGeom>
          <a:ln w="19050">
            <a:solidFill>
              <a:srgbClr val="262626"/>
            </a:solidFill>
            <a:round/>
          </a:ln>
        </p:spPr>
      </p:cxnSp>
      <p:cxnSp>
        <p:nvCxnSpPr>
          <p:cNvPr id="58" name="Straight Connector 13"/>
          <p:cNvCxnSpPr/>
          <p:nvPr/>
        </p:nvCxnSpPr>
        <p:spPr>
          <a:xfrm>
            <a:off x="914400" y="658440"/>
            <a:ext cx="305640" cy="1080"/>
          </a:xfrm>
          <a:prstGeom prst="straightConnector1">
            <a:avLst/>
          </a:prstGeom>
          <a:ln w="19050">
            <a:solidFill>
              <a:srgbClr val="262626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15"/>
          <p:cNvSpPr/>
          <p:nvPr/>
        </p:nvSpPr>
        <p:spPr>
          <a:xfrm>
            <a:off x="6095880" y="0"/>
            <a:ext cx="3656520" cy="68569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60" name="Straight Connector 9"/>
          <p:cNvCxnSpPr/>
          <p:nvPr/>
        </p:nvCxnSpPr>
        <p:spPr>
          <a:xfrm>
            <a:off x="11353680" y="565920"/>
            <a:ext cx="306000" cy="1080"/>
          </a:xfrm>
          <a:prstGeom prst="straightConnector1">
            <a:avLst/>
          </a:prstGeom>
          <a:ln w="19050">
            <a:solidFill>
              <a:srgbClr val="262626"/>
            </a:solidFill>
            <a:round/>
          </a:ln>
        </p:spPr>
      </p:cxnSp>
      <p:cxnSp>
        <p:nvCxnSpPr>
          <p:cNvPr id="61" name="Straight Connector 13"/>
          <p:cNvCxnSpPr/>
          <p:nvPr/>
        </p:nvCxnSpPr>
        <p:spPr>
          <a:xfrm>
            <a:off x="11353680" y="653040"/>
            <a:ext cx="306000" cy="1080"/>
          </a:xfrm>
          <a:prstGeom prst="straightConnector1">
            <a:avLst/>
          </a:prstGeom>
          <a:ln w="19050">
            <a:solidFill>
              <a:srgbClr val="262626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2"/>
          <p:cNvSpPr/>
          <p:nvPr/>
        </p:nvSpPr>
        <p:spPr>
          <a:xfrm>
            <a:off x="6095880" y="0"/>
            <a:ext cx="3656520" cy="68569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63" name="Straight Connector 9"/>
          <p:cNvCxnSpPr/>
          <p:nvPr/>
        </p:nvCxnSpPr>
        <p:spPr>
          <a:xfrm>
            <a:off x="11353680" y="565920"/>
            <a:ext cx="306000" cy="1080"/>
          </a:xfrm>
          <a:prstGeom prst="straightConnector1">
            <a:avLst/>
          </a:prstGeom>
          <a:ln w="19050">
            <a:solidFill>
              <a:srgbClr val="262626"/>
            </a:solidFill>
            <a:round/>
          </a:ln>
        </p:spPr>
      </p:cxnSp>
      <p:cxnSp>
        <p:nvCxnSpPr>
          <p:cNvPr id="64" name="Straight Connector 13"/>
          <p:cNvCxnSpPr/>
          <p:nvPr/>
        </p:nvCxnSpPr>
        <p:spPr>
          <a:xfrm>
            <a:off x="11353680" y="653040"/>
            <a:ext cx="306000" cy="1080"/>
          </a:xfrm>
          <a:prstGeom prst="straightConnector1">
            <a:avLst/>
          </a:prstGeom>
          <a:ln w="19050">
            <a:solidFill>
              <a:srgbClr val="262626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9"/>
          <p:cNvCxnSpPr/>
          <p:nvPr/>
        </p:nvCxnSpPr>
        <p:spPr>
          <a:xfrm>
            <a:off x="609480" y="584640"/>
            <a:ext cx="306000" cy="1080"/>
          </a:xfrm>
          <a:prstGeom prst="straightConnector1">
            <a:avLst/>
          </a:prstGeom>
          <a:ln w="19050">
            <a:solidFill>
              <a:srgbClr val="262626"/>
            </a:solidFill>
            <a:round/>
          </a:ln>
        </p:spPr>
      </p:cxnSp>
      <p:cxnSp>
        <p:nvCxnSpPr>
          <p:cNvPr id="66" name="Straight Connector 13"/>
          <p:cNvCxnSpPr/>
          <p:nvPr/>
        </p:nvCxnSpPr>
        <p:spPr>
          <a:xfrm>
            <a:off x="609480" y="671400"/>
            <a:ext cx="306000" cy="1080"/>
          </a:xfrm>
          <a:prstGeom prst="straightConnector1">
            <a:avLst/>
          </a:prstGeom>
          <a:ln w="19050">
            <a:solidFill>
              <a:srgbClr val="262626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2"/>
          <p:cNvSpPr/>
          <p:nvPr/>
        </p:nvSpPr>
        <p:spPr>
          <a:xfrm>
            <a:off x="6095880" y="0"/>
            <a:ext cx="6094800" cy="685692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68" name="Straight Connector 9"/>
          <p:cNvCxnSpPr/>
          <p:nvPr/>
        </p:nvCxnSpPr>
        <p:spPr>
          <a:xfrm>
            <a:off x="11353680" y="565920"/>
            <a:ext cx="306000" cy="1080"/>
          </a:xfrm>
          <a:prstGeom prst="straightConnector1">
            <a:avLst/>
          </a:prstGeom>
          <a:ln w="19050">
            <a:solidFill>
              <a:srgbClr val="262626"/>
            </a:solidFill>
            <a:round/>
          </a:ln>
        </p:spPr>
      </p:cxnSp>
      <p:cxnSp>
        <p:nvCxnSpPr>
          <p:cNvPr id="69" name="Straight Connector 13"/>
          <p:cNvCxnSpPr/>
          <p:nvPr/>
        </p:nvCxnSpPr>
        <p:spPr>
          <a:xfrm>
            <a:off x="11353680" y="653040"/>
            <a:ext cx="306000" cy="1080"/>
          </a:xfrm>
          <a:prstGeom prst="straightConnector1">
            <a:avLst/>
          </a:prstGeom>
          <a:ln w="19050">
            <a:solidFill>
              <a:srgbClr val="262626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3"/>
          <p:cNvSpPr/>
          <p:nvPr/>
        </p:nvSpPr>
        <p:spPr>
          <a:xfrm>
            <a:off x="1611360" y="3215520"/>
            <a:ext cx="2637360" cy="364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71" name="Straight Connector 9"/>
          <p:cNvCxnSpPr/>
          <p:nvPr/>
        </p:nvCxnSpPr>
        <p:spPr>
          <a:xfrm>
            <a:off x="11353680" y="565920"/>
            <a:ext cx="306000" cy="1080"/>
          </a:xfrm>
          <a:prstGeom prst="straightConnector1">
            <a:avLst/>
          </a:prstGeom>
          <a:ln w="19050">
            <a:solidFill>
              <a:srgbClr val="262626"/>
            </a:solidFill>
            <a:round/>
          </a:ln>
        </p:spPr>
      </p:cxnSp>
      <p:cxnSp>
        <p:nvCxnSpPr>
          <p:cNvPr id="72" name="Straight Connector 13"/>
          <p:cNvCxnSpPr/>
          <p:nvPr/>
        </p:nvCxnSpPr>
        <p:spPr>
          <a:xfrm>
            <a:off x="11353680" y="653040"/>
            <a:ext cx="306000" cy="1080"/>
          </a:xfrm>
          <a:prstGeom prst="straightConnector1">
            <a:avLst/>
          </a:prstGeom>
          <a:ln w="19050">
            <a:solidFill>
              <a:srgbClr val="262626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&lt;Fußzeile&gt;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2CD8BAC-AD63-48CD-9EC4-798874E95ECF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"/>
          <p:cNvSpPr/>
          <p:nvPr/>
        </p:nvSpPr>
        <p:spPr>
          <a:xfrm>
            <a:off x="0" y="0"/>
            <a:ext cx="5357880" cy="6856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74" name="Straight Connector 9"/>
          <p:cNvCxnSpPr/>
          <p:nvPr/>
        </p:nvCxnSpPr>
        <p:spPr>
          <a:xfrm>
            <a:off x="11353680" y="565920"/>
            <a:ext cx="306000" cy="1080"/>
          </a:xfrm>
          <a:prstGeom prst="straightConnector1">
            <a:avLst/>
          </a:prstGeom>
          <a:ln w="19050">
            <a:solidFill>
              <a:srgbClr val="262626"/>
            </a:solidFill>
            <a:round/>
          </a:ln>
        </p:spPr>
      </p:cxnSp>
      <p:cxnSp>
        <p:nvCxnSpPr>
          <p:cNvPr id="75" name="Straight Connector 13"/>
          <p:cNvCxnSpPr/>
          <p:nvPr/>
        </p:nvCxnSpPr>
        <p:spPr>
          <a:xfrm>
            <a:off x="11353680" y="653040"/>
            <a:ext cx="306000" cy="1080"/>
          </a:xfrm>
          <a:prstGeom prst="straightConnector1">
            <a:avLst/>
          </a:prstGeom>
          <a:ln w="19050">
            <a:solidFill>
              <a:srgbClr val="262626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2"/>
          <p:cNvSpPr/>
          <p:nvPr/>
        </p:nvSpPr>
        <p:spPr>
          <a:xfrm>
            <a:off x="6095880" y="0"/>
            <a:ext cx="6094800" cy="685692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77" name="Straight Connector 9"/>
          <p:cNvCxnSpPr/>
          <p:nvPr/>
        </p:nvCxnSpPr>
        <p:spPr>
          <a:xfrm>
            <a:off x="11353680" y="565920"/>
            <a:ext cx="306000" cy="1080"/>
          </a:xfrm>
          <a:prstGeom prst="straightConnector1">
            <a:avLst/>
          </a:prstGeom>
          <a:ln w="19050">
            <a:solidFill>
              <a:srgbClr val="262626"/>
            </a:solidFill>
            <a:round/>
          </a:ln>
        </p:spPr>
      </p:cxnSp>
      <p:cxnSp>
        <p:nvCxnSpPr>
          <p:cNvPr id="78" name="Straight Connector 13"/>
          <p:cNvCxnSpPr/>
          <p:nvPr/>
        </p:nvCxnSpPr>
        <p:spPr>
          <a:xfrm>
            <a:off x="11353680" y="653040"/>
            <a:ext cx="306000" cy="1080"/>
          </a:xfrm>
          <a:prstGeom prst="straightConnector1">
            <a:avLst/>
          </a:prstGeom>
          <a:ln w="19050">
            <a:solidFill>
              <a:srgbClr val="262626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Format des Titeltextes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&lt;Fußzeile&gt;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5B24A32-B803-4317-8879-4B8377BCB106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Format des Titeltextes durch Klicken bearbeiten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Siebte Gliederungsebene</a:t>
            </a: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&lt;Fußzeile&gt;</a:t>
            </a: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E599C25-524A-4BC7-8F71-984BA3F9A0E4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&lt;Fußzeile&gt;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9E565A0-86A6-4F7F-96A6-9042E55C1BE3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Format des Titeltextes durch Klicken bearbeiten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Siebte Gliederungsebene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Siebte Gliederungsebene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&lt;Fußzeile&gt;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1970A45-A686-4303-8EC7-3A5353DD7C60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&lt;Fußzeile&gt;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FCC6902-8252-48DE-8D16-F49820FE6B07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Format des Titeltextes durch Klicken bearbeiten</a:t>
            </a: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&lt;Fußzeile&gt;</a:t>
            </a: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1F66A3E-1E56-42C5-BA5F-500C3F4B157B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&lt;Fußzeile&gt;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BB19C9A-28E1-42CF-A034-D9FB96F4E5F1}" type="slidenum">
              <a:rPr lang="de-DE" sz="1200" b="0" strike="noStrike" spc="-1">
                <a:solidFill>
                  <a:schemeClr val="dk1">
                    <a:tint val="82000"/>
                  </a:schemeClr>
                </a:solidFill>
                <a:latin typeface="Aptos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7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9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4.png"/><Relationship Id="rId17" Type="http://schemas.openxmlformats.org/officeDocument/2006/relationships/image" Target="../media/image21.svg"/><Relationship Id="rId2" Type="http://schemas.openxmlformats.org/officeDocument/2006/relationships/image" Target="../media/image2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9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9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Dosovitskiy,+A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rxiv.org/search/cs?searchtype=author&amp;query=Weissenborn,+D" TargetMode="External"/><Relationship Id="rId5" Type="http://schemas.openxmlformats.org/officeDocument/2006/relationships/hyperlink" Target="https://arxiv.org/search/cs?searchtype=author&amp;query=Kolesnikov,+A" TargetMode="External"/><Relationship Id="rId4" Type="http://schemas.openxmlformats.org/officeDocument/2006/relationships/hyperlink" Target="https://arxiv.org/search/cs?searchtype=author&amp;query=Beyer,+L" TargetMode="Externa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wjZofJX0v4M" TargetMode="External"/><Relationship Id="rId3" Type="http://schemas.openxmlformats.org/officeDocument/2006/relationships/hyperlink" Target="https://huggingface.co/learn/nlp-course/de/chapter1/1" TargetMode="External"/><Relationship Id="rId7" Type="http://schemas.openxmlformats.org/officeDocument/2006/relationships/hyperlink" Target="https://www.youtube.com/watch?v=eMlx5fFNoYc" TargetMode="External"/><Relationship Id="rId2" Type="http://schemas.openxmlformats.org/officeDocument/2006/relationships/hyperlink" Target="https://arxiv.org/abs/2010.11929v2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towardsdatascience.com/illustrated-guide-to-transformers-step-by-step-explanation-f74876522bc0" TargetMode="External"/><Relationship Id="rId5" Type="http://schemas.openxmlformats.org/officeDocument/2006/relationships/hyperlink" Target="https://jalammar.github.io/illustrated-transformer/" TargetMode="External"/><Relationship Id="rId4" Type="http://schemas.openxmlformats.org/officeDocument/2006/relationships/hyperlink" Target="https://uvadlc-notebooks.readthedocs.io/en/latest/tutorial_notebooks/tutorial6/Transformers_and_MHAttention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39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pic>
        <p:nvPicPr>
          <p:cNvPr id="88" name="Picture 28"/>
          <p:cNvPicPr/>
          <p:nvPr/>
        </p:nvPicPr>
        <p:blipFill>
          <a:blip r:embed="rId3"/>
          <a:srcRect t="7130" r="23297" b="1963"/>
          <a:stretch/>
        </p:blipFill>
        <p:spPr>
          <a:xfrm>
            <a:off x="3523320" y="0"/>
            <a:ext cx="8667360" cy="6856920"/>
          </a:xfrm>
          <a:prstGeom prst="rect">
            <a:avLst/>
          </a:prstGeom>
          <a:ln w="0">
            <a:noFill/>
          </a:ln>
        </p:spPr>
      </p:pic>
      <p:sp>
        <p:nvSpPr>
          <p:cNvPr id="89" name="Rectangle 41"/>
          <p:cNvSpPr/>
          <p:nvPr/>
        </p:nvSpPr>
        <p:spPr>
          <a:xfrm>
            <a:off x="0" y="0"/>
            <a:ext cx="9755640" cy="685692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8000"/>
                </a:srgbClr>
              </a:gs>
              <a:gs pos="35000">
                <a:srgbClr val="FFFFFF">
                  <a:alpha val="79000"/>
                </a:srgbClr>
              </a:gs>
              <a:gs pos="58000">
                <a:srgbClr val="FFFFFF"/>
              </a:gs>
              <a:gs pos="100000">
                <a:srgbClr val="FFFFFF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78080" y="1122480"/>
            <a:ext cx="4022280" cy="320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2600" b="0" strike="noStrike" spc="-1" dirty="0">
                <a:solidFill>
                  <a:schemeClr val="dk1"/>
                </a:solidFill>
                <a:latin typeface="Aptos Display"/>
              </a:rPr>
              <a:t>Self-Attention und </a:t>
            </a:r>
            <a:r>
              <a:rPr lang="de-DE" sz="2600" b="0" strike="noStrike" spc="-1" dirty="0" err="1">
                <a:solidFill>
                  <a:schemeClr val="dk1"/>
                </a:solidFill>
                <a:latin typeface="Aptos Display"/>
              </a:rPr>
              <a:t>Transformerarchitekturen</a:t>
            </a:r>
            <a:endParaRPr lang="de-DE" sz="2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78080" y="4872960"/>
            <a:ext cx="4022280" cy="1207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strike="noStrike" spc="-1" dirty="0">
                <a:solidFill>
                  <a:schemeClr val="dk1"/>
                </a:solidFill>
                <a:latin typeface="Aptos"/>
              </a:rPr>
              <a:t>Kurzvortrag</a:t>
            </a:r>
            <a:endParaRPr lang="de-DE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Rectangle 43"/>
          <p:cNvSpPr/>
          <p:nvPr/>
        </p:nvSpPr>
        <p:spPr>
          <a:xfrm rot="5400000">
            <a:off x="761040" y="345600"/>
            <a:ext cx="145080" cy="703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3" name="Rectangle 45"/>
          <p:cNvSpPr/>
          <p:nvPr/>
        </p:nvSpPr>
        <p:spPr>
          <a:xfrm>
            <a:off x="480960" y="4546800"/>
            <a:ext cx="3976560" cy="17280"/>
          </a:xfrm>
          <a:prstGeom prst="rect">
            <a:avLst/>
          </a:prstGeom>
          <a:solidFill>
            <a:srgbClr val="D5D5D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NLP - Vorarbeit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1229760" y="1690560"/>
            <a:ext cx="107352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Er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setzte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sich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auf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die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Bank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im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Park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94" name="Gruppieren 4"/>
          <p:cNvGrpSpPr/>
          <p:nvPr/>
        </p:nvGrpSpPr>
        <p:grpSpPr>
          <a:xfrm>
            <a:off x="3909960" y="4019400"/>
            <a:ext cx="704160" cy="179280"/>
            <a:chOff x="3909960" y="4019400"/>
            <a:chExt cx="704160" cy="179280"/>
          </a:xfrm>
        </p:grpSpPr>
        <p:sp>
          <p:nvSpPr>
            <p:cNvPr id="195" name="Rechteck 7"/>
            <p:cNvSpPr/>
            <p:nvPr/>
          </p:nvSpPr>
          <p:spPr>
            <a:xfrm rot="5400000">
              <a:off x="4435200" y="40194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6" name="Rechteck 8"/>
            <p:cNvSpPr/>
            <p:nvPr/>
          </p:nvSpPr>
          <p:spPr>
            <a:xfrm rot="5400000">
              <a:off x="4255200" y="40197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7" name="Rechteck 10"/>
            <p:cNvSpPr/>
            <p:nvPr/>
          </p:nvSpPr>
          <p:spPr>
            <a:xfrm rot="5400000">
              <a:off x="4089960" y="40194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8" name="Rechteck 11"/>
            <p:cNvSpPr/>
            <p:nvPr/>
          </p:nvSpPr>
          <p:spPr>
            <a:xfrm rot="5400000">
              <a:off x="3909960" y="40194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99" name="Gruppieren 16"/>
          <p:cNvGrpSpPr/>
          <p:nvPr/>
        </p:nvGrpSpPr>
        <p:grpSpPr>
          <a:xfrm>
            <a:off x="3909960" y="3639240"/>
            <a:ext cx="704160" cy="179280"/>
            <a:chOff x="3909960" y="3639240"/>
            <a:chExt cx="704160" cy="179280"/>
          </a:xfrm>
        </p:grpSpPr>
        <p:sp>
          <p:nvSpPr>
            <p:cNvPr id="200" name="Rechteck 17"/>
            <p:cNvSpPr/>
            <p:nvPr/>
          </p:nvSpPr>
          <p:spPr>
            <a:xfrm rot="5400000">
              <a:off x="4435200" y="36392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1" name="Rechteck 18"/>
            <p:cNvSpPr/>
            <p:nvPr/>
          </p:nvSpPr>
          <p:spPr>
            <a:xfrm rot="5400000">
              <a:off x="4255200" y="3639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2" name="Rechteck 19"/>
            <p:cNvSpPr/>
            <p:nvPr/>
          </p:nvSpPr>
          <p:spPr>
            <a:xfrm rot="5400000">
              <a:off x="4089960" y="36392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3" name="Rechteck 20"/>
            <p:cNvSpPr/>
            <p:nvPr/>
          </p:nvSpPr>
          <p:spPr>
            <a:xfrm rot="5400000">
              <a:off x="3909960" y="36392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04" name="Gruppieren 21"/>
          <p:cNvGrpSpPr/>
          <p:nvPr/>
        </p:nvGrpSpPr>
        <p:grpSpPr>
          <a:xfrm>
            <a:off x="3909960" y="2879640"/>
            <a:ext cx="704160" cy="179280"/>
            <a:chOff x="3909960" y="2879640"/>
            <a:chExt cx="704160" cy="179280"/>
          </a:xfrm>
        </p:grpSpPr>
        <p:sp>
          <p:nvSpPr>
            <p:cNvPr id="205" name="Rechteck 22"/>
            <p:cNvSpPr/>
            <p:nvPr/>
          </p:nvSpPr>
          <p:spPr>
            <a:xfrm rot="5400000">
              <a:off x="4435200" y="28796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6" name="Rechteck 23"/>
            <p:cNvSpPr/>
            <p:nvPr/>
          </p:nvSpPr>
          <p:spPr>
            <a:xfrm rot="5400000">
              <a:off x="4255200" y="28800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7" name="Rechteck 25"/>
            <p:cNvSpPr/>
            <p:nvPr/>
          </p:nvSpPr>
          <p:spPr>
            <a:xfrm rot="5400000">
              <a:off x="4089960" y="28796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8" name="Rechteck 26"/>
            <p:cNvSpPr/>
            <p:nvPr/>
          </p:nvSpPr>
          <p:spPr>
            <a:xfrm rot="5400000">
              <a:off x="3909960" y="28796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09" name="Gruppieren 27"/>
          <p:cNvGrpSpPr/>
          <p:nvPr/>
        </p:nvGrpSpPr>
        <p:grpSpPr>
          <a:xfrm>
            <a:off x="3909960" y="3259440"/>
            <a:ext cx="704160" cy="179280"/>
            <a:chOff x="3909960" y="3259440"/>
            <a:chExt cx="704160" cy="179280"/>
          </a:xfrm>
        </p:grpSpPr>
        <p:sp>
          <p:nvSpPr>
            <p:cNvPr id="210" name="Rechteck 28"/>
            <p:cNvSpPr/>
            <p:nvPr/>
          </p:nvSpPr>
          <p:spPr>
            <a:xfrm rot="5400000">
              <a:off x="4435200" y="32594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1" name="Rechteck 29"/>
            <p:cNvSpPr/>
            <p:nvPr/>
          </p:nvSpPr>
          <p:spPr>
            <a:xfrm rot="5400000">
              <a:off x="4255200" y="32598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2" name="Rechteck 30"/>
            <p:cNvSpPr/>
            <p:nvPr/>
          </p:nvSpPr>
          <p:spPr>
            <a:xfrm rot="5400000">
              <a:off x="4089960" y="32594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3" name="Rechteck 31"/>
            <p:cNvSpPr/>
            <p:nvPr/>
          </p:nvSpPr>
          <p:spPr>
            <a:xfrm rot="5400000">
              <a:off x="3909960" y="32594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14" name="Gruppieren 32"/>
          <p:cNvGrpSpPr/>
          <p:nvPr/>
        </p:nvGrpSpPr>
        <p:grpSpPr>
          <a:xfrm>
            <a:off x="3909960" y="4779360"/>
            <a:ext cx="704160" cy="179280"/>
            <a:chOff x="3909960" y="4779360"/>
            <a:chExt cx="704160" cy="179280"/>
          </a:xfrm>
        </p:grpSpPr>
        <p:sp>
          <p:nvSpPr>
            <p:cNvPr id="215" name="Rechteck 33"/>
            <p:cNvSpPr/>
            <p:nvPr/>
          </p:nvSpPr>
          <p:spPr>
            <a:xfrm rot="5400000">
              <a:off x="4435200" y="47793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6" name="Rechteck 34"/>
            <p:cNvSpPr/>
            <p:nvPr/>
          </p:nvSpPr>
          <p:spPr>
            <a:xfrm rot="5400000">
              <a:off x="4255200" y="47797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7" name="Rechteck 35"/>
            <p:cNvSpPr/>
            <p:nvPr/>
          </p:nvSpPr>
          <p:spPr>
            <a:xfrm rot="5400000">
              <a:off x="4089960" y="47793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8" name="Rechteck 36"/>
            <p:cNvSpPr/>
            <p:nvPr/>
          </p:nvSpPr>
          <p:spPr>
            <a:xfrm rot="5400000">
              <a:off x="3909960" y="47793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19" name="Gruppieren 37"/>
          <p:cNvGrpSpPr/>
          <p:nvPr/>
        </p:nvGrpSpPr>
        <p:grpSpPr>
          <a:xfrm>
            <a:off x="3909960" y="4399200"/>
            <a:ext cx="704160" cy="179280"/>
            <a:chOff x="3909960" y="4399200"/>
            <a:chExt cx="704160" cy="179280"/>
          </a:xfrm>
        </p:grpSpPr>
        <p:sp>
          <p:nvSpPr>
            <p:cNvPr id="220" name="Rechteck 38"/>
            <p:cNvSpPr/>
            <p:nvPr/>
          </p:nvSpPr>
          <p:spPr>
            <a:xfrm rot="5400000">
              <a:off x="4435200" y="43992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21" name="Rechteck 39"/>
            <p:cNvSpPr/>
            <p:nvPr/>
          </p:nvSpPr>
          <p:spPr>
            <a:xfrm rot="5400000">
              <a:off x="4255200" y="43995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22" name="Rechteck 40"/>
            <p:cNvSpPr/>
            <p:nvPr/>
          </p:nvSpPr>
          <p:spPr>
            <a:xfrm rot="5400000">
              <a:off x="4089960" y="43992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23" name="Rechteck 41"/>
            <p:cNvSpPr/>
            <p:nvPr/>
          </p:nvSpPr>
          <p:spPr>
            <a:xfrm rot="5400000">
              <a:off x="3909960" y="43992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24" name="Gruppieren 42"/>
          <p:cNvGrpSpPr/>
          <p:nvPr/>
        </p:nvGrpSpPr>
        <p:grpSpPr>
          <a:xfrm>
            <a:off x="3909960" y="5159160"/>
            <a:ext cx="704160" cy="179280"/>
            <a:chOff x="3909960" y="5159160"/>
            <a:chExt cx="704160" cy="179280"/>
          </a:xfrm>
        </p:grpSpPr>
        <p:sp>
          <p:nvSpPr>
            <p:cNvPr id="225" name="Rechteck 43"/>
            <p:cNvSpPr/>
            <p:nvPr/>
          </p:nvSpPr>
          <p:spPr>
            <a:xfrm rot="5400000">
              <a:off x="4435200" y="51591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26" name="Rechteck 44"/>
            <p:cNvSpPr/>
            <p:nvPr/>
          </p:nvSpPr>
          <p:spPr>
            <a:xfrm rot="5400000">
              <a:off x="4255200" y="51595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27" name="Rechteck 45"/>
            <p:cNvSpPr/>
            <p:nvPr/>
          </p:nvSpPr>
          <p:spPr>
            <a:xfrm rot="5400000">
              <a:off x="4089960" y="51591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28" name="Rechteck 46"/>
            <p:cNvSpPr/>
            <p:nvPr/>
          </p:nvSpPr>
          <p:spPr>
            <a:xfrm rot="5400000">
              <a:off x="3909960" y="51591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29" name="Gruppieren 47"/>
          <p:cNvGrpSpPr/>
          <p:nvPr/>
        </p:nvGrpSpPr>
        <p:grpSpPr>
          <a:xfrm>
            <a:off x="3909960" y="5538960"/>
            <a:ext cx="704160" cy="179280"/>
            <a:chOff x="3909960" y="5538960"/>
            <a:chExt cx="704160" cy="179280"/>
          </a:xfrm>
        </p:grpSpPr>
        <p:sp>
          <p:nvSpPr>
            <p:cNvPr id="230" name="Rechteck 48"/>
            <p:cNvSpPr/>
            <p:nvPr/>
          </p:nvSpPr>
          <p:spPr>
            <a:xfrm rot="5400000">
              <a:off x="4435200" y="553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1" name="Rechteck 49"/>
            <p:cNvSpPr/>
            <p:nvPr/>
          </p:nvSpPr>
          <p:spPr>
            <a:xfrm rot="5400000">
              <a:off x="4255200" y="55393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2" name="Rechteck 50"/>
            <p:cNvSpPr/>
            <p:nvPr/>
          </p:nvSpPr>
          <p:spPr>
            <a:xfrm rot="5400000">
              <a:off x="4089960" y="553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3" name="Rechteck 51"/>
            <p:cNvSpPr/>
            <p:nvPr/>
          </p:nvSpPr>
          <p:spPr>
            <a:xfrm rot="5400000">
              <a:off x="3909960" y="553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cxnSp>
        <p:nvCxnSpPr>
          <p:cNvPr id="234" name="Gerade Verbindung mit Pfeil 52"/>
          <p:cNvCxnSpPr/>
          <p:nvPr/>
        </p:nvCxnSpPr>
        <p:spPr>
          <a:xfrm>
            <a:off x="2273040" y="2954160"/>
            <a:ext cx="768960" cy="1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235" name="Gerade Verbindung mit Pfeil 53"/>
          <p:cNvCxnSpPr/>
          <p:nvPr/>
        </p:nvCxnSpPr>
        <p:spPr>
          <a:xfrm>
            <a:off x="2264400" y="3325320"/>
            <a:ext cx="777600" cy="10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236" name="Gerade Verbindung mit Pfeil 54"/>
          <p:cNvCxnSpPr/>
          <p:nvPr/>
        </p:nvCxnSpPr>
        <p:spPr>
          <a:xfrm>
            <a:off x="2264400" y="4094280"/>
            <a:ext cx="777600" cy="1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237" name="Gerade Verbindung mit Pfeil 55"/>
          <p:cNvCxnSpPr/>
          <p:nvPr/>
        </p:nvCxnSpPr>
        <p:spPr>
          <a:xfrm>
            <a:off x="2273040" y="4474080"/>
            <a:ext cx="768960" cy="1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238" name="Gerade Verbindung mit Pfeil 56"/>
          <p:cNvCxnSpPr/>
          <p:nvPr/>
        </p:nvCxnSpPr>
        <p:spPr>
          <a:xfrm>
            <a:off x="2273040" y="4853880"/>
            <a:ext cx="768960" cy="1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239" name="Gerade Verbindung mit Pfeil 57"/>
          <p:cNvCxnSpPr/>
          <p:nvPr/>
        </p:nvCxnSpPr>
        <p:spPr>
          <a:xfrm>
            <a:off x="2264400" y="5234040"/>
            <a:ext cx="777600" cy="1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240" name="Gerade Verbindung mit Pfeil 58"/>
          <p:cNvCxnSpPr/>
          <p:nvPr/>
        </p:nvCxnSpPr>
        <p:spPr>
          <a:xfrm>
            <a:off x="2264400" y="5613840"/>
            <a:ext cx="777600" cy="1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241" name="Gerade Verbindung mit Pfeil 59"/>
          <p:cNvCxnSpPr/>
          <p:nvPr/>
        </p:nvCxnSpPr>
        <p:spPr>
          <a:xfrm>
            <a:off x="2273040" y="3714120"/>
            <a:ext cx="768960" cy="1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feld 60"/>
              <p:cNvSpPr txBox="1"/>
              <p:nvPr/>
            </p:nvSpPr>
            <p:spPr>
              <a:xfrm>
                <a:off x="4633200" y="280152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feld 61"/>
              <p:cNvSpPr txBox="1"/>
              <p:nvPr/>
            </p:nvSpPr>
            <p:spPr>
              <a:xfrm>
                <a:off x="4633200" y="3176640"/>
                <a:ext cx="4532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feld 62"/>
              <p:cNvSpPr txBox="1"/>
              <p:nvPr/>
            </p:nvSpPr>
            <p:spPr>
              <a:xfrm>
                <a:off x="4633200" y="542808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feld 63"/>
              <p:cNvSpPr txBox="1"/>
              <p:nvPr/>
            </p:nvSpPr>
            <p:spPr>
              <a:xfrm>
                <a:off x="4633200" y="392724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feld 64"/>
              <p:cNvSpPr txBox="1"/>
              <p:nvPr/>
            </p:nvSpPr>
            <p:spPr>
              <a:xfrm>
                <a:off x="4633200" y="430236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feld 65"/>
              <p:cNvSpPr txBox="1"/>
              <p:nvPr/>
            </p:nvSpPr>
            <p:spPr>
              <a:xfrm>
                <a:off x="4633200" y="467748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feld 66"/>
              <p:cNvSpPr txBox="1"/>
              <p:nvPr/>
            </p:nvSpPr>
            <p:spPr>
              <a:xfrm>
                <a:off x="4633200" y="505296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feld 67"/>
              <p:cNvSpPr txBox="1"/>
              <p:nvPr/>
            </p:nvSpPr>
            <p:spPr>
              <a:xfrm>
                <a:off x="4633200" y="355176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250" name="Textfeld 68"/>
          <p:cNvSpPr/>
          <p:nvPr/>
        </p:nvSpPr>
        <p:spPr>
          <a:xfrm>
            <a:off x="3018960" y="2288880"/>
            <a:ext cx="24886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1" u="sng" strike="noStrike" spc="-1">
                <a:solidFill>
                  <a:schemeClr val="dk1"/>
                </a:solidFill>
                <a:uFillTx/>
                <a:latin typeface="Aptos"/>
              </a:rPr>
              <a:t>Embedding Vektoren</a:t>
            </a:r>
            <a:r>
              <a:rPr lang="de-DE" sz="1800" b="1" strike="noStrike" spc="-1">
                <a:solidFill>
                  <a:schemeClr val="dk1"/>
                </a:solidFill>
                <a:latin typeface="Aptos"/>
              </a:rPr>
              <a:t>: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Textfeld 108"/>
          <p:cNvSpPr/>
          <p:nvPr/>
        </p:nvSpPr>
        <p:spPr>
          <a:xfrm>
            <a:off x="1191960" y="2314800"/>
            <a:ext cx="8960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de-DE" sz="1800" b="1" u="sng" strike="noStrike" spc="-1">
                <a:solidFill>
                  <a:schemeClr val="dk1"/>
                </a:solidFill>
                <a:uFillTx/>
                <a:latin typeface="Aptos"/>
              </a:rPr>
              <a:t>Token: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Inhaltsplatzhalter 2"/>
          <p:cNvSpPr/>
          <p:nvPr/>
        </p:nvSpPr>
        <p:spPr>
          <a:xfrm>
            <a:off x="7416720" y="1560960"/>
            <a:ext cx="1569600" cy="435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77777"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Sie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überwies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das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Geld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an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die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Bank.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53" name="Gruppieren 5"/>
          <p:cNvGrpSpPr/>
          <p:nvPr/>
        </p:nvGrpSpPr>
        <p:grpSpPr>
          <a:xfrm>
            <a:off x="10051920" y="4067640"/>
            <a:ext cx="704160" cy="179280"/>
            <a:chOff x="10051920" y="4067640"/>
            <a:chExt cx="704160" cy="179280"/>
          </a:xfrm>
        </p:grpSpPr>
        <p:sp>
          <p:nvSpPr>
            <p:cNvPr id="254" name="Rechteck 6"/>
            <p:cNvSpPr/>
            <p:nvPr/>
          </p:nvSpPr>
          <p:spPr>
            <a:xfrm rot="5400000">
              <a:off x="10577160" y="40676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55" name="Rechteck 9"/>
            <p:cNvSpPr/>
            <p:nvPr/>
          </p:nvSpPr>
          <p:spPr>
            <a:xfrm rot="5400000">
              <a:off x="10397160" y="40680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56" name="Rechteck 12"/>
            <p:cNvSpPr/>
            <p:nvPr/>
          </p:nvSpPr>
          <p:spPr>
            <a:xfrm rot="5400000">
              <a:off x="10231920" y="40676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57" name="Rechteck 13"/>
            <p:cNvSpPr/>
            <p:nvPr/>
          </p:nvSpPr>
          <p:spPr>
            <a:xfrm rot="5400000">
              <a:off x="10051920" y="40676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58" name="Gruppieren 14"/>
          <p:cNvGrpSpPr/>
          <p:nvPr/>
        </p:nvGrpSpPr>
        <p:grpSpPr>
          <a:xfrm>
            <a:off x="10051920" y="3671280"/>
            <a:ext cx="704160" cy="179280"/>
            <a:chOff x="10051920" y="3671280"/>
            <a:chExt cx="704160" cy="179280"/>
          </a:xfrm>
        </p:grpSpPr>
        <p:sp>
          <p:nvSpPr>
            <p:cNvPr id="259" name="Rechteck 15"/>
            <p:cNvSpPr/>
            <p:nvPr/>
          </p:nvSpPr>
          <p:spPr>
            <a:xfrm rot="5400000">
              <a:off x="10577160" y="36712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0" name="Rechteck 24"/>
            <p:cNvSpPr/>
            <p:nvPr/>
          </p:nvSpPr>
          <p:spPr>
            <a:xfrm rot="5400000">
              <a:off x="10397160" y="36716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1" name="Rechteck 69"/>
            <p:cNvSpPr/>
            <p:nvPr/>
          </p:nvSpPr>
          <p:spPr>
            <a:xfrm rot="5400000">
              <a:off x="10231920" y="36712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2" name="Rechteck 70"/>
            <p:cNvSpPr/>
            <p:nvPr/>
          </p:nvSpPr>
          <p:spPr>
            <a:xfrm rot="5400000">
              <a:off x="10051920" y="36712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63" name="Gruppieren 71"/>
          <p:cNvGrpSpPr/>
          <p:nvPr/>
        </p:nvGrpSpPr>
        <p:grpSpPr>
          <a:xfrm>
            <a:off x="10051920" y="2879280"/>
            <a:ext cx="704160" cy="179280"/>
            <a:chOff x="10051920" y="2879280"/>
            <a:chExt cx="704160" cy="179280"/>
          </a:xfrm>
        </p:grpSpPr>
        <p:sp>
          <p:nvSpPr>
            <p:cNvPr id="264" name="Rechteck 72"/>
            <p:cNvSpPr/>
            <p:nvPr/>
          </p:nvSpPr>
          <p:spPr>
            <a:xfrm rot="5400000">
              <a:off x="10577160" y="28792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5" name="Rechteck 73"/>
            <p:cNvSpPr/>
            <p:nvPr/>
          </p:nvSpPr>
          <p:spPr>
            <a:xfrm rot="5400000">
              <a:off x="10397160" y="28796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6" name="Rechteck 74"/>
            <p:cNvSpPr/>
            <p:nvPr/>
          </p:nvSpPr>
          <p:spPr>
            <a:xfrm rot="5400000">
              <a:off x="10231920" y="28792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7" name="Rechteck 75"/>
            <p:cNvSpPr/>
            <p:nvPr/>
          </p:nvSpPr>
          <p:spPr>
            <a:xfrm rot="5400000">
              <a:off x="10051920" y="28792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68" name="Gruppieren 76"/>
          <p:cNvGrpSpPr/>
          <p:nvPr/>
        </p:nvGrpSpPr>
        <p:grpSpPr>
          <a:xfrm>
            <a:off x="10051920" y="3275280"/>
            <a:ext cx="704160" cy="179280"/>
            <a:chOff x="10051920" y="3275280"/>
            <a:chExt cx="704160" cy="179280"/>
          </a:xfrm>
        </p:grpSpPr>
        <p:sp>
          <p:nvSpPr>
            <p:cNvPr id="269" name="Rechteck 77"/>
            <p:cNvSpPr/>
            <p:nvPr/>
          </p:nvSpPr>
          <p:spPr>
            <a:xfrm rot="5400000">
              <a:off x="10577160" y="32752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70" name="Rechteck 78"/>
            <p:cNvSpPr/>
            <p:nvPr/>
          </p:nvSpPr>
          <p:spPr>
            <a:xfrm rot="5400000">
              <a:off x="10397160" y="32756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71" name="Rechteck 79"/>
            <p:cNvSpPr/>
            <p:nvPr/>
          </p:nvSpPr>
          <p:spPr>
            <a:xfrm rot="5400000">
              <a:off x="10231920" y="32752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72" name="Rechteck 80"/>
            <p:cNvSpPr/>
            <p:nvPr/>
          </p:nvSpPr>
          <p:spPr>
            <a:xfrm rot="5400000">
              <a:off x="10051920" y="32752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73" name="Gruppieren 81"/>
          <p:cNvGrpSpPr/>
          <p:nvPr/>
        </p:nvGrpSpPr>
        <p:grpSpPr>
          <a:xfrm>
            <a:off x="10051920" y="4860000"/>
            <a:ext cx="704160" cy="179280"/>
            <a:chOff x="10051920" y="4860000"/>
            <a:chExt cx="704160" cy="179280"/>
          </a:xfrm>
        </p:grpSpPr>
        <p:sp>
          <p:nvSpPr>
            <p:cNvPr id="274" name="Rechteck 82"/>
            <p:cNvSpPr/>
            <p:nvPr/>
          </p:nvSpPr>
          <p:spPr>
            <a:xfrm rot="5400000">
              <a:off x="10577160" y="48600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75" name="Rechteck 83"/>
            <p:cNvSpPr/>
            <p:nvPr/>
          </p:nvSpPr>
          <p:spPr>
            <a:xfrm rot="5400000">
              <a:off x="10397160" y="48603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76" name="Rechteck 84"/>
            <p:cNvSpPr/>
            <p:nvPr/>
          </p:nvSpPr>
          <p:spPr>
            <a:xfrm rot="5400000">
              <a:off x="10231920" y="48600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77" name="Rechteck 85"/>
            <p:cNvSpPr/>
            <p:nvPr/>
          </p:nvSpPr>
          <p:spPr>
            <a:xfrm rot="5400000">
              <a:off x="10051920" y="48600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78" name="Gruppieren 86"/>
          <p:cNvGrpSpPr/>
          <p:nvPr/>
        </p:nvGrpSpPr>
        <p:grpSpPr>
          <a:xfrm>
            <a:off x="10051920" y="4463640"/>
            <a:ext cx="704160" cy="179280"/>
            <a:chOff x="10051920" y="4463640"/>
            <a:chExt cx="704160" cy="179280"/>
          </a:xfrm>
        </p:grpSpPr>
        <p:sp>
          <p:nvSpPr>
            <p:cNvPr id="279" name="Rechteck 87"/>
            <p:cNvSpPr/>
            <p:nvPr/>
          </p:nvSpPr>
          <p:spPr>
            <a:xfrm rot="5400000">
              <a:off x="10577160" y="44636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80" name="Rechteck 88"/>
            <p:cNvSpPr/>
            <p:nvPr/>
          </p:nvSpPr>
          <p:spPr>
            <a:xfrm rot="5400000">
              <a:off x="10397160" y="44640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81" name="Rechteck 89"/>
            <p:cNvSpPr/>
            <p:nvPr/>
          </p:nvSpPr>
          <p:spPr>
            <a:xfrm rot="5400000">
              <a:off x="10231920" y="44636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82" name="Rechteck 90"/>
            <p:cNvSpPr/>
            <p:nvPr/>
          </p:nvSpPr>
          <p:spPr>
            <a:xfrm rot="5400000">
              <a:off x="10051920" y="44636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83" name="Gruppieren 91"/>
          <p:cNvGrpSpPr/>
          <p:nvPr/>
        </p:nvGrpSpPr>
        <p:grpSpPr>
          <a:xfrm>
            <a:off x="10051920" y="5256000"/>
            <a:ext cx="704160" cy="179280"/>
            <a:chOff x="10051920" y="5256000"/>
            <a:chExt cx="704160" cy="179280"/>
          </a:xfrm>
        </p:grpSpPr>
        <p:sp>
          <p:nvSpPr>
            <p:cNvPr id="284" name="Rechteck 92"/>
            <p:cNvSpPr/>
            <p:nvPr/>
          </p:nvSpPr>
          <p:spPr>
            <a:xfrm rot="5400000">
              <a:off x="10577160" y="52560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85" name="Rechteck 93"/>
            <p:cNvSpPr/>
            <p:nvPr/>
          </p:nvSpPr>
          <p:spPr>
            <a:xfrm rot="5400000">
              <a:off x="10397160" y="52563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86" name="Rechteck 94"/>
            <p:cNvSpPr/>
            <p:nvPr/>
          </p:nvSpPr>
          <p:spPr>
            <a:xfrm rot="5400000">
              <a:off x="10231920" y="52560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87" name="Rechteck 95"/>
            <p:cNvSpPr/>
            <p:nvPr/>
          </p:nvSpPr>
          <p:spPr>
            <a:xfrm rot="5400000">
              <a:off x="10051920" y="52560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cxnSp>
        <p:nvCxnSpPr>
          <p:cNvPr id="288" name="Gerade Verbindung mit Pfeil 96"/>
          <p:cNvCxnSpPr/>
          <p:nvPr/>
        </p:nvCxnSpPr>
        <p:spPr>
          <a:xfrm>
            <a:off x="9009000" y="2961360"/>
            <a:ext cx="768960" cy="1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289" name="Gerade Verbindung mit Pfeil 97"/>
          <p:cNvCxnSpPr/>
          <p:nvPr/>
        </p:nvCxnSpPr>
        <p:spPr>
          <a:xfrm>
            <a:off x="9000360" y="3357360"/>
            <a:ext cx="777600" cy="972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290" name="Gerade Verbindung mit Pfeil 98"/>
          <p:cNvCxnSpPr/>
          <p:nvPr/>
        </p:nvCxnSpPr>
        <p:spPr>
          <a:xfrm>
            <a:off x="9000360" y="4158000"/>
            <a:ext cx="777600" cy="1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291" name="Gerade Verbindung mit Pfeil 99"/>
          <p:cNvCxnSpPr/>
          <p:nvPr/>
        </p:nvCxnSpPr>
        <p:spPr>
          <a:xfrm>
            <a:off x="9009000" y="4554000"/>
            <a:ext cx="768960" cy="1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292" name="Gerade Verbindung mit Pfeil 100"/>
          <p:cNvCxnSpPr/>
          <p:nvPr/>
        </p:nvCxnSpPr>
        <p:spPr>
          <a:xfrm>
            <a:off x="9009000" y="4950000"/>
            <a:ext cx="768960" cy="1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293" name="Gerade Verbindung mit Pfeil 101"/>
          <p:cNvCxnSpPr/>
          <p:nvPr/>
        </p:nvCxnSpPr>
        <p:spPr>
          <a:xfrm>
            <a:off x="8987040" y="5346000"/>
            <a:ext cx="777600" cy="1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294" name="Gerade Verbindung mit Pfeil 102"/>
          <p:cNvCxnSpPr/>
          <p:nvPr/>
        </p:nvCxnSpPr>
        <p:spPr>
          <a:xfrm>
            <a:off x="9009000" y="3762000"/>
            <a:ext cx="768960" cy="1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feld 103"/>
              <p:cNvSpPr txBox="1"/>
              <p:nvPr/>
            </p:nvSpPr>
            <p:spPr>
              <a:xfrm>
                <a:off x="10782720" y="277704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feld 104"/>
              <p:cNvSpPr txBox="1"/>
              <p:nvPr/>
            </p:nvSpPr>
            <p:spPr>
              <a:xfrm>
                <a:off x="10774800" y="3164400"/>
                <a:ext cx="4532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feld 105"/>
              <p:cNvSpPr txBox="1"/>
              <p:nvPr/>
            </p:nvSpPr>
            <p:spPr>
              <a:xfrm>
                <a:off x="10774800" y="396036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feld 106"/>
              <p:cNvSpPr txBox="1"/>
              <p:nvPr/>
            </p:nvSpPr>
            <p:spPr>
              <a:xfrm>
                <a:off x="10774800" y="435852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feld 107"/>
              <p:cNvSpPr txBox="1"/>
              <p:nvPr/>
            </p:nvSpPr>
            <p:spPr>
              <a:xfrm>
                <a:off x="10774800" y="475632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feld 109"/>
              <p:cNvSpPr txBox="1"/>
              <p:nvPr/>
            </p:nvSpPr>
            <p:spPr>
              <a:xfrm>
                <a:off x="10774800" y="356220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feld 110"/>
              <p:cNvSpPr txBox="1"/>
              <p:nvPr/>
            </p:nvSpPr>
            <p:spPr>
              <a:xfrm>
                <a:off x="10769760" y="515448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302" name="Textfeld 112"/>
          <p:cNvSpPr/>
          <p:nvPr/>
        </p:nvSpPr>
        <p:spPr>
          <a:xfrm>
            <a:off x="9172800" y="2229840"/>
            <a:ext cx="24886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1" u="sng" strike="noStrike" spc="-1">
                <a:solidFill>
                  <a:schemeClr val="dk1"/>
                </a:solidFill>
                <a:uFillTx/>
                <a:latin typeface="Aptos"/>
              </a:rPr>
              <a:t>Embedding Vektoren</a:t>
            </a:r>
            <a:r>
              <a:rPr lang="de-DE" sz="1800" b="1" strike="noStrike" spc="-1">
                <a:solidFill>
                  <a:schemeClr val="dk1"/>
                </a:solidFill>
                <a:latin typeface="Aptos"/>
              </a:rPr>
              <a:t>: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Textfeld 113"/>
          <p:cNvSpPr/>
          <p:nvPr/>
        </p:nvSpPr>
        <p:spPr>
          <a:xfrm>
            <a:off x="7345800" y="2255760"/>
            <a:ext cx="8960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de-DE" sz="1800" b="1" u="sng" strike="noStrike" spc="-1">
                <a:solidFill>
                  <a:schemeClr val="dk1"/>
                </a:solidFill>
                <a:uFillTx/>
                <a:latin typeface="Aptos"/>
              </a:rPr>
              <a:t>Token: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838080" y="27662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Self-Attention Konzept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Self-Attention - Konzept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4042800" y="1690560"/>
            <a:ext cx="107352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Er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setzte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sich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auf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die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Bank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im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Park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Inhaltsplatzhalter 2"/>
          <p:cNvSpPr/>
          <p:nvPr/>
        </p:nvSpPr>
        <p:spPr>
          <a:xfrm>
            <a:off x="6594480" y="1690560"/>
            <a:ext cx="1073520" cy="435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68333"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Er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setzte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sich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auf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die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Bank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im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Park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308" name="Gerade Verbindung mit Pfeil 5"/>
          <p:cNvCxnSpPr/>
          <p:nvPr/>
        </p:nvCxnSpPr>
        <p:spPr>
          <a:xfrm>
            <a:off x="4546800" y="2986200"/>
            <a:ext cx="2048400" cy="1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09" name="Gerade Verbindung mit Pfeil 6"/>
          <p:cNvCxnSpPr/>
          <p:nvPr/>
        </p:nvCxnSpPr>
        <p:spPr>
          <a:xfrm>
            <a:off x="4546800" y="2986200"/>
            <a:ext cx="2048400" cy="4438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10" name="Gerade Verbindung mit Pfeil 9"/>
          <p:cNvCxnSpPr/>
          <p:nvPr/>
        </p:nvCxnSpPr>
        <p:spPr>
          <a:xfrm>
            <a:off x="4546800" y="2986200"/>
            <a:ext cx="2048400" cy="80496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11" name="Gerade Verbindung mit Pfeil 12"/>
          <p:cNvCxnSpPr/>
          <p:nvPr/>
        </p:nvCxnSpPr>
        <p:spPr>
          <a:xfrm>
            <a:off x="4546800" y="2986200"/>
            <a:ext cx="2048400" cy="11458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12" name="Gerade Verbindung mit Pfeil 13"/>
          <p:cNvCxnSpPr/>
          <p:nvPr/>
        </p:nvCxnSpPr>
        <p:spPr>
          <a:xfrm>
            <a:off x="4546800" y="2986200"/>
            <a:ext cx="2048400" cy="152820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13" name="Gerade Verbindung mit Pfeil 14"/>
          <p:cNvCxnSpPr/>
          <p:nvPr/>
        </p:nvCxnSpPr>
        <p:spPr>
          <a:xfrm>
            <a:off x="4579920" y="3014640"/>
            <a:ext cx="2015280" cy="186876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14" name="Gerade Verbindung mit Pfeil 15"/>
          <p:cNvCxnSpPr/>
          <p:nvPr/>
        </p:nvCxnSpPr>
        <p:spPr>
          <a:xfrm>
            <a:off x="4546800" y="2986200"/>
            <a:ext cx="2048400" cy="228312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15" name="Gerade Verbindung mit Pfeil 24"/>
          <p:cNvCxnSpPr/>
          <p:nvPr/>
        </p:nvCxnSpPr>
        <p:spPr>
          <a:xfrm>
            <a:off x="4546800" y="2986200"/>
            <a:ext cx="2048400" cy="266904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sp>
        <p:nvSpPr>
          <p:cNvPr id="316" name="Textfeld 27"/>
          <p:cNvSpPr/>
          <p:nvPr/>
        </p:nvSpPr>
        <p:spPr>
          <a:xfrm>
            <a:off x="797760" y="1883520"/>
            <a:ext cx="9713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Erfassung des Kontextes durch die Berechnung der Relevanz inherenter Beziehungen 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Self-Attention - Konzept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4042800" y="1690560"/>
            <a:ext cx="107352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Er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setzte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sich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auf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die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Bank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im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Park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Inhaltsplatzhalter 2"/>
          <p:cNvSpPr/>
          <p:nvPr/>
        </p:nvSpPr>
        <p:spPr>
          <a:xfrm>
            <a:off x="6594480" y="1690560"/>
            <a:ext cx="1073520" cy="435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68333"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Er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setzte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sich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auf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die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Bank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im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Park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320" name="Gerade Verbindung mit Pfeil 5"/>
          <p:cNvCxnSpPr/>
          <p:nvPr/>
        </p:nvCxnSpPr>
        <p:spPr>
          <a:xfrm flipV="1">
            <a:off x="4982760" y="2986200"/>
            <a:ext cx="1612440" cy="4438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21" name="Gerade Verbindung mit Pfeil 6"/>
          <p:cNvCxnSpPr/>
          <p:nvPr/>
        </p:nvCxnSpPr>
        <p:spPr>
          <a:xfrm>
            <a:off x="4982760" y="3429000"/>
            <a:ext cx="1612440" cy="1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22" name="Gerade Verbindung mit Pfeil 9"/>
          <p:cNvCxnSpPr/>
          <p:nvPr/>
        </p:nvCxnSpPr>
        <p:spPr>
          <a:xfrm>
            <a:off x="4982760" y="3429000"/>
            <a:ext cx="1612440" cy="36216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23" name="Gerade Verbindung mit Pfeil 12"/>
          <p:cNvCxnSpPr/>
          <p:nvPr/>
        </p:nvCxnSpPr>
        <p:spPr>
          <a:xfrm>
            <a:off x="4982760" y="3429000"/>
            <a:ext cx="1612440" cy="703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24" name="Gerade Verbindung mit Pfeil 13"/>
          <p:cNvCxnSpPr/>
          <p:nvPr/>
        </p:nvCxnSpPr>
        <p:spPr>
          <a:xfrm>
            <a:off x="4991400" y="3429000"/>
            <a:ext cx="1603800" cy="108540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25" name="Gerade Verbindung mit Pfeil 14"/>
          <p:cNvCxnSpPr/>
          <p:nvPr/>
        </p:nvCxnSpPr>
        <p:spPr>
          <a:xfrm>
            <a:off x="4982760" y="3429000"/>
            <a:ext cx="1612440" cy="145440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26" name="Gerade Verbindung mit Pfeil 15"/>
          <p:cNvCxnSpPr/>
          <p:nvPr/>
        </p:nvCxnSpPr>
        <p:spPr>
          <a:xfrm>
            <a:off x="4974480" y="3429000"/>
            <a:ext cx="1620720" cy="184032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27" name="Gerade Verbindung mit Pfeil 24"/>
          <p:cNvCxnSpPr/>
          <p:nvPr/>
        </p:nvCxnSpPr>
        <p:spPr>
          <a:xfrm>
            <a:off x="4982760" y="3429000"/>
            <a:ext cx="1612440" cy="222624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sp>
        <p:nvSpPr>
          <p:cNvPr id="328" name="Textfeld 84"/>
          <p:cNvSpPr/>
          <p:nvPr/>
        </p:nvSpPr>
        <p:spPr>
          <a:xfrm>
            <a:off x="852840" y="1883520"/>
            <a:ext cx="8690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Erfassung des Kontextes durch die Berechnung der Relevanz für jedes Token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Self-Attention - Konzept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4042800" y="1690560"/>
            <a:ext cx="107352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Er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setzte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sich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auf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die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Bank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im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Park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1" name="Inhaltsplatzhalter 2"/>
          <p:cNvSpPr/>
          <p:nvPr/>
        </p:nvSpPr>
        <p:spPr>
          <a:xfrm>
            <a:off x="6594480" y="1690560"/>
            <a:ext cx="1073520" cy="435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68333"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Er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setzte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sich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auf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die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Bank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im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Park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332" name="Gerade Verbindung mit Pfeil 5"/>
          <p:cNvCxnSpPr/>
          <p:nvPr/>
        </p:nvCxnSpPr>
        <p:spPr>
          <a:xfrm flipV="1">
            <a:off x="4772880" y="2986200"/>
            <a:ext cx="1822320" cy="80496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33" name="Gerade Verbindung mit Pfeil 6"/>
          <p:cNvCxnSpPr/>
          <p:nvPr/>
        </p:nvCxnSpPr>
        <p:spPr>
          <a:xfrm flipV="1">
            <a:off x="4772880" y="3429000"/>
            <a:ext cx="1822320" cy="36216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34" name="Gerade Verbindung mit Pfeil 9"/>
          <p:cNvCxnSpPr/>
          <p:nvPr/>
        </p:nvCxnSpPr>
        <p:spPr>
          <a:xfrm>
            <a:off x="4772880" y="3790080"/>
            <a:ext cx="1822320" cy="1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35" name="Gerade Verbindung mit Pfeil 12"/>
          <p:cNvCxnSpPr/>
          <p:nvPr/>
        </p:nvCxnSpPr>
        <p:spPr>
          <a:xfrm>
            <a:off x="4772880" y="3790080"/>
            <a:ext cx="1822320" cy="34200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36" name="Gerade Verbindung mit Pfeil 13"/>
          <p:cNvCxnSpPr/>
          <p:nvPr/>
        </p:nvCxnSpPr>
        <p:spPr>
          <a:xfrm>
            <a:off x="4772880" y="3790080"/>
            <a:ext cx="1822320" cy="72432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37" name="Gerade Verbindung mit Pfeil 14"/>
          <p:cNvCxnSpPr/>
          <p:nvPr/>
        </p:nvCxnSpPr>
        <p:spPr>
          <a:xfrm>
            <a:off x="4772880" y="3790080"/>
            <a:ext cx="1822320" cy="109332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38" name="Gerade Verbindung mit Pfeil 15"/>
          <p:cNvCxnSpPr/>
          <p:nvPr/>
        </p:nvCxnSpPr>
        <p:spPr>
          <a:xfrm>
            <a:off x="4772880" y="3790080"/>
            <a:ext cx="1822320" cy="147924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39" name="Gerade Verbindung mit Pfeil 24"/>
          <p:cNvCxnSpPr/>
          <p:nvPr/>
        </p:nvCxnSpPr>
        <p:spPr>
          <a:xfrm>
            <a:off x="4772880" y="3790080"/>
            <a:ext cx="1822320" cy="186516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sp>
        <p:nvSpPr>
          <p:cNvPr id="340" name="Textfeld 19"/>
          <p:cNvSpPr/>
          <p:nvPr/>
        </p:nvSpPr>
        <p:spPr>
          <a:xfrm rot="5400000">
            <a:off x="4660200" y="3941640"/>
            <a:ext cx="361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…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1" name="Textfeld 20"/>
          <p:cNvSpPr/>
          <p:nvPr/>
        </p:nvSpPr>
        <p:spPr>
          <a:xfrm>
            <a:off x="852840" y="1883520"/>
            <a:ext cx="8690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Erfassung des Kontextes durch die Berechnung der Relevanz für jedes Token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Self-Attention - Konzept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4042800" y="1690560"/>
            <a:ext cx="107352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Er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setzte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sich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auf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die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Bank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im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Park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4" name="Inhaltsplatzhalter 2"/>
          <p:cNvSpPr/>
          <p:nvPr/>
        </p:nvSpPr>
        <p:spPr>
          <a:xfrm>
            <a:off x="6594480" y="1690560"/>
            <a:ext cx="1073520" cy="435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68333"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Er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setzte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sich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auf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die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Bank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im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Park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345" name="Gerade Verbindung mit Pfeil 5"/>
          <p:cNvCxnSpPr/>
          <p:nvPr/>
        </p:nvCxnSpPr>
        <p:spPr>
          <a:xfrm flipV="1">
            <a:off x="4756320" y="2986200"/>
            <a:ext cx="1838880" cy="266040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46" name="Gerade Verbindung mit Pfeil 6"/>
          <p:cNvCxnSpPr/>
          <p:nvPr/>
        </p:nvCxnSpPr>
        <p:spPr>
          <a:xfrm flipV="1">
            <a:off x="4739760" y="3429000"/>
            <a:ext cx="1855440" cy="221760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47" name="Gerade Verbindung mit Pfeil 9"/>
          <p:cNvCxnSpPr/>
          <p:nvPr/>
        </p:nvCxnSpPr>
        <p:spPr>
          <a:xfrm flipV="1">
            <a:off x="4748040" y="3790080"/>
            <a:ext cx="1847160" cy="184824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48" name="Gerade Verbindung mit Pfeil 12"/>
          <p:cNvCxnSpPr/>
          <p:nvPr/>
        </p:nvCxnSpPr>
        <p:spPr>
          <a:xfrm flipV="1">
            <a:off x="4731120" y="4131000"/>
            <a:ext cx="1864080" cy="1549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49" name="Gerade Verbindung mit Pfeil 13"/>
          <p:cNvCxnSpPr/>
          <p:nvPr/>
        </p:nvCxnSpPr>
        <p:spPr>
          <a:xfrm flipV="1">
            <a:off x="4722840" y="4513320"/>
            <a:ext cx="1872360" cy="115020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50" name="Gerade Verbindung mit Pfeil 14"/>
          <p:cNvCxnSpPr/>
          <p:nvPr/>
        </p:nvCxnSpPr>
        <p:spPr>
          <a:xfrm flipV="1">
            <a:off x="4722840" y="4882320"/>
            <a:ext cx="1872360" cy="78120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51" name="Gerade Verbindung mit Pfeil 15"/>
          <p:cNvCxnSpPr/>
          <p:nvPr/>
        </p:nvCxnSpPr>
        <p:spPr>
          <a:xfrm flipV="1">
            <a:off x="4722840" y="5268240"/>
            <a:ext cx="1872360" cy="38700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52" name="Gerade Verbindung mit Pfeil 24"/>
          <p:cNvCxnSpPr/>
          <p:nvPr/>
        </p:nvCxnSpPr>
        <p:spPr>
          <a:xfrm>
            <a:off x="4756320" y="5654160"/>
            <a:ext cx="1838880" cy="1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sp>
        <p:nvSpPr>
          <p:cNvPr id="353" name="Textfeld 76"/>
          <p:cNvSpPr/>
          <p:nvPr/>
        </p:nvSpPr>
        <p:spPr>
          <a:xfrm>
            <a:off x="852840" y="1883520"/>
            <a:ext cx="8690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Erfassung des Kontextes durch die Berechnung der Relevanz für jedes Token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Self-Attention - Konzept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1490760" y="1817640"/>
            <a:ext cx="107352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Er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setzte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sich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auf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die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Bank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im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Park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Inhaltsplatzhalter 2"/>
          <p:cNvSpPr/>
          <p:nvPr/>
        </p:nvSpPr>
        <p:spPr>
          <a:xfrm>
            <a:off x="4042080" y="1817640"/>
            <a:ext cx="1073520" cy="435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68333"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Er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setzte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sich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auf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die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Bank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im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Park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357" name="Gerade Verbindung mit Pfeil 5"/>
          <p:cNvCxnSpPr/>
          <p:nvPr/>
        </p:nvCxnSpPr>
        <p:spPr>
          <a:xfrm flipV="1">
            <a:off x="2330640" y="3113280"/>
            <a:ext cx="1712520" cy="189684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58" name="Gerade Verbindung mit Pfeil 6"/>
          <p:cNvCxnSpPr/>
          <p:nvPr/>
        </p:nvCxnSpPr>
        <p:spPr>
          <a:xfrm flipV="1">
            <a:off x="2330640" y="3555720"/>
            <a:ext cx="1712520" cy="145440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59" name="Gerade Verbindung mit Pfeil 9"/>
          <p:cNvCxnSpPr/>
          <p:nvPr/>
        </p:nvCxnSpPr>
        <p:spPr>
          <a:xfrm flipV="1">
            <a:off x="2330640" y="3916800"/>
            <a:ext cx="1712520" cy="109332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60" name="Gerade Verbindung mit Pfeil 12"/>
          <p:cNvCxnSpPr/>
          <p:nvPr/>
        </p:nvCxnSpPr>
        <p:spPr>
          <a:xfrm flipV="1">
            <a:off x="2330640" y="4258080"/>
            <a:ext cx="1712520" cy="752040"/>
          </a:xfrm>
          <a:prstGeom prst="straightConnector1">
            <a:avLst/>
          </a:prstGeom>
          <a:ln w="0">
            <a:solidFill>
              <a:srgbClr val="E97132"/>
            </a:solidFill>
            <a:tailEnd type="triangle" w="med" len="med"/>
          </a:ln>
        </p:spPr>
      </p:cxnSp>
      <p:cxnSp>
        <p:nvCxnSpPr>
          <p:cNvPr id="361" name="Gerade Verbindung mit Pfeil 13"/>
          <p:cNvCxnSpPr/>
          <p:nvPr/>
        </p:nvCxnSpPr>
        <p:spPr>
          <a:xfrm flipV="1">
            <a:off x="2330640" y="4640400"/>
            <a:ext cx="1712520" cy="36972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62" name="Gerade Verbindung mit Pfeil 14"/>
          <p:cNvCxnSpPr/>
          <p:nvPr/>
        </p:nvCxnSpPr>
        <p:spPr>
          <a:xfrm>
            <a:off x="2330640" y="5009040"/>
            <a:ext cx="1712520" cy="1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63" name="Gerade Verbindung mit Pfeil 15"/>
          <p:cNvCxnSpPr/>
          <p:nvPr/>
        </p:nvCxnSpPr>
        <p:spPr>
          <a:xfrm>
            <a:off x="2330640" y="5009040"/>
            <a:ext cx="1712520" cy="38700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64" name="Gerade Verbindung mit Pfeil 24"/>
          <p:cNvCxnSpPr/>
          <p:nvPr/>
        </p:nvCxnSpPr>
        <p:spPr>
          <a:xfrm>
            <a:off x="2330640" y="5009040"/>
            <a:ext cx="1712520" cy="772920"/>
          </a:xfrm>
          <a:prstGeom prst="straightConnector1">
            <a:avLst/>
          </a:prstGeom>
          <a:ln w="0">
            <a:solidFill>
              <a:srgbClr val="E97132"/>
            </a:solidFill>
            <a:tailEnd type="triangle" w="med" len="med"/>
          </a:ln>
        </p:spPr>
      </p:cxnSp>
      <p:pic>
        <p:nvPicPr>
          <p:cNvPr id="365" name="Grafik 19" descr="Bank Silhouette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423360" y="6168960"/>
            <a:ext cx="563040" cy="563040"/>
          </a:xfrm>
          <a:prstGeom prst="rect">
            <a:avLst/>
          </a:prstGeom>
          <a:ln w="0">
            <a:noFill/>
          </a:ln>
        </p:spPr>
      </p:pic>
      <p:pic>
        <p:nvPicPr>
          <p:cNvPr id="366" name="Grafik 20" descr="Parkszenerie Silhouette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3034800" y="6006960"/>
            <a:ext cx="741240" cy="741240"/>
          </a:xfrm>
          <a:prstGeom prst="rect">
            <a:avLst/>
          </a:prstGeom>
          <a:ln w="0">
            <a:noFill/>
          </a:ln>
        </p:spPr>
      </p:pic>
      <p:sp>
        <p:nvSpPr>
          <p:cNvPr id="367" name="Inhaltsplatzhalter 2"/>
          <p:cNvSpPr/>
          <p:nvPr/>
        </p:nvSpPr>
        <p:spPr>
          <a:xfrm>
            <a:off x="7445520" y="1817640"/>
            <a:ext cx="1569600" cy="435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77777"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Sie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überwies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das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Geld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an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die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Bank.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368" name="Gerade Verbindung mit Pfeil 26"/>
          <p:cNvCxnSpPr/>
          <p:nvPr/>
        </p:nvCxnSpPr>
        <p:spPr>
          <a:xfrm flipV="1">
            <a:off x="8427600" y="3971880"/>
            <a:ext cx="1712520" cy="167472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69" name="Gerade Verbindung mit Pfeil 28"/>
          <p:cNvCxnSpPr/>
          <p:nvPr/>
        </p:nvCxnSpPr>
        <p:spPr>
          <a:xfrm flipV="1">
            <a:off x="8427600" y="3644640"/>
            <a:ext cx="1712520" cy="2001960"/>
          </a:xfrm>
          <a:prstGeom prst="straightConnector1">
            <a:avLst/>
          </a:prstGeom>
          <a:ln w="0">
            <a:solidFill>
              <a:srgbClr val="E97132"/>
            </a:solidFill>
            <a:tailEnd type="triangle" w="med" len="med"/>
          </a:ln>
        </p:spPr>
      </p:cxnSp>
      <p:cxnSp>
        <p:nvCxnSpPr>
          <p:cNvPr id="370" name="Gerade Verbindung mit Pfeil 29"/>
          <p:cNvCxnSpPr/>
          <p:nvPr/>
        </p:nvCxnSpPr>
        <p:spPr>
          <a:xfrm flipV="1">
            <a:off x="8427600" y="4808880"/>
            <a:ext cx="1712520" cy="837720"/>
          </a:xfrm>
          <a:prstGeom prst="straightConnector1">
            <a:avLst/>
          </a:prstGeom>
          <a:ln w="0">
            <a:solidFill>
              <a:srgbClr val="E97132"/>
            </a:solidFill>
            <a:tailEnd type="triangle" w="med" len="med"/>
          </a:ln>
        </p:spPr>
      </p:cxnSp>
      <p:cxnSp>
        <p:nvCxnSpPr>
          <p:cNvPr id="371" name="Gerade Verbindung mit Pfeil 30"/>
          <p:cNvCxnSpPr/>
          <p:nvPr/>
        </p:nvCxnSpPr>
        <p:spPr>
          <a:xfrm>
            <a:off x="8427600" y="5645520"/>
            <a:ext cx="1712520" cy="1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72" name="Gerade Verbindung mit Pfeil 31"/>
          <p:cNvCxnSpPr/>
          <p:nvPr/>
        </p:nvCxnSpPr>
        <p:spPr>
          <a:xfrm flipV="1">
            <a:off x="8427600" y="5225040"/>
            <a:ext cx="1712520" cy="42156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73" name="Gerade Verbindung mit Pfeil 32"/>
          <p:cNvCxnSpPr/>
          <p:nvPr/>
        </p:nvCxnSpPr>
        <p:spPr>
          <a:xfrm flipV="1">
            <a:off x="8427600" y="3184560"/>
            <a:ext cx="1712520" cy="246204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374" name="Gerade Verbindung mit Pfeil 33"/>
          <p:cNvCxnSpPr/>
          <p:nvPr/>
        </p:nvCxnSpPr>
        <p:spPr>
          <a:xfrm flipV="1">
            <a:off x="8427600" y="4406760"/>
            <a:ext cx="1712520" cy="1239840"/>
          </a:xfrm>
          <a:prstGeom prst="straightConnector1">
            <a:avLst/>
          </a:prstGeom>
          <a:ln w="0">
            <a:solidFill>
              <a:srgbClr val="E97132"/>
            </a:solidFill>
            <a:tailEnd type="triangle" w="med" len="med"/>
          </a:ln>
        </p:spPr>
      </p:cxnSp>
      <p:sp>
        <p:nvSpPr>
          <p:cNvPr id="375" name="Inhaltsplatzhalter 2"/>
          <p:cNvSpPr/>
          <p:nvPr/>
        </p:nvSpPr>
        <p:spPr>
          <a:xfrm>
            <a:off x="10139400" y="1817640"/>
            <a:ext cx="1710360" cy="435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77777"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Sie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überwies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das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Geld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an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die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Bank.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6" name="Textfeld 66"/>
          <p:cNvSpPr/>
          <p:nvPr/>
        </p:nvSpPr>
        <p:spPr>
          <a:xfrm>
            <a:off x="852840" y="1883520"/>
            <a:ext cx="8690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Erfassung des Kontextes durch die Berechnung der Relevanz für jedes Token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7" name="Textfeld 67"/>
          <p:cNvSpPr/>
          <p:nvPr/>
        </p:nvSpPr>
        <p:spPr>
          <a:xfrm>
            <a:off x="2324880" y="6319080"/>
            <a:ext cx="970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Bank = 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8" name="Textfeld 71"/>
          <p:cNvSpPr/>
          <p:nvPr/>
        </p:nvSpPr>
        <p:spPr>
          <a:xfrm>
            <a:off x="8629920" y="6294960"/>
            <a:ext cx="970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Bank = 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NLP - Vorarbeit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380" name="Gerade Verbindung mit Pfeil 4"/>
          <p:cNvCxnSpPr/>
          <p:nvPr/>
        </p:nvCxnSpPr>
        <p:spPr>
          <a:xfrm>
            <a:off x="4141080" y="5578560"/>
            <a:ext cx="3910320" cy="1080"/>
          </a:xfrm>
          <a:prstGeom prst="straightConnector1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cxnSp>
        <p:nvCxnSpPr>
          <p:cNvPr id="381" name="Gerade Verbindung mit Pfeil 5"/>
          <p:cNvCxnSpPr/>
          <p:nvPr/>
        </p:nvCxnSpPr>
        <p:spPr>
          <a:xfrm flipV="1">
            <a:off x="4293720" y="3246480"/>
            <a:ext cx="1080" cy="2485440"/>
          </a:xfrm>
          <a:prstGeom prst="straightConnector1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sp>
        <p:nvSpPr>
          <p:cNvPr id="382" name="Textfeld 7"/>
          <p:cNvSpPr/>
          <p:nvPr/>
        </p:nvSpPr>
        <p:spPr>
          <a:xfrm>
            <a:off x="7326000" y="5662440"/>
            <a:ext cx="1324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Merkmal 2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3" name="Textfeld 8"/>
          <p:cNvSpPr/>
          <p:nvPr/>
        </p:nvSpPr>
        <p:spPr>
          <a:xfrm>
            <a:off x="3017520" y="2988000"/>
            <a:ext cx="1324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Merkmal 1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84" name="Grafik 24" descr="Fabrik Silhouette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5423760" y="2676240"/>
            <a:ext cx="449280" cy="449280"/>
          </a:xfrm>
          <a:prstGeom prst="rect">
            <a:avLst/>
          </a:prstGeom>
          <a:ln w="0">
            <a:noFill/>
          </a:ln>
        </p:spPr>
      </p:pic>
      <p:pic>
        <p:nvPicPr>
          <p:cNvPr id="385" name="Grafik 26" descr="Zu verkaufen Silhouette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5726520" y="295308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386" name="Grafik 38" descr="Palme Silhouette"/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>
          <a:xfrm>
            <a:off x="7373880" y="4553280"/>
            <a:ext cx="449280" cy="449280"/>
          </a:xfrm>
          <a:prstGeom prst="rect">
            <a:avLst/>
          </a:prstGeom>
          <a:ln w="0">
            <a:noFill/>
          </a:ln>
        </p:spPr>
      </p:pic>
      <p:pic>
        <p:nvPicPr>
          <p:cNvPr id="387" name="Grafik 42" descr="Blume Silhouette"/>
          <p:cNvPicPr/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/>
        </p:blipFill>
        <p:spPr>
          <a:xfrm>
            <a:off x="7719120" y="48085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388" name="Grafik 44" descr="Laubbaum Silhouette"/>
          <p:cNvPicPr/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/>
        </p:blipFill>
        <p:spPr>
          <a:xfrm>
            <a:off x="7864560" y="4387680"/>
            <a:ext cx="465120" cy="465120"/>
          </a:xfrm>
          <a:prstGeom prst="rect">
            <a:avLst/>
          </a:prstGeom>
          <a:ln w="0">
            <a:noFill/>
          </a:ln>
        </p:spPr>
      </p:pic>
      <p:cxnSp>
        <p:nvCxnSpPr>
          <p:cNvPr id="389" name="Gerade Verbindung mit Pfeil 3"/>
          <p:cNvCxnSpPr/>
          <p:nvPr/>
        </p:nvCxnSpPr>
        <p:spPr>
          <a:xfrm flipV="1">
            <a:off x="4293720" y="3892680"/>
            <a:ext cx="2120760" cy="168696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pic>
        <p:nvPicPr>
          <p:cNvPr id="390" name="Grafik 9" descr="Bank Silhouette"/>
          <p:cNvPicPr/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/>
        </p:blipFill>
        <p:spPr>
          <a:xfrm>
            <a:off x="5196600" y="3308040"/>
            <a:ext cx="377280" cy="377280"/>
          </a:xfrm>
          <a:prstGeom prst="rect">
            <a:avLst/>
          </a:prstGeom>
          <a:ln w="0">
            <a:noFill/>
          </a:ln>
        </p:spPr>
      </p:pic>
      <p:cxnSp>
        <p:nvCxnSpPr>
          <p:cNvPr id="391" name="Gerade Verbindung mit Pfeil 11"/>
          <p:cNvCxnSpPr/>
          <p:nvPr/>
        </p:nvCxnSpPr>
        <p:spPr>
          <a:xfrm flipH="1" flipV="1">
            <a:off x="5539320" y="3635280"/>
            <a:ext cx="875160" cy="2584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pic>
        <p:nvPicPr>
          <p:cNvPr id="392" name="Grafik 13" descr="Sparschwein Silhouette"/>
          <p:cNvPicPr/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/>
        </p:blipFill>
        <p:spPr>
          <a:xfrm>
            <a:off x="4699800" y="3601800"/>
            <a:ext cx="309240" cy="309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NLP - Vorarbeit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394" name="Gerade Verbindung mit Pfeil 4"/>
          <p:cNvCxnSpPr/>
          <p:nvPr/>
        </p:nvCxnSpPr>
        <p:spPr>
          <a:xfrm>
            <a:off x="4141080" y="5578560"/>
            <a:ext cx="3910320" cy="1080"/>
          </a:xfrm>
          <a:prstGeom prst="straightConnector1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cxnSp>
        <p:nvCxnSpPr>
          <p:cNvPr id="395" name="Gerade Verbindung mit Pfeil 5"/>
          <p:cNvCxnSpPr/>
          <p:nvPr/>
        </p:nvCxnSpPr>
        <p:spPr>
          <a:xfrm flipV="1">
            <a:off x="4293720" y="3246480"/>
            <a:ext cx="1080" cy="2485440"/>
          </a:xfrm>
          <a:prstGeom prst="straightConnector1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sp>
        <p:nvSpPr>
          <p:cNvPr id="396" name="Textfeld 7"/>
          <p:cNvSpPr/>
          <p:nvPr/>
        </p:nvSpPr>
        <p:spPr>
          <a:xfrm>
            <a:off x="7326000" y="5662440"/>
            <a:ext cx="1324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Merkmal 2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7" name="Textfeld 8"/>
          <p:cNvSpPr/>
          <p:nvPr/>
        </p:nvSpPr>
        <p:spPr>
          <a:xfrm>
            <a:off x="3017520" y="2988000"/>
            <a:ext cx="1324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Merkmal 1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98" name="Grafik 24" descr="Fabrik Silhouette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5423760" y="2676240"/>
            <a:ext cx="449280" cy="449280"/>
          </a:xfrm>
          <a:prstGeom prst="rect">
            <a:avLst/>
          </a:prstGeom>
          <a:ln w="0">
            <a:noFill/>
          </a:ln>
        </p:spPr>
      </p:pic>
      <p:pic>
        <p:nvPicPr>
          <p:cNvPr id="399" name="Grafik 26" descr="Zu verkaufen Silhouette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5726520" y="295308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400" name="Grafik 38" descr="Palme Silhouette"/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>
          <a:xfrm>
            <a:off x="7373880" y="4553280"/>
            <a:ext cx="449280" cy="449280"/>
          </a:xfrm>
          <a:prstGeom prst="rect">
            <a:avLst/>
          </a:prstGeom>
          <a:ln w="0">
            <a:noFill/>
          </a:ln>
        </p:spPr>
      </p:pic>
      <p:pic>
        <p:nvPicPr>
          <p:cNvPr id="401" name="Grafik 42" descr="Blume Silhouette"/>
          <p:cNvPicPr/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/>
        </p:blipFill>
        <p:spPr>
          <a:xfrm>
            <a:off x="7719120" y="48085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402" name="Grafik 44" descr="Laubbaum Silhouette"/>
          <p:cNvPicPr/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/>
        </p:blipFill>
        <p:spPr>
          <a:xfrm>
            <a:off x="7864560" y="4387680"/>
            <a:ext cx="465120" cy="465120"/>
          </a:xfrm>
          <a:prstGeom prst="rect">
            <a:avLst/>
          </a:prstGeom>
          <a:ln w="0">
            <a:noFill/>
          </a:ln>
        </p:spPr>
      </p:pic>
      <p:cxnSp>
        <p:nvCxnSpPr>
          <p:cNvPr id="403" name="Gerade Verbindung mit Pfeil 3"/>
          <p:cNvCxnSpPr/>
          <p:nvPr/>
        </p:nvCxnSpPr>
        <p:spPr>
          <a:xfrm flipV="1">
            <a:off x="4293720" y="3892680"/>
            <a:ext cx="2120760" cy="168696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pic>
        <p:nvPicPr>
          <p:cNvPr id="404" name="Grafik 9" descr="Parkszenerie Silhouette"/>
          <p:cNvPicPr/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/>
        </p:blipFill>
        <p:spPr>
          <a:xfrm>
            <a:off x="7521840" y="3653640"/>
            <a:ext cx="465120" cy="465120"/>
          </a:xfrm>
          <a:prstGeom prst="rect">
            <a:avLst/>
          </a:prstGeom>
          <a:ln w="0">
            <a:noFill/>
          </a:ln>
        </p:spPr>
      </p:pic>
      <p:cxnSp>
        <p:nvCxnSpPr>
          <p:cNvPr id="405" name="Gerade Verbindung mit Pfeil 11"/>
          <p:cNvCxnSpPr/>
          <p:nvPr/>
        </p:nvCxnSpPr>
        <p:spPr>
          <a:xfrm>
            <a:off x="6413400" y="3912120"/>
            <a:ext cx="1108800" cy="3672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pic>
        <p:nvPicPr>
          <p:cNvPr id="406" name="Grafik 15" descr="Regenszenerie Silhouette"/>
          <p:cNvPicPr/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/>
        </p:blipFill>
        <p:spPr>
          <a:xfrm>
            <a:off x="7709040" y="3200400"/>
            <a:ext cx="377280" cy="377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838080" y="27662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Self-Attention- Deep Dive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Agenda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chemeClr val="dk1"/>
                </a:solidFill>
                <a:latin typeface="Aptos"/>
              </a:rPr>
              <a:t>Motivation und Herkunft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chemeClr val="dk1"/>
                </a:solidFill>
                <a:latin typeface="Aptos"/>
              </a:rPr>
              <a:t>NLP - Vorarbeit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chemeClr val="dk1"/>
                </a:solidFill>
                <a:latin typeface="Aptos"/>
              </a:rPr>
              <a:t>Attention Konzept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chemeClr val="dk1"/>
                </a:solidFill>
                <a:latin typeface="Aptos"/>
              </a:rPr>
              <a:t>self-Attention Deep Dive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chemeClr val="dk1"/>
                </a:solidFill>
                <a:latin typeface="Aptos"/>
              </a:rPr>
              <a:t>Transformer Architekturen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chemeClr val="dk1"/>
                </a:solidFill>
                <a:latin typeface="Aptos"/>
              </a:rPr>
              <a:t>Vision Transformer (Vit)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Self-Attention – Deep Dive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chemeClr val="dk1"/>
                </a:solidFill>
                <a:latin typeface="Aptos"/>
              </a:rPr>
              <a:t>Überführung in </a:t>
            </a:r>
            <a:r>
              <a:rPr lang="de-DE" sz="2800" b="1" strike="noStrike" spc="-1" dirty="0">
                <a:solidFill>
                  <a:schemeClr val="dk1"/>
                </a:solidFill>
                <a:latin typeface="Aptos"/>
              </a:rPr>
              <a:t>Queue-</a:t>
            </a:r>
            <a:r>
              <a:rPr lang="de-DE" sz="2800" b="0" strike="noStrike" spc="-1" dirty="0">
                <a:solidFill>
                  <a:schemeClr val="dk1"/>
                </a:solidFill>
                <a:latin typeface="Aptos"/>
              </a:rPr>
              <a:t>, </a:t>
            </a:r>
            <a:r>
              <a:rPr lang="de-DE" sz="2800" b="1" strike="noStrike" spc="-1" dirty="0">
                <a:solidFill>
                  <a:schemeClr val="dk1"/>
                </a:solidFill>
                <a:latin typeface="Aptos"/>
              </a:rPr>
              <a:t>Key-</a:t>
            </a:r>
            <a:r>
              <a:rPr lang="de-DE" sz="2800" b="0" strike="noStrike" spc="-1" dirty="0">
                <a:solidFill>
                  <a:schemeClr val="dk1"/>
                </a:solidFill>
                <a:latin typeface="Aptos"/>
              </a:rPr>
              <a:t> und </a:t>
            </a:r>
            <a:r>
              <a:rPr lang="de-DE" sz="2800" b="1" strike="noStrike" spc="-1" dirty="0" err="1">
                <a:solidFill>
                  <a:schemeClr val="dk1"/>
                </a:solidFill>
                <a:latin typeface="Aptos"/>
              </a:rPr>
              <a:t>Valuevektoren</a:t>
            </a:r>
            <a:endParaRPr lang="de-DE" sz="2800" b="1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chemeClr val="dk1"/>
                </a:solidFill>
                <a:latin typeface="Aptos"/>
              </a:rPr>
              <a:t>lernbare Gewichtsmatrizen des Modells</a:t>
            </a: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10" name="Gruppieren 22"/>
          <p:cNvGrpSpPr/>
          <p:nvPr/>
        </p:nvGrpSpPr>
        <p:grpSpPr>
          <a:xfrm>
            <a:off x="5571720" y="2879280"/>
            <a:ext cx="524160" cy="711000"/>
            <a:chOff x="5571720" y="2879280"/>
            <a:chExt cx="524160" cy="711000"/>
          </a:xfrm>
        </p:grpSpPr>
        <p:sp>
          <p:nvSpPr>
            <p:cNvPr id="411" name="Rechteck 5"/>
            <p:cNvSpPr/>
            <p:nvPr/>
          </p:nvSpPr>
          <p:spPr>
            <a:xfrm rot="5400000">
              <a:off x="5916960" y="28796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12" name="Rechteck 6"/>
            <p:cNvSpPr/>
            <p:nvPr/>
          </p:nvSpPr>
          <p:spPr>
            <a:xfrm rot="5400000">
              <a:off x="5751720" y="28792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13" name="Rechteck 7"/>
            <p:cNvSpPr/>
            <p:nvPr/>
          </p:nvSpPr>
          <p:spPr>
            <a:xfrm rot="5400000">
              <a:off x="5571720" y="28792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14" name="Rechteck 10"/>
            <p:cNvSpPr/>
            <p:nvPr/>
          </p:nvSpPr>
          <p:spPr>
            <a:xfrm rot="5400000">
              <a:off x="5916960" y="30600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15" name="Rechteck 11"/>
            <p:cNvSpPr/>
            <p:nvPr/>
          </p:nvSpPr>
          <p:spPr>
            <a:xfrm rot="5400000">
              <a:off x="5751720" y="30596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16" name="Rechteck 12"/>
            <p:cNvSpPr/>
            <p:nvPr/>
          </p:nvSpPr>
          <p:spPr>
            <a:xfrm rot="5400000">
              <a:off x="5571720" y="30596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17" name="Rechteck 15"/>
            <p:cNvSpPr/>
            <p:nvPr/>
          </p:nvSpPr>
          <p:spPr>
            <a:xfrm rot="5400000">
              <a:off x="5916960" y="32403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18" name="Rechteck 16"/>
            <p:cNvSpPr/>
            <p:nvPr/>
          </p:nvSpPr>
          <p:spPr>
            <a:xfrm rot="5400000">
              <a:off x="5751720" y="32400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19" name="Rechteck 17"/>
            <p:cNvSpPr/>
            <p:nvPr/>
          </p:nvSpPr>
          <p:spPr>
            <a:xfrm rot="5400000">
              <a:off x="5571720" y="32400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20" name="Rechteck 19"/>
            <p:cNvSpPr/>
            <p:nvPr/>
          </p:nvSpPr>
          <p:spPr>
            <a:xfrm rot="5400000">
              <a:off x="5916960" y="34113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21" name="Rechteck 20"/>
            <p:cNvSpPr/>
            <p:nvPr/>
          </p:nvSpPr>
          <p:spPr>
            <a:xfrm rot="5400000">
              <a:off x="5751720" y="34110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22" name="Rechteck 21"/>
            <p:cNvSpPr/>
            <p:nvPr/>
          </p:nvSpPr>
          <p:spPr>
            <a:xfrm rot="5400000">
              <a:off x="5571720" y="34110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423" name="Gruppieren 23"/>
          <p:cNvGrpSpPr/>
          <p:nvPr/>
        </p:nvGrpSpPr>
        <p:grpSpPr>
          <a:xfrm>
            <a:off x="5571720" y="3900960"/>
            <a:ext cx="524160" cy="710640"/>
            <a:chOff x="5571720" y="3900960"/>
            <a:chExt cx="524160" cy="710640"/>
          </a:xfrm>
        </p:grpSpPr>
        <p:sp>
          <p:nvSpPr>
            <p:cNvPr id="424" name="Rechteck 24"/>
            <p:cNvSpPr/>
            <p:nvPr/>
          </p:nvSpPr>
          <p:spPr>
            <a:xfrm rot="5400000">
              <a:off x="5916960" y="3901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25" name="Rechteck 25"/>
            <p:cNvSpPr/>
            <p:nvPr/>
          </p:nvSpPr>
          <p:spPr>
            <a:xfrm rot="5400000">
              <a:off x="5751720" y="390096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26" name="Rechteck 26"/>
            <p:cNvSpPr/>
            <p:nvPr/>
          </p:nvSpPr>
          <p:spPr>
            <a:xfrm rot="5400000">
              <a:off x="5571720" y="390096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27" name="Rechteck 27"/>
            <p:cNvSpPr/>
            <p:nvPr/>
          </p:nvSpPr>
          <p:spPr>
            <a:xfrm rot="5400000">
              <a:off x="5916960" y="40816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28" name="Rechteck 28"/>
            <p:cNvSpPr/>
            <p:nvPr/>
          </p:nvSpPr>
          <p:spPr>
            <a:xfrm rot="5400000">
              <a:off x="5751720" y="4081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29" name="Rechteck 29"/>
            <p:cNvSpPr/>
            <p:nvPr/>
          </p:nvSpPr>
          <p:spPr>
            <a:xfrm rot="5400000">
              <a:off x="5571720" y="4081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30" name="Rechteck 30"/>
            <p:cNvSpPr/>
            <p:nvPr/>
          </p:nvSpPr>
          <p:spPr>
            <a:xfrm rot="5400000">
              <a:off x="5916960" y="42616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31" name="Rechteck 31"/>
            <p:cNvSpPr/>
            <p:nvPr/>
          </p:nvSpPr>
          <p:spPr>
            <a:xfrm rot="5400000">
              <a:off x="5751720" y="4261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32" name="Rechteck 32"/>
            <p:cNvSpPr/>
            <p:nvPr/>
          </p:nvSpPr>
          <p:spPr>
            <a:xfrm rot="5400000">
              <a:off x="5571720" y="4261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33" name="Rechteck 33"/>
            <p:cNvSpPr/>
            <p:nvPr/>
          </p:nvSpPr>
          <p:spPr>
            <a:xfrm rot="5400000">
              <a:off x="5916960" y="44326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34" name="Rechteck 34"/>
            <p:cNvSpPr/>
            <p:nvPr/>
          </p:nvSpPr>
          <p:spPr>
            <a:xfrm rot="5400000">
              <a:off x="5751720" y="4432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35" name="Rechteck 35"/>
            <p:cNvSpPr/>
            <p:nvPr/>
          </p:nvSpPr>
          <p:spPr>
            <a:xfrm rot="5400000">
              <a:off x="5571720" y="4432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436" name="Gruppieren 36"/>
          <p:cNvGrpSpPr/>
          <p:nvPr/>
        </p:nvGrpSpPr>
        <p:grpSpPr>
          <a:xfrm>
            <a:off x="5571720" y="4922280"/>
            <a:ext cx="524160" cy="711000"/>
            <a:chOff x="5571720" y="4922280"/>
            <a:chExt cx="524160" cy="711000"/>
          </a:xfrm>
        </p:grpSpPr>
        <p:sp>
          <p:nvSpPr>
            <p:cNvPr id="437" name="Rechteck 37"/>
            <p:cNvSpPr/>
            <p:nvPr/>
          </p:nvSpPr>
          <p:spPr>
            <a:xfrm rot="5400000">
              <a:off x="5916960" y="49226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38" name="Rechteck 38"/>
            <p:cNvSpPr/>
            <p:nvPr/>
          </p:nvSpPr>
          <p:spPr>
            <a:xfrm rot="5400000">
              <a:off x="5751720" y="49222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39" name="Rechteck 39"/>
            <p:cNvSpPr/>
            <p:nvPr/>
          </p:nvSpPr>
          <p:spPr>
            <a:xfrm rot="5400000">
              <a:off x="5571720" y="49222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40" name="Rechteck 40"/>
            <p:cNvSpPr/>
            <p:nvPr/>
          </p:nvSpPr>
          <p:spPr>
            <a:xfrm rot="5400000">
              <a:off x="5916960" y="51030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41" name="Rechteck 41"/>
            <p:cNvSpPr/>
            <p:nvPr/>
          </p:nvSpPr>
          <p:spPr>
            <a:xfrm rot="5400000">
              <a:off x="5751720" y="51026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42" name="Rechteck 42"/>
            <p:cNvSpPr/>
            <p:nvPr/>
          </p:nvSpPr>
          <p:spPr>
            <a:xfrm rot="5400000">
              <a:off x="5571720" y="51026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43" name="Rechteck 43"/>
            <p:cNvSpPr/>
            <p:nvPr/>
          </p:nvSpPr>
          <p:spPr>
            <a:xfrm rot="5400000">
              <a:off x="5916960" y="528336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44" name="Rechteck 44"/>
            <p:cNvSpPr/>
            <p:nvPr/>
          </p:nvSpPr>
          <p:spPr>
            <a:xfrm rot="5400000">
              <a:off x="5751720" y="52830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45" name="Rechteck 45"/>
            <p:cNvSpPr/>
            <p:nvPr/>
          </p:nvSpPr>
          <p:spPr>
            <a:xfrm rot="5400000">
              <a:off x="5571720" y="52830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46" name="Rechteck 46"/>
            <p:cNvSpPr/>
            <p:nvPr/>
          </p:nvSpPr>
          <p:spPr>
            <a:xfrm rot="5400000">
              <a:off x="5916960" y="545436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47" name="Rechteck 47"/>
            <p:cNvSpPr/>
            <p:nvPr/>
          </p:nvSpPr>
          <p:spPr>
            <a:xfrm rot="5400000">
              <a:off x="5751720" y="54540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48" name="Rechteck 48"/>
            <p:cNvSpPr/>
            <p:nvPr/>
          </p:nvSpPr>
          <p:spPr>
            <a:xfrm rot="5400000">
              <a:off x="5571720" y="54540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Textfeld 50"/>
              <p:cNvSpPr txBox="1"/>
              <p:nvPr/>
            </p:nvSpPr>
            <p:spPr>
              <a:xfrm>
                <a:off x="6244560" y="3058560"/>
                <a:ext cx="365400" cy="29556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Textfeld 77"/>
              <p:cNvSpPr txBox="1"/>
              <p:nvPr/>
            </p:nvSpPr>
            <p:spPr>
              <a:xfrm>
                <a:off x="6244560" y="4090320"/>
                <a:ext cx="370800" cy="27576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Textfeld 78"/>
              <p:cNvSpPr txBox="1"/>
              <p:nvPr/>
            </p:nvSpPr>
            <p:spPr>
              <a:xfrm>
                <a:off x="6244560" y="5102280"/>
                <a:ext cx="359640" cy="27576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2" name="Textfeld 91"/>
              <p:cNvSpPr txBox="1"/>
              <p:nvPr/>
            </p:nvSpPr>
            <p:spPr>
              <a:xfrm>
                <a:off x="4991040" y="3059640"/>
                <a:ext cx="3952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Textfeld 92"/>
              <p:cNvSpPr txBox="1"/>
              <p:nvPr/>
            </p:nvSpPr>
            <p:spPr>
              <a:xfrm>
                <a:off x="4991040" y="4095000"/>
                <a:ext cx="3952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4" name="Textfeld 93"/>
              <p:cNvSpPr txBox="1"/>
              <p:nvPr/>
            </p:nvSpPr>
            <p:spPr>
              <a:xfrm>
                <a:off x="4991040" y="5130720"/>
                <a:ext cx="3952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cxnSp>
        <p:nvCxnSpPr>
          <p:cNvPr id="455" name="Gerade Verbindung mit Pfeil 95"/>
          <p:cNvCxnSpPr/>
          <p:nvPr/>
        </p:nvCxnSpPr>
        <p:spPr>
          <a:xfrm flipV="1">
            <a:off x="4316040" y="3410640"/>
            <a:ext cx="727560" cy="883800"/>
          </a:xfrm>
          <a:prstGeom prst="straightConnector1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cxnSp>
        <p:nvCxnSpPr>
          <p:cNvPr id="456" name="Gerade Verbindung mit Pfeil 96"/>
          <p:cNvCxnSpPr>
            <a:endCxn id="453" idx="1"/>
          </p:cNvCxnSpPr>
          <p:nvPr/>
        </p:nvCxnSpPr>
        <p:spPr>
          <a:xfrm flipV="1">
            <a:off x="4316040" y="4278960"/>
            <a:ext cx="675360" cy="15480"/>
          </a:xfrm>
          <a:prstGeom prst="straightConnector1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cxnSp>
        <p:nvCxnSpPr>
          <p:cNvPr id="457" name="Gerade Verbindung mit Pfeil 99"/>
          <p:cNvCxnSpPr/>
          <p:nvPr/>
        </p:nvCxnSpPr>
        <p:spPr>
          <a:xfrm>
            <a:off x="4316040" y="4293360"/>
            <a:ext cx="709920" cy="851760"/>
          </a:xfrm>
          <a:prstGeom prst="straightConnector1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sp>
        <p:nvSpPr>
          <p:cNvPr id="458" name="Rechteck 110"/>
          <p:cNvSpPr/>
          <p:nvPr/>
        </p:nvSpPr>
        <p:spPr>
          <a:xfrm rot="5400000">
            <a:off x="7949160" y="3174840"/>
            <a:ext cx="178920" cy="1789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1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459" name="Rechteck 111"/>
          <p:cNvSpPr/>
          <p:nvPr/>
        </p:nvSpPr>
        <p:spPr>
          <a:xfrm rot="5400000">
            <a:off x="7783920" y="3174480"/>
            <a:ext cx="178920" cy="1789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460" name="Rechteck 112"/>
          <p:cNvSpPr/>
          <p:nvPr/>
        </p:nvSpPr>
        <p:spPr>
          <a:xfrm rot="5400000">
            <a:off x="7603920" y="3174480"/>
            <a:ext cx="178920" cy="1789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461" name="Rechteck 122"/>
          <p:cNvSpPr/>
          <p:nvPr/>
        </p:nvSpPr>
        <p:spPr>
          <a:xfrm rot="5400000">
            <a:off x="7949160" y="5155200"/>
            <a:ext cx="178920" cy="178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1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462" name="Rechteck 123"/>
          <p:cNvSpPr/>
          <p:nvPr/>
        </p:nvSpPr>
        <p:spPr>
          <a:xfrm rot="5400000">
            <a:off x="7783920" y="5154840"/>
            <a:ext cx="178920" cy="178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463" name="Rechteck 124"/>
          <p:cNvSpPr/>
          <p:nvPr/>
        </p:nvSpPr>
        <p:spPr>
          <a:xfrm rot="5400000">
            <a:off x="7603920" y="5154840"/>
            <a:ext cx="178920" cy="178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464" name="Rechteck 125"/>
          <p:cNvSpPr/>
          <p:nvPr/>
        </p:nvSpPr>
        <p:spPr>
          <a:xfrm rot="5400000">
            <a:off x="7949160" y="4196160"/>
            <a:ext cx="178920" cy="1789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1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465" name="Rechteck 126"/>
          <p:cNvSpPr/>
          <p:nvPr/>
        </p:nvSpPr>
        <p:spPr>
          <a:xfrm rot="5400000">
            <a:off x="7783920" y="4195800"/>
            <a:ext cx="178920" cy="1789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466" name="Rechteck 127"/>
          <p:cNvSpPr/>
          <p:nvPr/>
        </p:nvSpPr>
        <p:spPr>
          <a:xfrm rot="5400000">
            <a:off x="7603920" y="4195800"/>
            <a:ext cx="178920" cy="1789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feld 129"/>
              <p:cNvSpPr txBox="1"/>
              <p:nvPr/>
            </p:nvSpPr>
            <p:spPr>
              <a:xfrm>
                <a:off x="6855120" y="3101040"/>
                <a:ext cx="218520" cy="27576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feld 130"/>
              <p:cNvSpPr txBox="1"/>
              <p:nvPr/>
            </p:nvSpPr>
            <p:spPr>
              <a:xfrm>
                <a:off x="6852240" y="5081760"/>
                <a:ext cx="218520" cy="27576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9" name="Textfeld 131"/>
              <p:cNvSpPr txBox="1"/>
              <p:nvPr/>
            </p:nvSpPr>
            <p:spPr>
              <a:xfrm>
                <a:off x="6718680" y="4108680"/>
                <a:ext cx="501120" cy="27576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Textfeld 132"/>
              <p:cNvSpPr txBox="1"/>
              <p:nvPr/>
            </p:nvSpPr>
            <p:spPr>
              <a:xfrm>
                <a:off x="7243200" y="5042520"/>
                <a:ext cx="4273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" name="Textfeld 133"/>
              <p:cNvSpPr txBox="1"/>
              <p:nvPr/>
            </p:nvSpPr>
            <p:spPr>
              <a:xfrm>
                <a:off x="7219800" y="4069440"/>
                <a:ext cx="4312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2" name="Textfeld 134"/>
              <p:cNvSpPr txBox="1"/>
              <p:nvPr/>
            </p:nvSpPr>
            <p:spPr>
              <a:xfrm>
                <a:off x="7212240" y="3048480"/>
                <a:ext cx="4251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473" name="Gruppieren 14"/>
          <p:cNvGrpSpPr/>
          <p:nvPr/>
        </p:nvGrpSpPr>
        <p:grpSpPr>
          <a:xfrm>
            <a:off x="1240200" y="4798440"/>
            <a:ext cx="704520" cy="179280"/>
            <a:chOff x="1240200" y="4798440"/>
            <a:chExt cx="704520" cy="179280"/>
          </a:xfrm>
        </p:grpSpPr>
        <p:sp>
          <p:nvSpPr>
            <p:cNvPr id="474" name="Rechteck 18"/>
            <p:cNvSpPr/>
            <p:nvPr/>
          </p:nvSpPr>
          <p:spPr>
            <a:xfrm rot="5400000">
              <a:off x="1765800" y="47984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75" name="Rechteck 49"/>
            <p:cNvSpPr/>
            <p:nvPr/>
          </p:nvSpPr>
          <p:spPr>
            <a:xfrm rot="5400000">
              <a:off x="1585800" y="47988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76" name="Rechteck 51"/>
            <p:cNvSpPr/>
            <p:nvPr/>
          </p:nvSpPr>
          <p:spPr>
            <a:xfrm rot="5400000">
              <a:off x="1420200" y="47984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77" name="Rechteck 52"/>
            <p:cNvSpPr/>
            <p:nvPr/>
          </p:nvSpPr>
          <p:spPr>
            <a:xfrm rot="5400000">
              <a:off x="1240200" y="47984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478" name="Gruppieren 53"/>
          <p:cNvGrpSpPr/>
          <p:nvPr/>
        </p:nvGrpSpPr>
        <p:grpSpPr>
          <a:xfrm>
            <a:off x="1240200" y="3652200"/>
            <a:ext cx="704520" cy="179280"/>
            <a:chOff x="1240200" y="3652200"/>
            <a:chExt cx="704520" cy="179280"/>
          </a:xfrm>
        </p:grpSpPr>
        <p:sp>
          <p:nvSpPr>
            <p:cNvPr id="479" name="Rechteck 54"/>
            <p:cNvSpPr/>
            <p:nvPr/>
          </p:nvSpPr>
          <p:spPr>
            <a:xfrm rot="5400000">
              <a:off x="1765800" y="36522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80" name="Rechteck 55"/>
            <p:cNvSpPr/>
            <p:nvPr/>
          </p:nvSpPr>
          <p:spPr>
            <a:xfrm rot="5400000">
              <a:off x="1585800" y="36525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81" name="Rechteck 56"/>
            <p:cNvSpPr/>
            <p:nvPr/>
          </p:nvSpPr>
          <p:spPr>
            <a:xfrm rot="5400000">
              <a:off x="1420200" y="36522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82" name="Rechteck 57"/>
            <p:cNvSpPr/>
            <p:nvPr/>
          </p:nvSpPr>
          <p:spPr>
            <a:xfrm rot="5400000">
              <a:off x="1240200" y="36522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483" name="Gruppieren 58"/>
          <p:cNvGrpSpPr/>
          <p:nvPr/>
        </p:nvGrpSpPr>
        <p:grpSpPr>
          <a:xfrm>
            <a:off x="1240200" y="4032000"/>
            <a:ext cx="704520" cy="179280"/>
            <a:chOff x="1240200" y="4032000"/>
            <a:chExt cx="704520" cy="179280"/>
          </a:xfrm>
        </p:grpSpPr>
        <p:sp>
          <p:nvSpPr>
            <p:cNvPr id="484" name="Rechteck 59"/>
            <p:cNvSpPr/>
            <p:nvPr/>
          </p:nvSpPr>
          <p:spPr>
            <a:xfrm rot="5400000">
              <a:off x="1765800" y="40320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85" name="Rechteck 60"/>
            <p:cNvSpPr/>
            <p:nvPr/>
          </p:nvSpPr>
          <p:spPr>
            <a:xfrm rot="5400000">
              <a:off x="1585800" y="40323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86" name="Rechteck 61"/>
            <p:cNvSpPr/>
            <p:nvPr/>
          </p:nvSpPr>
          <p:spPr>
            <a:xfrm rot="5400000">
              <a:off x="1420200" y="40320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87" name="Rechteck 62"/>
            <p:cNvSpPr/>
            <p:nvPr/>
          </p:nvSpPr>
          <p:spPr>
            <a:xfrm rot="5400000">
              <a:off x="1240200" y="40320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Textfeld 94"/>
              <p:cNvSpPr txBox="1"/>
              <p:nvPr/>
            </p:nvSpPr>
            <p:spPr>
              <a:xfrm>
                <a:off x="839160" y="353664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9" name="Textfeld 97"/>
              <p:cNvSpPr txBox="1"/>
              <p:nvPr/>
            </p:nvSpPr>
            <p:spPr>
              <a:xfrm>
                <a:off x="839160" y="3911760"/>
                <a:ext cx="4532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0" name="Textfeld 104"/>
              <p:cNvSpPr txBox="1"/>
              <p:nvPr/>
            </p:nvSpPr>
            <p:spPr>
              <a:xfrm>
                <a:off x="839160" y="4673160"/>
                <a:ext cx="4726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491" name="Gruppieren 105"/>
          <p:cNvGrpSpPr/>
          <p:nvPr/>
        </p:nvGrpSpPr>
        <p:grpSpPr>
          <a:xfrm>
            <a:off x="3274560" y="4189680"/>
            <a:ext cx="704520" cy="179280"/>
            <a:chOff x="3274560" y="4189680"/>
            <a:chExt cx="704520" cy="179280"/>
          </a:xfrm>
        </p:grpSpPr>
        <p:sp>
          <p:nvSpPr>
            <p:cNvPr id="492" name="Rechteck 106"/>
            <p:cNvSpPr/>
            <p:nvPr/>
          </p:nvSpPr>
          <p:spPr>
            <a:xfrm rot="5400000">
              <a:off x="3800160" y="41896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93" name="Rechteck 107"/>
            <p:cNvSpPr/>
            <p:nvPr/>
          </p:nvSpPr>
          <p:spPr>
            <a:xfrm rot="5400000">
              <a:off x="3620160" y="41900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94" name="Rechteck 108"/>
            <p:cNvSpPr/>
            <p:nvPr/>
          </p:nvSpPr>
          <p:spPr>
            <a:xfrm rot="5400000">
              <a:off x="3454560" y="41896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495" name="Rechteck 109"/>
            <p:cNvSpPr/>
            <p:nvPr/>
          </p:nvSpPr>
          <p:spPr>
            <a:xfrm rot="5400000">
              <a:off x="3274560" y="41896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6" name="Textfeld 113"/>
              <p:cNvSpPr txBox="1"/>
              <p:nvPr/>
            </p:nvSpPr>
            <p:spPr>
              <a:xfrm>
                <a:off x="2865240" y="4090320"/>
                <a:ext cx="4258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497" name="Textfeld 114"/>
          <p:cNvSpPr/>
          <p:nvPr/>
        </p:nvSpPr>
        <p:spPr>
          <a:xfrm rot="5400000">
            <a:off x="1467360" y="4345920"/>
            <a:ext cx="361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…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Self-Attention – Deep Dive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500" name="Gruppieren 156"/>
          <p:cNvGrpSpPr/>
          <p:nvPr/>
        </p:nvGrpSpPr>
        <p:grpSpPr>
          <a:xfrm>
            <a:off x="3850200" y="3963600"/>
            <a:ext cx="524160" cy="179280"/>
            <a:chOff x="3850200" y="3963600"/>
            <a:chExt cx="524160" cy="179280"/>
          </a:xfrm>
        </p:grpSpPr>
        <p:sp>
          <p:nvSpPr>
            <p:cNvPr id="501" name="Rechteck 82"/>
            <p:cNvSpPr/>
            <p:nvPr/>
          </p:nvSpPr>
          <p:spPr>
            <a:xfrm rot="5400000">
              <a:off x="4195440" y="39639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02" name="Rechteck 83"/>
            <p:cNvSpPr/>
            <p:nvPr/>
          </p:nvSpPr>
          <p:spPr>
            <a:xfrm rot="5400000">
              <a:off x="403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03" name="Rechteck 84"/>
            <p:cNvSpPr/>
            <p:nvPr/>
          </p:nvSpPr>
          <p:spPr>
            <a:xfrm rot="5400000">
              <a:off x="385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504" name="Gruppieren 154"/>
          <p:cNvGrpSpPr/>
          <p:nvPr/>
        </p:nvGrpSpPr>
        <p:grpSpPr>
          <a:xfrm>
            <a:off x="3850200" y="4746600"/>
            <a:ext cx="555120" cy="179280"/>
            <a:chOff x="3850200" y="4746600"/>
            <a:chExt cx="555120" cy="179280"/>
          </a:xfrm>
        </p:grpSpPr>
        <p:sp>
          <p:nvSpPr>
            <p:cNvPr id="505" name="Rechteck 114"/>
            <p:cNvSpPr/>
            <p:nvPr/>
          </p:nvSpPr>
          <p:spPr>
            <a:xfrm rot="5400000">
              <a:off x="4210560" y="4731120"/>
              <a:ext cx="179280" cy="209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06" name="Rechteck 115"/>
            <p:cNvSpPr/>
            <p:nvPr/>
          </p:nvSpPr>
          <p:spPr>
            <a:xfrm rot="5400000">
              <a:off x="4030200" y="47466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07" name="Rechteck 116"/>
            <p:cNvSpPr/>
            <p:nvPr/>
          </p:nvSpPr>
          <p:spPr>
            <a:xfrm rot="5400000">
              <a:off x="3850200" y="47466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508" name="Gruppieren 155"/>
          <p:cNvGrpSpPr/>
          <p:nvPr/>
        </p:nvGrpSpPr>
        <p:grpSpPr>
          <a:xfrm>
            <a:off x="3850200" y="4354920"/>
            <a:ext cx="524160" cy="179640"/>
            <a:chOff x="3850200" y="4354920"/>
            <a:chExt cx="524160" cy="179640"/>
          </a:xfrm>
        </p:grpSpPr>
        <p:sp>
          <p:nvSpPr>
            <p:cNvPr id="509" name="Rechteck 117"/>
            <p:cNvSpPr/>
            <p:nvPr/>
          </p:nvSpPr>
          <p:spPr>
            <a:xfrm rot="5400000">
              <a:off x="4195440" y="43556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10" name="Rechteck 118"/>
            <p:cNvSpPr/>
            <p:nvPr/>
          </p:nvSpPr>
          <p:spPr>
            <a:xfrm rot="5400000">
              <a:off x="4030200" y="43549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11" name="Rechteck 119"/>
            <p:cNvSpPr/>
            <p:nvPr/>
          </p:nvSpPr>
          <p:spPr>
            <a:xfrm rot="5400000">
              <a:off x="3850200" y="43549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2" name="Textfeld 120"/>
              <p:cNvSpPr txBox="1"/>
              <p:nvPr/>
            </p:nvSpPr>
            <p:spPr>
              <a:xfrm>
                <a:off x="3292200" y="4621680"/>
                <a:ext cx="4600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3" name="Textfeld 121"/>
              <p:cNvSpPr txBox="1"/>
              <p:nvPr/>
            </p:nvSpPr>
            <p:spPr>
              <a:xfrm>
                <a:off x="3292200" y="4230360"/>
                <a:ext cx="4640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4" name="Textfeld 128"/>
              <p:cNvSpPr txBox="1"/>
              <p:nvPr/>
            </p:nvSpPr>
            <p:spPr>
              <a:xfrm>
                <a:off x="3292200" y="3838680"/>
                <a:ext cx="4579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515" name="Gruppieren 135"/>
          <p:cNvGrpSpPr/>
          <p:nvPr/>
        </p:nvGrpSpPr>
        <p:grpSpPr>
          <a:xfrm>
            <a:off x="6865200" y="3558600"/>
            <a:ext cx="704160" cy="179280"/>
            <a:chOff x="6865200" y="3558600"/>
            <a:chExt cx="704160" cy="179280"/>
          </a:xfrm>
        </p:grpSpPr>
        <p:sp>
          <p:nvSpPr>
            <p:cNvPr id="516" name="Rechteck 136"/>
            <p:cNvSpPr/>
            <p:nvPr/>
          </p:nvSpPr>
          <p:spPr>
            <a:xfrm rot="5400000">
              <a:off x="739044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17" name="Rechteck 137"/>
            <p:cNvSpPr/>
            <p:nvPr/>
          </p:nvSpPr>
          <p:spPr>
            <a:xfrm rot="5400000">
              <a:off x="721044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18" name="Rechteck 138"/>
            <p:cNvSpPr/>
            <p:nvPr/>
          </p:nvSpPr>
          <p:spPr>
            <a:xfrm rot="5400000">
              <a:off x="704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19" name="Rechteck 139"/>
            <p:cNvSpPr/>
            <p:nvPr/>
          </p:nvSpPr>
          <p:spPr>
            <a:xfrm rot="5400000">
              <a:off x="686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520" name="Gruppieren 140"/>
          <p:cNvGrpSpPr/>
          <p:nvPr/>
        </p:nvGrpSpPr>
        <p:grpSpPr>
          <a:xfrm>
            <a:off x="3774600" y="3571920"/>
            <a:ext cx="704520" cy="179280"/>
            <a:chOff x="3774600" y="3571920"/>
            <a:chExt cx="704520" cy="179280"/>
          </a:xfrm>
        </p:grpSpPr>
        <p:sp>
          <p:nvSpPr>
            <p:cNvPr id="521" name="Rechteck 141"/>
            <p:cNvSpPr/>
            <p:nvPr/>
          </p:nvSpPr>
          <p:spPr>
            <a:xfrm rot="5400000">
              <a:off x="43002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22" name="Rechteck 142"/>
            <p:cNvSpPr/>
            <p:nvPr/>
          </p:nvSpPr>
          <p:spPr>
            <a:xfrm rot="5400000">
              <a:off x="4120200" y="35722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23" name="Rechteck 143"/>
            <p:cNvSpPr/>
            <p:nvPr/>
          </p:nvSpPr>
          <p:spPr>
            <a:xfrm rot="5400000">
              <a:off x="395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24" name="Rechteck 144"/>
            <p:cNvSpPr/>
            <p:nvPr/>
          </p:nvSpPr>
          <p:spPr>
            <a:xfrm rot="5400000">
              <a:off x="377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525" name="Gruppieren 145"/>
          <p:cNvGrpSpPr/>
          <p:nvPr/>
        </p:nvGrpSpPr>
        <p:grpSpPr>
          <a:xfrm>
            <a:off x="5200200" y="3558600"/>
            <a:ext cx="704520" cy="179640"/>
            <a:chOff x="5200200" y="3558600"/>
            <a:chExt cx="704520" cy="179640"/>
          </a:xfrm>
        </p:grpSpPr>
        <p:sp>
          <p:nvSpPr>
            <p:cNvPr id="526" name="Rechteck 146"/>
            <p:cNvSpPr/>
            <p:nvPr/>
          </p:nvSpPr>
          <p:spPr>
            <a:xfrm rot="5400000">
              <a:off x="57258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27" name="Rechteck 147"/>
            <p:cNvSpPr/>
            <p:nvPr/>
          </p:nvSpPr>
          <p:spPr>
            <a:xfrm rot="5400000">
              <a:off x="5544360" y="3559320"/>
              <a:ext cx="179640" cy="17784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28" name="Rechteck 148"/>
            <p:cNvSpPr/>
            <p:nvPr/>
          </p:nvSpPr>
          <p:spPr>
            <a:xfrm rot="5400000">
              <a:off x="538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29" name="Rechteck 149"/>
            <p:cNvSpPr/>
            <p:nvPr/>
          </p:nvSpPr>
          <p:spPr>
            <a:xfrm rot="5400000">
              <a:off x="520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0" name="Textfeld 150"/>
              <p:cNvSpPr txBox="1"/>
              <p:nvPr/>
            </p:nvSpPr>
            <p:spPr>
              <a:xfrm>
                <a:off x="3292200" y="344700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1" name="Textfeld 151"/>
              <p:cNvSpPr txBox="1"/>
              <p:nvPr/>
            </p:nvSpPr>
            <p:spPr>
              <a:xfrm>
                <a:off x="4817520" y="3442680"/>
                <a:ext cx="4532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" name="Textfeld 152"/>
              <p:cNvSpPr txBox="1"/>
              <p:nvPr/>
            </p:nvSpPr>
            <p:spPr>
              <a:xfrm>
                <a:off x="6464160" y="3433680"/>
                <a:ext cx="4726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533" name="Textfeld 153"/>
          <p:cNvSpPr/>
          <p:nvPr/>
        </p:nvSpPr>
        <p:spPr>
          <a:xfrm>
            <a:off x="6038640" y="3412440"/>
            <a:ext cx="3618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…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534" name="Gruppieren 157"/>
          <p:cNvGrpSpPr/>
          <p:nvPr/>
        </p:nvGrpSpPr>
        <p:grpSpPr>
          <a:xfrm>
            <a:off x="5282280" y="3962880"/>
            <a:ext cx="524160" cy="179280"/>
            <a:chOff x="5282280" y="3962880"/>
            <a:chExt cx="524160" cy="179280"/>
          </a:xfrm>
        </p:grpSpPr>
        <p:sp>
          <p:nvSpPr>
            <p:cNvPr id="535" name="Rechteck 158"/>
            <p:cNvSpPr/>
            <p:nvPr/>
          </p:nvSpPr>
          <p:spPr>
            <a:xfrm rot="5400000">
              <a:off x="5627520" y="39632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36" name="Rechteck 159"/>
            <p:cNvSpPr/>
            <p:nvPr/>
          </p:nvSpPr>
          <p:spPr>
            <a:xfrm rot="5400000">
              <a:off x="546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37" name="Rechteck 160"/>
            <p:cNvSpPr/>
            <p:nvPr/>
          </p:nvSpPr>
          <p:spPr>
            <a:xfrm rot="5400000">
              <a:off x="528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538" name="Gruppieren 161"/>
          <p:cNvGrpSpPr/>
          <p:nvPr/>
        </p:nvGrpSpPr>
        <p:grpSpPr>
          <a:xfrm>
            <a:off x="5282280" y="4745880"/>
            <a:ext cx="555120" cy="179280"/>
            <a:chOff x="5282280" y="4745880"/>
            <a:chExt cx="555120" cy="179280"/>
          </a:xfrm>
        </p:grpSpPr>
        <p:sp>
          <p:nvSpPr>
            <p:cNvPr id="539" name="Rechteck 162"/>
            <p:cNvSpPr/>
            <p:nvPr/>
          </p:nvSpPr>
          <p:spPr>
            <a:xfrm rot="5400000">
              <a:off x="5642640" y="4730400"/>
              <a:ext cx="179280" cy="209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40" name="Rechteck 163"/>
            <p:cNvSpPr/>
            <p:nvPr/>
          </p:nvSpPr>
          <p:spPr>
            <a:xfrm rot="5400000">
              <a:off x="5462280" y="47458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41" name="Rechteck 164"/>
            <p:cNvSpPr/>
            <p:nvPr/>
          </p:nvSpPr>
          <p:spPr>
            <a:xfrm rot="5400000">
              <a:off x="5282280" y="47458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542" name="Gruppieren 165"/>
          <p:cNvGrpSpPr/>
          <p:nvPr/>
        </p:nvGrpSpPr>
        <p:grpSpPr>
          <a:xfrm>
            <a:off x="5282280" y="4354560"/>
            <a:ext cx="524160" cy="179280"/>
            <a:chOff x="5282280" y="4354560"/>
            <a:chExt cx="524160" cy="179280"/>
          </a:xfrm>
        </p:grpSpPr>
        <p:sp>
          <p:nvSpPr>
            <p:cNvPr id="543" name="Rechteck 166"/>
            <p:cNvSpPr/>
            <p:nvPr/>
          </p:nvSpPr>
          <p:spPr>
            <a:xfrm rot="5400000">
              <a:off x="5627520" y="43549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44" name="Rechteck 167"/>
            <p:cNvSpPr/>
            <p:nvPr/>
          </p:nvSpPr>
          <p:spPr>
            <a:xfrm rot="5400000">
              <a:off x="5462280" y="435456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45" name="Rechteck 168"/>
            <p:cNvSpPr/>
            <p:nvPr/>
          </p:nvSpPr>
          <p:spPr>
            <a:xfrm rot="5400000">
              <a:off x="5282280" y="435456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546" name="Gruppieren 169"/>
          <p:cNvGrpSpPr/>
          <p:nvPr/>
        </p:nvGrpSpPr>
        <p:grpSpPr>
          <a:xfrm>
            <a:off x="6961680" y="3962520"/>
            <a:ext cx="524160" cy="179280"/>
            <a:chOff x="6961680" y="3962520"/>
            <a:chExt cx="524160" cy="179280"/>
          </a:xfrm>
        </p:grpSpPr>
        <p:sp>
          <p:nvSpPr>
            <p:cNvPr id="547" name="Rechteck 170"/>
            <p:cNvSpPr/>
            <p:nvPr/>
          </p:nvSpPr>
          <p:spPr>
            <a:xfrm rot="5400000">
              <a:off x="730692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48" name="Rechteck 171"/>
            <p:cNvSpPr/>
            <p:nvPr/>
          </p:nvSpPr>
          <p:spPr>
            <a:xfrm rot="5400000">
              <a:off x="714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49" name="Rechteck 172"/>
            <p:cNvSpPr/>
            <p:nvPr/>
          </p:nvSpPr>
          <p:spPr>
            <a:xfrm rot="5400000">
              <a:off x="696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550" name="Gruppieren 173"/>
          <p:cNvGrpSpPr/>
          <p:nvPr/>
        </p:nvGrpSpPr>
        <p:grpSpPr>
          <a:xfrm>
            <a:off x="6961680" y="4745520"/>
            <a:ext cx="555120" cy="179280"/>
            <a:chOff x="6961680" y="4745520"/>
            <a:chExt cx="555120" cy="179280"/>
          </a:xfrm>
        </p:grpSpPr>
        <p:sp>
          <p:nvSpPr>
            <p:cNvPr id="551" name="Rechteck 174"/>
            <p:cNvSpPr/>
            <p:nvPr/>
          </p:nvSpPr>
          <p:spPr>
            <a:xfrm rot="5400000">
              <a:off x="7322040" y="4730040"/>
              <a:ext cx="179280" cy="209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52" name="Rechteck 175"/>
            <p:cNvSpPr/>
            <p:nvPr/>
          </p:nvSpPr>
          <p:spPr>
            <a:xfrm rot="5400000">
              <a:off x="7141680" y="474552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53" name="Rechteck 176"/>
            <p:cNvSpPr/>
            <p:nvPr/>
          </p:nvSpPr>
          <p:spPr>
            <a:xfrm rot="5400000">
              <a:off x="6961680" y="474552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554" name="Gruppieren 177"/>
          <p:cNvGrpSpPr/>
          <p:nvPr/>
        </p:nvGrpSpPr>
        <p:grpSpPr>
          <a:xfrm>
            <a:off x="6961680" y="4354200"/>
            <a:ext cx="524160" cy="179280"/>
            <a:chOff x="6961680" y="4354200"/>
            <a:chExt cx="524160" cy="179280"/>
          </a:xfrm>
        </p:grpSpPr>
        <p:sp>
          <p:nvSpPr>
            <p:cNvPr id="555" name="Rechteck 178"/>
            <p:cNvSpPr/>
            <p:nvPr/>
          </p:nvSpPr>
          <p:spPr>
            <a:xfrm rot="5400000">
              <a:off x="7306920" y="435456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56" name="Rechteck 179"/>
            <p:cNvSpPr/>
            <p:nvPr/>
          </p:nvSpPr>
          <p:spPr>
            <a:xfrm rot="5400000">
              <a:off x="7141680" y="43542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57" name="Rechteck 180"/>
            <p:cNvSpPr/>
            <p:nvPr/>
          </p:nvSpPr>
          <p:spPr>
            <a:xfrm rot="5400000">
              <a:off x="6961680" y="43542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8" name="Textfeld 181"/>
              <p:cNvSpPr txBox="1"/>
              <p:nvPr/>
            </p:nvSpPr>
            <p:spPr>
              <a:xfrm>
                <a:off x="4803840" y="4621680"/>
                <a:ext cx="4550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9" name="Textfeld 182"/>
              <p:cNvSpPr txBox="1"/>
              <p:nvPr/>
            </p:nvSpPr>
            <p:spPr>
              <a:xfrm>
                <a:off x="4803840" y="423036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0" name="Textfeld 183"/>
              <p:cNvSpPr txBox="1"/>
              <p:nvPr/>
            </p:nvSpPr>
            <p:spPr>
              <a:xfrm>
                <a:off x="4803840" y="3838680"/>
                <a:ext cx="4525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1" name="Textfeld 184"/>
              <p:cNvSpPr txBox="1"/>
              <p:nvPr/>
            </p:nvSpPr>
            <p:spPr>
              <a:xfrm>
                <a:off x="6463080" y="4621680"/>
                <a:ext cx="4629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2" name="Textfeld 185"/>
              <p:cNvSpPr txBox="1"/>
              <p:nvPr/>
            </p:nvSpPr>
            <p:spPr>
              <a:xfrm>
                <a:off x="6463080" y="4230360"/>
                <a:ext cx="4780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3" name="Textfeld 186"/>
              <p:cNvSpPr txBox="1"/>
              <p:nvPr/>
            </p:nvSpPr>
            <p:spPr>
              <a:xfrm>
                <a:off x="6463080" y="3838680"/>
                <a:ext cx="4719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4" name="Tabelle 8"/>
          <p:cNvGraphicFramePr/>
          <p:nvPr/>
        </p:nvGraphicFramePr>
        <p:xfrm>
          <a:off x="1652400" y="3429000"/>
          <a:ext cx="6307200" cy="2251800"/>
        </p:xfrm>
        <a:graphic>
          <a:graphicData uri="http://schemas.openxmlformats.org/drawingml/2006/table">
            <a:tbl>
              <a:tblPr/>
              <a:tblGrid>
                <a:gridCol w="15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Self-Attention – Deep Dive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566" name="Gruppieren 156"/>
          <p:cNvGrpSpPr/>
          <p:nvPr/>
        </p:nvGrpSpPr>
        <p:grpSpPr>
          <a:xfrm>
            <a:off x="3850200" y="3963600"/>
            <a:ext cx="524160" cy="179280"/>
            <a:chOff x="3850200" y="3963600"/>
            <a:chExt cx="524160" cy="179280"/>
          </a:xfrm>
        </p:grpSpPr>
        <p:sp>
          <p:nvSpPr>
            <p:cNvPr id="567" name="Rechteck 82"/>
            <p:cNvSpPr/>
            <p:nvPr/>
          </p:nvSpPr>
          <p:spPr>
            <a:xfrm rot="5400000">
              <a:off x="4195440" y="39639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68" name="Rechteck 83"/>
            <p:cNvSpPr/>
            <p:nvPr/>
          </p:nvSpPr>
          <p:spPr>
            <a:xfrm rot="5400000">
              <a:off x="403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69" name="Rechteck 84"/>
            <p:cNvSpPr/>
            <p:nvPr/>
          </p:nvSpPr>
          <p:spPr>
            <a:xfrm rot="5400000">
              <a:off x="385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570" name="Gruppieren 155"/>
          <p:cNvGrpSpPr/>
          <p:nvPr/>
        </p:nvGrpSpPr>
        <p:grpSpPr>
          <a:xfrm>
            <a:off x="2331360" y="4517280"/>
            <a:ext cx="524160" cy="179280"/>
            <a:chOff x="2331360" y="4517280"/>
            <a:chExt cx="524160" cy="179280"/>
          </a:xfrm>
        </p:grpSpPr>
        <p:sp>
          <p:nvSpPr>
            <p:cNvPr id="571" name="Rechteck 117"/>
            <p:cNvSpPr/>
            <p:nvPr/>
          </p:nvSpPr>
          <p:spPr>
            <a:xfrm rot="5400000">
              <a:off x="2676600" y="45176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72" name="Rechteck 118"/>
            <p:cNvSpPr/>
            <p:nvPr/>
          </p:nvSpPr>
          <p:spPr>
            <a:xfrm rot="5400000">
              <a:off x="2511360" y="45172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73" name="Rechteck 119"/>
            <p:cNvSpPr/>
            <p:nvPr/>
          </p:nvSpPr>
          <p:spPr>
            <a:xfrm rot="5400000">
              <a:off x="2331360" y="45172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feld 121"/>
              <p:cNvSpPr txBox="1"/>
              <p:nvPr/>
            </p:nvSpPr>
            <p:spPr>
              <a:xfrm>
                <a:off x="1888200" y="4331520"/>
                <a:ext cx="4640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5" name="Textfeld 128"/>
              <p:cNvSpPr txBox="1"/>
              <p:nvPr/>
            </p:nvSpPr>
            <p:spPr>
              <a:xfrm>
                <a:off x="3292200" y="3838680"/>
                <a:ext cx="4579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576" name="Gruppieren 135"/>
          <p:cNvGrpSpPr/>
          <p:nvPr/>
        </p:nvGrpSpPr>
        <p:grpSpPr>
          <a:xfrm>
            <a:off x="6865200" y="3558600"/>
            <a:ext cx="704160" cy="179280"/>
            <a:chOff x="6865200" y="3558600"/>
            <a:chExt cx="704160" cy="179280"/>
          </a:xfrm>
        </p:grpSpPr>
        <p:sp>
          <p:nvSpPr>
            <p:cNvPr id="577" name="Rechteck 136"/>
            <p:cNvSpPr/>
            <p:nvPr/>
          </p:nvSpPr>
          <p:spPr>
            <a:xfrm rot="5400000">
              <a:off x="739044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78" name="Rechteck 137"/>
            <p:cNvSpPr/>
            <p:nvPr/>
          </p:nvSpPr>
          <p:spPr>
            <a:xfrm rot="5400000">
              <a:off x="721044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79" name="Rechteck 138"/>
            <p:cNvSpPr/>
            <p:nvPr/>
          </p:nvSpPr>
          <p:spPr>
            <a:xfrm rot="5400000">
              <a:off x="704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80" name="Rechteck 139"/>
            <p:cNvSpPr/>
            <p:nvPr/>
          </p:nvSpPr>
          <p:spPr>
            <a:xfrm rot="5400000">
              <a:off x="686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581" name="Gruppieren 140"/>
          <p:cNvGrpSpPr/>
          <p:nvPr/>
        </p:nvGrpSpPr>
        <p:grpSpPr>
          <a:xfrm>
            <a:off x="3774600" y="3571920"/>
            <a:ext cx="704520" cy="179280"/>
            <a:chOff x="3774600" y="3571920"/>
            <a:chExt cx="704520" cy="179280"/>
          </a:xfrm>
        </p:grpSpPr>
        <p:sp>
          <p:nvSpPr>
            <p:cNvPr id="582" name="Rechteck 141"/>
            <p:cNvSpPr/>
            <p:nvPr/>
          </p:nvSpPr>
          <p:spPr>
            <a:xfrm rot="5400000">
              <a:off x="43002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83" name="Rechteck 142"/>
            <p:cNvSpPr/>
            <p:nvPr/>
          </p:nvSpPr>
          <p:spPr>
            <a:xfrm rot="5400000">
              <a:off x="4120200" y="35722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84" name="Rechteck 143"/>
            <p:cNvSpPr/>
            <p:nvPr/>
          </p:nvSpPr>
          <p:spPr>
            <a:xfrm rot="5400000">
              <a:off x="395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85" name="Rechteck 144"/>
            <p:cNvSpPr/>
            <p:nvPr/>
          </p:nvSpPr>
          <p:spPr>
            <a:xfrm rot="5400000">
              <a:off x="377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586" name="Gruppieren 145"/>
          <p:cNvGrpSpPr/>
          <p:nvPr/>
        </p:nvGrpSpPr>
        <p:grpSpPr>
          <a:xfrm>
            <a:off x="5200200" y="3558600"/>
            <a:ext cx="704520" cy="179640"/>
            <a:chOff x="5200200" y="3558600"/>
            <a:chExt cx="704520" cy="179640"/>
          </a:xfrm>
        </p:grpSpPr>
        <p:sp>
          <p:nvSpPr>
            <p:cNvPr id="587" name="Rechteck 146"/>
            <p:cNvSpPr/>
            <p:nvPr/>
          </p:nvSpPr>
          <p:spPr>
            <a:xfrm rot="5400000">
              <a:off x="57258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88" name="Rechteck 147"/>
            <p:cNvSpPr/>
            <p:nvPr/>
          </p:nvSpPr>
          <p:spPr>
            <a:xfrm rot="5400000">
              <a:off x="5544360" y="3559320"/>
              <a:ext cx="179640" cy="17784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89" name="Rechteck 148"/>
            <p:cNvSpPr/>
            <p:nvPr/>
          </p:nvSpPr>
          <p:spPr>
            <a:xfrm rot="5400000">
              <a:off x="538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90" name="Rechteck 149"/>
            <p:cNvSpPr/>
            <p:nvPr/>
          </p:nvSpPr>
          <p:spPr>
            <a:xfrm rot="5400000">
              <a:off x="520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1" name="Textfeld 150"/>
              <p:cNvSpPr txBox="1"/>
              <p:nvPr/>
            </p:nvSpPr>
            <p:spPr>
              <a:xfrm>
                <a:off x="3292200" y="344700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2" name="Textfeld 151"/>
              <p:cNvSpPr txBox="1"/>
              <p:nvPr/>
            </p:nvSpPr>
            <p:spPr>
              <a:xfrm>
                <a:off x="4817520" y="3442680"/>
                <a:ext cx="4532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feld 152"/>
              <p:cNvSpPr txBox="1"/>
              <p:nvPr/>
            </p:nvSpPr>
            <p:spPr>
              <a:xfrm>
                <a:off x="6464160" y="3433680"/>
                <a:ext cx="4726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594" name="Gruppieren 157"/>
          <p:cNvGrpSpPr/>
          <p:nvPr/>
        </p:nvGrpSpPr>
        <p:grpSpPr>
          <a:xfrm>
            <a:off x="5282280" y="3962880"/>
            <a:ext cx="524160" cy="179280"/>
            <a:chOff x="5282280" y="3962880"/>
            <a:chExt cx="524160" cy="179280"/>
          </a:xfrm>
        </p:grpSpPr>
        <p:sp>
          <p:nvSpPr>
            <p:cNvPr id="595" name="Rechteck 158"/>
            <p:cNvSpPr/>
            <p:nvPr/>
          </p:nvSpPr>
          <p:spPr>
            <a:xfrm rot="5400000">
              <a:off x="5627520" y="39632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96" name="Rechteck 159"/>
            <p:cNvSpPr/>
            <p:nvPr/>
          </p:nvSpPr>
          <p:spPr>
            <a:xfrm rot="5400000">
              <a:off x="546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597" name="Rechteck 160"/>
            <p:cNvSpPr/>
            <p:nvPr/>
          </p:nvSpPr>
          <p:spPr>
            <a:xfrm rot="5400000">
              <a:off x="528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598" name="Gruppieren 165"/>
          <p:cNvGrpSpPr/>
          <p:nvPr/>
        </p:nvGrpSpPr>
        <p:grpSpPr>
          <a:xfrm>
            <a:off x="2331360" y="4961880"/>
            <a:ext cx="524160" cy="179280"/>
            <a:chOff x="2331360" y="4961880"/>
            <a:chExt cx="524160" cy="179280"/>
          </a:xfrm>
        </p:grpSpPr>
        <p:sp>
          <p:nvSpPr>
            <p:cNvPr id="599" name="Rechteck 166"/>
            <p:cNvSpPr/>
            <p:nvPr/>
          </p:nvSpPr>
          <p:spPr>
            <a:xfrm rot="5400000">
              <a:off x="2676600" y="49622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600" name="Rechteck 167"/>
            <p:cNvSpPr/>
            <p:nvPr/>
          </p:nvSpPr>
          <p:spPr>
            <a:xfrm rot="5400000">
              <a:off x="2511360" y="49618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601" name="Rechteck 168"/>
            <p:cNvSpPr/>
            <p:nvPr/>
          </p:nvSpPr>
          <p:spPr>
            <a:xfrm rot="5400000">
              <a:off x="2331360" y="49618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602" name="Gruppieren 169"/>
          <p:cNvGrpSpPr/>
          <p:nvPr/>
        </p:nvGrpSpPr>
        <p:grpSpPr>
          <a:xfrm>
            <a:off x="6961680" y="3962520"/>
            <a:ext cx="524160" cy="179280"/>
            <a:chOff x="6961680" y="3962520"/>
            <a:chExt cx="524160" cy="179280"/>
          </a:xfrm>
        </p:grpSpPr>
        <p:sp>
          <p:nvSpPr>
            <p:cNvPr id="603" name="Rechteck 170"/>
            <p:cNvSpPr/>
            <p:nvPr/>
          </p:nvSpPr>
          <p:spPr>
            <a:xfrm rot="5400000">
              <a:off x="730692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604" name="Rechteck 171"/>
            <p:cNvSpPr/>
            <p:nvPr/>
          </p:nvSpPr>
          <p:spPr>
            <a:xfrm rot="5400000">
              <a:off x="714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605" name="Rechteck 172"/>
            <p:cNvSpPr/>
            <p:nvPr/>
          </p:nvSpPr>
          <p:spPr>
            <a:xfrm rot="5400000">
              <a:off x="696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606" name="Gruppieren 177"/>
          <p:cNvGrpSpPr/>
          <p:nvPr/>
        </p:nvGrpSpPr>
        <p:grpSpPr>
          <a:xfrm>
            <a:off x="2331360" y="5404320"/>
            <a:ext cx="524160" cy="179280"/>
            <a:chOff x="2331360" y="5404320"/>
            <a:chExt cx="524160" cy="179280"/>
          </a:xfrm>
        </p:grpSpPr>
        <p:sp>
          <p:nvSpPr>
            <p:cNvPr id="607" name="Rechteck 178"/>
            <p:cNvSpPr/>
            <p:nvPr/>
          </p:nvSpPr>
          <p:spPr>
            <a:xfrm rot="5400000">
              <a:off x="2676600" y="54046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608" name="Rechteck 179"/>
            <p:cNvSpPr/>
            <p:nvPr/>
          </p:nvSpPr>
          <p:spPr>
            <a:xfrm rot="5400000">
              <a:off x="2511360" y="5404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609" name="Rechteck 180"/>
            <p:cNvSpPr/>
            <p:nvPr/>
          </p:nvSpPr>
          <p:spPr>
            <a:xfrm rot="5400000">
              <a:off x="2331360" y="5404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0" name="Textfeld 182"/>
              <p:cNvSpPr txBox="1"/>
              <p:nvPr/>
            </p:nvSpPr>
            <p:spPr>
              <a:xfrm>
                <a:off x="1893240" y="477684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1" name="Textfeld 183"/>
              <p:cNvSpPr txBox="1"/>
              <p:nvPr/>
            </p:nvSpPr>
            <p:spPr>
              <a:xfrm>
                <a:off x="4803840" y="3838680"/>
                <a:ext cx="4525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2" name="Textfeld 185"/>
              <p:cNvSpPr txBox="1"/>
              <p:nvPr/>
            </p:nvSpPr>
            <p:spPr>
              <a:xfrm>
                <a:off x="1873800" y="5219640"/>
                <a:ext cx="4780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3" name="Textfeld 186"/>
              <p:cNvSpPr txBox="1"/>
              <p:nvPr/>
            </p:nvSpPr>
            <p:spPr>
              <a:xfrm>
                <a:off x="6463080" y="3838680"/>
                <a:ext cx="4719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" name="Textfeld 3"/>
              <p:cNvSpPr txBox="1"/>
              <p:nvPr/>
            </p:nvSpPr>
            <p:spPr>
              <a:xfrm>
                <a:off x="3519720" y="4368600"/>
                <a:ext cx="9579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5" name="Textfeld 4"/>
              <p:cNvSpPr txBox="1"/>
              <p:nvPr/>
            </p:nvSpPr>
            <p:spPr>
              <a:xfrm>
                <a:off x="3519720" y="4811040"/>
                <a:ext cx="9525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6" name="Textfeld 5"/>
              <p:cNvSpPr txBox="1"/>
              <p:nvPr/>
            </p:nvSpPr>
            <p:spPr>
              <a:xfrm>
                <a:off x="3519720" y="5253840"/>
                <a:ext cx="9579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7" name="Textfeld 9"/>
              <p:cNvSpPr txBox="1"/>
              <p:nvPr/>
            </p:nvSpPr>
            <p:spPr>
              <a:xfrm>
                <a:off x="5080320" y="4368600"/>
                <a:ext cx="9525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8" name="Textfeld 10"/>
              <p:cNvSpPr txBox="1"/>
              <p:nvPr/>
            </p:nvSpPr>
            <p:spPr>
              <a:xfrm>
                <a:off x="5080320" y="4848840"/>
                <a:ext cx="9475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9" name="Textfeld 11"/>
              <p:cNvSpPr txBox="1"/>
              <p:nvPr/>
            </p:nvSpPr>
            <p:spPr>
              <a:xfrm>
                <a:off x="5082480" y="5257800"/>
                <a:ext cx="9525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0" name="Textfeld 13"/>
              <p:cNvSpPr txBox="1"/>
              <p:nvPr/>
            </p:nvSpPr>
            <p:spPr>
              <a:xfrm>
                <a:off x="6640560" y="4368600"/>
                <a:ext cx="9720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1" name="Textfeld 14"/>
              <p:cNvSpPr txBox="1"/>
              <p:nvPr/>
            </p:nvSpPr>
            <p:spPr>
              <a:xfrm>
                <a:off x="6640560" y="4848840"/>
                <a:ext cx="9669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2" name="Textfeld 15"/>
              <p:cNvSpPr txBox="1"/>
              <p:nvPr/>
            </p:nvSpPr>
            <p:spPr>
              <a:xfrm>
                <a:off x="6639480" y="5265720"/>
                <a:ext cx="9720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623" name="Gruppieren 35"/>
          <p:cNvGrpSpPr/>
          <p:nvPr/>
        </p:nvGrpSpPr>
        <p:grpSpPr>
          <a:xfrm>
            <a:off x="8225640" y="2389320"/>
            <a:ext cx="2948040" cy="2069280"/>
            <a:chOff x="8225640" y="2389320"/>
            <a:chExt cx="2948040" cy="2069280"/>
          </a:xfrm>
        </p:grpSpPr>
        <p:cxnSp>
          <p:nvCxnSpPr>
            <p:cNvPr id="624" name="Gerade Verbindung mit Pfeil 16"/>
            <p:cNvCxnSpPr/>
            <p:nvPr/>
          </p:nvCxnSpPr>
          <p:spPr>
            <a:xfrm>
              <a:off x="8843040" y="4044240"/>
              <a:ext cx="2245320" cy="1080"/>
            </a:xfrm>
            <a:prstGeom prst="straightConnector1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</p:cxnSp>
        <p:cxnSp>
          <p:nvCxnSpPr>
            <p:cNvPr id="625" name="Gerade Verbindung mit Pfeil 17"/>
            <p:cNvCxnSpPr/>
            <p:nvPr/>
          </p:nvCxnSpPr>
          <p:spPr>
            <a:xfrm flipV="1">
              <a:off x="8930520" y="2554560"/>
              <a:ext cx="1080" cy="1587960"/>
            </a:xfrm>
            <a:prstGeom prst="straightConnector1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</p:cxnSp>
        <p:sp>
          <p:nvSpPr>
            <p:cNvPr id="626" name="Textfeld 19"/>
            <p:cNvSpPr/>
            <p:nvPr/>
          </p:nvSpPr>
          <p:spPr>
            <a:xfrm>
              <a:off x="8225640" y="2389320"/>
              <a:ext cx="7038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de-DE" sz="900" b="0" strike="noStrike" spc="-1">
                  <a:solidFill>
                    <a:schemeClr val="dk1"/>
                  </a:solidFill>
                  <a:latin typeface="Aptos"/>
                </a:rPr>
                <a:t>Merkmal 1</a:t>
              </a:r>
              <a:endParaRPr lang="de-DE" sz="9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  <p:cxnSp>
          <p:nvCxnSpPr>
            <p:cNvPr id="627" name="Gerade Verbindung mit Pfeil 20"/>
            <p:cNvCxnSpPr/>
            <p:nvPr/>
          </p:nvCxnSpPr>
          <p:spPr>
            <a:xfrm flipV="1">
              <a:off x="8930520" y="3290760"/>
              <a:ext cx="979560" cy="754560"/>
            </a:xfrm>
            <a:prstGeom prst="straightConnector1">
              <a:avLst/>
            </a:prstGeom>
            <a:ln w="0">
              <a:solidFill>
                <a:srgbClr val="156082"/>
              </a:solidFill>
              <a:tailEnd type="triangle" w="med" len="med"/>
            </a:ln>
          </p:spPr>
        </p:cxnSp>
        <p:cxnSp>
          <p:nvCxnSpPr>
            <p:cNvPr id="628" name="Gerade Verbindung mit Pfeil 21"/>
            <p:cNvCxnSpPr/>
            <p:nvPr/>
          </p:nvCxnSpPr>
          <p:spPr>
            <a:xfrm flipV="1">
              <a:off x="8930520" y="3212640"/>
              <a:ext cx="870840" cy="832680"/>
            </a:xfrm>
            <a:prstGeom prst="straightConnector1">
              <a:avLst/>
            </a:prstGeom>
            <a:ln w="0">
              <a:solidFill>
                <a:srgbClr val="D86ECC"/>
              </a:solidFill>
              <a:tailEnd type="triangle" w="med" len="med"/>
            </a:ln>
          </p:spPr>
        </p:cxnSp>
        <p:sp>
          <p:nvSpPr>
            <p:cNvPr id="629" name="Textfeld 34"/>
            <p:cNvSpPr/>
            <p:nvPr/>
          </p:nvSpPr>
          <p:spPr>
            <a:xfrm>
              <a:off x="10469880" y="4093920"/>
              <a:ext cx="7038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de-DE" sz="900" b="0" strike="noStrike" spc="-1">
                  <a:solidFill>
                    <a:schemeClr val="dk1"/>
                  </a:solidFill>
                  <a:latin typeface="Aptos"/>
                </a:rPr>
                <a:t>Merkmal 2</a:t>
              </a:r>
              <a:endParaRPr lang="de-DE" sz="9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630" name="Gruppieren 52"/>
          <p:cNvGrpSpPr/>
          <p:nvPr/>
        </p:nvGrpSpPr>
        <p:grpSpPr>
          <a:xfrm>
            <a:off x="8260920" y="3840480"/>
            <a:ext cx="3306600" cy="2544120"/>
            <a:chOff x="8260920" y="3840480"/>
            <a:chExt cx="3306600" cy="2544120"/>
          </a:xfrm>
        </p:grpSpPr>
        <p:sp>
          <p:nvSpPr>
            <p:cNvPr id="631" name="Textfeld 44"/>
            <p:cNvSpPr/>
            <p:nvPr/>
          </p:nvSpPr>
          <p:spPr>
            <a:xfrm>
              <a:off x="8417160" y="3840480"/>
              <a:ext cx="3150360" cy="2543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dk1"/>
                </a:solidFill>
                <a:latin typeface="Aptos"/>
              </a:endParaRPr>
            </a:p>
          </p:txBody>
        </p:sp>
        <p:grpSp>
          <p:nvGrpSpPr>
            <p:cNvPr id="632" name="Gruppieren 45"/>
            <p:cNvGrpSpPr/>
            <p:nvPr/>
          </p:nvGrpSpPr>
          <p:grpSpPr>
            <a:xfrm>
              <a:off x="8260920" y="4315680"/>
              <a:ext cx="2947680" cy="2068920"/>
              <a:chOff x="8260920" y="4315680"/>
              <a:chExt cx="2947680" cy="2068920"/>
            </a:xfrm>
          </p:grpSpPr>
          <p:cxnSp>
            <p:nvCxnSpPr>
              <p:cNvPr id="633" name="Gerade Verbindung mit Pfeil 46"/>
              <p:cNvCxnSpPr/>
              <p:nvPr/>
            </p:nvCxnSpPr>
            <p:spPr>
              <a:xfrm>
                <a:off x="8878320" y="5970240"/>
                <a:ext cx="2244960" cy="1080"/>
              </a:xfrm>
              <a:prstGeom prst="straightConnector1">
                <a:avLst/>
              </a:prstGeom>
              <a:ln w="0">
                <a:solidFill>
                  <a:srgbClr val="000000"/>
                </a:solidFill>
                <a:tailEnd type="triangle" w="med" len="med"/>
              </a:ln>
            </p:spPr>
          </p:cxnSp>
          <p:cxnSp>
            <p:nvCxnSpPr>
              <p:cNvPr id="634" name="Gerade Verbindung mit Pfeil 47"/>
              <p:cNvCxnSpPr/>
              <p:nvPr/>
            </p:nvCxnSpPr>
            <p:spPr>
              <a:xfrm flipV="1">
                <a:off x="8965800" y="4480560"/>
                <a:ext cx="1080" cy="1588320"/>
              </a:xfrm>
              <a:prstGeom prst="straightConnector1">
                <a:avLst/>
              </a:prstGeom>
              <a:ln w="0">
                <a:solidFill>
                  <a:srgbClr val="000000"/>
                </a:solidFill>
                <a:tailEnd type="triangle" w="med" len="med"/>
              </a:ln>
            </p:spPr>
          </p:cxnSp>
          <p:sp>
            <p:nvSpPr>
              <p:cNvPr id="635" name="Textfeld 48"/>
              <p:cNvSpPr/>
              <p:nvPr/>
            </p:nvSpPr>
            <p:spPr>
              <a:xfrm>
                <a:off x="8260920" y="4315680"/>
                <a:ext cx="70380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</a:pPr>
                <a:r>
                  <a:rPr lang="de-DE" sz="900" b="0" strike="noStrike" spc="-1">
                    <a:solidFill>
                      <a:schemeClr val="dk1"/>
                    </a:solidFill>
                    <a:latin typeface="Aptos"/>
                  </a:rPr>
                  <a:t>Merkmal 1</a:t>
                </a:r>
                <a:endParaRPr lang="de-DE" sz="900" b="0" strike="noStrike" spc="-1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636" name="Gerade Verbindung mit Pfeil 49"/>
              <p:cNvCxnSpPr/>
              <p:nvPr/>
            </p:nvCxnSpPr>
            <p:spPr>
              <a:xfrm flipV="1">
                <a:off x="8965800" y="5765400"/>
                <a:ext cx="1469880" cy="205920"/>
              </a:xfrm>
              <a:prstGeom prst="straightConnector1">
                <a:avLst/>
              </a:prstGeom>
              <a:ln w="0">
                <a:solidFill>
                  <a:srgbClr val="156082"/>
                </a:solidFill>
                <a:tailEnd type="triangle" w="med" len="med"/>
              </a:ln>
            </p:spPr>
          </p:cxnSp>
          <p:cxnSp>
            <p:nvCxnSpPr>
              <p:cNvPr id="637" name="Gerade Verbindung mit Pfeil 50"/>
              <p:cNvCxnSpPr/>
              <p:nvPr/>
            </p:nvCxnSpPr>
            <p:spPr>
              <a:xfrm flipV="1">
                <a:off x="8965800" y="4939920"/>
                <a:ext cx="187200" cy="1031400"/>
              </a:xfrm>
              <a:prstGeom prst="straightConnector1">
                <a:avLst/>
              </a:prstGeom>
              <a:ln w="0">
                <a:solidFill>
                  <a:srgbClr val="D86ECC"/>
                </a:solidFill>
                <a:tailEnd type="triangle" w="med" len="med"/>
              </a:ln>
            </p:spPr>
          </p:cxnSp>
          <p:sp>
            <p:nvSpPr>
              <p:cNvPr id="638" name="Textfeld 51"/>
              <p:cNvSpPr/>
              <p:nvPr/>
            </p:nvSpPr>
            <p:spPr>
              <a:xfrm>
                <a:off x="10504800" y="6019920"/>
                <a:ext cx="70380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</a:pPr>
                <a:r>
                  <a:rPr lang="de-DE" sz="900" b="0" strike="noStrike" spc="-1">
                    <a:solidFill>
                      <a:schemeClr val="dk1"/>
                    </a:solidFill>
                    <a:latin typeface="Aptos"/>
                  </a:rPr>
                  <a:t>Merkmal 2</a:t>
                </a:r>
                <a:endParaRPr lang="de-DE" sz="900" b="0" strike="noStrike" spc="-1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</p:grpSp>
      <p:sp>
        <p:nvSpPr>
          <p:cNvPr id="639" name="Textfeld 55"/>
          <p:cNvSpPr/>
          <p:nvPr/>
        </p:nvSpPr>
        <p:spPr>
          <a:xfrm>
            <a:off x="1102680" y="2859840"/>
            <a:ext cx="2114640" cy="1454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0" name="Tabelle 8"/>
          <p:cNvGraphicFramePr/>
          <p:nvPr/>
        </p:nvGraphicFramePr>
        <p:xfrm>
          <a:off x="1652400" y="3429000"/>
          <a:ext cx="6307200" cy="2251800"/>
        </p:xfrm>
        <a:graphic>
          <a:graphicData uri="http://schemas.openxmlformats.org/drawingml/2006/table">
            <a:tbl>
              <a:tblPr/>
              <a:tblGrid>
                <a:gridCol w="15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Self-Attention – Deep Dive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642" name="Gruppieren 156"/>
          <p:cNvGrpSpPr/>
          <p:nvPr/>
        </p:nvGrpSpPr>
        <p:grpSpPr>
          <a:xfrm>
            <a:off x="3850200" y="3963600"/>
            <a:ext cx="524160" cy="179280"/>
            <a:chOff x="3850200" y="3963600"/>
            <a:chExt cx="524160" cy="179280"/>
          </a:xfrm>
        </p:grpSpPr>
        <p:sp>
          <p:nvSpPr>
            <p:cNvPr id="643" name="Rechteck 82"/>
            <p:cNvSpPr/>
            <p:nvPr/>
          </p:nvSpPr>
          <p:spPr>
            <a:xfrm rot="5400000">
              <a:off x="4195440" y="39639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644" name="Rechteck 83"/>
            <p:cNvSpPr/>
            <p:nvPr/>
          </p:nvSpPr>
          <p:spPr>
            <a:xfrm rot="5400000">
              <a:off x="403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645" name="Rechteck 84"/>
            <p:cNvSpPr/>
            <p:nvPr/>
          </p:nvSpPr>
          <p:spPr>
            <a:xfrm rot="5400000">
              <a:off x="385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646" name="Gruppieren 155"/>
          <p:cNvGrpSpPr/>
          <p:nvPr/>
        </p:nvGrpSpPr>
        <p:grpSpPr>
          <a:xfrm>
            <a:off x="2331360" y="4517280"/>
            <a:ext cx="524160" cy="179280"/>
            <a:chOff x="2331360" y="4517280"/>
            <a:chExt cx="524160" cy="179280"/>
          </a:xfrm>
        </p:grpSpPr>
        <p:sp>
          <p:nvSpPr>
            <p:cNvPr id="647" name="Rechteck 117"/>
            <p:cNvSpPr/>
            <p:nvPr/>
          </p:nvSpPr>
          <p:spPr>
            <a:xfrm rot="5400000">
              <a:off x="2676600" y="45176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648" name="Rechteck 118"/>
            <p:cNvSpPr/>
            <p:nvPr/>
          </p:nvSpPr>
          <p:spPr>
            <a:xfrm rot="5400000">
              <a:off x="2511360" y="45172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649" name="Rechteck 119"/>
            <p:cNvSpPr/>
            <p:nvPr/>
          </p:nvSpPr>
          <p:spPr>
            <a:xfrm rot="5400000">
              <a:off x="2331360" y="45172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0" name="Textfeld 121"/>
              <p:cNvSpPr txBox="1"/>
              <p:nvPr/>
            </p:nvSpPr>
            <p:spPr>
              <a:xfrm>
                <a:off x="1888200" y="4331520"/>
                <a:ext cx="4640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1" name="Textfeld 128"/>
              <p:cNvSpPr txBox="1"/>
              <p:nvPr/>
            </p:nvSpPr>
            <p:spPr>
              <a:xfrm>
                <a:off x="3292200" y="3838680"/>
                <a:ext cx="4579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652" name="Gruppieren 135"/>
          <p:cNvGrpSpPr/>
          <p:nvPr/>
        </p:nvGrpSpPr>
        <p:grpSpPr>
          <a:xfrm>
            <a:off x="6865200" y="3558600"/>
            <a:ext cx="704160" cy="179280"/>
            <a:chOff x="6865200" y="3558600"/>
            <a:chExt cx="704160" cy="179280"/>
          </a:xfrm>
        </p:grpSpPr>
        <p:sp>
          <p:nvSpPr>
            <p:cNvPr id="653" name="Rechteck 136"/>
            <p:cNvSpPr/>
            <p:nvPr/>
          </p:nvSpPr>
          <p:spPr>
            <a:xfrm rot="5400000">
              <a:off x="739044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654" name="Rechteck 137"/>
            <p:cNvSpPr/>
            <p:nvPr/>
          </p:nvSpPr>
          <p:spPr>
            <a:xfrm rot="5400000">
              <a:off x="721044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655" name="Rechteck 138"/>
            <p:cNvSpPr/>
            <p:nvPr/>
          </p:nvSpPr>
          <p:spPr>
            <a:xfrm rot="5400000">
              <a:off x="704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656" name="Rechteck 139"/>
            <p:cNvSpPr/>
            <p:nvPr/>
          </p:nvSpPr>
          <p:spPr>
            <a:xfrm rot="5400000">
              <a:off x="686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657" name="Gruppieren 140"/>
          <p:cNvGrpSpPr/>
          <p:nvPr/>
        </p:nvGrpSpPr>
        <p:grpSpPr>
          <a:xfrm>
            <a:off x="3774600" y="3571920"/>
            <a:ext cx="704520" cy="179280"/>
            <a:chOff x="3774600" y="3571920"/>
            <a:chExt cx="704520" cy="179280"/>
          </a:xfrm>
        </p:grpSpPr>
        <p:sp>
          <p:nvSpPr>
            <p:cNvPr id="658" name="Rechteck 141"/>
            <p:cNvSpPr/>
            <p:nvPr/>
          </p:nvSpPr>
          <p:spPr>
            <a:xfrm rot="5400000">
              <a:off x="43002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659" name="Rechteck 142"/>
            <p:cNvSpPr/>
            <p:nvPr/>
          </p:nvSpPr>
          <p:spPr>
            <a:xfrm rot="5400000">
              <a:off x="4120200" y="35722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660" name="Rechteck 143"/>
            <p:cNvSpPr/>
            <p:nvPr/>
          </p:nvSpPr>
          <p:spPr>
            <a:xfrm rot="5400000">
              <a:off x="395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661" name="Rechteck 144"/>
            <p:cNvSpPr/>
            <p:nvPr/>
          </p:nvSpPr>
          <p:spPr>
            <a:xfrm rot="5400000">
              <a:off x="377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662" name="Gruppieren 145"/>
          <p:cNvGrpSpPr/>
          <p:nvPr/>
        </p:nvGrpSpPr>
        <p:grpSpPr>
          <a:xfrm>
            <a:off x="5200200" y="3558600"/>
            <a:ext cx="704520" cy="179640"/>
            <a:chOff x="5200200" y="3558600"/>
            <a:chExt cx="704520" cy="179640"/>
          </a:xfrm>
        </p:grpSpPr>
        <p:sp>
          <p:nvSpPr>
            <p:cNvPr id="663" name="Rechteck 146"/>
            <p:cNvSpPr/>
            <p:nvPr/>
          </p:nvSpPr>
          <p:spPr>
            <a:xfrm rot="5400000">
              <a:off x="57258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664" name="Rechteck 147"/>
            <p:cNvSpPr/>
            <p:nvPr/>
          </p:nvSpPr>
          <p:spPr>
            <a:xfrm rot="5400000">
              <a:off x="5544360" y="3559320"/>
              <a:ext cx="179640" cy="17784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665" name="Rechteck 148"/>
            <p:cNvSpPr/>
            <p:nvPr/>
          </p:nvSpPr>
          <p:spPr>
            <a:xfrm rot="5400000">
              <a:off x="538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666" name="Rechteck 149"/>
            <p:cNvSpPr/>
            <p:nvPr/>
          </p:nvSpPr>
          <p:spPr>
            <a:xfrm rot="5400000">
              <a:off x="520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7" name="Textfeld 150"/>
              <p:cNvSpPr txBox="1"/>
              <p:nvPr/>
            </p:nvSpPr>
            <p:spPr>
              <a:xfrm>
                <a:off x="3292200" y="344700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8" name="Textfeld 151"/>
              <p:cNvSpPr txBox="1"/>
              <p:nvPr/>
            </p:nvSpPr>
            <p:spPr>
              <a:xfrm>
                <a:off x="4817520" y="3442680"/>
                <a:ext cx="4532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9" name="Textfeld 152"/>
              <p:cNvSpPr txBox="1"/>
              <p:nvPr/>
            </p:nvSpPr>
            <p:spPr>
              <a:xfrm>
                <a:off x="6464160" y="3433680"/>
                <a:ext cx="4726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670" name="Gruppieren 157"/>
          <p:cNvGrpSpPr/>
          <p:nvPr/>
        </p:nvGrpSpPr>
        <p:grpSpPr>
          <a:xfrm>
            <a:off x="5282280" y="3962880"/>
            <a:ext cx="524160" cy="179280"/>
            <a:chOff x="5282280" y="3962880"/>
            <a:chExt cx="524160" cy="179280"/>
          </a:xfrm>
        </p:grpSpPr>
        <p:sp>
          <p:nvSpPr>
            <p:cNvPr id="671" name="Rechteck 158"/>
            <p:cNvSpPr/>
            <p:nvPr/>
          </p:nvSpPr>
          <p:spPr>
            <a:xfrm rot="5400000">
              <a:off x="5627520" y="39632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672" name="Rechteck 159"/>
            <p:cNvSpPr/>
            <p:nvPr/>
          </p:nvSpPr>
          <p:spPr>
            <a:xfrm rot="5400000">
              <a:off x="546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673" name="Rechteck 160"/>
            <p:cNvSpPr/>
            <p:nvPr/>
          </p:nvSpPr>
          <p:spPr>
            <a:xfrm rot="5400000">
              <a:off x="528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674" name="Gruppieren 165"/>
          <p:cNvGrpSpPr/>
          <p:nvPr/>
        </p:nvGrpSpPr>
        <p:grpSpPr>
          <a:xfrm>
            <a:off x="2331360" y="4961880"/>
            <a:ext cx="524160" cy="179280"/>
            <a:chOff x="2331360" y="4961880"/>
            <a:chExt cx="524160" cy="179280"/>
          </a:xfrm>
        </p:grpSpPr>
        <p:sp>
          <p:nvSpPr>
            <p:cNvPr id="675" name="Rechteck 166"/>
            <p:cNvSpPr/>
            <p:nvPr/>
          </p:nvSpPr>
          <p:spPr>
            <a:xfrm rot="5400000">
              <a:off x="2676600" y="49622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676" name="Rechteck 167"/>
            <p:cNvSpPr/>
            <p:nvPr/>
          </p:nvSpPr>
          <p:spPr>
            <a:xfrm rot="5400000">
              <a:off x="2511360" y="49618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677" name="Rechteck 168"/>
            <p:cNvSpPr/>
            <p:nvPr/>
          </p:nvSpPr>
          <p:spPr>
            <a:xfrm rot="5400000">
              <a:off x="2331360" y="49618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678" name="Gruppieren 169"/>
          <p:cNvGrpSpPr/>
          <p:nvPr/>
        </p:nvGrpSpPr>
        <p:grpSpPr>
          <a:xfrm>
            <a:off x="6961680" y="3962520"/>
            <a:ext cx="524160" cy="179280"/>
            <a:chOff x="6961680" y="3962520"/>
            <a:chExt cx="524160" cy="179280"/>
          </a:xfrm>
        </p:grpSpPr>
        <p:sp>
          <p:nvSpPr>
            <p:cNvPr id="679" name="Rechteck 170"/>
            <p:cNvSpPr/>
            <p:nvPr/>
          </p:nvSpPr>
          <p:spPr>
            <a:xfrm rot="5400000">
              <a:off x="730692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680" name="Rechteck 171"/>
            <p:cNvSpPr/>
            <p:nvPr/>
          </p:nvSpPr>
          <p:spPr>
            <a:xfrm rot="5400000">
              <a:off x="714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681" name="Rechteck 172"/>
            <p:cNvSpPr/>
            <p:nvPr/>
          </p:nvSpPr>
          <p:spPr>
            <a:xfrm rot="5400000">
              <a:off x="696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682" name="Gruppieren 177"/>
          <p:cNvGrpSpPr/>
          <p:nvPr/>
        </p:nvGrpSpPr>
        <p:grpSpPr>
          <a:xfrm>
            <a:off x="2331360" y="5404320"/>
            <a:ext cx="524160" cy="179280"/>
            <a:chOff x="2331360" y="5404320"/>
            <a:chExt cx="524160" cy="179280"/>
          </a:xfrm>
        </p:grpSpPr>
        <p:sp>
          <p:nvSpPr>
            <p:cNvPr id="683" name="Rechteck 178"/>
            <p:cNvSpPr/>
            <p:nvPr/>
          </p:nvSpPr>
          <p:spPr>
            <a:xfrm rot="5400000">
              <a:off x="2676600" y="54046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684" name="Rechteck 179"/>
            <p:cNvSpPr/>
            <p:nvPr/>
          </p:nvSpPr>
          <p:spPr>
            <a:xfrm rot="5400000">
              <a:off x="2511360" y="5404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685" name="Rechteck 180"/>
            <p:cNvSpPr/>
            <p:nvPr/>
          </p:nvSpPr>
          <p:spPr>
            <a:xfrm rot="5400000">
              <a:off x="2331360" y="5404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6" name="Textfeld 182"/>
              <p:cNvSpPr txBox="1"/>
              <p:nvPr/>
            </p:nvSpPr>
            <p:spPr>
              <a:xfrm>
                <a:off x="1893240" y="477684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7" name="Textfeld 183"/>
              <p:cNvSpPr txBox="1"/>
              <p:nvPr/>
            </p:nvSpPr>
            <p:spPr>
              <a:xfrm>
                <a:off x="4803840" y="3838680"/>
                <a:ext cx="4525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8" name="Textfeld 185"/>
              <p:cNvSpPr txBox="1"/>
              <p:nvPr/>
            </p:nvSpPr>
            <p:spPr>
              <a:xfrm>
                <a:off x="1873800" y="5219640"/>
                <a:ext cx="4780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9" name="Textfeld 186"/>
              <p:cNvSpPr txBox="1"/>
              <p:nvPr/>
            </p:nvSpPr>
            <p:spPr>
              <a:xfrm>
                <a:off x="6463080" y="3838680"/>
                <a:ext cx="4719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0" name="Textfeld 3"/>
              <p:cNvSpPr txBox="1"/>
              <p:nvPr/>
            </p:nvSpPr>
            <p:spPr>
              <a:xfrm>
                <a:off x="3519720" y="4368600"/>
                <a:ext cx="9579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1" name="Textfeld 4"/>
              <p:cNvSpPr txBox="1"/>
              <p:nvPr/>
            </p:nvSpPr>
            <p:spPr>
              <a:xfrm>
                <a:off x="3519720" y="4811040"/>
                <a:ext cx="9525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2" name="Textfeld 5"/>
              <p:cNvSpPr txBox="1"/>
              <p:nvPr/>
            </p:nvSpPr>
            <p:spPr>
              <a:xfrm>
                <a:off x="3519720" y="5253840"/>
                <a:ext cx="9579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3" name="Textfeld 9"/>
              <p:cNvSpPr txBox="1"/>
              <p:nvPr/>
            </p:nvSpPr>
            <p:spPr>
              <a:xfrm>
                <a:off x="5080320" y="4368600"/>
                <a:ext cx="9525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4" name="Textfeld 10"/>
              <p:cNvSpPr txBox="1"/>
              <p:nvPr/>
            </p:nvSpPr>
            <p:spPr>
              <a:xfrm>
                <a:off x="5080320" y="4848840"/>
                <a:ext cx="9475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5" name="Textfeld 11"/>
              <p:cNvSpPr txBox="1"/>
              <p:nvPr/>
            </p:nvSpPr>
            <p:spPr>
              <a:xfrm>
                <a:off x="5082480" y="5257800"/>
                <a:ext cx="9525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6" name="Textfeld 13"/>
              <p:cNvSpPr txBox="1"/>
              <p:nvPr/>
            </p:nvSpPr>
            <p:spPr>
              <a:xfrm>
                <a:off x="6640560" y="4368600"/>
                <a:ext cx="9720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7" name="Textfeld 14"/>
              <p:cNvSpPr txBox="1"/>
              <p:nvPr/>
            </p:nvSpPr>
            <p:spPr>
              <a:xfrm>
                <a:off x="6640560" y="4848840"/>
                <a:ext cx="9669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8" name="Textfeld 15"/>
              <p:cNvSpPr txBox="1"/>
              <p:nvPr/>
            </p:nvSpPr>
            <p:spPr>
              <a:xfrm>
                <a:off x="6639480" y="5265720"/>
                <a:ext cx="9720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699" name="Gruppieren 35"/>
          <p:cNvGrpSpPr/>
          <p:nvPr/>
        </p:nvGrpSpPr>
        <p:grpSpPr>
          <a:xfrm>
            <a:off x="8225640" y="2389320"/>
            <a:ext cx="2948040" cy="2069280"/>
            <a:chOff x="8225640" y="2389320"/>
            <a:chExt cx="2948040" cy="2069280"/>
          </a:xfrm>
        </p:grpSpPr>
        <p:cxnSp>
          <p:nvCxnSpPr>
            <p:cNvPr id="700" name="Gerade Verbindung mit Pfeil 16"/>
            <p:cNvCxnSpPr/>
            <p:nvPr/>
          </p:nvCxnSpPr>
          <p:spPr>
            <a:xfrm>
              <a:off x="8843040" y="4044240"/>
              <a:ext cx="2245320" cy="1080"/>
            </a:xfrm>
            <a:prstGeom prst="straightConnector1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</p:cxnSp>
        <p:cxnSp>
          <p:nvCxnSpPr>
            <p:cNvPr id="701" name="Gerade Verbindung mit Pfeil 17"/>
            <p:cNvCxnSpPr/>
            <p:nvPr/>
          </p:nvCxnSpPr>
          <p:spPr>
            <a:xfrm flipV="1">
              <a:off x="8930520" y="2554560"/>
              <a:ext cx="1080" cy="1587960"/>
            </a:xfrm>
            <a:prstGeom prst="straightConnector1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</p:cxnSp>
        <p:sp>
          <p:nvSpPr>
            <p:cNvPr id="702" name="Textfeld 19"/>
            <p:cNvSpPr/>
            <p:nvPr/>
          </p:nvSpPr>
          <p:spPr>
            <a:xfrm>
              <a:off x="8225640" y="2389320"/>
              <a:ext cx="7038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de-DE" sz="900" b="0" strike="noStrike" spc="-1">
                  <a:solidFill>
                    <a:schemeClr val="dk1"/>
                  </a:solidFill>
                  <a:latin typeface="Aptos"/>
                </a:rPr>
                <a:t>Merkmal 1</a:t>
              </a:r>
              <a:endParaRPr lang="de-DE" sz="9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  <p:cxnSp>
          <p:nvCxnSpPr>
            <p:cNvPr id="703" name="Gerade Verbindung mit Pfeil 20"/>
            <p:cNvCxnSpPr/>
            <p:nvPr/>
          </p:nvCxnSpPr>
          <p:spPr>
            <a:xfrm flipV="1">
              <a:off x="8930520" y="3290760"/>
              <a:ext cx="979560" cy="754560"/>
            </a:xfrm>
            <a:prstGeom prst="straightConnector1">
              <a:avLst/>
            </a:prstGeom>
            <a:ln w="0">
              <a:solidFill>
                <a:srgbClr val="156082"/>
              </a:solidFill>
              <a:tailEnd type="triangle" w="med" len="med"/>
            </a:ln>
          </p:spPr>
        </p:cxnSp>
        <p:cxnSp>
          <p:nvCxnSpPr>
            <p:cNvPr id="704" name="Gerade Verbindung mit Pfeil 21"/>
            <p:cNvCxnSpPr/>
            <p:nvPr/>
          </p:nvCxnSpPr>
          <p:spPr>
            <a:xfrm flipV="1">
              <a:off x="8930520" y="3212640"/>
              <a:ext cx="870840" cy="832680"/>
            </a:xfrm>
            <a:prstGeom prst="straightConnector1">
              <a:avLst/>
            </a:prstGeom>
            <a:ln w="0">
              <a:solidFill>
                <a:srgbClr val="D86ECC"/>
              </a:solidFill>
              <a:tailEnd type="triangle" w="med" len="med"/>
            </a:ln>
          </p:spPr>
        </p:cxnSp>
        <p:sp>
          <p:nvSpPr>
            <p:cNvPr id="705" name="Textfeld 34"/>
            <p:cNvSpPr/>
            <p:nvPr/>
          </p:nvSpPr>
          <p:spPr>
            <a:xfrm>
              <a:off x="10469880" y="4093920"/>
              <a:ext cx="70380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de-DE" sz="900" b="0" strike="noStrike" spc="-1">
                  <a:solidFill>
                    <a:schemeClr val="dk1"/>
                  </a:solidFill>
                  <a:latin typeface="Aptos"/>
                </a:rPr>
                <a:t>Merkmal 2</a:t>
              </a:r>
              <a:endParaRPr lang="de-DE" sz="9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706" name="Gruppieren 52"/>
          <p:cNvGrpSpPr/>
          <p:nvPr/>
        </p:nvGrpSpPr>
        <p:grpSpPr>
          <a:xfrm>
            <a:off x="8260920" y="3840480"/>
            <a:ext cx="3306600" cy="2544120"/>
            <a:chOff x="8260920" y="3840480"/>
            <a:chExt cx="3306600" cy="2544120"/>
          </a:xfrm>
        </p:grpSpPr>
        <p:sp>
          <p:nvSpPr>
            <p:cNvPr id="707" name="Textfeld 44"/>
            <p:cNvSpPr/>
            <p:nvPr/>
          </p:nvSpPr>
          <p:spPr>
            <a:xfrm>
              <a:off x="8417160" y="3840480"/>
              <a:ext cx="3150360" cy="2543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dk1"/>
                </a:solidFill>
                <a:latin typeface="Aptos"/>
              </a:endParaRPr>
            </a:p>
          </p:txBody>
        </p:sp>
        <p:grpSp>
          <p:nvGrpSpPr>
            <p:cNvPr id="708" name="Gruppieren 45"/>
            <p:cNvGrpSpPr/>
            <p:nvPr/>
          </p:nvGrpSpPr>
          <p:grpSpPr>
            <a:xfrm>
              <a:off x="8260920" y="4315680"/>
              <a:ext cx="2947680" cy="2068920"/>
              <a:chOff x="8260920" y="4315680"/>
              <a:chExt cx="2947680" cy="2068920"/>
            </a:xfrm>
          </p:grpSpPr>
          <p:cxnSp>
            <p:nvCxnSpPr>
              <p:cNvPr id="709" name="Gerade Verbindung mit Pfeil 46"/>
              <p:cNvCxnSpPr/>
              <p:nvPr/>
            </p:nvCxnSpPr>
            <p:spPr>
              <a:xfrm>
                <a:off x="8878320" y="5970240"/>
                <a:ext cx="2244960" cy="1080"/>
              </a:xfrm>
              <a:prstGeom prst="straightConnector1">
                <a:avLst/>
              </a:prstGeom>
              <a:ln w="0">
                <a:solidFill>
                  <a:srgbClr val="000000"/>
                </a:solidFill>
                <a:tailEnd type="triangle" w="med" len="med"/>
              </a:ln>
            </p:spPr>
          </p:cxnSp>
          <p:cxnSp>
            <p:nvCxnSpPr>
              <p:cNvPr id="710" name="Gerade Verbindung mit Pfeil 47"/>
              <p:cNvCxnSpPr/>
              <p:nvPr/>
            </p:nvCxnSpPr>
            <p:spPr>
              <a:xfrm flipV="1">
                <a:off x="8965800" y="4480560"/>
                <a:ext cx="1080" cy="1588320"/>
              </a:xfrm>
              <a:prstGeom prst="straightConnector1">
                <a:avLst/>
              </a:prstGeom>
              <a:ln w="0">
                <a:solidFill>
                  <a:srgbClr val="000000"/>
                </a:solidFill>
                <a:tailEnd type="triangle" w="med" len="med"/>
              </a:ln>
            </p:spPr>
          </p:cxnSp>
          <p:sp>
            <p:nvSpPr>
              <p:cNvPr id="711" name="Textfeld 48"/>
              <p:cNvSpPr/>
              <p:nvPr/>
            </p:nvSpPr>
            <p:spPr>
              <a:xfrm>
                <a:off x="8260920" y="4315680"/>
                <a:ext cx="70380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</a:pPr>
                <a:r>
                  <a:rPr lang="de-DE" sz="900" b="0" strike="noStrike" spc="-1">
                    <a:solidFill>
                      <a:schemeClr val="dk1"/>
                    </a:solidFill>
                    <a:latin typeface="Aptos"/>
                  </a:rPr>
                  <a:t>Merkmal 1</a:t>
                </a:r>
                <a:endParaRPr lang="de-DE" sz="900" b="0" strike="noStrike" spc="-1">
                  <a:solidFill>
                    <a:srgbClr val="000000"/>
                  </a:solidFill>
                  <a:latin typeface="Calibri"/>
                </a:endParaRPr>
              </a:p>
            </p:txBody>
          </p:sp>
          <p:cxnSp>
            <p:nvCxnSpPr>
              <p:cNvPr id="712" name="Gerade Verbindung mit Pfeil 49"/>
              <p:cNvCxnSpPr/>
              <p:nvPr/>
            </p:nvCxnSpPr>
            <p:spPr>
              <a:xfrm flipV="1">
                <a:off x="8965800" y="5765400"/>
                <a:ext cx="1469880" cy="205920"/>
              </a:xfrm>
              <a:prstGeom prst="straightConnector1">
                <a:avLst/>
              </a:prstGeom>
              <a:ln w="0">
                <a:solidFill>
                  <a:srgbClr val="156082"/>
                </a:solidFill>
                <a:tailEnd type="triangle" w="med" len="med"/>
              </a:ln>
            </p:spPr>
          </p:cxnSp>
          <p:cxnSp>
            <p:nvCxnSpPr>
              <p:cNvPr id="713" name="Gerade Verbindung mit Pfeil 50"/>
              <p:cNvCxnSpPr/>
              <p:nvPr/>
            </p:nvCxnSpPr>
            <p:spPr>
              <a:xfrm flipV="1">
                <a:off x="8965800" y="4939920"/>
                <a:ext cx="187200" cy="1031400"/>
              </a:xfrm>
              <a:prstGeom prst="straightConnector1">
                <a:avLst/>
              </a:prstGeom>
              <a:ln w="0">
                <a:solidFill>
                  <a:srgbClr val="D86ECC"/>
                </a:solidFill>
                <a:tailEnd type="triangle" w="med" len="med"/>
              </a:ln>
            </p:spPr>
          </p:cxnSp>
          <p:sp>
            <p:nvSpPr>
              <p:cNvPr id="714" name="Textfeld 51"/>
              <p:cNvSpPr/>
              <p:nvPr/>
            </p:nvSpPr>
            <p:spPr>
              <a:xfrm>
                <a:off x="10504800" y="6019920"/>
                <a:ext cx="703800" cy="36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</a:pPr>
                <a:r>
                  <a:rPr lang="de-DE" sz="900" b="0" strike="noStrike" spc="-1">
                    <a:solidFill>
                      <a:schemeClr val="dk1"/>
                    </a:solidFill>
                    <a:latin typeface="Aptos"/>
                  </a:rPr>
                  <a:t>Merkmal 2</a:t>
                </a:r>
                <a:endParaRPr lang="de-DE" sz="900" b="0" strike="noStrike" spc="-1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</p:grpSp>
      <p:sp>
        <p:nvSpPr>
          <p:cNvPr id="715" name="Textfeld 6"/>
          <p:cNvSpPr/>
          <p:nvPr/>
        </p:nvSpPr>
        <p:spPr>
          <a:xfrm>
            <a:off x="1102680" y="2859840"/>
            <a:ext cx="2114640" cy="1454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" name="Tabelle 8"/>
          <p:cNvGraphicFramePr/>
          <p:nvPr/>
        </p:nvGraphicFramePr>
        <p:xfrm>
          <a:off x="1652400" y="3429000"/>
          <a:ext cx="6307200" cy="2251800"/>
        </p:xfrm>
        <a:graphic>
          <a:graphicData uri="http://schemas.openxmlformats.org/drawingml/2006/table">
            <a:tbl>
              <a:tblPr/>
              <a:tblGrid>
                <a:gridCol w="15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Self-Attention – Deep Dive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718" name="Gruppieren 156"/>
          <p:cNvGrpSpPr/>
          <p:nvPr/>
        </p:nvGrpSpPr>
        <p:grpSpPr>
          <a:xfrm>
            <a:off x="3850200" y="3963600"/>
            <a:ext cx="524160" cy="179280"/>
            <a:chOff x="3850200" y="3963600"/>
            <a:chExt cx="524160" cy="179280"/>
          </a:xfrm>
        </p:grpSpPr>
        <p:sp>
          <p:nvSpPr>
            <p:cNvPr id="719" name="Rechteck 82"/>
            <p:cNvSpPr/>
            <p:nvPr/>
          </p:nvSpPr>
          <p:spPr>
            <a:xfrm rot="5400000">
              <a:off x="4195440" y="39639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20" name="Rechteck 83"/>
            <p:cNvSpPr/>
            <p:nvPr/>
          </p:nvSpPr>
          <p:spPr>
            <a:xfrm rot="5400000">
              <a:off x="403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21" name="Rechteck 84"/>
            <p:cNvSpPr/>
            <p:nvPr/>
          </p:nvSpPr>
          <p:spPr>
            <a:xfrm rot="5400000">
              <a:off x="385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722" name="Gruppieren 155"/>
          <p:cNvGrpSpPr/>
          <p:nvPr/>
        </p:nvGrpSpPr>
        <p:grpSpPr>
          <a:xfrm>
            <a:off x="2331360" y="4517280"/>
            <a:ext cx="524160" cy="179280"/>
            <a:chOff x="2331360" y="4517280"/>
            <a:chExt cx="524160" cy="179280"/>
          </a:xfrm>
        </p:grpSpPr>
        <p:sp>
          <p:nvSpPr>
            <p:cNvPr id="723" name="Rechteck 117"/>
            <p:cNvSpPr/>
            <p:nvPr/>
          </p:nvSpPr>
          <p:spPr>
            <a:xfrm rot="5400000">
              <a:off x="2676600" y="45176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24" name="Rechteck 118"/>
            <p:cNvSpPr/>
            <p:nvPr/>
          </p:nvSpPr>
          <p:spPr>
            <a:xfrm rot="5400000">
              <a:off x="2511360" y="45172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25" name="Rechteck 119"/>
            <p:cNvSpPr/>
            <p:nvPr/>
          </p:nvSpPr>
          <p:spPr>
            <a:xfrm rot="5400000">
              <a:off x="2331360" y="45172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6" name="Textfeld 121"/>
              <p:cNvSpPr txBox="1"/>
              <p:nvPr/>
            </p:nvSpPr>
            <p:spPr>
              <a:xfrm>
                <a:off x="1888200" y="4331520"/>
                <a:ext cx="4640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7" name="Textfeld 128"/>
              <p:cNvSpPr txBox="1"/>
              <p:nvPr/>
            </p:nvSpPr>
            <p:spPr>
              <a:xfrm>
                <a:off x="3292200" y="3838680"/>
                <a:ext cx="4579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728" name="Gruppieren 135"/>
          <p:cNvGrpSpPr/>
          <p:nvPr/>
        </p:nvGrpSpPr>
        <p:grpSpPr>
          <a:xfrm>
            <a:off x="6865200" y="3558600"/>
            <a:ext cx="704160" cy="179280"/>
            <a:chOff x="6865200" y="3558600"/>
            <a:chExt cx="704160" cy="179280"/>
          </a:xfrm>
        </p:grpSpPr>
        <p:sp>
          <p:nvSpPr>
            <p:cNvPr id="729" name="Rechteck 136"/>
            <p:cNvSpPr/>
            <p:nvPr/>
          </p:nvSpPr>
          <p:spPr>
            <a:xfrm rot="5400000">
              <a:off x="739044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30" name="Rechteck 137"/>
            <p:cNvSpPr/>
            <p:nvPr/>
          </p:nvSpPr>
          <p:spPr>
            <a:xfrm rot="5400000">
              <a:off x="721044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31" name="Rechteck 138"/>
            <p:cNvSpPr/>
            <p:nvPr/>
          </p:nvSpPr>
          <p:spPr>
            <a:xfrm rot="5400000">
              <a:off x="704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32" name="Rechteck 139"/>
            <p:cNvSpPr/>
            <p:nvPr/>
          </p:nvSpPr>
          <p:spPr>
            <a:xfrm rot="5400000">
              <a:off x="686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733" name="Gruppieren 140"/>
          <p:cNvGrpSpPr/>
          <p:nvPr/>
        </p:nvGrpSpPr>
        <p:grpSpPr>
          <a:xfrm>
            <a:off x="3774600" y="3571920"/>
            <a:ext cx="704520" cy="179280"/>
            <a:chOff x="3774600" y="3571920"/>
            <a:chExt cx="704520" cy="179280"/>
          </a:xfrm>
        </p:grpSpPr>
        <p:sp>
          <p:nvSpPr>
            <p:cNvPr id="734" name="Rechteck 141"/>
            <p:cNvSpPr/>
            <p:nvPr/>
          </p:nvSpPr>
          <p:spPr>
            <a:xfrm rot="5400000">
              <a:off x="43002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35" name="Rechteck 142"/>
            <p:cNvSpPr/>
            <p:nvPr/>
          </p:nvSpPr>
          <p:spPr>
            <a:xfrm rot="5400000">
              <a:off x="4120200" y="35722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36" name="Rechteck 143"/>
            <p:cNvSpPr/>
            <p:nvPr/>
          </p:nvSpPr>
          <p:spPr>
            <a:xfrm rot="5400000">
              <a:off x="395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37" name="Rechteck 144"/>
            <p:cNvSpPr/>
            <p:nvPr/>
          </p:nvSpPr>
          <p:spPr>
            <a:xfrm rot="5400000">
              <a:off x="377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738" name="Gruppieren 145"/>
          <p:cNvGrpSpPr/>
          <p:nvPr/>
        </p:nvGrpSpPr>
        <p:grpSpPr>
          <a:xfrm>
            <a:off x="5200200" y="3558600"/>
            <a:ext cx="704520" cy="179640"/>
            <a:chOff x="5200200" y="3558600"/>
            <a:chExt cx="704520" cy="179640"/>
          </a:xfrm>
        </p:grpSpPr>
        <p:sp>
          <p:nvSpPr>
            <p:cNvPr id="739" name="Rechteck 146"/>
            <p:cNvSpPr/>
            <p:nvPr/>
          </p:nvSpPr>
          <p:spPr>
            <a:xfrm rot="5400000">
              <a:off x="57258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40" name="Rechteck 147"/>
            <p:cNvSpPr/>
            <p:nvPr/>
          </p:nvSpPr>
          <p:spPr>
            <a:xfrm rot="5400000">
              <a:off x="5544360" y="3559320"/>
              <a:ext cx="179640" cy="17784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41" name="Rechteck 148"/>
            <p:cNvSpPr/>
            <p:nvPr/>
          </p:nvSpPr>
          <p:spPr>
            <a:xfrm rot="5400000">
              <a:off x="538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42" name="Rechteck 149"/>
            <p:cNvSpPr/>
            <p:nvPr/>
          </p:nvSpPr>
          <p:spPr>
            <a:xfrm rot="5400000">
              <a:off x="520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3" name="Textfeld 150"/>
              <p:cNvSpPr txBox="1"/>
              <p:nvPr/>
            </p:nvSpPr>
            <p:spPr>
              <a:xfrm>
                <a:off x="3292200" y="344700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4" name="Textfeld 151"/>
              <p:cNvSpPr txBox="1"/>
              <p:nvPr/>
            </p:nvSpPr>
            <p:spPr>
              <a:xfrm>
                <a:off x="4817520" y="3442680"/>
                <a:ext cx="4532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5" name="Textfeld 152"/>
              <p:cNvSpPr txBox="1"/>
              <p:nvPr/>
            </p:nvSpPr>
            <p:spPr>
              <a:xfrm>
                <a:off x="6464160" y="3433680"/>
                <a:ext cx="4726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746" name="Gruppieren 157"/>
          <p:cNvGrpSpPr/>
          <p:nvPr/>
        </p:nvGrpSpPr>
        <p:grpSpPr>
          <a:xfrm>
            <a:off x="5282280" y="3962880"/>
            <a:ext cx="524160" cy="179280"/>
            <a:chOff x="5282280" y="3962880"/>
            <a:chExt cx="524160" cy="179280"/>
          </a:xfrm>
        </p:grpSpPr>
        <p:sp>
          <p:nvSpPr>
            <p:cNvPr id="747" name="Rechteck 158"/>
            <p:cNvSpPr/>
            <p:nvPr/>
          </p:nvSpPr>
          <p:spPr>
            <a:xfrm rot="5400000">
              <a:off x="5627520" y="39632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48" name="Rechteck 159"/>
            <p:cNvSpPr/>
            <p:nvPr/>
          </p:nvSpPr>
          <p:spPr>
            <a:xfrm rot="5400000">
              <a:off x="546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49" name="Rechteck 160"/>
            <p:cNvSpPr/>
            <p:nvPr/>
          </p:nvSpPr>
          <p:spPr>
            <a:xfrm rot="5400000">
              <a:off x="528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750" name="Gruppieren 165"/>
          <p:cNvGrpSpPr/>
          <p:nvPr/>
        </p:nvGrpSpPr>
        <p:grpSpPr>
          <a:xfrm>
            <a:off x="2331360" y="4961880"/>
            <a:ext cx="524160" cy="179280"/>
            <a:chOff x="2331360" y="4961880"/>
            <a:chExt cx="524160" cy="179280"/>
          </a:xfrm>
        </p:grpSpPr>
        <p:sp>
          <p:nvSpPr>
            <p:cNvPr id="751" name="Rechteck 166"/>
            <p:cNvSpPr/>
            <p:nvPr/>
          </p:nvSpPr>
          <p:spPr>
            <a:xfrm rot="5400000">
              <a:off x="2676600" y="49622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52" name="Rechteck 167"/>
            <p:cNvSpPr/>
            <p:nvPr/>
          </p:nvSpPr>
          <p:spPr>
            <a:xfrm rot="5400000">
              <a:off x="2511360" y="49618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53" name="Rechteck 168"/>
            <p:cNvSpPr/>
            <p:nvPr/>
          </p:nvSpPr>
          <p:spPr>
            <a:xfrm rot="5400000">
              <a:off x="2331360" y="49618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754" name="Gruppieren 169"/>
          <p:cNvGrpSpPr/>
          <p:nvPr/>
        </p:nvGrpSpPr>
        <p:grpSpPr>
          <a:xfrm>
            <a:off x="6961680" y="3962520"/>
            <a:ext cx="524160" cy="179280"/>
            <a:chOff x="6961680" y="3962520"/>
            <a:chExt cx="524160" cy="179280"/>
          </a:xfrm>
        </p:grpSpPr>
        <p:sp>
          <p:nvSpPr>
            <p:cNvPr id="755" name="Rechteck 170"/>
            <p:cNvSpPr/>
            <p:nvPr/>
          </p:nvSpPr>
          <p:spPr>
            <a:xfrm rot="5400000">
              <a:off x="730692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56" name="Rechteck 171"/>
            <p:cNvSpPr/>
            <p:nvPr/>
          </p:nvSpPr>
          <p:spPr>
            <a:xfrm rot="5400000">
              <a:off x="714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57" name="Rechteck 172"/>
            <p:cNvSpPr/>
            <p:nvPr/>
          </p:nvSpPr>
          <p:spPr>
            <a:xfrm rot="5400000">
              <a:off x="696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758" name="Gruppieren 177"/>
          <p:cNvGrpSpPr/>
          <p:nvPr/>
        </p:nvGrpSpPr>
        <p:grpSpPr>
          <a:xfrm>
            <a:off x="2331360" y="5404320"/>
            <a:ext cx="524160" cy="179280"/>
            <a:chOff x="2331360" y="5404320"/>
            <a:chExt cx="524160" cy="179280"/>
          </a:xfrm>
        </p:grpSpPr>
        <p:sp>
          <p:nvSpPr>
            <p:cNvPr id="759" name="Rechteck 178"/>
            <p:cNvSpPr/>
            <p:nvPr/>
          </p:nvSpPr>
          <p:spPr>
            <a:xfrm rot="5400000">
              <a:off x="2676600" y="54046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60" name="Rechteck 179"/>
            <p:cNvSpPr/>
            <p:nvPr/>
          </p:nvSpPr>
          <p:spPr>
            <a:xfrm rot="5400000">
              <a:off x="2511360" y="5404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61" name="Rechteck 180"/>
            <p:cNvSpPr/>
            <p:nvPr/>
          </p:nvSpPr>
          <p:spPr>
            <a:xfrm rot="5400000">
              <a:off x="2331360" y="5404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2" name="Textfeld 182"/>
              <p:cNvSpPr txBox="1"/>
              <p:nvPr/>
            </p:nvSpPr>
            <p:spPr>
              <a:xfrm>
                <a:off x="1893240" y="477684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3" name="Textfeld 183"/>
              <p:cNvSpPr txBox="1"/>
              <p:nvPr/>
            </p:nvSpPr>
            <p:spPr>
              <a:xfrm>
                <a:off x="4803840" y="3838680"/>
                <a:ext cx="4525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4" name="Textfeld 185"/>
              <p:cNvSpPr txBox="1"/>
              <p:nvPr/>
            </p:nvSpPr>
            <p:spPr>
              <a:xfrm>
                <a:off x="1873800" y="5219640"/>
                <a:ext cx="4780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5" name="Textfeld 186"/>
              <p:cNvSpPr txBox="1"/>
              <p:nvPr/>
            </p:nvSpPr>
            <p:spPr>
              <a:xfrm>
                <a:off x="6463080" y="3838680"/>
                <a:ext cx="4719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6" name="Textfeld 3"/>
              <p:cNvSpPr txBox="1"/>
              <p:nvPr/>
            </p:nvSpPr>
            <p:spPr>
              <a:xfrm>
                <a:off x="3220200" y="4321440"/>
                <a:ext cx="1634400" cy="4266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0∗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7" name="Textfeld 4"/>
              <p:cNvSpPr txBox="1"/>
              <p:nvPr/>
            </p:nvSpPr>
            <p:spPr>
              <a:xfrm>
                <a:off x="3231360" y="4806000"/>
                <a:ext cx="1629000" cy="4266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0∗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8" name="Textfeld 5"/>
              <p:cNvSpPr txBox="1"/>
              <p:nvPr/>
            </p:nvSpPr>
            <p:spPr>
              <a:xfrm>
                <a:off x="3231360" y="5248440"/>
                <a:ext cx="1634400" cy="4266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0∗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9" name="Textfeld 9"/>
              <p:cNvSpPr txBox="1"/>
              <p:nvPr/>
            </p:nvSpPr>
            <p:spPr>
              <a:xfrm>
                <a:off x="4793400" y="4340520"/>
                <a:ext cx="1629000" cy="4266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1∗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0" name="Textfeld 10"/>
              <p:cNvSpPr txBox="1"/>
              <p:nvPr/>
            </p:nvSpPr>
            <p:spPr>
              <a:xfrm>
                <a:off x="4793400" y="4799880"/>
                <a:ext cx="1623960" cy="4266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1∗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1" name="Textfeld 11"/>
              <p:cNvSpPr txBox="1"/>
              <p:nvPr/>
            </p:nvSpPr>
            <p:spPr>
              <a:xfrm>
                <a:off x="4794120" y="5252400"/>
                <a:ext cx="1629000" cy="4266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1∗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2" name="Textfeld 13"/>
              <p:cNvSpPr txBox="1"/>
              <p:nvPr/>
            </p:nvSpPr>
            <p:spPr>
              <a:xfrm>
                <a:off x="6353640" y="4340520"/>
                <a:ext cx="1648440" cy="4266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3" name="Textfeld 14"/>
              <p:cNvSpPr txBox="1"/>
              <p:nvPr/>
            </p:nvSpPr>
            <p:spPr>
              <a:xfrm>
                <a:off x="6343560" y="4791960"/>
                <a:ext cx="1694520" cy="4266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4" name="Textfeld 15"/>
              <p:cNvSpPr txBox="1"/>
              <p:nvPr/>
            </p:nvSpPr>
            <p:spPr>
              <a:xfrm>
                <a:off x="6351120" y="5260320"/>
                <a:ext cx="1648440" cy="4266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775" name="Textfeld 6"/>
          <p:cNvSpPr/>
          <p:nvPr/>
        </p:nvSpPr>
        <p:spPr>
          <a:xfrm>
            <a:off x="1102680" y="2859840"/>
            <a:ext cx="2114640" cy="1454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776" name="Textfeld 2"/>
          <p:cNvSpPr/>
          <p:nvPr/>
        </p:nvSpPr>
        <p:spPr>
          <a:xfrm>
            <a:off x="959400" y="1955880"/>
            <a:ext cx="35409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Skalierung zur Stabilisierung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7" name="Tabelle 8"/>
          <p:cNvGraphicFramePr/>
          <p:nvPr/>
        </p:nvGraphicFramePr>
        <p:xfrm>
          <a:off x="1652400" y="3429000"/>
          <a:ext cx="6307200" cy="2251800"/>
        </p:xfrm>
        <a:graphic>
          <a:graphicData uri="http://schemas.openxmlformats.org/drawingml/2006/table">
            <a:tbl>
              <a:tblPr/>
              <a:tblGrid>
                <a:gridCol w="15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Self-Attention – Deep Dive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779" name="Gruppieren 156"/>
          <p:cNvGrpSpPr/>
          <p:nvPr/>
        </p:nvGrpSpPr>
        <p:grpSpPr>
          <a:xfrm>
            <a:off x="3850200" y="3963600"/>
            <a:ext cx="524160" cy="179280"/>
            <a:chOff x="3850200" y="3963600"/>
            <a:chExt cx="524160" cy="179280"/>
          </a:xfrm>
        </p:grpSpPr>
        <p:sp>
          <p:nvSpPr>
            <p:cNvPr id="780" name="Rechteck 82"/>
            <p:cNvSpPr/>
            <p:nvPr/>
          </p:nvSpPr>
          <p:spPr>
            <a:xfrm rot="5400000">
              <a:off x="4195440" y="39639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81" name="Rechteck 83"/>
            <p:cNvSpPr/>
            <p:nvPr/>
          </p:nvSpPr>
          <p:spPr>
            <a:xfrm rot="5400000">
              <a:off x="403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82" name="Rechteck 84"/>
            <p:cNvSpPr/>
            <p:nvPr/>
          </p:nvSpPr>
          <p:spPr>
            <a:xfrm rot="5400000">
              <a:off x="385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783" name="Gruppieren 155"/>
          <p:cNvGrpSpPr/>
          <p:nvPr/>
        </p:nvGrpSpPr>
        <p:grpSpPr>
          <a:xfrm>
            <a:off x="2331360" y="4517280"/>
            <a:ext cx="524160" cy="179280"/>
            <a:chOff x="2331360" y="4517280"/>
            <a:chExt cx="524160" cy="179280"/>
          </a:xfrm>
        </p:grpSpPr>
        <p:sp>
          <p:nvSpPr>
            <p:cNvPr id="784" name="Rechteck 117"/>
            <p:cNvSpPr/>
            <p:nvPr/>
          </p:nvSpPr>
          <p:spPr>
            <a:xfrm rot="5400000">
              <a:off x="2676600" y="45176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85" name="Rechteck 118"/>
            <p:cNvSpPr/>
            <p:nvPr/>
          </p:nvSpPr>
          <p:spPr>
            <a:xfrm rot="5400000">
              <a:off x="2511360" y="45172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86" name="Rechteck 119"/>
            <p:cNvSpPr/>
            <p:nvPr/>
          </p:nvSpPr>
          <p:spPr>
            <a:xfrm rot="5400000">
              <a:off x="2331360" y="45172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7" name="Textfeld 121"/>
              <p:cNvSpPr txBox="1"/>
              <p:nvPr/>
            </p:nvSpPr>
            <p:spPr>
              <a:xfrm>
                <a:off x="1888200" y="4331520"/>
                <a:ext cx="4640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8" name="Textfeld 128"/>
              <p:cNvSpPr txBox="1"/>
              <p:nvPr/>
            </p:nvSpPr>
            <p:spPr>
              <a:xfrm>
                <a:off x="3292200" y="3838680"/>
                <a:ext cx="4579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789" name="Gruppieren 135"/>
          <p:cNvGrpSpPr/>
          <p:nvPr/>
        </p:nvGrpSpPr>
        <p:grpSpPr>
          <a:xfrm>
            <a:off x="6865200" y="3558600"/>
            <a:ext cx="704160" cy="179280"/>
            <a:chOff x="6865200" y="3558600"/>
            <a:chExt cx="704160" cy="179280"/>
          </a:xfrm>
        </p:grpSpPr>
        <p:sp>
          <p:nvSpPr>
            <p:cNvPr id="790" name="Rechteck 136"/>
            <p:cNvSpPr/>
            <p:nvPr/>
          </p:nvSpPr>
          <p:spPr>
            <a:xfrm rot="5400000">
              <a:off x="739044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91" name="Rechteck 137"/>
            <p:cNvSpPr/>
            <p:nvPr/>
          </p:nvSpPr>
          <p:spPr>
            <a:xfrm rot="5400000">
              <a:off x="721044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92" name="Rechteck 138"/>
            <p:cNvSpPr/>
            <p:nvPr/>
          </p:nvSpPr>
          <p:spPr>
            <a:xfrm rot="5400000">
              <a:off x="704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93" name="Rechteck 139"/>
            <p:cNvSpPr/>
            <p:nvPr/>
          </p:nvSpPr>
          <p:spPr>
            <a:xfrm rot="5400000">
              <a:off x="686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794" name="Gruppieren 140"/>
          <p:cNvGrpSpPr/>
          <p:nvPr/>
        </p:nvGrpSpPr>
        <p:grpSpPr>
          <a:xfrm>
            <a:off x="3774600" y="3571920"/>
            <a:ext cx="704520" cy="179280"/>
            <a:chOff x="3774600" y="3571920"/>
            <a:chExt cx="704520" cy="179280"/>
          </a:xfrm>
        </p:grpSpPr>
        <p:sp>
          <p:nvSpPr>
            <p:cNvPr id="795" name="Rechteck 141"/>
            <p:cNvSpPr/>
            <p:nvPr/>
          </p:nvSpPr>
          <p:spPr>
            <a:xfrm rot="5400000">
              <a:off x="43002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96" name="Rechteck 142"/>
            <p:cNvSpPr/>
            <p:nvPr/>
          </p:nvSpPr>
          <p:spPr>
            <a:xfrm rot="5400000">
              <a:off x="4120200" y="35722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97" name="Rechteck 143"/>
            <p:cNvSpPr/>
            <p:nvPr/>
          </p:nvSpPr>
          <p:spPr>
            <a:xfrm rot="5400000">
              <a:off x="395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798" name="Rechteck 144"/>
            <p:cNvSpPr/>
            <p:nvPr/>
          </p:nvSpPr>
          <p:spPr>
            <a:xfrm rot="5400000">
              <a:off x="377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799" name="Gruppieren 145"/>
          <p:cNvGrpSpPr/>
          <p:nvPr/>
        </p:nvGrpSpPr>
        <p:grpSpPr>
          <a:xfrm>
            <a:off x="5200200" y="3558600"/>
            <a:ext cx="704520" cy="179640"/>
            <a:chOff x="5200200" y="3558600"/>
            <a:chExt cx="704520" cy="179640"/>
          </a:xfrm>
        </p:grpSpPr>
        <p:sp>
          <p:nvSpPr>
            <p:cNvPr id="800" name="Rechteck 146"/>
            <p:cNvSpPr/>
            <p:nvPr/>
          </p:nvSpPr>
          <p:spPr>
            <a:xfrm rot="5400000">
              <a:off x="57258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01" name="Rechteck 147"/>
            <p:cNvSpPr/>
            <p:nvPr/>
          </p:nvSpPr>
          <p:spPr>
            <a:xfrm rot="5400000">
              <a:off x="5544360" y="3559320"/>
              <a:ext cx="179640" cy="17784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02" name="Rechteck 148"/>
            <p:cNvSpPr/>
            <p:nvPr/>
          </p:nvSpPr>
          <p:spPr>
            <a:xfrm rot="5400000">
              <a:off x="538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03" name="Rechteck 149"/>
            <p:cNvSpPr/>
            <p:nvPr/>
          </p:nvSpPr>
          <p:spPr>
            <a:xfrm rot="5400000">
              <a:off x="520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4" name="Textfeld 150"/>
              <p:cNvSpPr txBox="1"/>
              <p:nvPr/>
            </p:nvSpPr>
            <p:spPr>
              <a:xfrm>
                <a:off x="3292200" y="344700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5" name="Textfeld 151"/>
              <p:cNvSpPr txBox="1"/>
              <p:nvPr/>
            </p:nvSpPr>
            <p:spPr>
              <a:xfrm>
                <a:off x="4817520" y="3442680"/>
                <a:ext cx="4532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6" name="Textfeld 152"/>
              <p:cNvSpPr txBox="1"/>
              <p:nvPr/>
            </p:nvSpPr>
            <p:spPr>
              <a:xfrm>
                <a:off x="6464160" y="3433680"/>
                <a:ext cx="4726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807" name="Gruppieren 157"/>
          <p:cNvGrpSpPr/>
          <p:nvPr/>
        </p:nvGrpSpPr>
        <p:grpSpPr>
          <a:xfrm>
            <a:off x="5282280" y="3962880"/>
            <a:ext cx="524160" cy="179280"/>
            <a:chOff x="5282280" y="3962880"/>
            <a:chExt cx="524160" cy="179280"/>
          </a:xfrm>
        </p:grpSpPr>
        <p:sp>
          <p:nvSpPr>
            <p:cNvPr id="808" name="Rechteck 158"/>
            <p:cNvSpPr/>
            <p:nvPr/>
          </p:nvSpPr>
          <p:spPr>
            <a:xfrm rot="5400000">
              <a:off x="5627520" y="39632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09" name="Rechteck 159"/>
            <p:cNvSpPr/>
            <p:nvPr/>
          </p:nvSpPr>
          <p:spPr>
            <a:xfrm rot="5400000">
              <a:off x="546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10" name="Rechteck 160"/>
            <p:cNvSpPr/>
            <p:nvPr/>
          </p:nvSpPr>
          <p:spPr>
            <a:xfrm rot="5400000">
              <a:off x="528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811" name="Gruppieren 165"/>
          <p:cNvGrpSpPr/>
          <p:nvPr/>
        </p:nvGrpSpPr>
        <p:grpSpPr>
          <a:xfrm>
            <a:off x="2331360" y="4961880"/>
            <a:ext cx="524160" cy="179280"/>
            <a:chOff x="2331360" y="4961880"/>
            <a:chExt cx="524160" cy="179280"/>
          </a:xfrm>
        </p:grpSpPr>
        <p:sp>
          <p:nvSpPr>
            <p:cNvPr id="812" name="Rechteck 166"/>
            <p:cNvSpPr/>
            <p:nvPr/>
          </p:nvSpPr>
          <p:spPr>
            <a:xfrm rot="5400000">
              <a:off x="2676600" y="49622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13" name="Rechteck 167"/>
            <p:cNvSpPr/>
            <p:nvPr/>
          </p:nvSpPr>
          <p:spPr>
            <a:xfrm rot="5400000">
              <a:off x="2511360" y="49618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14" name="Rechteck 168"/>
            <p:cNvSpPr/>
            <p:nvPr/>
          </p:nvSpPr>
          <p:spPr>
            <a:xfrm rot="5400000">
              <a:off x="2331360" y="49618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815" name="Gruppieren 169"/>
          <p:cNvGrpSpPr/>
          <p:nvPr/>
        </p:nvGrpSpPr>
        <p:grpSpPr>
          <a:xfrm>
            <a:off x="6961680" y="3962520"/>
            <a:ext cx="524160" cy="179280"/>
            <a:chOff x="6961680" y="3962520"/>
            <a:chExt cx="524160" cy="179280"/>
          </a:xfrm>
        </p:grpSpPr>
        <p:sp>
          <p:nvSpPr>
            <p:cNvPr id="816" name="Rechteck 170"/>
            <p:cNvSpPr/>
            <p:nvPr/>
          </p:nvSpPr>
          <p:spPr>
            <a:xfrm rot="5400000">
              <a:off x="730692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17" name="Rechteck 171"/>
            <p:cNvSpPr/>
            <p:nvPr/>
          </p:nvSpPr>
          <p:spPr>
            <a:xfrm rot="5400000">
              <a:off x="714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18" name="Rechteck 172"/>
            <p:cNvSpPr/>
            <p:nvPr/>
          </p:nvSpPr>
          <p:spPr>
            <a:xfrm rot="5400000">
              <a:off x="696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819" name="Gruppieren 177"/>
          <p:cNvGrpSpPr/>
          <p:nvPr/>
        </p:nvGrpSpPr>
        <p:grpSpPr>
          <a:xfrm>
            <a:off x="2331360" y="5404320"/>
            <a:ext cx="524160" cy="179280"/>
            <a:chOff x="2331360" y="5404320"/>
            <a:chExt cx="524160" cy="179280"/>
          </a:xfrm>
        </p:grpSpPr>
        <p:sp>
          <p:nvSpPr>
            <p:cNvPr id="820" name="Rechteck 178"/>
            <p:cNvSpPr/>
            <p:nvPr/>
          </p:nvSpPr>
          <p:spPr>
            <a:xfrm rot="5400000">
              <a:off x="2676600" y="54046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21" name="Rechteck 179"/>
            <p:cNvSpPr/>
            <p:nvPr/>
          </p:nvSpPr>
          <p:spPr>
            <a:xfrm rot="5400000">
              <a:off x="2511360" y="5404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22" name="Rechteck 180"/>
            <p:cNvSpPr/>
            <p:nvPr/>
          </p:nvSpPr>
          <p:spPr>
            <a:xfrm rot="5400000">
              <a:off x="2331360" y="5404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3" name="Textfeld 182"/>
              <p:cNvSpPr txBox="1"/>
              <p:nvPr/>
            </p:nvSpPr>
            <p:spPr>
              <a:xfrm>
                <a:off x="1893240" y="477684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4" name="Textfeld 183"/>
              <p:cNvSpPr txBox="1"/>
              <p:nvPr/>
            </p:nvSpPr>
            <p:spPr>
              <a:xfrm>
                <a:off x="4803840" y="3838680"/>
                <a:ext cx="4525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5" name="Textfeld 185"/>
              <p:cNvSpPr txBox="1"/>
              <p:nvPr/>
            </p:nvSpPr>
            <p:spPr>
              <a:xfrm>
                <a:off x="1873800" y="5219640"/>
                <a:ext cx="4780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6" name="Textfeld 186"/>
              <p:cNvSpPr txBox="1"/>
              <p:nvPr/>
            </p:nvSpPr>
            <p:spPr>
              <a:xfrm>
                <a:off x="6463080" y="3838680"/>
                <a:ext cx="4719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7" name="Textfeld 3"/>
              <p:cNvSpPr txBox="1"/>
              <p:nvPr/>
            </p:nvSpPr>
            <p:spPr>
              <a:xfrm>
                <a:off x="3220200" y="4321440"/>
                <a:ext cx="5371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8" name="Textfeld 4"/>
              <p:cNvSpPr txBox="1"/>
              <p:nvPr/>
            </p:nvSpPr>
            <p:spPr>
              <a:xfrm>
                <a:off x="3231360" y="4806000"/>
                <a:ext cx="5371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9" name="Textfeld 5"/>
              <p:cNvSpPr txBox="1"/>
              <p:nvPr/>
            </p:nvSpPr>
            <p:spPr>
              <a:xfrm>
                <a:off x="3231360" y="5248440"/>
                <a:ext cx="5371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0" name="Textfeld 9"/>
              <p:cNvSpPr txBox="1"/>
              <p:nvPr/>
            </p:nvSpPr>
            <p:spPr>
              <a:xfrm>
                <a:off x="4793400" y="4340520"/>
                <a:ext cx="5317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1" name="Textfeld 10"/>
              <p:cNvSpPr txBox="1"/>
              <p:nvPr/>
            </p:nvSpPr>
            <p:spPr>
              <a:xfrm>
                <a:off x="4793400" y="4799880"/>
                <a:ext cx="5317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2" name="Textfeld 11"/>
              <p:cNvSpPr txBox="1"/>
              <p:nvPr/>
            </p:nvSpPr>
            <p:spPr>
              <a:xfrm>
                <a:off x="4794120" y="5252400"/>
                <a:ext cx="5317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3" name="Textfeld 13"/>
              <p:cNvSpPr txBox="1"/>
              <p:nvPr/>
            </p:nvSpPr>
            <p:spPr>
              <a:xfrm>
                <a:off x="6353640" y="4340520"/>
                <a:ext cx="5482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4" name="Textfeld 14"/>
              <p:cNvSpPr txBox="1"/>
              <p:nvPr/>
            </p:nvSpPr>
            <p:spPr>
              <a:xfrm>
                <a:off x="6343560" y="4791960"/>
                <a:ext cx="5482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5" name="Textfeld 15"/>
              <p:cNvSpPr txBox="1"/>
              <p:nvPr/>
            </p:nvSpPr>
            <p:spPr>
              <a:xfrm>
                <a:off x="6351120" y="5260320"/>
                <a:ext cx="5482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836" name="Textfeld 6"/>
          <p:cNvSpPr/>
          <p:nvPr/>
        </p:nvSpPr>
        <p:spPr>
          <a:xfrm>
            <a:off x="1102680" y="2859840"/>
            <a:ext cx="2114640" cy="1454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Textfeld 12"/>
          <p:cNvSpPr/>
          <p:nvPr/>
        </p:nvSpPr>
        <p:spPr>
          <a:xfrm>
            <a:off x="3240000" y="4340520"/>
            <a:ext cx="1534680" cy="1340640"/>
          </a:xfrm>
          <a:prstGeom prst="rect">
            <a:avLst/>
          </a:prstGeom>
          <a:noFill/>
          <a:ln w="57150">
            <a:solidFill>
              <a:srgbClr val="E9713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graphicFrame>
        <p:nvGraphicFramePr>
          <p:cNvPr id="838" name="Tabelle 8"/>
          <p:cNvGraphicFramePr/>
          <p:nvPr/>
        </p:nvGraphicFramePr>
        <p:xfrm>
          <a:off x="1652400" y="3429000"/>
          <a:ext cx="6307200" cy="2251800"/>
        </p:xfrm>
        <a:graphic>
          <a:graphicData uri="http://schemas.openxmlformats.org/drawingml/2006/table">
            <a:tbl>
              <a:tblPr/>
              <a:tblGrid>
                <a:gridCol w="15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Self-Attention – Deep Dive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840" name="Gruppieren 156"/>
          <p:cNvGrpSpPr/>
          <p:nvPr/>
        </p:nvGrpSpPr>
        <p:grpSpPr>
          <a:xfrm>
            <a:off x="3850200" y="3963600"/>
            <a:ext cx="524160" cy="179280"/>
            <a:chOff x="3850200" y="3963600"/>
            <a:chExt cx="524160" cy="179280"/>
          </a:xfrm>
        </p:grpSpPr>
        <p:sp>
          <p:nvSpPr>
            <p:cNvPr id="841" name="Rechteck 82"/>
            <p:cNvSpPr/>
            <p:nvPr/>
          </p:nvSpPr>
          <p:spPr>
            <a:xfrm rot="5400000">
              <a:off x="4195440" y="39639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42" name="Rechteck 83"/>
            <p:cNvSpPr/>
            <p:nvPr/>
          </p:nvSpPr>
          <p:spPr>
            <a:xfrm rot="5400000">
              <a:off x="403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43" name="Rechteck 84"/>
            <p:cNvSpPr/>
            <p:nvPr/>
          </p:nvSpPr>
          <p:spPr>
            <a:xfrm rot="5400000">
              <a:off x="385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844" name="Gruppieren 155"/>
          <p:cNvGrpSpPr/>
          <p:nvPr/>
        </p:nvGrpSpPr>
        <p:grpSpPr>
          <a:xfrm>
            <a:off x="2331360" y="4517280"/>
            <a:ext cx="524160" cy="179280"/>
            <a:chOff x="2331360" y="4517280"/>
            <a:chExt cx="524160" cy="179280"/>
          </a:xfrm>
        </p:grpSpPr>
        <p:sp>
          <p:nvSpPr>
            <p:cNvPr id="845" name="Rechteck 117"/>
            <p:cNvSpPr/>
            <p:nvPr/>
          </p:nvSpPr>
          <p:spPr>
            <a:xfrm rot="5400000">
              <a:off x="2676600" y="45176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46" name="Rechteck 118"/>
            <p:cNvSpPr/>
            <p:nvPr/>
          </p:nvSpPr>
          <p:spPr>
            <a:xfrm rot="5400000">
              <a:off x="2511360" y="45172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47" name="Rechteck 119"/>
            <p:cNvSpPr/>
            <p:nvPr/>
          </p:nvSpPr>
          <p:spPr>
            <a:xfrm rot="5400000">
              <a:off x="2331360" y="45172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8" name="Textfeld 121"/>
              <p:cNvSpPr txBox="1"/>
              <p:nvPr/>
            </p:nvSpPr>
            <p:spPr>
              <a:xfrm>
                <a:off x="1888200" y="4331520"/>
                <a:ext cx="4640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9" name="Textfeld 128"/>
              <p:cNvSpPr txBox="1"/>
              <p:nvPr/>
            </p:nvSpPr>
            <p:spPr>
              <a:xfrm>
                <a:off x="3292200" y="3838680"/>
                <a:ext cx="4579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850" name="Gruppieren 135"/>
          <p:cNvGrpSpPr/>
          <p:nvPr/>
        </p:nvGrpSpPr>
        <p:grpSpPr>
          <a:xfrm>
            <a:off x="6865200" y="3558600"/>
            <a:ext cx="704160" cy="179280"/>
            <a:chOff x="6865200" y="3558600"/>
            <a:chExt cx="704160" cy="179280"/>
          </a:xfrm>
        </p:grpSpPr>
        <p:sp>
          <p:nvSpPr>
            <p:cNvPr id="851" name="Rechteck 136"/>
            <p:cNvSpPr/>
            <p:nvPr/>
          </p:nvSpPr>
          <p:spPr>
            <a:xfrm rot="5400000">
              <a:off x="739044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52" name="Rechteck 137"/>
            <p:cNvSpPr/>
            <p:nvPr/>
          </p:nvSpPr>
          <p:spPr>
            <a:xfrm rot="5400000">
              <a:off x="721044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53" name="Rechteck 138"/>
            <p:cNvSpPr/>
            <p:nvPr/>
          </p:nvSpPr>
          <p:spPr>
            <a:xfrm rot="5400000">
              <a:off x="704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54" name="Rechteck 139"/>
            <p:cNvSpPr/>
            <p:nvPr/>
          </p:nvSpPr>
          <p:spPr>
            <a:xfrm rot="5400000">
              <a:off x="686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855" name="Gruppieren 140"/>
          <p:cNvGrpSpPr/>
          <p:nvPr/>
        </p:nvGrpSpPr>
        <p:grpSpPr>
          <a:xfrm>
            <a:off x="3774600" y="3571920"/>
            <a:ext cx="704520" cy="179280"/>
            <a:chOff x="3774600" y="3571920"/>
            <a:chExt cx="704520" cy="179280"/>
          </a:xfrm>
        </p:grpSpPr>
        <p:sp>
          <p:nvSpPr>
            <p:cNvPr id="856" name="Rechteck 141"/>
            <p:cNvSpPr/>
            <p:nvPr/>
          </p:nvSpPr>
          <p:spPr>
            <a:xfrm rot="5400000">
              <a:off x="43002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57" name="Rechteck 142"/>
            <p:cNvSpPr/>
            <p:nvPr/>
          </p:nvSpPr>
          <p:spPr>
            <a:xfrm rot="5400000">
              <a:off x="4120200" y="35722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58" name="Rechteck 143"/>
            <p:cNvSpPr/>
            <p:nvPr/>
          </p:nvSpPr>
          <p:spPr>
            <a:xfrm rot="5400000">
              <a:off x="395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59" name="Rechteck 144"/>
            <p:cNvSpPr/>
            <p:nvPr/>
          </p:nvSpPr>
          <p:spPr>
            <a:xfrm rot="5400000">
              <a:off x="377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860" name="Gruppieren 145"/>
          <p:cNvGrpSpPr/>
          <p:nvPr/>
        </p:nvGrpSpPr>
        <p:grpSpPr>
          <a:xfrm>
            <a:off x="5200200" y="3558600"/>
            <a:ext cx="704520" cy="179640"/>
            <a:chOff x="5200200" y="3558600"/>
            <a:chExt cx="704520" cy="179640"/>
          </a:xfrm>
        </p:grpSpPr>
        <p:sp>
          <p:nvSpPr>
            <p:cNvPr id="861" name="Rechteck 146"/>
            <p:cNvSpPr/>
            <p:nvPr/>
          </p:nvSpPr>
          <p:spPr>
            <a:xfrm rot="5400000">
              <a:off x="57258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62" name="Rechteck 147"/>
            <p:cNvSpPr/>
            <p:nvPr/>
          </p:nvSpPr>
          <p:spPr>
            <a:xfrm rot="5400000">
              <a:off x="5544360" y="3559320"/>
              <a:ext cx="179640" cy="17784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63" name="Rechteck 148"/>
            <p:cNvSpPr/>
            <p:nvPr/>
          </p:nvSpPr>
          <p:spPr>
            <a:xfrm rot="5400000">
              <a:off x="538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64" name="Rechteck 149"/>
            <p:cNvSpPr/>
            <p:nvPr/>
          </p:nvSpPr>
          <p:spPr>
            <a:xfrm rot="5400000">
              <a:off x="520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5" name="Textfeld 150"/>
              <p:cNvSpPr txBox="1"/>
              <p:nvPr/>
            </p:nvSpPr>
            <p:spPr>
              <a:xfrm>
                <a:off x="3292200" y="344700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6" name="Textfeld 151"/>
              <p:cNvSpPr txBox="1"/>
              <p:nvPr/>
            </p:nvSpPr>
            <p:spPr>
              <a:xfrm>
                <a:off x="4817520" y="3442680"/>
                <a:ext cx="4532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7" name="Textfeld 152"/>
              <p:cNvSpPr txBox="1"/>
              <p:nvPr/>
            </p:nvSpPr>
            <p:spPr>
              <a:xfrm>
                <a:off x="6464160" y="3433680"/>
                <a:ext cx="4726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868" name="Gruppieren 157"/>
          <p:cNvGrpSpPr/>
          <p:nvPr/>
        </p:nvGrpSpPr>
        <p:grpSpPr>
          <a:xfrm>
            <a:off x="5282280" y="3962880"/>
            <a:ext cx="524160" cy="179280"/>
            <a:chOff x="5282280" y="3962880"/>
            <a:chExt cx="524160" cy="179280"/>
          </a:xfrm>
        </p:grpSpPr>
        <p:sp>
          <p:nvSpPr>
            <p:cNvPr id="869" name="Rechteck 158"/>
            <p:cNvSpPr/>
            <p:nvPr/>
          </p:nvSpPr>
          <p:spPr>
            <a:xfrm rot="5400000">
              <a:off x="5627520" y="39632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70" name="Rechteck 159"/>
            <p:cNvSpPr/>
            <p:nvPr/>
          </p:nvSpPr>
          <p:spPr>
            <a:xfrm rot="5400000">
              <a:off x="546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71" name="Rechteck 160"/>
            <p:cNvSpPr/>
            <p:nvPr/>
          </p:nvSpPr>
          <p:spPr>
            <a:xfrm rot="5400000">
              <a:off x="528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872" name="Gruppieren 165"/>
          <p:cNvGrpSpPr/>
          <p:nvPr/>
        </p:nvGrpSpPr>
        <p:grpSpPr>
          <a:xfrm>
            <a:off x="2331360" y="4961880"/>
            <a:ext cx="524160" cy="179280"/>
            <a:chOff x="2331360" y="4961880"/>
            <a:chExt cx="524160" cy="179280"/>
          </a:xfrm>
        </p:grpSpPr>
        <p:sp>
          <p:nvSpPr>
            <p:cNvPr id="873" name="Rechteck 166"/>
            <p:cNvSpPr/>
            <p:nvPr/>
          </p:nvSpPr>
          <p:spPr>
            <a:xfrm rot="5400000">
              <a:off x="2676600" y="49622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74" name="Rechteck 167"/>
            <p:cNvSpPr/>
            <p:nvPr/>
          </p:nvSpPr>
          <p:spPr>
            <a:xfrm rot="5400000">
              <a:off x="2511360" y="49618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75" name="Rechteck 168"/>
            <p:cNvSpPr/>
            <p:nvPr/>
          </p:nvSpPr>
          <p:spPr>
            <a:xfrm rot="5400000">
              <a:off x="2331360" y="49618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876" name="Gruppieren 169"/>
          <p:cNvGrpSpPr/>
          <p:nvPr/>
        </p:nvGrpSpPr>
        <p:grpSpPr>
          <a:xfrm>
            <a:off x="6961680" y="3962520"/>
            <a:ext cx="524160" cy="179280"/>
            <a:chOff x="6961680" y="3962520"/>
            <a:chExt cx="524160" cy="179280"/>
          </a:xfrm>
        </p:grpSpPr>
        <p:sp>
          <p:nvSpPr>
            <p:cNvPr id="877" name="Rechteck 170"/>
            <p:cNvSpPr/>
            <p:nvPr/>
          </p:nvSpPr>
          <p:spPr>
            <a:xfrm rot="5400000">
              <a:off x="730692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78" name="Rechteck 171"/>
            <p:cNvSpPr/>
            <p:nvPr/>
          </p:nvSpPr>
          <p:spPr>
            <a:xfrm rot="5400000">
              <a:off x="714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79" name="Rechteck 172"/>
            <p:cNvSpPr/>
            <p:nvPr/>
          </p:nvSpPr>
          <p:spPr>
            <a:xfrm rot="5400000">
              <a:off x="696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880" name="Gruppieren 177"/>
          <p:cNvGrpSpPr/>
          <p:nvPr/>
        </p:nvGrpSpPr>
        <p:grpSpPr>
          <a:xfrm>
            <a:off x="2331360" y="5404320"/>
            <a:ext cx="524160" cy="179280"/>
            <a:chOff x="2331360" y="5404320"/>
            <a:chExt cx="524160" cy="179280"/>
          </a:xfrm>
        </p:grpSpPr>
        <p:sp>
          <p:nvSpPr>
            <p:cNvPr id="881" name="Rechteck 178"/>
            <p:cNvSpPr/>
            <p:nvPr/>
          </p:nvSpPr>
          <p:spPr>
            <a:xfrm rot="5400000">
              <a:off x="2676600" y="54046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82" name="Rechteck 179"/>
            <p:cNvSpPr/>
            <p:nvPr/>
          </p:nvSpPr>
          <p:spPr>
            <a:xfrm rot="5400000">
              <a:off x="2511360" y="5404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883" name="Rechteck 180"/>
            <p:cNvSpPr/>
            <p:nvPr/>
          </p:nvSpPr>
          <p:spPr>
            <a:xfrm rot="5400000">
              <a:off x="2331360" y="5404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4" name="Textfeld 182"/>
              <p:cNvSpPr txBox="1"/>
              <p:nvPr/>
            </p:nvSpPr>
            <p:spPr>
              <a:xfrm>
                <a:off x="1893240" y="477684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5" name="Textfeld 183"/>
              <p:cNvSpPr txBox="1"/>
              <p:nvPr/>
            </p:nvSpPr>
            <p:spPr>
              <a:xfrm>
                <a:off x="4803840" y="3838680"/>
                <a:ext cx="4525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6" name="Textfeld 185"/>
              <p:cNvSpPr txBox="1"/>
              <p:nvPr/>
            </p:nvSpPr>
            <p:spPr>
              <a:xfrm>
                <a:off x="1873800" y="5219640"/>
                <a:ext cx="4780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7" name="Textfeld 186"/>
              <p:cNvSpPr txBox="1"/>
              <p:nvPr/>
            </p:nvSpPr>
            <p:spPr>
              <a:xfrm>
                <a:off x="6463080" y="3838680"/>
                <a:ext cx="4719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8" name="Textfeld 3"/>
              <p:cNvSpPr txBox="1"/>
              <p:nvPr/>
            </p:nvSpPr>
            <p:spPr>
              <a:xfrm>
                <a:off x="3220200" y="4321440"/>
                <a:ext cx="5371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9" name="Textfeld 4"/>
              <p:cNvSpPr txBox="1"/>
              <p:nvPr/>
            </p:nvSpPr>
            <p:spPr>
              <a:xfrm>
                <a:off x="3231360" y="4806000"/>
                <a:ext cx="5371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0" name="Textfeld 5"/>
              <p:cNvSpPr txBox="1"/>
              <p:nvPr/>
            </p:nvSpPr>
            <p:spPr>
              <a:xfrm>
                <a:off x="3231360" y="5248440"/>
                <a:ext cx="5371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1" name="Textfeld 9"/>
              <p:cNvSpPr txBox="1"/>
              <p:nvPr/>
            </p:nvSpPr>
            <p:spPr>
              <a:xfrm>
                <a:off x="4793400" y="4340520"/>
                <a:ext cx="5317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2" name="Textfeld 10"/>
              <p:cNvSpPr txBox="1"/>
              <p:nvPr/>
            </p:nvSpPr>
            <p:spPr>
              <a:xfrm>
                <a:off x="4793400" y="4799880"/>
                <a:ext cx="5317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3" name="Textfeld 11"/>
              <p:cNvSpPr txBox="1"/>
              <p:nvPr/>
            </p:nvSpPr>
            <p:spPr>
              <a:xfrm>
                <a:off x="4794120" y="5252400"/>
                <a:ext cx="5317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4" name="Textfeld 13"/>
              <p:cNvSpPr txBox="1"/>
              <p:nvPr/>
            </p:nvSpPr>
            <p:spPr>
              <a:xfrm>
                <a:off x="6353640" y="4340520"/>
                <a:ext cx="5482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5" name="Textfeld 14"/>
              <p:cNvSpPr txBox="1"/>
              <p:nvPr/>
            </p:nvSpPr>
            <p:spPr>
              <a:xfrm>
                <a:off x="6343560" y="4791960"/>
                <a:ext cx="5482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6" name="Textfeld 15"/>
              <p:cNvSpPr txBox="1"/>
              <p:nvPr/>
            </p:nvSpPr>
            <p:spPr>
              <a:xfrm>
                <a:off x="6351120" y="5260320"/>
                <a:ext cx="5482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897" name="Textfeld 6"/>
          <p:cNvSpPr/>
          <p:nvPr/>
        </p:nvSpPr>
        <p:spPr>
          <a:xfrm>
            <a:off x="1102680" y="2859840"/>
            <a:ext cx="2114640" cy="1454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8" name="Textfeld 2"/>
              <p:cNvSpPr txBox="1"/>
              <p:nvPr/>
            </p:nvSpPr>
            <p:spPr>
              <a:xfrm>
                <a:off x="8467200" y="4248360"/>
                <a:ext cx="2775960" cy="6138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9" name="Tabelle 8"/>
          <p:cNvGraphicFramePr/>
          <p:nvPr/>
        </p:nvGraphicFramePr>
        <p:xfrm>
          <a:off x="1652400" y="3429000"/>
          <a:ext cx="6307200" cy="2251800"/>
        </p:xfrm>
        <a:graphic>
          <a:graphicData uri="http://schemas.openxmlformats.org/drawingml/2006/table">
            <a:tbl>
              <a:tblPr/>
              <a:tblGrid>
                <a:gridCol w="15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Self-Attention – Deep Dive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901" name="Gruppieren 156"/>
          <p:cNvGrpSpPr/>
          <p:nvPr/>
        </p:nvGrpSpPr>
        <p:grpSpPr>
          <a:xfrm>
            <a:off x="3850200" y="3963600"/>
            <a:ext cx="524160" cy="179280"/>
            <a:chOff x="3850200" y="3963600"/>
            <a:chExt cx="524160" cy="179280"/>
          </a:xfrm>
        </p:grpSpPr>
        <p:sp>
          <p:nvSpPr>
            <p:cNvPr id="902" name="Rechteck 82"/>
            <p:cNvSpPr/>
            <p:nvPr/>
          </p:nvSpPr>
          <p:spPr>
            <a:xfrm rot="5400000">
              <a:off x="4195440" y="39639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03" name="Rechteck 83"/>
            <p:cNvSpPr/>
            <p:nvPr/>
          </p:nvSpPr>
          <p:spPr>
            <a:xfrm rot="5400000">
              <a:off x="403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04" name="Rechteck 84"/>
            <p:cNvSpPr/>
            <p:nvPr/>
          </p:nvSpPr>
          <p:spPr>
            <a:xfrm rot="5400000">
              <a:off x="385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905" name="Gruppieren 155"/>
          <p:cNvGrpSpPr/>
          <p:nvPr/>
        </p:nvGrpSpPr>
        <p:grpSpPr>
          <a:xfrm>
            <a:off x="2331360" y="4517280"/>
            <a:ext cx="524160" cy="179280"/>
            <a:chOff x="2331360" y="4517280"/>
            <a:chExt cx="524160" cy="179280"/>
          </a:xfrm>
        </p:grpSpPr>
        <p:sp>
          <p:nvSpPr>
            <p:cNvPr id="906" name="Rechteck 117"/>
            <p:cNvSpPr/>
            <p:nvPr/>
          </p:nvSpPr>
          <p:spPr>
            <a:xfrm rot="5400000">
              <a:off x="2676600" y="45176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07" name="Rechteck 118"/>
            <p:cNvSpPr/>
            <p:nvPr/>
          </p:nvSpPr>
          <p:spPr>
            <a:xfrm rot="5400000">
              <a:off x="2511360" y="45172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08" name="Rechteck 119"/>
            <p:cNvSpPr/>
            <p:nvPr/>
          </p:nvSpPr>
          <p:spPr>
            <a:xfrm rot="5400000">
              <a:off x="2331360" y="45172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9" name="Textfeld 121"/>
              <p:cNvSpPr txBox="1"/>
              <p:nvPr/>
            </p:nvSpPr>
            <p:spPr>
              <a:xfrm>
                <a:off x="1888200" y="4331520"/>
                <a:ext cx="4640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0" name="Textfeld 128"/>
              <p:cNvSpPr txBox="1"/>
              <p:nvPr/>
            </p:nvSpPr>
            <p:spPr>
              <a:xfrm>
                <a:off x="3292200" y="3838680"/>
                <a:ext cx="4579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911" name="Gruppieren 135"/>
          <p:cNvGrpSpPr/>
          <p:nvPr/>
        </p:nvGrpSpPr>
        <p:grpSpPr>
          <a:xfrm>
            <a:off x="6865200" y="3558600"/>
            <a:ext cx="704160" cy="179280"/>
            <a:chOff x="6865200" y="3558600"/>
            <a:chExt cx="704160" cy="179280"/>
          </a:xfrm>
        </p:grpSpPr>
        <p:sp>
          <p:nvSpPr>
            <p:cNvPr id="912" name="Rechteck 136"/>
            <p:cNvSpPr/>
            <p:nvPr/>
          </p:nvSpPr>
          <p:spPr>
            <a:xfrm rot="5400000">
              <a:off x="739044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13" name="Rechteck 137"/>
            <p:cNvSpPr/>
            <p:nvPr/>
          </p:nvSpPr>
          <p:spPr>
            <a:xfrm rot="5400000">
              <a:off x="721044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14" name="Rechteck 138"/>
            <p:cNvSpPr/>
            <p:nvPr/>
          </p:nvSpPr>
          <p:spPr>
            <a:xfrm rot="5400000">
              <a:off x="704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15" name="Rechteck 139"/>
            <p:cNvSpPr/>
            <p:nvPr/>
          </p:nvSpPr>
          <p:spPr>
            <a:xfrm rot="5400000">
              <a:off x="686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916" name="Gruppieren 140"/>
          <p:cNvGrpSpPr/>
          <p:nvPr/>
        </p:nvGrpSpPr>
        <p:grpSpPr>
          <a:xfrm>
            <a:off x="3774600" y="3571920"/>
            <a:ext cx="704520" cy="179280"/>
            <a:chOff x="3774600" y="3571920"/>
            <a:chExt cx="704520" cy="179280"/>
          </a:xfrm>
        </p:grpSpPr>
        <p:sp>
          <p:nvSpPr>
            <p:cNvPr id="917" name="Rechteck 141"/>
            <p:cNvSpPr/>
            <p:nvPr/>
          </p:nvSpPr>
          <p:spPr>
            <a:xfrm rot="5400000">
              <a:off x="43002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18" name="Rechteck 142"/>
            <p:cNvSpPr/>
            <p:nvPr/>
          </p:nvSpPr>
          <p:spPr>
            <a:xfrm rot="5400000">
              <a:off x="4120200" y="35722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19" name="Rechteck 143"/>
            <p:cNvSpPr/>
            <p:nvPr/>
          </p:nvSpPr>
          <p:spPr>
            <a:xfrm rot="5400000">
              <a:off x="395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20" name="Rechteck 144"/>
            <p:cNvSpPr/>
            <p:nvPr/>
          </p:nvSpPr>
          <p:spPr>
            <a:xfrm rot="5400000">
              <a:off x="377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921" name="Gruppieren 145"/>
          <p:cNvGrpSpPr/>
          <p:nvPr/>
        </p:nvGrpSpPr>
        <p:grpSpPr>
          <a:xfrm>
            <a:off x="5200200" y="3558600"/>
            <a:ext cx="704520" cy="179640"/>
            <a:chOff x="5200200" y="3558600"/>
            <a:chExt cx="704520" cy="179640"/>
          </a:xfrm>
        </p:grpSpPr>
        <p:sp>
          <p:nvSpPr>
            <p:cNvPr id="922" name="Rechteck 146"/>
            <p:cNvSpPr/>
            <p:nvPr/>
          </p:nvSpPr>
          <p:spPr>
            <a:xfrm rot="5400000">
              <a:off x="57258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23" name="Rechteck 147"/>
            <p:cNvSpPr/>
            <p:nvPr/>
          </p:nvSpPr>
          <p:spPr>
            <a:xfrm rot="5400000">
              <a:off x="5544360" y="3559320"/>
              <a:ext cx="179640" cy="17784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24" name="Rechteck 148"/>
            <p:cNvSpPr/>
            <p:nvPr/>
          </p:nvSpPr>
          <p:spPr>
            <a:xfrm rot="5400000">
              <a:off x="538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25" name="Rechteck 149"/>
            <p:cNvSpPr/>
            <p:nvPr/>
          </p:nvSpPr>
          <p:spPr>
            <a:xfrm rot="5400000">
              <a:off x="520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6" name="Textfeld 150"/>
              <p:cNvSpPr txBox="1"/>
              <p:nvPr/>
            </p:nvSpPr>
            <p:spPr>
              <a:xfrm>
                <a:off x="3292200" y="344700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7" name="Textfeld 151"/>
              <p:cNvSpPr txBox="1"/>
              <p:nvPr/>
            </p:nvSpPr>
            <p:spPr>
              <a:xfrm>
                <a:off x="4817520" y="3442680"/>
                <a:ext cx="4532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8" name="Textfeld 152"/>
              <p:cNvSpPr txBox="1"/>
              <p:nvPr/>
            </p:nvSpPr>
            <p:spPr>
              <a:xfrm>
                <a:off x="6464160" y="3433680"/>
                <a:ext cx="4726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929" name="Gruppieren 157"/>
          <p:cNvGrpSpPr/>
          <p:nvPr/>
        </p:nvGrpSpPr>
        <p:grpSpPr>
          <a:xfrm>
            <a:off x="5282280" y="3962880"/>
            <a:ext cx="524160" cy="179280"/>
            <a:chOff x="5282280" y="3962880"/>
            <a:chExt cx="524160" cy="179280"/>
          </a:xfrm>
        </p:grpSpPr>
        <p:sp>
          <p:nvSpPr>
            <p:cNvPr id="930" name="Rechteck 158"/>
            <p:cNvSpPr/>
            <p:nvPr/>
          </p:nvSpPr>
          <p:spPr>
            <a:xfrm rot="5400000">
              <a:off x="5627520" y="39632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31" name="Rechteck 159"/>
            <p:cNvSpPr/>
            <p:nvPr/>
          </p:nvSpPr>
          <p:spPr>
            <a:xfrm rot="5400000">
              <a:off x="546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32" name="Rechteck 160"/>
            <p:cNvSpPr/>
            <p:nvPr/>
          </p:nvSpPr>
          <p:spPr>
            <a:xfrm rot="5400000">
              <a:off x="528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933" name="Gruppieren 165"/>
          <p:cNvGrpSpPr/>
          <p:nvPr/>
        </p:nvGrpSpPr>
        <p:grpSpPr>
          <a:xfrm>
            <a:off x="2331360" y="4961880"/>
            <a:ext cx="524160" cy="179280"/>
            <a:chOff x="2331360" y="4961880"/>
            <a:chExt cx="524160" cy="179280"/>
          </a:xfrm>
        </p:grpSpPr>
        <p:sp>
          <p:nvSpPr>
            <p:cNvPr id="934" name="Rechteck 166"/>
            <p:cNvSpPr/>
            <p:nvPr/>
          </p:nvSpPr>
          <p:spPr>
            <a:xfrm rot="5400000">
              <a:off x="2676600" y="49622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35" name="Rechteck 167"/>
            <p:cNvSpPr/>
            <p:nvPr/>
          </p:nvSpPr>
          <p:spPr>
            <a:xfrm rot="5400000">
              <a:off x="2511360" y="49618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36" name="Rechteck 168"/>
            <p:cNvSpPr/>
            <p:nvPr/>
          </p:nvSpPr>
          <p:spPr>
            <a:xfrm rot="5400000">
              <a:off x="2331360" y="49618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937" name="Gruppieren 169"/>
          <p:cNvGrpSpPr/>
          <p:nvPr/>
        </p:nvGrpSpPr>
        <p:grpSpPr>
          <a:xfrm>
            <a:off x="6961680" y="3962520"/>
            <a:ext cx="524160" cy="179280"/>
            <a:chOff x="6961680" y="3962520"/>
            <a:chExt cx="524160" cy="179280"/>
          </a:xfrm>
        </p:grpSpPr>
        <p:sp>
          <p:nvSpPr>
            <p:cNvPr id="938" name="Rechteck 170"/>
            <p:cNvSpPr/>
            <p:nvPr/>
          </p:nvSpPr>
          <p:spPr>
            <a:xfrm rot="5400000">
              <a:off x="730692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39" name="Rechteck 171"/>
            <p:cNvSpPr/>
            <p:nvPr/>
          </p:nvSpPr>
          <p:spPr>
            <a:xfrm rot="5400000">
              <a:off x="714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40" name="Rechteck 172"/>
            <p:cNvSpPr/>
            <p:nvPr/>
          </p:nvSpPr>
          <p:spPr>
            <a:xfrm rot="5400000">
              <a:off x="696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941" name="Gruppieren 177"/>
          <p:cNvGrpSpPr/>
          <p:nvPr/>
        </p:nvGrpSpPr>
        <p:grpSpPr>
          <a:xfrm>
            <a:off x="2331360" y="5404320"/>
            <a:ext cx="524160" cy="179280"/>
            <a:chOff x="2331360" y="5404320"/>
            <a:chExt cx="524160" cy="179280"/>
          </a:xfrm>
        </p:grpSpPr>
        <p:sp>
          <p:nvSpPr>
            <p:cNvPr id="942" name="Rechteck 178"/>
            <p:cNvSpPr/>
            <p:nvPr/>
          </p:nvSpPr>
          <p:spPr>
            <a:xfrm rot="5400000">
              <a:off x="2676600" y="54046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43" name="Rechteck 179"/>
            <p:cNvSpPr/>
            <p:nvPr/>
          </p:nvSpPr>
          <p:spPr>
            <a:xfrm rot="5400000">
              <a:off x="2511360" y="5404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44" name="Rechteck 180"/>
            <p:cNvSpPr/>
            <p:nvPr/>
          </p:nvSpPr>
          <p:spPr>
            <a:xfrm rot="5400000">
              <a:off x="2331360" y="5404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5" name="Textfeld 182"/>
              <p:cNvSpPr txBox="1"/>
              <p:nvPr/>
            </p:nvSpPr>
            <p:spPr>
              <a:xfrm>
                <a:off x="1893240" y="477684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6" name="Textfeld 183"/>
              <p:cNvSpPr txBox="1"/>
              <p:nvPr/>
            </p:nvSpPr>
            <p:spPr>
              <a:xfrm>
                <a:off x="4803840" y="3838680"/>
                <a:ext cx="4525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7" name="Textfeld 185"/>
              <p:cNvSpPr txBox="1"/>
              <p:nvPr/>
            </p:nvSpPr>
            <p:spPr>
              <a:xfrm>
                <a:off x="1873800" y="5219640"/>
                <a:ext cx="4780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8" name="Textfeld 186"/>
              <p:cNvSpPr txBox="1"/>
              <p:nvPr/>
            </p:nvSpPr>
            <p:spPr>
              <a:xfrm>
                <a:off x="6463080" y="3838680"/>
                <a:ext cx="4719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9" name="Textfeld 3"/>
              <p:cNvSpPr txBox="1"/>
              <p:nvPr/>
            </p:nvSpPr>
            <p:spPr>
              <a:xfrm>
                <a:off x="3220200" y="4321440"/>
                <a:ext cx="563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0" name="Textfeld 4"/>
              <p:cNvSpPr txBox="1"/>
              <p:nvPr/>
            </p:nvSpPr>
            <p:spPr>
              <a:xfrm>
                <a:off x="3231360" y="4806000"/>
                <a:ext cx="563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1" name="Textfeld 5"/>
              <p:cNvSpPr txBox="1"/>
              <p:nvPr/>
            </p:nvSpPr>
            <p:spPr>
              <a:xfrm>
                <a:off x="3231360" y="5248440"/>
                <a:ext cx="563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2" name="Textfeld 9"/>
              <p:cNvSpPr txBox="1"/>
              <p:nvPr/>
            </p:nvSpPr>
            <p:spPr>
              <a:xfrm>
                <a:off x="4793400" y="4340520"/>
                <a:ext cx="5317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3" name="Textfeld 10"/>
              <p:cNvSpPr txBox="1"/>
              <p:nvPr/>
            </p:nvSpPr>
            <p:spPr>
              <a:xfrm>
                <a:off x="4793400" y="4799880"/>
                <a:ext cx="5317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4" name="Textfeld 11"/>
              <p:cNvSpPr txBox="1"/>
              <p:nvPr/>
            </p:nvSpPr>
            <p:spPr>
              <a:xfrm>
                <a:off x="4794120" y="5252400"/>
                <a:ext cx="5317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5" name="Textfeld 13"/>
              <p:cNvSpPr txBox="1"/>
              <p:nvPr/>
            </p:nvSpPr>
            <p:spPr>
              <a:xfrm>
                <a:off x="6353640" y="4340520"/>
                <a:ext cx="5482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6" name="Textfeld 14"/>
              <p:cNvSpPr txBox="1"/>
              <p:nvPr/>
            </p:nvSpPr>
            <p:spPr>
              <a:xfrm>
                <a:off x="6343560" y="4791960"/>
                <a:ext cx="5482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7" name="Textfeld 15"/>
              <p:cNvSpPr txBox="1"/>
              <p:nvPr/>
            </p:nvSpPr>
            <p:spPr>
              <a:xfrm>
                <a:off x="6351120" y="5260320"/>
                <a:ext cx="5482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958" name="Textfeld 6"/>
          <p:cNvSpPr/>
          <p:nvPr/>
        </p:nvSpPr>
        <p:spPr>
          <a:xfrm>
            <a:off x="1102680" y="2859840"/>
            <a:ext cx="2114640" cy="1454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9" name="Textfeld 2"/>
              <p:cNvSpPr txBox="1"/>
              <p:nvPr/>
            </p:nvSpPr>
            <p:spPr>
              <a:xfrm>
                <a:off x="8467200" y="4248360"/>
                <a:ext cx="2775960" cy="6138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960" name="Textfeld 12"/>
          <p:cNvSpPr/>
          <p:nvPr/>
        </p:nvSpPr>
        <p:spPr>
          <a:xfrm>
            <a:off x="4825440" y="4350240"/>
            <a:ext cx="1534680" cy="1340640"/>
          </a:xfrm>
          <a:prstGeom prst="rect">
            <a:avLst/>
          </a:prstGeom>
          <a:noFill/>
          <a:ln w="57150">
            <a:solidFill>
              <a:srgbClr val="E9713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1" name="Textfeld 7"/>
              <p:cNvSpPr txBox="1"/>
              <p:nvPr/>
            </p:nvSpPr>
            <p:spPr>
              <a:xfrm>
                <a:off x="3468240" y="5744520"/>
                <a:ext cx="1119960" cy="6710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" name="Tabelle 8"/>
          <p:cNvGraphicFramePr/>
          <p:nvPr/>
        </p:nvGraphicFramePr>
        <p:xfrm>
          <a:off x="1652400" y="3429000"/>
          <a:ext cx="6307200" cy="2251800"/>
        </p:xfrm>
        <a:graphic>
          <a:graphicData uri="http://schemas.openxmlformats.org/drawingml/2006/table">
            <a:tbl>
              <a:tblPr/>
              <a:tblGrid>
                <a:gridCol w="15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Self-Attention – Deep Dive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964" name="Gruppieren 156"/>
          <p:cNvGrpSpPr/>
          <p:nvPr/>
        </p:nvGrpSpPr>
        <p:grpSpPr>
          <a:xfrm>
            <a:off x="3850200" y="3963600"/>
            <a:ext cx="524160" cy="179280"/>
            <a:chOff x="3850200" y="3963600"/>
            <a:chExt cx="524160" cy="179280"/>
          </a:xfrm>
        </p:grpSpPr>
        <p:sp>
          <p:nvSpPr>
            <p:cNvPr id="965" name="Rechteck 82"/>
            <p:cNvSpPr/>
            <p:nvPr/>
          </p:nvSpPr>
          <p:spPr>
            <a:xfrm rot="5400000">
              <a:off x="4195440" y="39639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66" name="Rechteck 83"/>
            <p:cNvSpPr/>
            <p:nvPr/>
          </p:nvSpPr>
          <p:spPr>
            <a:xfrm rot="5400000">
              <a:off x="403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67" name="Rechteck 84"/>
            <p:cNvSpPr/>
            <p:nvPr/>
          </p:nvSpPr>
          <p:spPr>
            <a:xfrm rot="5400000">
              <a:off x="385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968" name="Gruppieren 155"/>
          <p:cNvGrpSpPr/>
          <p:nvPr/>
        </p:nvGrpSpPr>
        <p:grpSpPr>
          <a:xfrm>
            <a:off x="2331360" y="4517280"/>
            <a:ext cx="524160" cy="179280"/>
            <a:chOff x="2331360" y="4517280"/>
            <a:chExt cx="524160" cy="179280"/>
          </a:xfrm>
        </p:grpSpPr>
        <p:sp>
          <p:nvSpPr>
            <p:cNvPr id="969" name="Rechteck 117"/>
            <p:cNvSpPr/>
            <p:nvPr/>
          </p:nvSpPr>
          <p:spPr>
            <a:xfrm rot="5400000">
              <a:off x="2676600" y="45176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70" name="Rechteck 118"/>
            <p:cNvSpPr/>
            <p:nvPr/>
          </p:nvSpPr>
          <p:spPr>
            <a:xfrm rot="5400000">
              <a:off x="2511360" y="45172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71" name="Rechteck 119"/>
            <p:cNvSpPr/>
            <p:nvPr/>
          </p:nvSpPr>
          <p:spPr>
            <a:xfrm rot="5400000">
              <a:off x="2331360" y="45172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2" name="Textfeld 121"/>
              <p:cNvSpPr txBox="1"/>
              <p:nvPr/>
            </p:nvSpPr>
            <p:spPr>
              <a:xfrm>
                <a:off x="1888200" y="4331520"/>
                <a:ext cx="4640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3" name="Textfeld 128"/>
              <p:cNvSpPr txBox="1"/>
              <p:nvPr/>
            </p:nvSpPr>
            <p:spPr>
              <a:xfrm>
                <a:off x="3292200" y="3838680"/>
                <a:ext cx="4579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974" name="Gruppieren 135"/>
          <p:cNvGrpSpPr/>
          <p:nvPr/>
        </p:nvGrpSpPr>
        <p:grpSpPr>
          <a:xfrm>
            <a:off x="6865200" y="3558600"/>
            <a:ext cx="704160" cy="179280"/>
            <a:chOff x="6865200" y="3558600"/>
            <a:chExt cx="704160" cy="179280"/>
          </a:xfrm>
        </p:grpSpPr>
        <p:sp>
          <p:nvSpPr>
            <p:cNvPr id="975" name="Rechteck 136"/>
            <p:cNvSpPr/>
            <p:nvPr/>
          </p:nvSpPr>
          <p:spPr>
            <a:xfrm rot="5400000">
              <a:off x="739044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76" name="Rechteck 137"/>
            <p:cNvSpPr/>
            <p:nvPr/>
          </p:nvSpPr>
          <p:spPr>
            <a:xfrm rot="5400000">
              <a:off x="721044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77" name="Rechteck 138"/>
            <p:cNvSpPr/>
            <p:nvPr/>
          </p:nvSpPr>
          <p:spPr>
            <a:xfrm rot="5400000">
              <a:off x="704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78" name="Rechteck 139"/>
            <p:cNvSpPr/>
            <p:nvPr/>
          </p:nvSpPr>
          <p:spPr>
            <a:xfrm rot="5400000">
              <a:off x="686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979" name="Gruppieren 140"/>
          <p:cNvGrpSpPr/>
          <p:nvPr/>
        </p:nvGrpSpPr>
        <p:grpSpPr>
          <a:xfrm>
            <a:off x="3774600" y="3571920"/>
            <a:ext cx="704520" cy="179280"/>
            <a:chOff x="3774600" y="3571920"/>
            <a:chExt cx="704520" cy="179280"/>
          </a:xfrm>
        </p:grpSpPr>
        <p:sp>
          <p:nvSpPr>
            <p:cNvPr id="980" name="Rechteck 141"/>
            <p:cNvSpPr/>
            <p:nvPr/>
          </p:nvSpPr>
          <p:spPr>
            <a:xfrm rot="5400000">
              <a:off x="43002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81" name="Rechteck 142"/>
            <p:cNvSpPr/>
            <p:nvPr/>
          </p:nvSpPr>
          <p:spPr>
            <a:xfrm rot="5400000">
              <a:off x="4120200" y="35722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82" name="Rechteck 143"/>
            <p:cNvSpPr/>
            <p:nvPr/>
          </p:nvSpPr>
          <p:spPr>
            <a:xfrm rot="5400000">
              <a:off x="395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83" name="Rechteck 144"/>
            <p:cNvSpPr/>
            <p:nvPr/>
          </p:nvSpPr>
          <p:spPr>
            <a:xfrm rot="5400000">
              <a:off x="377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984" name="Gruppieren 145"/>
          <p:cNvGrpSpPr/>
          <p:nvPr/>
        </p:nvGrpSpPr>
        <p:grpSpPr>
          <a:xfrm>
            <a:off x="5200200" y="3558600"/>
            <a:ext cx="704520" cy="179640"/>
            <a:chOff x="5200200" y="3558600"/>
            <a:chExt cx="704520" cy="179640"/>
          </a:xfrm>
        </p:grpSpPr>
        <p:sp>
          <p:nvSpPr>
            <p:cNvPr id="985" name="Rechteck 146"/>
            <p:cNvSpPr/>
            <p:nvPr/>
          </p:nvSpPr>
          <p:spPr>
            <a:xfrm rot="5400000">
              <a:off x="57258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86" name="Rechteck 147"/>
            <p:cNvSpPr/>
            <p:nvPr/>
          </p:nvSpPr>
          <p:spPr>
            <a:xfrm rot="5400000">
              <a:off x="5544360" y="3559320"/>
              <a:ext cx="179640" cy="17784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87" name="Rechteck 148"/>
            <p:cNvSpPr/>
            <p:nvPr/>
          </p:nvSpPr>
          <p:spPr>
            <a:xfrm rot="5400000">
              <a:off x="538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88" name="Rechteck 149"/>
            <p:cNvSpPr/>
            <p:nvPr/>
          </p:nvSpPr>
          <p:spPr>
            <a:xfrm rot="5400000">
              <a:off x="520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9" name="Textfeld 150"/>
              <p:cNvSpPr txBox="1"/>
              <p:nvPr/>
            </p:nvSpPr>
            <p:spPr>
              <a:xfrm>
                <a:off x="3292200" y="344700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0" name="Textfeld 151"/>
              <p:cNvSpPr txBox="1"/>
              <p:nvPr/>
            </p:nvSpPr>
            <p:spPr>
              <a:xfrm>
                <a:off x="4817520" y="3442680"/>
                <a:ext cx="4532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1" name="Textfeld 152"/>
              <p:cNvSpPr txBox="1"/>
              <p:nvPr/>
            </p:nvSpPr>
            <p:spPr>
              <a:xfrm>
                <a:off x="6464160" y="3433680"/>
                <a:ext cx="4726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992" name="Gruppieren 157"/>
          <p:cNvGrpSpPr/>
          <p:nvPr/>
        </p:nvGrpSpPr>
        <p:grpSpPr>
          <a:xfrm>
            <a:off x="5282280" y="3962880"/>
            <a:ext cx="524160" cy="179280"/>
            <a:chOff x="5282280" y="3962880"/>
            <a:chExt cx="524160" cy="179280"/>
          </a:xfrm>
        </p:grpSpPr>
        <p:sp>
          <p:nvSpPr>
            <p:cNvPr id="993" name="Rechteck 158"/>
            <p:cNvSpPr/>
            <p:nvPr/>
          </p:nvSpPr>
          <p:spPr>
            <a:xfrm rot="5400000">
              <a:off x="5627520" y="39632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94" name="Rechteck 159"/>
            <p:cNvSpPr/>
            <p:nvPr/>
          </p:nvSpPr>
          <p:spPr>
            <a:xfrm rot="5400000">
              <a:off x="546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95" name="Rechteck 160"/>
            <p:cNvSpPr/>
            <p:nvPr/>
          </p:nvSpPr>
          <p:spPr>
            <a:xfrm rot="5400000">
              <a:off x="528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996" name="Gruppieren 165"/>
          <p:cNvGrpSpPr/>
          <p:nvPr/>
        </p:nvGrpSpPr>
        <p:grpSpPr>
          <a:xfrm>
            <a:off x="2331360" y="4961880"/>
            <a:ext cx="524160" cy="179280"/>
            <a:chOff x="2331360" y="4961880"/>
            <a:chExt cx="524160" cy="179280"/>
          </a:xfrm>
        </p:grpSpPr>
        <p:sp>
          <p:nvSpPr>
            <p:cNvPr id="997" name="Rechteck 166"/>
            <p:cNvSpPr/>
            <p:nvPr/>
          </p:nvSpPr>
          <p:spPr>
            <a:xfrm rot="5400000">
              <a:off x="2676600" y="49622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98" name="Rechteck 167"/>
            <p:cNvSpPr/>
            <p:nvPr/>
          </p:nvSpPr>
          <p:spPr>
            <a:xfrm rot="5400000">
              <a:off x="2511360" y="49618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999" name="Rechteck 168"/>
            <p:cNvSpPr/>
            <p:nvPr/>
          </p:nvSpPr>
          <p:spPr>
            <a:xfrm rot="5400000">
              <a:off x="2331360" y="49618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000" name="Gruppieren 169"/>
          <p:cNvGrpSpPr/>
          <p:nvPr/>
        </p:nvGrpSpPr>
        <p:grpSpPr>
          <a:xfrm>
            <a:off x="6961680" y="3962520"/>
            <a:ext cx="524160" cy="179280"/>
            <a:chOff x="6961680" y="3962520"/>
            <a:chExt cx="524160" cy="179280"/>
          </a:xfrm>
        </p:grpSpPr>
        <p:sp>
          <p:nvSpPr>
            <p:cNvPr id="1001" name="Rechteck 170"/>
            <p:cNvSpPr/>
            <p:nvPr/>
          </p:nvSpPr>
          <p:spPr>
            <a:xfrm rot="5400000">
              <a:off x="730692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002" name="Rechteck 171"/>
            <p:cNvSpPr/>
            <p:nvPr/>
          </p:nvSpPr>
          <p:spPr>
            <a:xfrm rot="5400000">
              <a:off x="714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003" name="Rechteck 172"/>
            <p:cNvSpPr/>
            <p:nvPr/>
          </p:nvSpPr>
          <p:spPr>
            <a:xfrm rot="5400000">
              <a:off x="696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004" name="Gruppieren 177"/>
          <p:cNvGrpSpPr/>
          <p:nvPr/>
        </p:nvGrpSpPr>
        <p:grpSpPr>
          <a:xfrm>
            <a:off x="2331360" y="5404320"/>
            <a:ext cx="524160" cy="179280"/>
            <a:chOff x="2331360" y="5404320"/>
            <a:chExt cx="524160" cy="179280"/>
          </a:xfrm>
        </p:grpSpPr>
        <p:sp>
          <p:nvSpPr>
            <p:cNvPr id="1005" name="Rechteck 178"/>
            <p:cNvSpPr/>
            <p:nvPr/>
          </p:nvSpPr>
          <p:spPr>
            <a:xfrm rot="5400000">
              <a:off x="2676600" y="54046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006" name="Rechteck 179"/>
            <p:cNvSpPr/>
            <p:nvPr/>
          </p:nvSpPr>
          <p:spPr>
            <a:xfrm rot="5400000">
              <a:off x="2511360" y="5404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007" name="Rechteck 180"/>
            <p:cNvSpPr/>
            <p:nvPr/>
          </p:nvSpPr>
          <p:spPr>
            <a:xfrm rot="5400000">
              <a:off x="2331360" y="5404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8" name="Textfeld 182"/>
              <p:cNvSpPr txBox="1"/>
              <p:nvPr/>
            </p:nvSpPr>
            <p:spPr>
              <a:xfrm>
                <a:off x="1893240" y="477684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9" name="Textfeld 183"/>
              <p:cNvSpPr txBox="1"/>
              <p:nvPr/>
            </p:nvSpPr>
            <p:spPr>
              <a:xfrm>
                <a:off x="4803840" y="3838680"/>
                <a:ext cx="4525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0" name="Textfeld 185"/>
              <p:cNvSpPr txBox="1"/>
              <p:nvPr/>
            </p:nvSpPr>
            <p:spPr>
              <a:xfrm>
                <a:off x="1873800" y="5219640"/>
                <a:ext cx="4780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1" name="Textfeld 186"/>
              <p:cNvSpPr txBox="1"/>
              <p:nvPr/>
            </p:nvSpPr>
            <p:spPr>
              <a:xfrm>
                <a:off x="6463080" y="3838680"/>
                <a:ext cx="4719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2" name="Textfeld 3"/>
              <p:cNvSpPr txBox="1"/>
              <p:nvPr/>
            </p:nvSpPr>
            <p:spPr>
              <a:xfrm>
                <a:off x="3220200" y="4321440"/>
                <a:ext cx="563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3" name="Textfeld 4"/>
              <p:cNvSpPr txBox="1"/>
              <p:nvPr/>
            </p:nvSpPr>
            <p:spPr>
              <a:xfrm>
                <a:off x="3231360" y="4806000"/>
                <a:ext cx="563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4" name="Textfeld 5"/>
              <p:cNvSpPr txBox="1"/>
              <p:nvPr/>
            </p:nvSpPr>
            <p:spPr>
              <a:xfrm>
                <a:off x="3231360" y="5248440"/>
                <a:ext cx="563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5" name="Textfeld 9"/>
              <p:cNvSpPr txBox="1"/>
              <p:nvPr/>
            </p:nvSpPr>
            <p:spPr>
              <a:xfrm>
                <a:off x="4793400" y="4340520"/>
                <a:ext cx="5580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6" name="Textfeld 10"/>
              <p:cNvSpPr txBox="1"/>
              <p:nvPr/>
            </p:nvSpPr>
            <p:spPr>
              <a:xfrm>
                <a:off x="4793400" y="4799880"/>
                <a:ext cx="5580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7" name="Textfeld 11"/>
              <p:cNvSpPr txBox="1"/>
              <p:nvPr/>
            </p:nvSpPr>
            <p:spPr>
              <a:xfrm>
                <a:off x="4794120" y="5252400"/>
                <a:ext cx="5580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8" name="Textfeld 13"/>
              <p:cNvSpPr txBox="1"/>
              <p:nvPr/>
            </p:nvSpPr>
            <p:spPr>
              <a:xfrm>
                <a:off x="6353640" y="4340520"/>
                <a:ext cx="5482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9" name="Textfeld 14"/>
              <p:cNvSpPr txBox="1"/>
              <p:nvPr/>
            </p:nvSpPr>
            <p:spPr>
              <a:xfrm>
                <a:off x="6343560" y="4791960"/>
                <a:ext cx="5482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0" name="Textfeld 15"/>
              <p:cNvSpPr txBox="1"/>
              <p:nvPr/>
            </p:nvSpPr>
            <p:spPr>
              <a:xfrm>
                <a:off x="6351120" y="5260320"/>
                <a:ext cx="5482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1021" name="Textfeld 6"/>
          <p:cNvSpPr/>
          <p:nvPr/>
        </p:nvSpPr>
        <p:spPr>
          <a:xfrm>
            <a:off x="1102680" y="2859840"/>
            <a:ext cx="2114640" cy="1454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2" name="Textfeld 2"/>
              <p:cNvSpPr txBox="1"/>
              <p:nvPr/>
            </p:nvSpPr>
            <p:spPr>
              <a:xfrm>
                <a:off x="8467200" y="4248360"/>
                <a:ext cx="2775960" cy="6138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1023" name="Textfeld 12"/>
          <p:cNvSpPr/>
          <p:nvPr/>
        </p:nvSpPr>
        <p:spPr>
          <a:xfrm>
            <a:off x="6389280" y="4341960"/>
            <a:ext cx="1534680" cy="1340640"/>
          </a:xfrm>
          <a:prstGeom prst="rect">
            <a:avLst/>
          </a:prstGeom>
          <a:noFill/>
          <a:ln w="57150">
            <a:solidFill>
              <a:srgbClr val="E9713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" name="Tabelle 8"/>
          <p:cNvGraphicFramePr/>
          <p:nvPr/>
        </p:nvGraphicFramePr>
        <p:xfrm>
          <a:off x="1652400" y="3429000"/>
          <a:ext cx="6307200" cy="2251800"/>
        </p:xfrm>
        <a:graphic>
          <a:graphicData uri="http://schemas.openxmlformats.org/drawingml/2006/table">
            <a:tbl>
              <a:tblPr/>
              <a:tblGrid>
                <a:gridCol w="15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Self-Attention – Deep Dive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026" name="Gruppieren 156"/>
          <p:cNvGrpSpPr/>
          <p:nvPr/>
        </p:nvGrpSpPr>
        <p:grpSpPr>
          <a:xfrm>
            <a:off x="3850200" y="3963600"/>
            <a:ext cx="524160" cy="179280"/>
            <a:chOff x="3850200" y="3963600"/>
            <a:chExt cx="524160" cy="179280"/>
          </a:xfrm>
        </p:grpSpPr>
        <p:sp>
          <p:nvSpPr>
            <p:cNvPr id="1027" name="Rechteck 82"/>
            <p:cNvSpPr/>
            <p:nvPr/>
          </p:nvSpPr>
          <p:spPr>
            <a:xfrm rot="5400000">
              <a:off x="4195440" y="39639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028" name="Rechteck 83"/>
            <p:cNvSpPr/>
            <p:nvPr/>
          </p:nvSpPr>
          <p:spPr>
            <a:xfrm rot="5400000">
              <a:off x="403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029" name="Rechteck 84"/>
            <p:cNvSpPr/>
            <p:nvPr/>
          </p:nvSpPr>
          <p:spPr>
            <a:xfrm rot="5400000">
              <a:off x="385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030" name="Gruppieren 155"/>
          <p:cNvGrpSpPr/>
          <p:nvPr/>
        </p:nvGrpSpPr>
        <p:grpSpPr>
          <a:xfrm>
            <a:off x="2331360" y="4517280"/>
            <a:ext cx="524160" cy="179280"/>
            <a:chOff x="2331360" y="4517280"/>
            <a:chExt cx="524160" cy="179280"/>
          </a:xfrm>
        </p:grpSpPr>
        <p:sp>
          <p:nvSpPr>
            <p:cNvPr id="1031" name="Rechteck 117"/>
            <p:cNvSpPr/>
            <p:nvPr/>
          </p:nvSpPr>
          <p:spPr>
            <a:xfrm rot="5400000">
              <a:off x="2676600" y="45176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032" name="Rechteck 118"/>
            <p:cNvSpPr/>
            <p:nvPr/>
          </p:nvSpPr>
          <p:spPr>
            <a:xfrm rot="5400000">
              <a:off x="2511360" y="45172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033" name="Rechteck 119"/>
            <p:cNvSpPr/>
            <p:nvPr/>
          </p:nvSpPr>
          <p:spPr>
            <a:xfrm rot="5400000">
              <a:off x="2331360" y="45172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4" name="Textfeld 121"/>
              <p:cNvSpPr txBox="1"/>
              <p:nvPr/>
            </p:nvSpPr>
            <p:spPr>
              <a:xfrm>
                <a:off x="1888200" y="4331520"/>
                <a:ext cx="4640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5" name="Textfeld 128"/>
              <p:cNvSpPr txBox="1"/>
              <p:nvPr/>
            </p:nvSpPr>
            <p:spPr>
              <a:xfrm>
                <a:off x="3292200" y="3838680"/>
                <a:ext cx="4579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1036" name="Gruppieren 135"/>
          <p:cNvGrpSpPr/>
          <p:nvPr/>
        </p:nvGrpSpPr>
        <p:grpSpPr>
          <a:xfrm>
            <a:off x="6865200" y="3558600"/>
            <a:ext cx="704160" cy="179280"/>
            <a:chOff x="6865200" y="3558600"/>
            <a:chExt cx="704160" cy="179280"/>
          </a:xfrm>
        </p:grpSpPr>
        <p:sp>
          <p:nvSpPr>
            <p:cNvPr id="1037" name="Rechteck 136"/>
            <p:cNvSpPr/>
            <p:nvPr/>
          </p:nvSpPr>
          <p:spPr>
            <a:xfrm rot="5400000">
              <a:off x="739044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038" name="Rechteck 137"/>
            <p:cNvSpPr/>
            <p:nvPr/>
          </p:nvSpPr>
          <p:spPr>
            <a:xfrm rot="5400000">
              <a:off x="721044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039" name="Rechteck 138"/>
            <p:cNvSpPr/>
            <p:nvPr/>
          </p:nvSpPr>
          <p:spPr>
            <a:xfrm rot="5400000">
              <a:off x="704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040" name="Rechteck 139"/>
            <p:cNvSpPr/>
            <p:nvPr/>
          </p:nvSpPr>
          <p:spPr>
            <a:xfrm rot="5400000">
              <a:off x="686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041" name="Gruppieren 140"/>
          <p:cNvGrpSpPr/>
          <p:nvPr/>
        </p:nvGrpSpPr>
        <p:grpSpPr>
          <a:xfrm>
            <a:off x="3774600" y="3571920"/>
            <a:ext cx="704520" cy="179280"/>
            <a:chOff x="3774600" y="3571920"/>
            <a:chExt cx="704520" cy="179280"/>
          </a:xfrm>
        </p:grpSpPr>
        <p:sp>
          <p:nvSpPr>
            <p:cNvPr id="1042" name="Rechteck 141"/>
            <p:cNvSpPr/>
            <p:nvPr/>
          </p:nvSpPr>
          <p:spPr>
            <a:xfrm rot="5400000">
              <a:off x="43002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043" name="Rechteck 142"/>
            <p:cNvSpPr/>
            <p:nvPr/>
          </p:nvSpPr>
          <p:spPr>
            <a:xfrm rot="5400000">
              <a:off x="4120200" y="35722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044" name="Rechteck 143"/>
            <p:cNvSpPr/>
            <p:nvPr/>
          </p:nvSpPr>
          <p:spPr>
            <a:xfrm rot="5400000">
              <a:off x="395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045" name="Rechteck 144"/>
            <p:cNvSpPr/>
            <p:nvPr/>
          </p:nvSpPr>
          <p:spPr>
            <a:xfrm rot="5400000">
              <a:off x="377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046" name="Gruppieren 145"/>
          <p:cNvGrpSpPr/>
          <p:nvPr/>
        </p:nvGrpSpPr>
        <p:grpSpPr>
          <a:xfrm>
            <a:off x="5200200" y="3558600"/>
            <a:ext cx="704520" cy="179640"/>
            <a:chOff x="5200200" y="3558600"/>
            <a:chExt cx="704520" cy="179640"/>
          </a:xfrm>
        </p:grpSpPr>
        <p:sp>
          <p:nvSpPr>
            <p:cNvPr id="1047" name="Rechteck 146"/>
            <p:cNvSpPr/>
            <p:nvPr/>
          </p:nvSpPr>
          <p:spPr>
            <a:xfrm rot="5400000">
              <a:off x="57258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048" name="Rechteck 147"/>
            <p:cNvSpPr/>
            <p:nvPr/>
          </p:nvSpPr>
          <p:spPr>
            <a:xfrm rot="5400000">
              <a:off x="5544360" y="3559320"/>
              <a:ext cx="179640" cy="17784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049" name="Rechteck 148"/>
            <p:cNvSpPr/>
            <p:nvPr/>
          </p:nvSpPr>
          <p:spPr>
            <a:xfrm rot="5400000">
              <a:off x="538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050" name="Rechteck 149"/>
            <p:cNvSpPr/>
            <p:nvPr/>
          </p:nvSpPr>
          <p:spPr>
            <a:xfrm rot="5400000">
              <a:off x="520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1" name="Textfeld 150"/>
              <p:cNvSpPr txBox="1"/>
              <p:nvPr/>
            </p:nvSpPr>
            <p:spPr>
              <a:xfrm>
                <a:off x="3292200" y="344700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2" name="Textfeld 151"/>
              <p:cNvSpPr txBox="1"/>
              <p:nvPr/>
            </p:nvSpPr>
            <p:spPr>
              <a:xfrm>
                <a:off x="4817520" y="3442680"/>
                <a:ext cx="4532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3" name="Textfeld 152"/>
              <p:cNvSpPr txBox="1"/>
              <p:nvPr/>
            </p:nvSpPr>
            <p:spPr>
              <a:xfrm>
                <a:off x="6464160" y="3433680"/>
                <a:ext cx="4726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1054" name="Gruppieren 157"/>
          <p:cNvGrpSpPr/>
          <p:nvPr/>
        </p:nvGrpSpPr>
        <p:grpSpPr>
          <a:xfrm>
            <a:off x="5282280" y="3962880"/>
            <a:ext cx="524160" cy="179280"/>
            <a:chOff x="5282280" y="3962880"/>
            <a:chExt cx="524160" cy="179280"/>
          </a:xfrm>
        </p:grpSpPr>
        <p:sp>
          <p:nvSpPr>
            <p:cNvPr id="1055" name="Rechteck 158"/>
            <p:cNvSpPr/>
            <p:nvPr/>
          </p:nvSpPr>
          <p:spPr>
            <a:xfrm rot="5400000">
              <a:off x="5627520" y="39632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056" name="Rechteck 159"/>
            <p:cNvSpPr/>
            <p:nvPr/>
          </p:nvSpPr>
          <p:spPr>
            <a:xfrm rot="5400000">
              <a:off x="546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057" name="Rechteck 160"/>
            <p:cNvSpPr/>
            <p:nvPr/>
          </p:nvSpPr>
          <p:spPr>
            <a:xfrm rot="5400000">
              <a:off x="528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058" name="Gruppieren 165"/>
          <p:cNvGrpSpPr/>
          <p:nvPr/>
        </p:nvGrpSpPr>
        <p:grpSpPr>
          <a:xfrm>
            <a:off x="2331360" y="4961880"/>
            <a:ext cx="524160" cy="179280"/>
            <a:chOff x="2331360" y="4961880"/>
            <a:chExt cx="524160" cy="179280"/>
          </a:xfrm>
        </p:grpSpPr>
        <p:sp>
          <p:nvSpPr>
            <p:cNvPr id="1059" name="Rechteck 166"/>
            <p:cNvSpPr/>
            <p:nvPr/>
          </p:nvSpPr>
          <p:spPr>
            <a:xfrm rot="5400000">
              <a:off x="2676600" y="49622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060" name="Rechteck 167"/>
            <p:cNvSpPr/>
            <p:nvPr/>
          </p:nvSpPr>
          <p:spPr>
            <a:xfrm rot="5400000">
              <a:off x="2511360" y="49618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061" name="Rechteck 168"/>
            <p:cNvSpPr/>
            <p:nvPr/>
          </p:nvSpPr>
          <p:spPr>
            <a:xfrm rot="5400000">
              <a:off x="2331360" y="49618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062" name="Gruppieren 169"/>
          <p:cNvGrpSpPr/>
          <p:nvPr/>
        </p:nvGrpSpPr>
        <p:grpSpPr>
          <a:xfrm>
            <a:off x="6961680" y="3962520"/>
            <a:ext cx="524160" cy="179280"/>
            <a:chOff x="6961680" y="3962520"/>
            <a:chExt cx="524160" cy="179280"/>
          </a:xfrm>
        </p:grpSpPr>
        <p:sp>
          <p:nvSpPr>
            <p:cNvPr id="1063" name="Rechteck 170"/>
            <p:cNvSpPr/>
            <p:nvPr/>
          </p:nvSpPr>
          <p:spPr>
            <a:xfrm rot="5400000">
              <a:off x="730692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064" name="Rechteck 171"/>
            <p:cNvSpPr/>
            <p:nvPr/>
          </p:nvSpPr>
          <p:spPr>
            <a:xfrm rot="5400000">
              <a:off x="714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065" name="Rechteck 172"/>
            <p:cNvSpPr/>
            <p:nvPr/>
          </p:nvSpPr>
          <p:spPr>
            <a:xfrm rot="5400000">
              <a:off x="696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066" name="Gruppieren 177"/>
          <p:cNvGrpSpPr/>
          <p:nvPr/>
        </p:nvGrpSpPr>
        <p:grpSpPr>
          <a:xfrm>
            <a:off x="2331360" y="5404320"/>
            <a:ext cx="524160" cy="179280"/>
            <a:chOff x="2331360" y="5404320"/>
            <a:chExt cx="524160" cy="179280"/>
          </a:xfrm>
        </p:grpSpPr>
        <p:sp>
          <p:nvSpPr>
            <p:cNvPr id="1067" name="Rechteck 178"/>
            <p:cNvSpPr/>
            <p:nvPr/>
          </p:nvSpPr>
          <p:spPr>
            <a:xfrm rot="5400000">
              <a:off x="2676600" y="54046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068" name="Rechteck 179"/>
            <p:cNvSpPr/>
            <p:nvPr/>
          </p:nvSpPr>
          <p:spPr>
            <a:xfrm rot="5400000">
              <a:off x="2511360" y="5404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069" name="Rechteck 180"/>
            <p:cNvSpPr/>
            <p:nvPr/>
          </p:nvSpPr>
          <p:spPr>
            <a:xfrm rot="5400000">
              <a:off x="2331360" y="5404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0" name="Textfeld 182"/>
              <p:cNvSpPr txBox="1"/>
              <p:nvPr/>
            </p:nvSpPr>
            <p:spPr>
              <a:xfrm>
                <a:off x="1893240" y="477684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1" name="Textfeld 183"/>
              <p:cNvSpPr txBox="1"/>
              <p:nvPr/>
            </p:nvSpPr>
            <p:spPr>
              <a:xfrm>
                <a:off x="4803840" y="3838680"/>
                <a:ext cx="4525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2" name="Textfeld 185"/>
              <p:cNvSpPr txBox="1"/>
              <p:nvPr/>
            </p:nvSpPr>
            <p:spPr>
              <a:xfrm>
                <a:off x="1873800" y="5219640"/>
                <a:ext cx="4780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3" name="Textfeld 186"/>
              <p:cNvSpPr txBox="1"/>
              <p:nvPr/>
            </p:nvSpPr>
            <p:spPr>
              <a:xfrm>
                <a:off x="6463080" y="3838680"/>
                <a:ext cx="4719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4" name="Textfeld 3"/>
              <p:cNvSpPr txBox="1"/>
              <p:nvPr/>
            </p:nvSpPr>
            <p:spPr>
              <a:xfrm>
                <a:off x="3220200" y="4321440"/>
                <a:ext cx="563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5" name="Textfeld 4"/>
              <p:cNvSpPr txBox="1"/>
              <p:nvPr/>
            </p:nvSpPr>
            <p:spPr>
              <a:xfrm>
                <a:off x="3231360" y="4806000"/>
                <a:ext cx="563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6" name="Textfeld 5"/>
              <p:cNvSpPr txBox="1"/>
              <p:nvPr/>
            </p:nvSpPr>
            <p:spPr>
              <a:xfrm>
                <a:off x="3231360" y="5248440"/>
                <a:ext cx="563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7" name="Textfeld 9"/>
              <p:cNvSpPr txBox="1"/>
              <p:nvPr/>
            </p:nvSpPr>
            <p:spPr>
              <a:xfrm>
                <a:off x="4793400" y="4340520"/>
                <a:ext cx="5580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8" name="Textfeld 10"/>
              <p:cNvSpPr txBox="1"/>
              <p:nvPr/>
            </p:nvSpPr>
            <p:spPr>
              <a:xfrm>
                <a:off x="4793400" y="4799880"/>
                <a:ext cx="5580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9" name="Textfeld 11"/>
              <p:cNvSpPr txBox="1"/>
              <p:nvPr/>
            </p:nvSpPr>
            <p:spPr>
              <a:xfrm>
                <a:off x="4794120" y="5252400"/>
                <a:ext cx="5580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1080" name="Textfeld 6"/>
          <p:cNvSpPr/>
          <p:nvPr/>
        </p:nvSpPr>
        <p:spPr>
          <a:xfrm>
            <a:off x="1102680" y="2859840"/>
            <a:ext cx="2114640" cy="1454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1" name="Textfeld 2"/>
              <p:cNvSpPr txBox="1"/>
              <p:nvPr/>
            </p:nvSpPr>
            <p:spPr>
              <a:xfrm>
                <a:off x="8467200" y="4248360"/>
                <a:ext cx="2775960" cy="6138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2" name="Textfeld 7"/>
              <p:cNvSpPr txBox="1"/>
              <p:nvPr/>
            </p:nvSpPr>
            <p:spPr>
              <a:xfrm>
                <a:off x="6353640" y="4340520"/>
                <a:ext cx="5745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3" name="Textfeld 16"/>
              <p:cNvSpPr txBox="1"/>
              <p:nvPr/>
            </p:nvSpPr>
            <p:spPr>
              <a:xfrm>
                <a:off x="6343560" y="4791960"/>
                <a:ext cx="5745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4" name="Textfeld 17"/>
              <p:cNvSpPr txBox="1"/>
              <p:nvPr/>
            </p:nvSpPr>
            <p:spPr>
              <a:xfrm>
                <a:off x="6351120" y="5260320"/>
                <a:ext cx="5745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27662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Motivation und Herkunft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" name="Tabelle 8"/>
          <p:cNvGraphicFramePr/>
          <p:nvPr/>
        </p:nvGraphicFramePr>
        <p:xfrm>
          <a:off x="1652400" y="3429000"/>
          <a:ext cx="6307200" cy="2251800"/>
        </p:xfrm>
        <a:graphic>
          <a:graphicData uri="http://schemas.openxmlformats.org/drawingml/2006/table">
            <a:tbl>
              <a:tblPr/>
              <a:tblGrid>
                <a:gridCol w="15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Self-Attention – Deep Dive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087" name="Gruppieren 156"/>
          <p:cNvGrpSpPr/>
          <p:nvPr/>
        </p:nvGrpSpPr>
        <p:grpSpPr>
          <a:xfrm>
            <a:off x="3850200" y="3963600"/>
            <a:ext cx="524160" cy="179280"/>
            <a:chOff x="3850200" y="3963600"/>
            <a:chExt cx="524160" cy="179280"/>
          </a:xfrm>
        </p:grpSpPr>
        <p:sp>
          <p:nvSpPr>
            <p:cNvPr id="1088" name="Rechteck 82"/>
            <p:cNvSpPr/>
            <p:nvPr/>
          </p:nvSpPr>
          <p:spPr>
            <a:xfrm rot="5400000">
              <a:off x="4195440" y="39639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089" name="Rechteck 83"/>
            <p:cNvSpPr/>
            <p:nvPr/>
          </p:nvSpPr>
          <p:spPr>
            <a:xfrm rot="5400000">
              <a:off x="403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090" name="Rechteck 84"/>
            <p:cNvSpPr/>
            <p:nvPr/>
          </p:nvSpPr>
          <p:spPr>
            <a:xfrm rot="5400000">
              <a:off x="385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091" name="Gruppieren 155"/>
          <p:cNvGrpSpPr/>
          <p:nvPr/>
        </p:nvGrpSpPr>
        <p:grpSpPr>
          <a:xfrm>
            <a:off x="2331360" y="4517280"/>
            <a:ext cx="524160" cy="179280"/>
            <a:chOff x="2331360" y="4517280"/>
            <a:chExt cx="524160" cy="179280"/>
          </a:xfrm>
        </p:grpSpPr>
        <p:sp>
          <p:nvSpPr>
            <p:cNvPr id="1092" name="Rechteck 117"/>
            <p:cNvSpPr/>
            <p:nvPr/>
          </p:nvSpPr>
          <p:spPr>
            <a:xfrm rot="5400000">
              <a:off x="2676600" y="45176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093" name="Rechteck 118"/>
            <p:cNvSpPr/>
            <p:nvPr/>
          </p:nvSpPr>
          <p:spPr>
            <a:xfrm rot="5400000">
              <a:off x="2511360" y="45172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094" name="Rechteck 119"/>
            <p:cNvSpPr/>
            <p:nvPr/>
          </p:nvSpPr>
          <p:spPr>
            <a:xfrm rot="5400000">
              <a:off x="2331360" y="45172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5" name="Textfeld 121"/>
              <p:cNvSpPr txBox="1"/>
              <p:nvPr/>
            </p:nvSpPr>
            <p:spPr>
              <a:xfrm>
                <a:off x="1888200" y="4331520"/>
                <a:ext cx="4640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6" name="Textfeld 128"/>
              <p:cNvSpPr txBox="1"/>
              <p:nvPr/>
            </p:nvSpPr>
            <p:spPr>
              <a:xfrm>
                <a:off x="3292200" y="3838680"/>
                <a:ext cx="4579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1097" name="Gruppieren 135"/>
          <p:cNvGrpSpPr/>
          <p:nvPr/>
        </p:nvGrpSpPr>
        <p:grpSpPr>
          <a:xfrm>
            <a:off x="6865200" y="3558600"/>
            <a:ext cx="704160" cy="179280"/>
            <a:chOff x="6865200" y="3558600"/>
            <a:chExt cx="704160" cy="179280"/>
          </a:xfrm>
        </p:grpSpPr>
        <p:sp>
          <p:nvSpPr>
            <p:cNvPr id="1098" name="Rechteck 136"/>
            <p:cNvSpPr/>
            <p:nvPr/>
          </p:nvSpPr>
          <p:spPr>
            <a:xfrm rot="5400000">
              <a:off x="739044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099" name="Rechteck 137"/>
            <p:cNvSpPr/>
            <p:nvPr/>
          </p:nvSpPr>
          <p:spPr>
            <a:xfrm rot="5400000">
              <a:off x="721044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00" name="Rechteck 138"/>
            <p:cNvSpPr/>
            <p:nvPr/>
          </p:nvSpPr>
          <p:spPr>
            <a:xfrm rot="5400000">
              <a:off x="704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01" name="Rechteck 139"/>
            <p:cNvSpPr/>
            <p:nvPr/>
          </p:nvSpPr>
          <p:spPr>
            <a:xfrm rot="5400000">
              <a:off x="686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102" name="Gruppieren 140"/>
          <p:cNvGrpSpPr/>
          <p:nvPr/>
        </p:nvGrpSpPr>
        <p:grpSpPr>
          <a:xfrm>
            <a:off x="3774600" y="3571920"/>
            <a:ext cx="704520" cy="179280"/>
            <a:chOff x="3774600" y="3571920"/>
            <a:chExt cx="704520" cy="179280"/>
          </a:xfrm>
        </p:grpSpPr>
        <p:sp>
          <p:nvSpPr>
            <p:cNvPr id="1103" name="Rechteck 141"/>
            <p:cNvSpPr/>
            <p:nvPr/>
          </p:nvSpPr>
          <p:spPr>
            <a:xfrm rot="5400000">
              <a:off x="43002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04" name="Rechteck 142"/>
            <p:cNvSpPr/>
            <p:nvPr/>
          </p:nvSpPr>
          <p:spPr>
            <a:xfrm rot="5400000">
              <a:off x="4120200" y="35722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05" name="Rechteck 143"/>
            <p:cNvSpPr/>
            <p:nvPr/>
          </p:nvSpPr>
          <p:spPr>
            <a:xfrm rot="5400000">
              <a:off x="395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06" name="Rechteck 144"/>
            <p:cNvSpPr/>
            <p:nvPr/>
          </p:nvSpPr>
          <p:spPr>
            <a:xfrm rot="5400000">
              <a:off x="377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107" name="Gruppieren 145"/>
          <p:cNvGrpSpPr/>
          <p:nvPr/>
        </p:nvGrpSpPr>
        <p:grpSpPr>
          <a:xfrm>
            <a:off x="5200200" y="3558600"/>
            <a:ext cx="704520" cy="179640"/>
            <a:chOff x="5200200" y="3558600"/>
            <a:chExt cx="704520" cy="179640"/>
          </a:xfrm>
        </p:grpSpPr>
        <p:sp>
          <p:nvSpPr>
            <p:cNvPr id="1108" name="Rechteck 146"/>
            <p:cNvSpPr/>
            <p:nvPr/>
          </p:nvSpPr>
          <p:spPr>
            <a:xfrm rot="5400000">
              <a:off x="57258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09" name="Rechteck 147"/>
            <p:cNvSpPr/>
            <p:nvPr/>
          </p:nvSpPr>
          <p:spPr>
            <a:xfrm rot="5400000">
              <a:off x="5544360" y="3559320"/>
              <a:ext cx="179640" cy="17784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10" name="Rechteck 148"/>
            <p:cNvSpPr/>
            <p:nvPr/>
          </p:nvSpPr>
          <p:spPr>
            <a:xfrm rot="5400000">
              <a:off x="538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11" name="Rechteck 149"/>
            <p:cNvSpPr/>
            <p:nvPr/>
          </p:nvSpPr>
          <p:spPr>
            <a:xfrm rot="5400000">
              <a:off x="520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2" name="Textfeld 150"/>
              <p:cNvSpPr txBox="1"/>
              <p:nvPr/>
            </p:nvSpPr>
            <p:spPr>
              <a:xfrm>
                <a:off x="3292200" y="344700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3" name="Textfeld 151"/>
              <p:cNvSpPr txBox="1"/>
              <p:nvPr/>
            </p:nvSpPr>
            <p:spPr>
              <a:xfrm>
                <a:off x="4817520" y="3442680"/>
                <a:ext cx="4532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4" name="Textfeld 152"/>
              <p:cNvSpPr txBox="1"/>
              <p:nvPr/>
            </p:nvSpPr>
            <p:spPr>
              <a:xfrm>
                <a:off x="6464160" y="3433680"/>
                <a:ext cx="4726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1115" name="Gruppieren 157"/>
          <p:cNvGrpSpPr/>
          <p:nvPr/>
        </p:nvGrpSpPr>
        <p:grpSpPr>
          <a:xfrm>
            <a:off x="5282280" y="3962880"/>
            <a:ext cx="524160" cy="179280"/>
            <a:chOff x="5282280" y="3962880"/>
            <a:chExt cx="524160" cy="179280"/>
          </a:xfrm>
        </p:grpSpPr>
        <p:sp>
          <p:nvSpPr>
            <p:cNvPr id="1116" name="Rechteck 158"/>
            <p:cNvSpPr/>
            <p:nvPr/>
          </p:nvSpPr>
          <p:spPr>
            <a:xfrm rot="5400000">
              <a:off x="5627520" y="39632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17" name="Rechteck 159"/>
            <p:cNvSpPr/>
            <p:nvPr/>
          </p:nvSpPr>
          <p:spPr>
            <a:xfrm rot="5400000">
              <a:off x="546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18" name="Rechteck 160"/>
            <p:cNvSpPr/>
            <p:nvPr/>
          </p:nvSpPr>
          <p:spPr>
            <a:xfrm rot="5400000">
              <a:off x="528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119" name="Gruppieren 165"/>
          <p:cNvGrpSpPr/>
          <p:nvPr/>
        </p:nvGrpSpPr>
        <p:grpSpPr>
          <a:xfrm>
            <a:off x="2331360" y="4961880"/>
            <a:ext cx="524160" cy="179280"/>
            <a:chOff x="2331360" y="4961880"/>
            <a:chExt cx="524160" cy="179280"/>
          </a:xfrm>
        </p:grpSpPr>
        <p:sp>
          <p:nvSpPr>
            <p:cNvPr id="1120" name="Rechteck 166"/>
            <p:cNvSpPr/>
            <p:nvPr/>
          </p:nvSpPr>
          <p:spPr>
            <a:xfrm rot="5400000">
              <a:off x="2676600" y="49622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21" name="Rechteck 167"/>
            <p:cNvSpPr/>
            <p:nvPr/>
          </p:nvSpPr>
          <p:spPr>
            <a:xfrm rot="5400000">
              <a:off x="2511360" y="49618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22" name="Rechteck 168"/>
            <p:cNvSpPr/>
            <p:nvPr/>
          </p:nvSpPr>
          <p:spPr>
            <a:xfrm rot="5400000">
              <a:off x="2331360" y="49618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123" name="Gruppieren 169"/>
          <p:cNvGrpSpPr/>
          <p:nvPr/>
        </p:nvGrpSpPr>
        <p:grpSpPr>
          <a:xfrm>
            <a:off x="6961680" y="3962520"/>
            <a:ext cx="524160" cy="179280"/>
            <a:chOff x="6961680" y="3962520"/>
            <a:chExt cx="524160" cy="179280"/>
          </a:xfrm>
        </p:grpSpPr>
        <p:sp>
          <p:nvSpPr>
            <p:cNvPr id="1124" name="Rechteck 170"/>
            <p:cNvSpPr/>
            <p:nvPr/>
          </p:nvSpPr>
          <p:spPr>
            <a:xfrm rot="5400000">
              <a:off x="730692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25" name="Rechteck 171"/>
            <p:cNvSpPr/>
            <p:nvPr/>
          </p:nvSpPr>
          <p:spPr>
            <a:xfrm rot="5400000">
              <a:off x="714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26" name="Rechteck 172"/>
            <p:cNvSpPr/>
            <p:nvPr/>
          </p:nvSpPr>
          <p:spPr>
            <a:xfrm rot="5400000">
              <a:off x="696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127" name="Gruppieren 177"/>
          <p:cNvGrpSpPr/>
          <p:nvPr/>
        </p:nvGrpSpPr>
        <p:grpSpPr>
          <a:xfrm>
            <a:off x="2331360" y="5404320"/>
            <a:ext cx="524160" cy="179280"/>
            <a:chOff x="2331360" y="5404320"/>
            <a:chExt cx="524160" cy="179280"/>
          </a:xfrm>
        </p:grpSpPr>
        <p:sp>
          <p:nvSpPr>
            <p:cNvPr id="1128" name="Rechteck 178"/>
            <p:cNvSpPr/>
            <p:nvPr/>
          </p:nvSpPr>
          <p:spPr>
            <a:xfrm rot="5400000">
              <a:off x="2676600" y="54046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29" name="Rechteck 179"/>
            <p:cNvSpPr/>
            <p:nvPr/>
          </p:nvSpPr>
          <p:spPr>
            <a:xfrm rot="5400000">
              <a:off x="2511360" y="5404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30" name="Rechteck 180"/>
            <p:cNvSpPr/>
            <p:nvPr/>
          </p:nvSpPr>
          <p:spPr>
            <a:xfrm rot="5400000">
              <a:off x="2331360" y="5404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1" name="Textfeld 182"/>
              <p:cNvSpPr txBox="1"/>
              <p:nvPr/>
            </p:nvSpPr>
            <p:spPr>
              <a:xfrm>
                <a:off x="1893240" y="477684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2" name="Textfeld 183"/>
              <p:cNvSpPr txBox="1"/>
              <p:nvPr/>
            </p:nvSpPr>
            <p:spPr>
              <a:xfrm>
                <a:off x="4803840" y="3838680"/>
                <a:ext cx="4525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3" name="Textfeld 185"/>
              <p:cNvSpPr txBox="1"/>
              <p:nvPr/>
            </p:nvSpPr>
            <p:spPr>
              <a:xfrm>
                <a:off x="1873800" y="5219640"/>
                <a:ext cx="4780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4" name="Textfeld 186"/>
              <p:cNvSpPr txBox="1"/>
              <p:nvPr/>
            </p:nvSpPr>
            <p:spPr>
              <a:xfrm>
                <a:off x="6463080" y="3838680"/>
                <a:ext cx="4719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5" name="Textfeld 3"/>
              <p:cNvSpPr txBox="1"/>
              <p:nvPr/>
            </p:nvSpPr>
            <p:spPr>
              <a:xfrm>
                <a:off x="3220200" y="4321440"/>
                <a:ext cx="563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6" name="Textfeld 4"/>
              <p:cNvSpPr txBox="1"/>
              <p:nvPr/>
            </p:nvSpPr>
            <p:spPr>
              <a:xfrm>
                <a:off x="3231360" y="4806000"/>
                <a:ext cx="563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7" name="Textfeld 5"/>
              <p:cNvSpPr txBox="1"/>
              <p:nvPr/>
            </p:nvSpPr>
            <p:spPr>
              <a:xfrm>
                <a:off x="3231360" y="5248440"/>
                <a:ext cx="563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8" name="Textfeld 9"/>
              <p:cNvSpPr txBox="1"/>
              <p:nvPr/>
            </p:nvSpPr>
            <p:spPr>
              <a:xfrm>
                <a:off x="4793400" y="4340520"/>
                <a:ext cx="5580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9" name="Textfeld 10"/>
              <p:cNvSpPr txBox="1"/>
              <p:nvPr/>
            </p:nvSpPr>
            <p:spPr>
              <a:xfrm>
                <a:off x="4793400" y="4799880"/>
                <a:ext cx="5580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0" name="Textfeld 11"/>
              <p:cNvSpPr txBox="1"/>
              <p:nvPr/>
            </p:nvSpPr>
            <p:spPr>
              <a:xfrm>
                <a:off x="4794120" y="5252400"/>
                <a:ext cx="5580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1" name="Textfeld 13"/>
              <p:cNvSpPr txBox="1"/>
              <p:nvPr/>
            </p:nvSpPr>
            <p:spPr>
              <a:xfrm>
                <a:off x="6353640" y="4340520"/>
                <a:ext cx="5745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2" name="Textfeld 14"/>
              <p:cNvSpPr txBox="1"/>
              <p:nvPr/>
            </p:nvSpPr>
            <p:spPr>
              <a:xfrm>
                <a:off x="6343560" y="4791960"/>
                <a:ext cx="5745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3" name="Textfeld 15"/>
              <p:cNvSpPr txBox="1"/>
              <p:nvPr/>
            </p:nvSpPr>
            <p:spPr>
              <a:xfrm>
                <a:off x="6351120" y="5260320"/>
                <a:ext cx="5745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1144" name="Textfeld 6"/>
          <p:cNvSpPr/>
          <p:nvPr/>
        </p:nvSpPr>
        <p:spPr>
          <a:xfrm>
            <a:off x="1102680" y="2859840"/>
            <a:ext cx="2114640" cy="1454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145" name="Oval 18"/>
          <p:cNvSpPr/>
          <p:nvPr/>
        </p:nvSpPr>
        <p:spPr>
          <a:xfrm>
            <a:off x="4246200" y="4903560"/>
            <a:ext cx="178920" cy="1789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146" name="Oval 19"/>
          <p:cNvSpPr/>
          <p:nvPr/>
        </p:nvSpPr>
        <p:spPr>
          <a:xfrm>
            <a:off x="4151520" y="5288760"/>
            <a:ext cx="387360" cy="347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147" name="Oval 20"/>
          <p:cNvSpPr/>
          <p:nvPr/>
        </p:nvSpPr>
        <p:spPr>
          <a:xfrm>
            <a:off x="4246200" y="4496760"/>
            <a:ext cx="176040" cy="1479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148" name="Oval 21"/>
          <p:cNvSpPr/>
          <p:nvPr/>
        </p:nvSpPr>
        <p:spPr>
          <a:xfrm>
            <a:off x="5675400" y="5332320"/>
            <a:ext cx="277200" cy="2239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149" name="Oval 24"/>
          <p:cNvSpPr/>
          <p:nvPr/>
        </p:nvSpPr>
        <p:spPr>
          <a:xfrm>
            <a:off x="5765040" y="4534920"/>
            <a:ext cx="91800" cy="986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5560" rIns="90000" bIns="2556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150" name="Oval 25"/>
          <p:cNvSpPr/>
          <p:nvPr/>
        </p:nvSpPr>
        <p:spPr>
          <a:xfrm>
            <a:off x="5768280" y="4961520"/>
            <a:ext cx="91800" cy="986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5560" rIns="90000" bIns="2556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151" name="Oval 26"/>
          <p:cNvSpPr/>
          <p:nvPr/>
        </p:nvSpPr>
        <p:spPr>
          <a:xfrm>
            <a:off x="7224120" y="4370040"/>
            <a:ext cx="387360" cy="347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152" name="Oval 28"/>
          <p:cNvSpPr/>
          <p:nvPr/>
        </p:nvSpPr>
        <p:spPr>
          <a:xfrm>
            <a:off x="7372080" y="4984560"/>
            <a:ext cx="91800" cy="986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5560" rIns="90000" bIns="2556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153" name="Oval 29"/>
          <p:cNvSpPr/>
          <p:nvPr/>
        </p:nvSpPr>
        <p:spPr>
          <a:xfrm>
            <a:off x="7372080" y="5443920"/>
            <a:ext cx="91800" cy="986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5560" rIns="90000" bIns="2556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154" name="PlaceHolder 2"/>
          <p:cNvSpPr>
            <a:spLocks noGrp="1"/>
          </p:cNvSpPr>
          <p:nvPr>
            <p:ph/>
          </p:nvPr>
        </p:nvSpPr>
        <p:spPr>
          <a:xfrm>
            <a:off x="8465400" y="1787040"/>
            <a:ext cx="107352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Er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setzte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sich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auf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die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Bank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im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Park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5" name="Inhaltsplatzhalter 2"/>
          <p:cNvSpPr/>
          <p:nvPr/>
        </p:nvSpPr>
        <p:spPr>
          <a:xfrm>
            <a:off x="11017080" y="1787040"/>
            <a:ext cx="1073520" cy="435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68333"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Er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setzte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sich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auf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die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Bank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im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Park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156" name="Gerade Verbindung mit Pfeil 32"/>
          <p:cNvCxnSpPr/>
          <p:nvPr/>
        </p:nvCxnSpPr>
        <p:spPr>
          <a:xfrm flipV="1">
            <a:off x="9305280" y="3082320"/>
            <a:ext cx="1712520" cy="189720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1157" name="Gerade Verbindung mit Pfeil 33"/>
          <p:cNvCxnSpPr/>
          <p:nvPr/>
        </p:nvCxnSpPr>
        <p:spPr>
          <a:xfrm flipV="1">
            <a:off x="9305280" y="3525120"/>
            <a:ext cx="1712520" cy="145440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1158" name="Gerade Verbindung mit Pfeil 34"/>
          <p:cNvCxnSpPr/>
          <p:nvPr/>
        </p:nvCxnSpPr>
        <p:spPr>
          <a:xfrm flipV="1">
            <a:off x="9305280" y="3886200"/>
            <a:ext cx="1712520" cy="109332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1159" name="Gerade Verbindung mit Pfeil 35"/>
          <p:cNvCxnSpPr/>
          <p:nvPr/>
        </p:nvCxnSpPr>
        <p:spPr>
          <a:xfrm flipV="1">
            <a:off x="9305280" y="4227120"/>
            <a:ext cx="1712520" cy="752400"/>
          </a:xfrm>
          <a:prstGeom prst="straightConnector1">
            <a:avLst/>
          </a:prstGeom>
          <a:ln w="0">
            <a:solidFill>
              <a:srgbClr val="E97132"/>
            </a:solidFill>
            <a:tailEnd type="triangle" w="med" len="med"/>
          </a:ln>
        </p:spPr>
      </p:cxnSp>
      <p:cxnSp>
        <p:nvCxnSpPr>
          <p:cNvPr id="1160" name="Gerade Verbindung mit Pfeil 36"/>
          <p:cNvCxnSpPr/>
          <p:nvPr/>
        </p:nvCxnSpPr>
        <p:spPr>
          <a:xfrm flipV="1">
            <a:off x="9305280" y="4609800"/>
            <a:ext cx="1712520" cy="36972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1161" name="Gerade Verbindung mit Pfeil 37"/>
          <p:cNvCxnSpPr/>
          <p:nvPr/>
        </p:nvCxnSpPr>
        <p:spPr>
          <a:xfrm>
            <a:off x="9305280" y="4978440"/>
            <a:ext cx="1712520" cy="1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1162" name="Gerade Verbindung mit Pfeil 38"/>
          <p:cNvCxnSpPr/>
          <p:nvPr/>
        </p:nvCxnSpPr>
        <p:spPr>
          <a:xfrm>
            <a:off x="9305280" y="4978440"/>
            <a:ext cx="1712520" cy="38700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1163" name="Gerade Verbindung mit Pfeil 39"/>
          <p:cNvCxnSpPr/>
          <p:nvPr/>
        </p:nvCxnSpPr>
        <p:spPr>
          <a:xfrm>
            <a:off x="9305280" y="4978440"/>
            <a:ext cx="1712520" cy="772920"/>
          </a:xfrm>
          <a:prstGeom prst="straightConnector1">
            <a:avLst/>
          </a:prstGeom>
          <a:ln w="0">
            <a:solidFill>
              <a:srgbClr val="E97132"/>
            </a:solidFill>
            <a:tailEnd type="triangle" w="med" len="med"/>
          </a:ln>
        </p:spPr>
      </p:cxn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PlaceHolder 1"/>
          <p:cNvSpPr>
            <a:spLocks noGrp="1"/>
          </p:cNvSpPr>
          <p:nvPr>
            <p:ph type="title"/>
          </p:nvPr>
        </p:nvSpPr>
        <p:spPr>
          <a:xfrm>
            <a:off x="838080" y="27662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Einschub – Masked Self-Attention 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5" name="Tabelle 8"/>
          <p:cNvGraphicFramePr/>
          <p:nvPr/>
        </p:nvGraphicFramePr>
        <p:xfrm>
          <a:off x="1652400" y="3429000"/>
          <a:ext cx="6307200" cy="2251800"/>
        </p:xfrm>
        <a:graphic>
          <a:graphicData uri="http://schemas.openxmlformats.org/drawingml/2006/table">
            <a:tbl>
              <a:tblPr/>
              <a:tblGrid>
                <a:gridCol w="15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66" name="Oval 75"/>
          <p:cNvSpPr/>
          <p:nvPr/>
        </p:nvSpPr>
        <p:spPr>
          <a:xfrm>
            <a:off x="4246200" y="4903560"/>
            <a:ext cx="178920" cy="1789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167" name="Oval 76"/>
          <p:cNvSpPr/>
          <p:nvPr/>
        </p:nvSpPr>
        <p:spPr>
          <a:xfrm>
            <a:off x="4151520" y="5288760"/>
            <a:ext cx="387360" cy="347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168" name="Oval 78"/>
          <p:cNvSpPr/>
          <p:nvPr/>
        </p:nvSpPr>
        <p:spPr>
          <a:xfrm>
            <a:off x="5675400" y="5332320"/>
            <a:ext cx="277200" cy="2239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grpSp>
        <p:nvGrpSpPr>
          <p:cNvPr id="1169" name="Gruppieren 100"/>
          <p:cNvGrpSpPr/>
          <p:nvPr/>
        </p:nvGrpSpPr>
        <p:grpSpPr>
          <a:xfrm>
            <a:off x="3243240" y="4793040"/>
            <a:ext cx="3073320" cy="893880"/>
            <a:chOff x="3243240" y="4793040"/>
            <a:chExt cx="3073320" cy="893880"/>
          </a:xfrm>
        </p:grpSpPr>
        <p:cxnSp>
          <p:nvCxnSpPr>
            <p:cNvPr id="1170" name="Gerade Verbindung 90"/>
            <p:cNvCxnSpPr/>
            <p:nvPr/>
          </p:nvCxnSpPr>
          <p:spPr>
            <a:xfrm>
              <a:off x="3282840" y="4793040"/>
              <a:ext cx="1511280" cy="44712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  <p:cxnSp>
          <p:nvCxnSpPr>
            <p:cNvPr id="1171" name="Gerade Verbindung 91"/>
            <p:cNvCxnSpPr/>
            <p:nvPr/>
          </p:nvCxnSpPr>
          <p:spPr>
            <a:xfrm flipV="1">
              <a:off x="3252240" y="4831200"/>
              <a:ext cx="1541880" cy="38700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  <p:cxnSp>
          <p:nvCxnSpPr>
            <p:cNvPr id="1172" name="Gerade Verbindung 96"/>
            <p:cNvCxnSpPr/>
            <p:nvPr/>
          </p:nvCxnSpPr>
          <p:spPr>
            <a:xfrm>
              <a:off x="3273480" y="5240160"/>
              <a:ext cx="1511640" cy="44712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  <p:cxnSp>
          <p:nvCxnSpPr>
            <p:cNvPr id="1173" name="Gerade Verbindung 97"/>
            <p:cNvCxnSpPr/>
            <p:nvPr/>
          </p:nvCxnSpPr>
          <p:spPr>
            <a:xfrm flipV="1">
              <a:off x="3243240" y="5277960"/>
              <a:ext cx="1541880" cy="38700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  <p:cxnSp>
          <p:nvCxnSpPr>
            <p:cNvPr id="1174" name="Gerade Verbindung 98"/>
            <p:cNvCxnSpPr/>
            <p:nvPr/>
          </p:nvCxnSpPr>
          <p:spPr>
            <a:xfrm>
              <a:off x="4805280" y="5240160"/>
              <a:ext cx="1511640" cy="44712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  <p:cxnSp>
          <p:nvCxnSpPr>
            <p:cNvPr id="1175" name="Gerade Verbindung 99"/>
            <p:cNvCxnSpPr/>
            <p:nvPr/>
          </p:nvCxnSpPr>
          <p:spPr>
            <a:xfrm flipV="1">
              <a:off x="4775040" y="5277960"/>
              <a:ext cx="1541880" cy="387000"/>
            </a:xfrm>
            <a:prstGeom prst="straightConnector1">
              <a:avLst/>
            </a:prstGeom>
            <a:ln w="0">
              <a:solidFill>
                <a:srgbClr val="000000"/>
              </a:solidFill>
            </a:ln>
          </p:spPr>
        </p:cxnSp>
      </p:grpSp>
      <p:sp>
        <p:nvSpPr>
          <p:cNvPr id="11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Masked-Self-Attention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177" name="Gruppieren 156"/>
          <p:cNvGrpSpPr/>
          <p:nvPr/>
        </p:nvGrpSpPr>
        <p:grpSpPr>
          <a:xfrm>
            <a:off x="3850200" y="3963600"/>
            <a:ext cx="524160" cy="179280"/>
            <a:chOff x="3850200" y="3963600"/>
            <a:chExt cx="524160" cy="179280"/>
          </a:xfrm>
        </p:grpSpPr>
        <p:sp>
          <p:nvSpPr>
            <p:cNvPr id="1178" name="Rechteck 82"/>
            <p:cNvSpPr/>
            <p:nvPr/>
          </p:nvSpPr>
          <p:spPr>
            <a:xfrm rot="5400000">
              <a:off x="4195440" y="39639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79" name="Rechteck 83"/>
            <p:cNvSpPr/>
            <p:nvPr/>
          </p:nvSpPr>
          <p:spPr>
            <a:xfrm rot="5400000">
              <a:off x="403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80" name="Rechteck 84"/>
            <p:cNvSpPr/>
            <p:nvPr/>
          </p:nvSpPr>
          <p:spPr>
            <a:xfrm rot="5400000">
              <a:off x="385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181" name="Gruppieren 155"/>
          <p:cNvGrpSpPr/>
          <p:nvPr/>
        </p:nvGrpSpPr>
        <p:grpSpPr>
          <a:xfrm>
            <a:off x="2331360" y="4517280"/>
            <a:ext cx="524160" cy="179280"/>
            <a:chOff x="2331360" y="4517280"/>
            <a:chExt cx="524160" cy="179280"/>
          </a:xfrm>
        </p:grpSpPr>
        <p:sp>
          <p:nvSpPr>
            <p:cNvPr id="1182" name="Rechteck 117"/>
            <p:cNvSpPr/>
            <p:nvPr/>
          </p:nvSpPr>
          <p:spPr>
            <a:xfrm rot="5400000">
              <a:off x="2676600" y="45176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83" name="Rechteck 118"/>
            <p:cNvSpPr/>
            <p:nvPr/>
          </p:nvSpPr>
          <p:spPr>
            <a:xfrm rot="5400000">
              <a:off x="2511360" y="45172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84" name="Rechteck 119"/>
            <p:cNvSpPr/>
            <p:nvPr/>
          </p:nvSpPr>
          <p:spPr>
            <a:xfrm rot="5400000">
              <a:off x="2331360" y="45172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85" name="Textfeld 121"/>
              <p:cNvSpPr txBox="1"/>
              <p:nvPr/>
            </p:nvSpPr>
            <p:spPr>
              <a:xfrm>
                <a:off x="1888200" y="4331520"/>
                <a:ext cx="4640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6" name="Textfeld 128"/>
              <p:cNvSpPr txBox="1"/>
              <p:nvPr/>
            </p:nvSpPr>
            <p:spPr>
              <a:xfrm>
                <a:off x="3292200" y="3838680"/>
                <a:ext cx="4579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1187" name="Gruppieren 135"/>
          <p:cNvGrpSpPr/>
          <p:nvPr/>
        </p:nvGrpSpPr>
        <p:grpSpPr>
          <a:xfrm>
            <a:off x="6865200" y="3558600"/>
            <a:ext cx="704160" cy="179280"/>
            <a:chOff x="6865200" y="3558600"/>
            <a:chExt cx="704160" cy="179280"/>
          </a:xfrm>
        </p:grpSpPr>
        <p:sp>
          <p:nvSpPr>
            <p:cNvPr id="1188" name="Rechteck 136"/>
            <p:cNvSpPr/>
            <p:nvPr/>
          </p:nvSpPr>
          <p:spPr>
            <a:xfrm rot="5400000">
              <a:off x="739044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89" name="Rechteck 137"/>
            <p:cNvSpPr/>
            <p:nvPr/>
          </p:nvSpPr>
          <p:spPr>
            <a:xfrm rot="5400000">
              <a:off x="721044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90" name="Rechteck 138"/>
            <p:cNvSpPr/>
            <p:nvPr/>
          </p:nvSpPr>
          <p:spPr>
            <a:xfrm rot="5400000">
              <a:off x="704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91" name="Rechteck 139"/>
            <p:cNvSpPr/>
            <p:nvPr/>
          </p:nvSpPr>
          <p:spPr>
            <a:xfrm rot="5400000">
              <a:off x="686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192" name="Gruppieren 140"/>
          <p:cNvGrpSpPr/>
          <p:nvPr/>
        </p:nvGrpSpPr>
        <p:grpSpPr>
          <a:xfrm>
            <a:off x="3774600" y="3571920"/>
            <a:ext cx="704520" cy="179280"/>
            <a:chOff x="3774600" y="3571920"/>
            <a:chExt cx="704520" cy="179280"/>
          </a:xfrm>
        </p:grpSpPr>
        <p:sp>
          <p:nvSpPr>
            <p:cNvPr id="1193" name="Rechteck 141"/>
            <p:cNvSpPr/>
            <p:nvPr/>
          </p:nvSpPr>
          <p:spPr>
            <a:xfrm rot="5400000">
              <a:off x="43002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94" name="Rechteck 142"/>
            <p:cNvSpPr/>
            <p:nvPr/>
          </p:nvSpPr>
          <p:spPr>
            <a:xfrm rot="5400000">
              <a:off x="4120200" y="35722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95" name="Rechteck 143"/>
            <p:cNvSpPr/>
            <p:nvPr/>
          </p:nvSpPr>
          <p:spPr>
            <a:xfrm rot="5400000">
              <a:off x="395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96" name="Rechteck 144"/>
            <p:cNvSpPr/>
            <p:nvPr/>
          </p:nvSpPr>
          <p:spPr>
            <a:xfrm rot="5400000">
              <a:off x="377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197" name="Gruppieren 145"/>
          <p:cNvGrpSpPr/>
          <p:nvPr/>
        </p:nvGrpSpPr>
        <p:grpSpPr>
          <a:xfrm>
            <a:off x="5200200" y="3558600"/>
            <a:ext cx="704520" cy="179640"/>
            <a:chOff x="5200200" y="3558600"/>
            <a:chExt cx="704520" cy="179640"/>
          </a:xfrm>
        </p:grpSpPr>
        <p:sp>
          <p:nvSpPr>
            <p:cNvPr id="1198" name="Rechteck 146"/>
            <p:cNvSpPr/>
            <p:nvPr/>
          </p:nvSpPr>
          <p:spPr>
            <a:xfrm rot="5400000">
              <a:off x="57258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99" name="Rechteck 147"/>
            <p:cNvSpPr/>
            <p:nvPr/>
          </p:nvSpPr>
          <p:spPr>
            <a:xfrm rot="5400000">
              <a:off x="5544360" y="3559320"/>
              <a:ext cx="179640" cy="17784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00" name="Rechteck 148"/>
            <p:cNvSpPr/>
            <p:nvPr/>
          </p:nvSpPr>
          <p:spPr>
            <a:xfrm rot="5400000">
              <a:off x="538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01" name="Rechteck 149"/>
            <p:cNvSpPr/>
            <p:nvPr/>
          </p:nvSpPr>
          <p:spPr>
            <a:xfrm rot="5400000">
              <a:off x="520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2" name="Textfeld 150"/>
              <p:cNvSpPr txBox="1"/>
              <p:nvPr/>
            </p:nvSpPr>
            <p:spPr>
              <a:xfrm>
                <a:off x="3292200" y="344700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3" name="Textfeld 151"/>
              <p:cNvSpPr txBox="1"/>
              <p:nvPr/>
            </p:nvSpPr>
            <p:spPr>
              <a:xfrm>
                <a:off x="4817520" y="3442680"/>
                <a:ext cx="4532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4" name="Textfeld 152"/>
              <p:cNvSpPr txBox="1"/>
              <p:nvPr/>
            </p:nvSpPr>
            <p:spPr>
              <a:xfrm>
                <a:off x="6464160" y="3433680"/>
                <a:ext cx="4726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1205" name="Gruppieren 157"/>
          <p:cNvGrpSpPr/>
          <p:nvPr/>
        </p:nvGrpSpPr>
        <p:grpSpPr>
          <a:xfrm>
            <a:off x="5282280" y="3962880"/>
            <a:ext cx="524160" cy="179280"/>
            <a:chOff x="5282280" y="3962880"/>
            <a:chExt cx="524160" cy="179280"/>
          </a:xfrm>
        </p:grpSpPr>
        <p:sp>
          <p:nvSpPr>
            <p:cNvPr id="1206" name="Rechteck 158"/>
            <p:cNvSpPr/>
            <p:nvPr/>
          </p:nvSpPr>
          <p:spPr>
            <a:xfrm rot="5400000">
              <a:off x="5627520" y="39632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07" name="Rechteck 159"/>
            <p:cNvSpPr/>
            <p:nvPr/>
          </p:nvSpPr>
          <p:spPr>
            <a:xfrm rot="5400000">
              <a:off x="546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08" name="Rechteck 160"/>
            <p:cNvSpPr/>
            <p:nvPr/>
          </p:nvSpPr>
          <p:spPr>
            <a:xfrm rot="5400000">
              <a:off x="528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209" name="Gruppieren 165"/>
          <p:cNvGrpSpPr/>
          <p:nvPr/>
        </p:nvGrpSpPr>
        <p:grpSpPr>
          <a:xfrm>
            <a:off x="2331360" y="4961880"/>
            <a:ext cx="524160" cy="179280"/>
            <a:chOff x="2331360" y="4961880"/>
            <a:chExt cx="524160" cy="179280"/>
          </a:xfrm>
        </p:grpSpPr>
        <p:sp>
          <p:nvSpPr>
            <p:cNvPr id="1210" name="Rechteck 166"/>
            <p:cNvSpPr/>
            <p:nvPr/>
          </p:nvSpPr>
          <p:spPr>
            <a:xfrm rot="5400000">
              <a:off x="2676600" y="49622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11" name="Rechteck 167"/>
            <p:cNvSpPr/>
            <p:nvPr/>
          </p:nvSpPr>
          <p:spPr>
            <a:xfrm rot="5400000">
              <a:off x="2511360" y="49618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12" name="Rechteck 168"/>
            <p:cNvSpPr/>
            <p:nvPr/>
          </p:nvSpPr>
          <p:spPr>
            <a:xfrm rot="5400000">
              <a:off x="2331360" y="49618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213" name="Gruppieren 169"/>
          <p:cNvGrpSpPr/>
          <p:nvPr/>
        </p:nvGrpSpPr>
        <p:grpSpPr>
          <a:xfrm>
            <a:off x="6961680" y="3962520"/>
            <a:ext cx="524160" cy="179280"/>
            <a:chOff x="6961680" y="3962520"/>
            <a:chExt cx="524160" cy="179280"/>
          </a:xfrm>
        </p:grpSpPr>
        <p:sp>
          <p:nvSpPr>
            <p:cNvPr id="1214" name="Rechteck 170"/>
            <p:cNvSpPr/>
            <p:nvPr/>
          </p:nvSpPr>
          <p:spPr>
            <a:xfrm rot="5400000">
              <a:off x="730692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15" name="Rechteck 171"/>
            <p:cNvSpPr/>
            <p:nvPr/>
          </p:nvSpPr>
          <p:spPr>
            <a:xfrm rot="5400000">
              <a:off x="714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16" name="Rechteck 172"/>
            <p:cNvSpPr/>
            <p:nvPr/>
          </p:nvSpPr>
          <p:spPr>
            <a:xfrm rot="5400000">
              <a:off x="696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217" name="Gruppieren 177"/>
          <p:cNvGrpSpPr/>
          <p:nvPr/>
        </p:nvGrpSpPr>
        <p:grpSpPr>
          <a:xfrm>
            <a:off x="2331360" y="5404320"/>
            <a:ext cx="524160" cy="179280"/>
            <a:chOff x="2331360" y="5404320"/>
            <a:chExt cx="524160" cy="179280"/>
          </a:xfrm>
        </p:grpSpPr>
        <p:sp>
          <p:nvSpPr>
            <p:cNvPr id="1218" name="Rechteck 178"/>
            <p:cNvSpPr/>
            <p:nvPr/>
          </p:nvSpPr>
          <p:spPr>
            <a:xfrm rot="5400000">
              <a:off x="2676600" y="54046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19" name="Rechteck 179"/>
            <p:cNvSpPr/>
            <p:nvPr/>
          </p:nvSpPr>
          <p:spPr>
            <a:xfrm rot="5400000">
              <a:off x="2511360" y="5404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20" name="Rechteck 180"/>
            <p:cNvSpPr/>
            <p:nvPr/>
          </p:nvSpPr>
          <p:spPr>
            <a:xfrm rot="5400000">
              <a:off x="2331360" y="5404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1" name="Textfeld 182"/>
              <p:cNvSpPr txBox="1"/>
              <p:nvPr/>
            </p:nvSpPr>
            <p:spPr>
              <a:xfrm>
                <a:off x="1893240" y="477684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2" name="Textfeld 183"/>
              <p:cNvSpPr txBox="1"/>
              <p:nvPr/>
            </p:nvSpPr>
            <p:spPr>
              <a:xfrm>
                <a:off x="4803840" y="3838680"/>
                <a:ext cx="4525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3" name="Textfeld 185"/>
              <p:cNvSpPr txBox="1"/>
              <p:nvPr/>
            </p:nvSpPr>
            <p:spPr>
              <a:xfrm>
                <a:off x="1873800" y="5219640"/>
                <a:ext cx="4780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4" name="Textfeld 186"/>
              <p:cNvSpPr txBox="1"/>
              <p:nvPr/>
            </p:nvSpPr>
            <p:spPr>
              <a:xfrm>
                <a:off x="6463080" y="3838680"/>
                <a:ext cx="4719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1225" name="Textfeld 6"/>
          <p:cNvSpPr/>
          <p:nvPr/>
        </p:nvSpPr>
        <p:spPr>
          <a:xfrm>
            <a:off x="1102680" y="2859840"/>
            <a:ext cx="2114640" cy="1454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226" name="Textfeld 7"/>
          <p:cNvSpPr/>
          <p:nvPr/>
        </p:nvSpPr>
        <p:spPr>
          <a:xfrm>
            <a:off x="3812760" y="2976120"/>
            <a:ext cx="4006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Er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7" name="Textfeld 16"/>
          <p:cNvSpPr/>
          <p:nvPr/>
        </p:nvSpPr>
        <p:spPr>
          <a:xfrm>
            <a:off x="5275080" y="2976480"/>
            <a:ext cx="821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setzte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8" name="Textfeld 17"/>
          <p:cNvSpPr/>
          <p:nvPr/>
        </p:nvSpPr>
        <p:spPr>
          <a:xfrm>
            <a:off x="6843960" y="2976480"/>
            <a:ext cx="662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Park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9" name="PlaceHolder 2"/>
          <p:cNvSpPr>
            <a:spLocks noGrp="1"/>
          </p:cNvSpPr>
          <p:nvPr>
            <p:ph/>
          </p:nvPr>
        </p:nvSpPr>
        <p:spPr>
          <a:xfrm>
            <a:off x="8271000" y="1787040"/>
            <a:ext cx="3688920" cy="43502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tIns="0" rIns="0" bIns="0" anchor="t">
            <a:normAutofit fontScale="93333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1800" b="0" u="sng" strike="noStrike" spc="-1">
                <a:solidFill>
                  <a:schemeClr val="dk1"/>
                </a:solidFill>
                <a:uFillTx/>
                <a:latin typeface="Aptos"/>
              </a:rPr>
              <a:t>Vorgriff auf Trainingsverfahren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1800" b="0" i="1" strike="noStrike" spc="-1">
                <a:solidFill>
                  <a:schemeClr val="dk1"/>
                </a:solidFill>
                <a:latin typeface="Aptos"/>
              </a:rPr>
              <a:t>Er setzte sich auf die Bank im Park.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ptos Display"/>
              <a:buAutoNum type="arabicPeriod"/>
              <a:tabLst>
                <a:tab pos="0" algn="l"/>
              </a:tabLst>
            </a:pPr>
            <a:r>
              <a:rPr lang="de-DE" sz="1500" b="0" i="1" strike="noStrike" spc="-1">
                <a:solidFill>
                  <a:schemeClr val="dk1"/>
                </a:solidFill>
                <a:latin typeface="Aptos"/>
              </a:rPr>
              <a:t>Er [MASK]</a:t>
            </a:r>
            <a:endParaRPr lang="de-DE" sz="15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ptos Display"/>
              <a:buAutoNum type="arabicPeriod"/>
              <a:tabLst>
                <a:tab pos="0" algn="l"/>
              </a:tabLst>
            </a:pPr>
            <a:r>
              <a:rPr lang="de-DE" sz="1500" b="0" i="1" strike="noStrike" spc="-1">
                <a:solidFill>
                  <a:schemeClr val="dk1"/>
                </a:solidFill>
                <a:latin typeface="Aptos"/>
              </a:rPr>
              <a:t>Er setzte [MASK]</a:t>
            </a:r>
            <a:endParaRPr lang="de-DE" sz="15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ptos Display"/>
              <a:buAutoNum type="arabicPeriod"/>
              <a:tabLst>
                <a:tab pos="0" algn="l"/>
              </a:tabLst>
            </a:pPr>
            <a:r>
              <a:rPr lang="de-DE" sz="1500" b="0" i="1" strike="noStrike" spc="-1">
                <a:solidFill>
                  <a:schemeClr val="dk1"/>
                </a:solidFill>
                <a:latin typeface="Aptos"/>
              </a:rPr>
              <a:t>Er setzte sich [MASK]</a:t>
            </a:r>
            <a:endParaRPr lang="de-DE" sz="15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ptos Display"/>
              <a:buAutoNum type="arabicPeriod"/>
              <a:tabLst>
                <a:tab pos="0" algn="l"/>
              </a:tabLst>
            </a:pPr>
            <a:r>
              <a:rPr lang="de-DE" sz="1500" b="0" i="1" strike="noStrike" spc="-1">
                <a:solidFill>
                  <a:schemeClr val="dk1"/>
                </a:solidFill>
                <a:latin typeface="Aptos"/>
              </a:rPr>
              <a:t>Er setzte sich auf [MASK]</a:t>
            </a:r>
            <a:endParaRPr lang="de-DE" sz="15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ptos Display"/>
              <a:buAutoNum type="arabicPeriod"/>
              <a:tabLst>
                <a:tab pos="0" algn="l"/>
              </a:tabLst>
            </a:pPr>
            <a:r>
              <a:rPr lang="de-DE" sz="1500" b="0" i="1" strike="noStrike" spc="-1">
                <a:solidFill>
                  <a:schemeClr val="dk1"/>
                </a:solidFill>
                <a:latin typeface="Aptos"/>
              </a:rPr>
              <a:t>Er setzte sich auf die [MASK]</a:t>
            </a:r>
            <a:endParaRPr lang="de-DE" sz="15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ptos Display"/>
              <a:buAutoNum type="arabicPeriod"/>
              <a:tabLst>
                <a:tab pos="0" algn="l"/>
              </a:tabLst>
            </a:pPr>
            <a:r>
              <a:rPr lang="de-DE" sz="1500" b="0" i="1" strike="noStrike" spc="-1">
                <a:solidFill>
                  <a:schemeClr val="dk1"/>
                </a:solidFill>
                <a:latin typeface="Aptos"/>
              </a:rPr>
              <a:t>Er setzte sich auf die Bank [MASK]</a:t>
            </a:r>
            <a:endParaRPr lang="de-DE" sz="15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ptos Display"/>
              <a:buAutoNum type="arabicPeriod"/>
              <a:tabLst>
                <a:tab pos="0" algn="l"/>
              </a:tabLst>
            </a:pPr>
            <a:r>
              <a:rPr lang="de-DE" sz="1500" b="0" i="1" strike="noStrike" spc="-1">
                <a:solidFill>
                  <a:schemeClr val="dk1"/>
                </a:solidFill>
                <a:latin typeface="Aptos"/>
              </a:rPr>
              <a:t>Er setzte sich auf die Bank im [MASK]</a:t>
            </a:r>
            <a:endParaRPr lang="de-DE" sz="15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0" name="Textfeld 2"/>
          <p:cNvSpPr/>
          <p:nvPr/>
        </p:nvSpPr>
        <p:spPr>
          <a:xfrm>
            <a:off x="645840" y="1690560"/>
            <a:ext cx="4333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Einschränkung auf vorherige Token 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1" name="Pfeil nach unten 12"/>
          <p:cNvSpPr/>
          <p:nvPr/>
        </p:nvSpPr>
        <p:spPr>
          <a:xfrm>
            <a:off x="10014120" y="3169800"/>
            <a:ext cx="202680" cy="4564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232" name="Textfeld 22"/>
          <p:cNvSpPr/>
          <p:nvPr/>
        </p:nvSpPr>
        <p:spPr>
          <a:xfrm>
            <a:off x="6216120" y="2918880"/>
            <a:ext cx="3618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…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3" name="Textfeld 66"/>
              <p:cNvSpPr txBox="1"/>
              <p:nvPr/>
            </p:nvSpPr>
            <p:spPr>
              <a:xfrm>
                <a:off x="3220200" y="4321440"/>
                <a:ext cx="563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4" name="Textfeld 67"/>
              <p:cNvSpPr txBox="1"/>
              <p:nvPr/>
            </p:nvSpPr>
            <p:spPr>
              <a:xfrm>
                <a:off x="3231360" y="4806000"/>
                <a:ext cx="563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5" name="Textfeld 68"/>
              <p:cNvSpPr txBox="1"/>
              <p:nvPr/>
            </p:nvSpPr>
            <p:spPr>
              <a:xfrm>
                <a:off x="3231360" y="5248440"/>
                <a:ext cx="563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6" name="Textfeld 69"/>
              <p:cNvSpPr txBox="1"/>
              <p:nvPr/>
            </p:nvSpPr>
            <p:spPr>
              <a:xfrm>
                <a:off x="4793400" y="4340520"/>
                <a:ext cx="5580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7" name="Textfeld 70"/>
              <p:cNvSpPr txBox="1"/>
              <p:nvPr/>
            </p:nvSpPr>
            <p:spPr>
              <a:xfrm>
                <a:off x="4793400" y="4799880"/>
                <a:ext cx="5580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8" name="Textfeld 71"/>
              <p:cNvSpPr txBox="1"/>
              <p:nvPr/>
            </p:nvSpPr>
            <p:spPr>
              <a:xfrm>
                <a:off x="4794120" y="5252400"/>
                <a:ext cx="5580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9" name="Textfeld 72"/>
              <p:cNvSpPr txBox="1"/>
              <p:nvPr/>
            </p:nvSpPr>
            <p:spPr>
              <a:xfrm>
                <a:off x="6353640" y="4340520"/>
                <a:ext cx="5745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0" name="Textfeld 73"/>
              <p:cNvSpPr txBox="1"/>
              <p:nvPr/>
            </p:nvSpPr>
            <p:spPr>
              <a:xfrm>
                <a:off x="6343560" y="4791960"/>
                <a:ext cx="5745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1" name="Textfeld 74"/>
              <p:cNvSpPr txBox="1"/>
              <p:nvPr/>
            </p:nvSpPr>
            <p:spPr>
              <a:xfrm>
                <a:off x="6351120" y="5260320"/>
                <a:ext cx="5745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1242" name="Oval 77"/>
          <p:cNvSpPr/>
          <p:nvPr/>
        </p:nvSpPr>
        <p:spPr>
          <a:xfrm>
            <a:off x="4246200" y="4496760"/>
            <a:ext cx="176040" cy="1479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243" name="Oval 79"/>
          <p:cNvSpPr/>
          <p:nvPr/>
        </p:nvSpPr>
        <p:spPr>
          <a:xfrm>
            <a:off x="5765040" y="4534920"/>
            <a:ext cx="91800" cy="986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5560" rIns="90000" bIns="2556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244" name="Oval 80"/>
          <p:cNvSpPr/>
          <p:nvPr/>
        </p:nvSpPr>
        <p:spPr>
          <a:xfrm>
            <a:off x="5768280" y="4961520"/>
            <a:ext cx="91800" cy="986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5560" rIns="90000" bIns="2556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245" name="Oval 81"/>
          <p:cNvSpPr/>
          <p:nvPr/>
        </p:nvSpPr>
        <p:spPr>
          <a:xfrm>
            <a:off x="7224120" y="4370040"/>
            <a:ext cx="387360" cy="347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246" name="Oval 85"/>
          <p:cNvSpPr/>
          <p:nvPr/>
        </p:nvSpPr>
        <p:spPr>
          <a:xfrm>
            <a:off x="7372080" y="4984560"/>
            <a:ext cx="91800" cy="986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5560" rIns="90000" bIns="2556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247" name="Oval 86"/>
          <p:cNvSpPr/>
          <p:nvPr/>
        </p:nvSpPr>
        <p:spPr>
          <a:xfrm>
            <a:off x="7372080" y="5443920"/>
            <a:ext cx="91800" cy="986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5560" rIns="90000" bIns="2556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8" name="Tabelle 8"/>
          <p:cNvGraphicFramePr/>
          <p:nvPr/>
        </p:nvGraphicFramePr>
        <p:xfrm>
          <a:off x="1652400" y="3429000"/>
          <a:ext cx="6307200" cy="2251800"/>
        </p:xfrm>
        <a:graphic>
          <a:graphicData uri="http://schemas.openxmlformats.org/drawingml/2006/table">
            <a:tbl>
              <a:tblPr/>
              <a:tblGrid>
                <a:gridCol w="15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Self-Attention – Masking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250" name="Gruppieren 156"/>
          <p:cNvGrpSpPr/>
          <p:nvPr/>
        </p:nvGrpSpPr>
        <p:grpSpPr>
          <a:xfrm>
            <a:off x="3850200" y="3963600"/>
            <a:ext cx="524160" cy="179280"/>
            <a:chOff x="3850200" y="3963600"/>
            <a:chExt cx="524160" cy="179280"/>
          </a:xfrm>
        </p:grpSpPr>
        <p:sp>
          <p:nvSpPr>
            <p:cNvPr id="1251" name="Rechteck 82"/>
            <p:cNvSpPr/>
            <p:nvPr/>
          </p:nvSpPr>
          <p:spPr>
            <a:xfrm rot="5400000">
              <a:off x="4195440" y="39639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52" name="Rechteck 83"/>
            <p:cNvSpPr/>
            <p:nvPr/>
          </p:nvSpPr>
          <p:spPr>
            <a:xfrm rot="5400000">
              <a:off x="403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53" name="Rechteck 84"/>
            <p:cNvSpPr/>
            <p:nvPr/>
          </p:nvSpPr>
          <p:spPr>
            <a:xfrm rot="5400000">
              <a:off x="385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254" name="Gruppieren 155"/>
          <p:cNvGrpSpPr/>
          <p:nvPr/>
        </p:nvGrpSpPr>
        <p:grpSpPr>
          <a:xfrm>
            <a:off x="2331360" y="4517280"/>
            <a:ext cx="524160" cy="179280"/>
            <a:chOff x="2331360" y="4517280"/>
            <a:chExt cx="524160" cy="179280"/>
          </a:xfrm>
        </p:grpSpPr>
        <p:sp>
          <p:nvSpPr>
            <p:cNvPr id="1255" name="Rechteck 117"/>
            <p:cNvSpPr/>
            <p:nvPr/>
          </p:nvSpPr>
          <p:spPr>
            <a:xfrm rot="5400000">
              <a:off x="2676600" y="45176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56" name="Rechteck 118"/>
            <p:cNvSpPr/>
            <p:nvPr/>
          </p:nvSpPr>
          <p:spPr>
            <a:xfrm rot="5400000">
              <a:off x="2511360" y="45172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57" name="Rechteck 119"/>
            <p:cNvSpPr/>
            <p:nvPr/>
          </p:nvSpPr>
          <p:spPr>
            <a:xfrm rot="5400000">
              <a:off x="2331360" y="45172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8" name="Textfeld 121"/>
              <p:cNvSpPr txBox="1"/>
              <p:nvPr/>
            </p:nvSpPr>
            <p:spPr>
              <a:xfrm>
                <a:off x="1888200" y="4331520"/>
                <a:ext cx="4640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9" name="Textfeld 128"/>
              <p:cNvSpPr txBox="1"/>
              <p:nvPr/>
            </p:nvSpPr>
            <p:spPr>
              <a:xfrm>
                <a:off x="3292200" y="3838680"/>
                <a:ext cx="4579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1260" name="Gruppieren 135"/>
          <p:cNvGrpSpPr/>
          <p:nvPr/>
        </p:nvGrpSpPr>
        <p:grpSpPr>
          <a:xfrm>
            <a:off x="6865200" y="3558600"/>
            <a:ext cx="704160" cy="179280"/>
            <a:chOff x="6865200" y="3558600"/>
            <a:chExt cx="704160" cy="179280"/>
          </a:xfrm>
        </p:grpSpPr>
        <p:sp>
          <p:nvSpPr>
            <p:cNvPr id="1261" name="Rechteck 136"/>
            <p:cNvSpPr/>
            <p:nvPr/>
          </p:nvSpPr>
          <p:spPr>
            <a:xfrm rot="5400000">
              <a:off x="739044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62" name="Rechteck 137"/>
            <p:cNvSpPr/>
            <p:nvPr/>
          </p:nvSpPr>
          <p:spPr>
            <a:xfrm rot="5400000">
              <a:off x="721044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63" name="Rechteck 138"/>
            <p:cNvSpPr/>
            <p:nvPr/>
          </p:nvSpPr>
          <p:spPr>
            <a:xfrm rot="5400000">
              <a:off x="704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64" name="Rechteck 139"/>
            <p:cNvSpPr/>
            <p:nvPr/>
          </p:nvSpPr>
          <p:spPr>
            <a:xfrm rot="5400000">
              <a:off x="686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265" name="Gruppieren 140"/>
          <p:cNvGrpSpPr/>
          <p:nvPr/>
        </p:nvGrpSpPr>
        <p:grpSpPr>
          <a:xfrm>
            <a:off x="3774600" y="3571920"/>
            <a:ext cx="704520" cy="179280"/>
            <a:chOff x="3774600" y="3571920"/>
            <a:chExt cx="704520" cy="179280"/>
          </a:xfrm>
        </p:grpSpPr>
        <p:sp>
          <p:nvSpPr>
            <p:cNvPr id="1266" name="Rechteck 141"/>
            <p:cNvSpPr/>
            <p:nvPr/>
          </p:nvSpPr>
          <p:spPr>
            <a:xfrm rot="5400000">
              <a:off x="43002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67" name="Rechteck 142"/>
            <p:cNvSpPr/>
            <p:nvPr/>
          </p:nvSpPr>
          <p:spPr>
            <a:xfrm rot="5400000">
              <a:off x="4120200" y="35722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68" name="Rechteck 143"/>
            <p:cNvSpPr/>
            <p:nvPr/>
          </p:nvSpPr>
          <p:spPr>
            <a:xfrm rot="5400000">
              <a:off x="395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69" name="Rechteck 144"/>
            <p:cNvSpPr/>
            <p:nvPr/>
          </p:nvSpPr>
          <p:spPr>
            <a:xfrm rot="5400000">
              <a:off x="377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270" name="Gruppieren 145"/>
          <p:cNvGrpSpPr/>
          <p:nvPr/>
        </p:nvGrpSpPr>
        <p:grpSpPr>
          <a:xfrm>
            <a:off x="5200200" y="3558600"/>
            <a:ext cx="704520" cy="179640"/>
            <a:chOff x="5200200" y="3558600"/>
            <a:chExt cx="704520" cy="179640"/>
          </a:xfrm>
        </p:grpSpPr>
        <p:sp>
          <p:nvSpPr>
            <p:cNvPr id="1271" name="Rechteck 146"/>
            <p:cNvSpPr/>
            <p:nvPr/>
          </p:nvSpPr>
          <p:spPr>
            <a:xfrm rot="5400000">
              <a:off x="57258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72" name="Rechteck 147"/>
            <p:cNvSpPr/>
            <p:nvPr/>
          </p:nvSpPr>
          <p:spPr>
            <a:xfrm rot="5400000">
              <a:off x="5544360" y="3559320"/>
              <a:ext cx="179640" cy="17784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73" name="Rechteck 148"/>
            <p:cNvSpPr/>
            <p:nvPr/>
          </p:nvSpPr>
          <p:spPr>
            <a:xfrm rot="5400000">
              <a:off x="538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74" name="Rechteck 149"/>
            <p:cNvSpPr/>
            <p:nvPr/>
          </p:nvSpPr>
          <p:spPr>
            <a:xfrm rot="5400000">
              <a:off x="520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5" name="Textfeld 150"/>
              <p:cNvSpPr txBox="1"/>
              <p:nvPr/>
            </p:nvSpPr>
            <p:spPr>
              <a:xfrm>
                <a:off x="3292200" y="344700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6" name="Textfeld 151"/>
              <p:cNvSpPr txBox="1"/>
              <p:nvPr/>
            </p:nvSpPr>
            <p:spPr>
              <a:xfrm>
                <a:off x="4817520" y="3442680"/>
                <a:ext cx="4532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7" name="Textfeld 152"/>
              <p:cNvSpPr txBox="1"/>
              <p:nvPr/>
            </p:nvSpPr>
            <p:spPr>
              <a:xfrm>
                <a:off x="6464160" y="3433680"/>
                <a:ext cx="4726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1278" name="Gruppieren 157"/>
          <p:cNvGrpSpPr/>
          <p:nvPr/>
        </p:nvGrpSpPr>
        <p:grpSpPr>
          <a:xfrm>
            <a:off x="5282280" y="3962880"/>
            <a:ext cx="524160" cy="179280"/>
            <a:chOff x="5282280" y="3962880"/>
            <a:chExt cx="524160" cy="179280"/>
          </a:xfrm>
        </p:grpSpPr>
        <p:sp>
          <p:nvSpPr>
            <p:cNvPr id="1279" name="Rechteck 158"/>
            <p:cNvSpPr/>
            <p:nvPr/>
          </p:nvSpPr>
          <p:spPr>
            <a:xfrm rot="5400000">
              <a:off x="5627520" y="39632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80" name="Rechteck 159"/>
            <p:cNvSpPr/>
            <p:nvPr/>
          </p:nvSpPr>
          <p:spPr>
            <a:xfrm rot="5400000">
              <a:off x="546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81" name="Rechteck 160"/>
            <p:cNvSpPr/>
            <p:nvPr/>
          </p:nvSpPr>
          <p:spPr>
            <a:xfrm rot="5400000">
              <a:off x="528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282" name="Gruppieren 165"/>
          <p:cNvGrpSpPr/>
          <p:nvPr/>
        </p:nvGrpSpPr>
        <p:grpSpPr>
          <a:xfrm>
            <a:off x="2331360" y="4961880"/>
            <a:ext cx="524160" cy="179280"/>
            <a:chOff x="2331360" y="4961880"/>
            <a:chExt cx="524160" cy="179280"/>
          </a:xfrm>
        </p:grpSpPr>
        <p:sp>
          <p:nvSpPr>
            <p:cNvPr id="1283" name="Rechteck 166"/>
            <p:cNvSpPr/>
            <p:nvPr/>
          </p:nvSpPr>
          <p:spPr>
            <a:xfrm rot="5400000">
              <a:off x="2676600" y="49622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84" name="Rechteck 167"/>
            <p:cNvSpPr/>
            <p:nvPr/>
          </p:nvSpPr>
          <p:spPr>
            <a:xfrm rot="5400000">
              <a:off x="2511360" y="49618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85" name="Rechteck 168"/>
            <p:cNvSpPr/>
            <p:nvPr/>
          </p:nvSpPr>
          <p:spPr>
            <a:xfrm rot="5400000">
              <a:off x="2331360" y="49618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286" name="Gruppieren 169"/>
          <p:cNvGrpSpPr/>
          <p:nvPr/>
        </p:nvGrpSpPr>
        <p:grpSpPr>
          <a:xfrm>
            <a:off x="6961680" y="3962520"/>
            <a:ext cx="524160" cy="179280"/>
            <a:chOff x="6961680" y="3962520"/>
            <a:chExt cx="524160" cy="179280"/>
          </a:xfrm>
        </p:grpSpPr>
        <p:sp>
          <p:nvSpPr>
            <p:cNvPr id="1287" name="Rechteck 170"/>
            <p:cNvSpPr/>
            <p:nvPr/>
          </p:nvSpPr>
          <p:spPr>
            <a:xfrm rot="5400000">
              <a:off x="730692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88" name="Rechteck 171"/>
            <p:cNvSpPr/>
            <p:nvPr/>
          </p:nvSpPr>
          <p:spPr>
            <a:xfrm rot="5400000">
              <a:off x="714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89" name="Rechteck 172"/>
            <p:cNvSpPr/>
            <p:nvPr/>
          </p:nvSpPr>
          <p:spPr>
            <a:xfrm rot="5400000">
              <a:off x="696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290" name="Gruppieren 177"/>
          <p:cNvGrpSpPr/>
          <p:nvPr/>
        </p:nvGrpSpPr>
        <p:grpSpPr>
          <a:xfrm>
            <a:off x="2331360" y="5404320"/>
            <a:ext cx="524160" cy="179280"/>
            <a:chOff x="2331360" y="5404320"/>
            <a:chExt cx="524160" cy="179280"/>
          </a:xfrm>
        </p:grpSpPr>
        <p:sp>
          <p:nvSpPr>
            <p:cNvPr id="1291" name="Rechteck 178"/>
            <p:cNvSpPr/>
            <p:nvPr/>
          </p:nvSpPr>
          <p:spPr>
            <a:xfrm rot="5400000">
              <a:off x="2676600" y="54046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92" name="Rechteck 179"/>
            <p:cNvSpPr/>
            <p:nvPr/>
          </p:nvSpPr>
          <p:spPr>
            <a:xfrm rot="5400000">
              <a:off x="2511360" y="5404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93" name="Rechteck 180"/>
            <p:cNvSpPr/>
            <p:nvPr/>
          </p:nvSpPr>
          <p:spPr>
            <a:xfrm rot="5400000">
              <a:off x="2331360" y="5404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4" name="Textfeld 182"/>
              <p:cNvSpPr txBox="1"/>
              <p:nvPr/>
            </p:nvSpPr>
            <p:spPr>
              <a:xfrm>
                <a:off x="1893240" y="477684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5" name="Textfeld 183"/>
              <p:cNvSpPr txBox="1"/>
              <p:nvPr/>
            </p:nvSpPr>
            <p:spPr>
              <a:xfrm>
                <a:off x="4803840" y="3838680"/>
                <a:ext cx="4525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6" name="Textfeld 185"/>
              <p:cNvSpPr txBox="1"/>
              <p:nvPr/>
            </p:nvSpPr>
            <p:spPr>
              <a:xfrm>
                <a:off x="1873800" y="5219640"/>
                <a:ext cx="4780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7" name="Textfeld 186"/>
              <p:cNvSpPr txBox="1"/>
              <p:nvPr/>
            </p:nvSpPr>
            <p:spPr>
              <a:xfrm>
                <a:off x="6463080" y="3838680"/>
                <a:ext cx="4719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1298" name="Textfeld 6"/>
          <p:cNvSpPr/>
          <p:nvPr/>
        </p:nvSpPr>
        <p:spPr>
          <a:xfrm>
            <a:off x="1102680" y="2859840"/>
            <a:ext cx="2114640" cy="1454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299" name="Textfeld 7"/>
          <p:cNvSpPr/>
          <p:nvPr/>
        </p:nvSpPr>
        <p:spPr>
          <a:xfrm>
            <a:off x="3812760" y="2976120"/>
            <a:ext cx="4006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Er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0" name="Textfeld 16"/>
          <p:cNvSpPr/>
          <p:nvPr/>
        </p:nvSpPr>
        <p:spPr>
          <a:xfrm>
            <a:off x="5275080" y="2976480"/>
            <a:ext cx="821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setzte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1" name="Textfeld 17"/>
          <p:cNvSpPr/>
          <p:nvPr/>
        </p:nvSpPr>
        <p:spPr>
          <a:xfrm>
            <a:off x="6843960" y="2976480"/>
            <a:ext cx="662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Park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2" name="PlaceHolder 2"/>
          <p:cNvSpPr>
            <a:spLocks noGrp="1"/>
          </p:cNvSpPr>
          <p:nvPr>
            <p:ph/>
          </p:nvPr>
        </p:nvSpPr>
        <p:spPr>
          <a:xfrm>
            <a:off x="8271000" y="1787040"/>
            <a:ext cx="3688920" cy="43502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tIns="0" rIns="0" bIns="0" anchor="t">
            <a:normAutofit fontScale="93333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1800" b="0" u="sng" strike="noStrike" spc="-1">
                <a:solidFill>
                  <a:schemeClr val="dk1"/>
                </a:solidFill>
                <a:uFillTx/>
                <a:latin typeface="Aptos"/>
              </a:rPr>
              <a:t>Vorgriff auf Trainingsverfahren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1800" b="0" i="1" strike="noStrike" spc="-1">
                <a:solidFill>
                  <a:schemeClr val="dk1"/>
                </a:solidFill>
                <a:latin typeface="Aptos"/>
              </a:rPr>
              <a:t>Er setzte sich auf die Bank im Park.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ptos Display"/>
              <a:buAutoNum type="arabicPeriod"/>
              <a:tabLst>
                <a:tab pos="0" algn="l"/>
              </a:tabLst>
            </a:pPr>
            <a:r>
              <a:rPr lang="de-DE" sz="1500" b="0" i="1" strike="noStrike" spc="-1">
                <a:solidFill>
                  <a:schemeClr val="dk1"/>
                </a:solidFill>
                <a:latin typeface="Aptos"/>
              </a:rPr>
              <a:t>Er [MASK]</a:t>
            </a:r>
            <a:endParaRPr lang="de-DE" sz="15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ptos Display"/>
              <a:buAutoNum type="arabicPeriod"/>
              <a:tabLst>
                <a:tab pos="0" algn="l"/>
              </a:tabLst>
            </a:pPr>
            <a:r>
              <a:rPr lang="de-DE" sz="1500" b="0" i="1" strike="noStrike" spc="-1">
                <a:solidFill>
                  <a:schemeClr val="dk1"/>
                </a:solidFill>
                <a:latin typeface="Aptos"/>
              </a:rPr>
              <a:t>Er setzte [MASK]</a:t>
            </a:r>
            <a:endParaRPr lang="de-DE" sz="15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ptos Display"/>
              <a:buAutoNum type="arabicPeriod"/>
              <a:tabLst>
                <a:tab pos="0" algn="l"/>
              </a:tabLst>
            </a:pPr>
            <a:r>
              <a:rPr lang="de-DE" sz="1500" b="0" i="1" strike="noStrike" spc="-1">
                <a:solidFill>
                  <a:schemeClr val="dk1"/>
                </a:solidFill>
                <a:latin typeface="Aptos"/>
              </a:rPr>
              <a:t>Er setzte sich [MASK]</a:t>
            </a:r>
            <a:endParaRPr lang="de-DE" sz="15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ptos Display"/>
              <a:buAutoNum type="arabicPeriod"/>
              <a:tabLst>
                <a:tab pos="0" algn="l"/>
              </a:tabLst>
            </a:pPr>
            <a:r>
              <a:rPr lang="de-DE" sz="1500" b="0" i="1" strike="noStrike" spc="-1">
                <a:solidFill>
                  <a:schemeClr val="dk1"/>
                </a:solidFill>
                <a:latin typeface="Aptos"/>
              </a:rPr>
              <a:t>Er setzte sich auf [MASK]</a:t>
            </a:r>
            <a:endParaRPr lang="de-DE" sz="15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ptos Display"/>
              <a:buAutoNum type="arabicPeriod"/>
              <a:tabLst>
                <a:tab pos="0" algn="l"/>
              </a:tabLst>
            </a:pPr>
            <a:r>
              <a:rPr lang="de-DE" sz="1500" b="0" i="1" strike="noStrike" spc="-1">
                <a:solidFill>
                  <a:schemeClr val="dk1"/>
                </a:solidFill>
                <a:latin typeface="Aptos"/>
              </a:rPr>
              <a:t>Er setzte sich auf die [MASK]</a:t>
            </a:r>
            <a:endParaRPr lang="de-DE" sz="15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ptos Display"/>
              <a:buAutoNum type="arabicPeriod"/>
              <a:tabLst>
                <a:tab pos="0" algn="l"/>
              </a:tabLst>
            </a:pPr>
            <a:r>
              <a:rPr lang="de-DE" sz="1500" b="0" i="1" strike="noStrike" spc="-1">
                <a:solidFill>
                  <a:schemeClr val="dk1"/>
                </a:solidFill>
                <a:latin typeface="Aptos"/>
              </a:rPr>
              <a:t>Er setzte sich auf die Bank [MASK]</a:t>
            </a:r>
            <a:endParaRPr lang="de-DE" sz="15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ptos Display"/>
              <a:buAutoNum type="arabicPeriod"/>
              <a:tabLst>
                <a:tab pos="0" algn="l"/>
              </a:tabLst>
            </a:pPr>
            <a:r>
              <a:rPr lang="de-DE" sz="1500" b="0" i="1" strike="noStrike" spc="-1">
                <a:solidFill>
                  <a:schemeClr val="dk1"/>
                </a:solidFill>
                <a:latin typeface="Aptos"/>
              </a:rPr>
              <a:t>Er setzte sich auf die Bank im [MASK]</a:t>
            </a:r>
            <a:endParaRPr lang="de-DE" sz="15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3" name="Textfeld 2"/>
          <p:cNvSpPr/>
          <p:nvPr/>
        </p:nvSpPr>
        <p:spPr>
          <a:xfrm>
            <a:off x="582120" y="1690560"/>
            <a:ext cx="69332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Masked Self-Attention – Einschränkung auf vorherige Token 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4" name="Pfeil nach unten 12"/>
          <p:cNvSpPr/>
          <p:nvPr/>
        </p:nvSpPr>
        <p:spPr>
          <a:xfrm>
            <a:off x="10014120" y="3169800"/>
            <a:ext cx="202680" cy="4564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305" name="Textfeld 22"/>
          <p:cNvSpPr/>
          <p:nvPr/>
        </p:nvSpPr>
        <p:spPr>
          <a:xfrm>
            <a:off x="6216120" y="2918880"/>
            <a:ext cx="3618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…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6" name="Textfeld 23"/>
              <p:cNvSpPr txBox="1"/>
              <p:nvPr/>
            </p:nvSpPr>
            <p:spPr>
              <a:xfrm>
                <a:off x="4043520" y="5962680"/>
                <a:ext cx="2775960" cy="6138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7" name="Textfeld 27"/>
              <p:cNvSpPr txBox="1"/>
              <p:nvPr/>
            </p:nvSpPr>
            <p:spPr>
              <a:xfrm>
                <a:off x="3220200" y="4321440"/>
                <a:ext cx="5371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8" name="Textfeld 40"/>
              <p:cNvSpPr txBox="1"/>
              <p:nvPr/>
            </p:nvSpPr>
            <p:spPr>
              <a:xfrm>
                <a:off x="3231360" y="4806000"/>
                <a:ext cx="5371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9" name="Textfeld 41"/>
              <p:cNvSpPr txBox="1"/>
              <p:nvPr/>
            </p:nvSpPr>
            <p:spPr>
              <a:xfrm>
                <a:off x="3231360" y="5248440"/>
                <a:ext cx="5371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0" name="Textfeld 42"/>
              <p:cNvSpPr txBox="1"/>
              <p:nvPr/>
            </p:nvSpPr>
            <p:spPr>
              <a:xfrm>
                <a:off x="4793400" y="4340520"/>
                <a:ext cx="5317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1" name="Textfeld 43"/>
              <p:cNvSpPr txBox="1"/>
              <p:nvPr/>
            </p:nvSpPr>
            <p:spPr>
              <a:xfrm>
                <a:off x="4793400" y="4799880"/>
                <a:ext cx="5317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2" name="Textfeld 44"/>
              <p:cNvSpPr txBox="1"/>
              <p:nvPr/>
            </p:nvSpPr>
            <p:spPr>
              <a:xfrm>
                <a:off x="4794120" y="5252400"/>
                <a:ext cx="5317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3" name="Textfeld 45"/>
              <p:cNvSpPr txBox="1"/>
              <p:nvPr/>
            </p:nvSpPr>
            <p:spPr>
              <a:xfrm>
                <a:off x="6353640" y="4340520"/>
                <a:ext cx="5482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4" name="Textfeld 46"/>
              <p:cNvSpPr txBox="1"/>
              <p:nvPr/>
            </p:nvSpPr>
            <p:spPr>
              <a:xfrm>
                <a:off x="6343560" y="4791960"/>
                <a:ext cx="5482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5" name="Textfeld 47"/>
              <p:cNvSpPr txBox="1"/>
              <p:nvPr/>
            </p:nvSpPr>
            <p:spPr>
              <a:xfrm>
                <a:off x="6351120" y="5260320"/>
                <a:ext cx="5482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6" name="Tabelle 8"/>
          <p:cNvGraphicFramePr/>
          <p:nvPr/>
        </p:nvGraphicFramePr>
        <p:xfrm>
          <a:off x="1652400" y="3429000"/>
          <a:ext cx="6307200" cy="2251800"/>
        </p:xfrm>
        <a:graphic>
          <a:graphicData uri="http://schemas.openxmlformats.org/drawingml/2006/table">
            <a:tbl>
              <a:tblPr/>
              <a:tblGrid>
                <a:gridCol w="15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Self-Attention – Masking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318" name="Gruppieren 156"/>
          <p:cNvGrpSpPr/>
          <p:nvPr/>
        </p:nvGrpSpPr>
        <p:grpSpPr>
          <a:xfrm>
            <a:off x="3850200" y="3963600"/>
            <a:ext cx="524160" cy="179280"/>
            <a:chOff x="3850200" y="3963600"/>
            <a:chExt cx="524160" cy="179280"/>
          </a:xfrm>
        </p:grpSpPr>
        <p:sp>
          <p:nvSpPr>
            <p:cNvPr id="1319" name="Rechteck 82"/>
            <p:cNvSpPr/>
            <p:nvPr/>
          </p:nvSpPr>
          <p:spPr>
            <a:xfrm rot="5400000">
              <a:off x="4195440" y="39639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320" name="Rechteck 83"/>
            <p:cNvSpPr/>
            <p:nvPr/>
          </p:nvSpPr>
          <p:spPr>
            <a:xfrm rot="5400000">
              <a:off x="403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321" name="Rechteck 84"/>
            <p:cNvSpPr/>
            <p:nvPr/>
          </p:nvSpPr>
          <p:spPr>
            <a:xfrm rot="5400000">
              <a:off x="385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322" name="Gruppieren 155"/>
          <p:cNvGrpSpPr/>
          <p:nvPr/>
        </p:nvGrpSpPr>
        <p:grpSpPr>
          <a:xfrm>
            <a:off x="2331360" y="4517280"/>
            <a:ext cx="524160" cy="179280"/>
            <a:chOff x="2331360" y="4517280"/>
            <a:chExt cx="524160" cy="179280"/>
          </a:xfrm>
        </p:grpSpPr>
        <p:sp>
          <p:nvSpPr>
            <p:cNvPr id="1323" name="Rechteck 117"/>
            <p:cNvSpPr/>
            <p:nvPr/>
          </p:nvSpPr>
          <p:spPr>
            <a:xfrm rot="5400000">
              <a:off x="2676600" y="45176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324" name="Rechteck 118"/>
            <p:cNvSpPr/>
            <p:nvPr/>
          </p:nvSpPr>
          <p:spPr>
            <a:xfrm rot="5400000">
              <a:off x="2511360" y="45172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325" name="Rechteck 119"/>
            <p:cNvSpPr/>
            <p:nvPr/>
          </p:nvSpPr>
          <p:spPr>
            <a:xfrm rot="5400000">
              <a:off x="2331360" y="45172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26" name="Textfeld 121"/>
              <p:cNvSpPr txBox="1"/>
              <p:nvPr/>
            </p:nvSpPr>
            <p:spPr>
              <a:xfrm>
                <a:off x="1888200" y="4331520"/>
                <a:ext cx="4640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7" name="Textfeld 128"/>
              <p:cNvSpPr txBox="1"/>
              <p:nvPr/>
            </p:nvSpPr>
            <p:spPr>
              <a:xfrm>
                <a:off x="3292200" y="3838680"/>
                <a:ext cx="4579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1328" name="Gruppieren 135"/>
          <p:cNvGrpSpPr/>
          <p:nvPr/>
        </p:nvGrpSpPr>
        <p:grpSpPr>
          <a:xfrm>
            <a:off x="6865200" y="3558600"/>
            <a:ext cx="704160" cy="179280"/>
            <a:chOff x="6865200" y="3558600"/>
            <a:chExt cx="704160" cy="179280"/>
          </a:xfrm>
        </p:grpSpPr>
        <p:sp>
          <p:nvSpPr>
            <p:cNvPr id="1329" name="Rechteck 136"/>
            <p:cNvSpPr/>
            <p:nvPr/>
          </p:nvSpPr>
          <p:spPr>
            <a:xfrm rot="5400000">
              <a:off x="739044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330" name="Rechteck 137"/>
            <p:cNvSpPr/>
            <p:nvPr/>
          </p:nvSpPr>
          <p:spPr>
            <a:xfrm rot="5400000">
              <a:off x="721044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331" name="Rechteck 138"/>
            <p:cNvSpPr/>
            <p:nvPr/>
          </p:nvSpPr>
          <p:spPr>
            <a:xfrm rot="5400000">
              <a:off x="704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332" name="Rechteck 139"/>
            <p:cNvSpPr/>
            <p:nvPr/>
          </p:nvSpPr>
          <p:spPr>
            <a:xfrm rot="5400000">
              <a:off x="686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333" name="Gruppieren 140"/>
          <p:cNvGrpSpPr/>
          <p:nvPr/>
        </p:nvGrpSpPr>
        <p:grpSpPr>
          <a:xfrm>
            <a:off x="3774600" y="3571920"/>
            <a:ext cx="704520" cy="179280"/>
            <a:chOff x="3774600" y="3571920"/>
            <a:chExt cx="704520" cy="179280"/>
          </a:xfrm>
        </p:grpSpPr>
        <p:sp>
          <p:nvSpPr>
            <p:cNvPr id="1334" name="Rechteck 141"/>
            <p:cNvSpPr/>
            <p:nvPr/>
          </p:nvSpPr>
          <p:spPr>
            <a:xfrm rot="5400000">
              <a:off x="43002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335" name="Rechteck 142"/>
            <p:cNvSpPr/>
            <p:nvPr/>
          </p:nvSpPr>
          <p:spPr>
            <a:xfrm rot="5400000">
              <a:off x="4120200" y="35722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336" name="Rechteck 143"/>
            <p:cNvSpPr/>
            <p:nvPr/>
          </p:nvSpPr>
          <p:spPr>
            <a:xfrm rot="5400000">
              <a:off x="395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337" name="Rechteck 144"/>
            <p:cNvSpPr/>
            <p:nvPr/>
          </p:nvSpPr>
          <p:spPr>
            <a:xfrm rot="5400000">
              <a:off x="377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338" name="Gruppieren 145"/>
          <p:cNvGrpSpPr/>
          <p:nvPr/>
        </p:nvGrpSpPr>
        <p:grpSpPr>
          <a:xfrm>
            <a:off x="5200200" y="3558600"/>
            <a:ext cx="704520" cy="179640"/>
            <a:chOff x="5200200" y="3558600"/>
            <a:chExt cx="704520" cy="179640"/>
          </a:xfrm>
        </p:grpSpPr>
        <p:sp>
          <p:nvSpPr>
            <p:cNvPr id="1339" name="Rechteck 146"/>
            <p:cNvSpPr/>
            <p:nvPr/>
          </p:nvSpPr>
          <p:spPr>
            <a:xfrm rot="5400000">
              <a:off x="57258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340" name="Rechteck 147"/>
            <p:cNvSpPr/>
            <p:nvPr/>
          </p:nvSpPr>
          <p:spPr>
            <a:xfrm rot="5400000">
              <a:off x="5544360" y="3559320"/>
              <a:ext cx="179640" cy="17784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341" name="Rechteck 148"/>
            <p:cNvSpPr/>
            <p:nvPr/>
          </p:nvSpPr>
          <p:spPr>
            <a:xfrm rot="5400000">
              <a:off x="538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342" name="Rechteck 149"/>
            <p:cNvSpPr/>
            <p:nvPr/>
          </p:nvSpPr>
          <p:spPr>
            <a:xfrm rot="5400000">
              <a:off x="520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43" name="Textfeld 150"/>
              <p:cNvSpPr txBox="1"/>
              <p:nvPr/>
            </p:nvSpPr>
            <p:spPr>
              <a:xfrm>
                <a:off x="3292200" y="344700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4" name="Textfeld 151"/>
              <p:cNvSpPr txBox="1"/>
              <p:nvPr/>
            </p:nvSpPr>
            <p:spPr>
              <a:xfrm>
                <a:off x="4817520" y="3442680"/>
                <a:ext cx="4532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5" name="Textfeld 152"/>
              <p:cNvSpPr txBox="1"/>
              <p:nvPr/>
            </p:nvSpPr>
            <p:spPr>
              <a:xfrm>
                <a:off x="6464160" y="3433680"/>
                <a:ext cx="4726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1346" name="Gruppieren 157"/>
          <p:cNvGrpSpPr/>
          <p:nvPr/>
        </p:nvGrpSpPr>
        <p:grpSpPr>
          <a:xfrm>
            <a:off x="5282280" y="3962880"/>
            <a:ext cx="524160" cy="179280"/>
            <a:chOff x="5282280" y="3962880"/>
            <a:chExt cx="524160" cy="179280"/>
          </a:xfrm>
        </p:grpSpPr>
        <p:sp>
          <p:nvSpPr>
            <p:cNvPr id="1347" name="Rechteck 158"/>
            <p:cNvSpPr/>
            <p:nvPr/>
          </p:nvSpPr>
          <p:spPr>
            <a:xfrm rot="5400000">
              <a:off x="5627520" y="39632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348" name="Rechteck 159"/>
            <p:cNvSpPr/>
            <p:nvPr/>
          </p:nvSpPr>
          <p:spPr>
            <a:xfrm rot="5400000">
              <a:off x="546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349" name="Rechteck 160"/>
            <p:cNvSpPr/>
            <p:nvPr/>
          </p:nvSpPr>
          <p:spPr>
            <a:xfrm rot="5400000">
              <a:off x="528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350" name="Gruppieren 165"/>
          <p:cNvGrpSpPr/>
          <p:nvPr/>
        </p:nvGrpSpPr>
        <p:grpSpPr>
          <a:xfrm>
            <a:off x="2331360" y="4961880"/>
            <a:ext cx="524160" cy="179280"/>
            <a:chOff x="2331360" y="4961880"/>
            <a:chExt cx="524160" cy="179280"/>
          </a:xfrm>
        </p:grpSpPr>
        <p:sp>
          <p:nvSpPr>
            <p:cNvPr id="1351" name="Rechteck 166"/>
            <p:cNvSpPr/>
            <p:nvPr/>
          </p:nvSpPr>
          <p:spPr>
            <a:xfrm rot="5400000">
              <a:off x="2676600" y="49622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352" name="Rechteck 167"/>
            <p:cNvSpPr/>
            <p:nvPr/>
          </p:nvSpPr>
          <p:spPr>
            <a:xfrm rot="5400000">
              <a:off x="2511360" y="49618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353" name="Rechteck 168"/>
            <p:cNvSpPr/>
            <p:nvPr/>
          </p:nvSpPr>
          <p:spPr>
            <a:xfrm rot="5400000">
              <a:off x="2331360" y="49618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354" name="Gruppieren 169"/>
          <p:cNvGrpSpPr/>
          <p:nvPr/>
        </p:nvGrpSpPr>
        <p:grpSpPr>
          <a:xfrm>
            <a:off x="6961680" y="3962520"/>
            <a:ext cx="524160" cy="179280"/>
            <a:chOff x="6961680" y="3962520"/>
            <a:chExt cx="524160" cy="179280"/>
          </a:xfrm>
        </p:grpSpPr>
        <p:sp>
          <p:nvSpPr>
            <p:cNvPr id="1355" name="Rechteck 170"/>
            <p:cNvSpPr/>
            <p:nvPr/>
          </p:nvSpPr>
          <p:spPr>
            <a:xfrm rot="5400000">
              <a:off x="730692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356" name="Rechteck 171"/>
            <p:cNvSpPr/>
            <p:nvPr/>
          </p:nvSpPr>
          <p:spPr>
            <a:xfrm rot="5400000">
              <a:off x="714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357" name="Rechteck 172"/>
            <p:cNvSpPr/>
            <p:nvPr/>
          </p:nvSpPr>
          <p:spPr>
            <a:xfrm rot="5400000">
              <a:off x="696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358" name="Gruppieren 177"/>
          <p:cNvGrpSpPr/>
          <p:nvPr/>
        </p:nvGrpSpPr>
        <p:grpSpPr>
          <a:xfrm>
            <a:off x="2331360" y="5404320"/>
            <a:ext cx="524160" cy="179280"/>
            <a:chOff x="2331360" y="5404320"/>
            <a:chExt cx="524160" cy="179280"/>
          </a:xfrm>
        </p:grpSpPr>
        <p:sp>
          <p:nvSpPr>
            <p:cNvPr id="1359" name="Rechteck 178"/>
            <p:cNvSpPr/>
            <p:nvPr/>
          </p:nvSpPr>
          <p:spPr>
            <a:xfrm rot="5400000">
              <a:off x="2676600" y="54046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360" name="Rechteck 179"/>
            <p:cNvSpPr/>
            <p:nvPr/>
          </p:nvSpPr>
          <p:spPr>
            <a:xfrm rot="5400000">
              <a:off x="2511360" y="5404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361" name="Rechteck 180"/>
            <p:cNvSpPr/>
            <p:nvPr/>
          </p:nvSpPr>
          <p:spPr>
            <a:xfrm rot="5400000">
              <a:off x="2331360" y="5404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62" name="Textfeld 182"/>
              <p:cNvSpPr txBox="1"/>
              <p:nvPr/>
            </p:nvSpPr>
            <p:spPr>
              <a:xfrm>
                <a:off x="1893240" y="477684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3" name="Textfeld 183"/>
              <p:cNvSpPr txBox="1"/>
              <p:nvPr/>
            </p:nvSpPr>
            <p:spPr>
              <a:xfrm>
                <a:off x="4803840" y="3838680"/>
                <a:ext cx="4525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4" name="Textfeld 185"/>
              <p:cNvSpPr txBox="1"/>
              <p:nvPr/>
            </p:nvSpPr>
            <p:spPr>
              <a:xfrm>
                <a:off x="1873800" y="5219640"/>
                <a:ext cx="4780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5" name="Textfeld 186"/>
              <p:cNvSpPr txBox="1"/>
              <p:nvPr/>
            </p:nvSpPr>
            <p:spPr>
              <a:xfrm>
                <a:off x="6463080" y="3838680"/>
                <a:ext cx="4719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1366" name="Textfeld 6"/>
          <p:cNvSpPr/>
          <p:nvPr/>
        </p:nvSpPr>
        <p:spPr>
          <a:xfrm>
            <a:off x="1102680" y="2859840"/>
            <a:ext cx="2114640" cy="1454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367" name="Textfeld 7"/>
          <p:cNvSpPr/>
          <p:nvPr/>
        </p:nvSpPr>
        <p:spPr>
          <a:xfrm>
            <a:off x="3812760" y="2976120"/>
            <a:ext cx="4006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Er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8" name="Textfeld 16"/>
          <p:cNvSpPr/>
          <p:nvPr/>
        </p:nvSpPr>
        <p:spPr>
          <a:xfrm>
            <a:off x="5275080" y="2976480"/>
            <a:ext cx="821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setzte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9" name="Textfeld 17"/>
          <p:cNvSpPr/>
          <p:nvPr/>
        </p:nvSpPr>
        <p:spPr>
          <a:xfrm>
            <a:off x="6843960" y="2976480"/>
            <a:ext cx="662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Park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0" name="PlaceHolder 2"/>
          <p:cNvSpPr>
            <a:spLocks noGrp="1"/>
          </p:cNvSpPr>
          <p:nvPr>
            <p:ph/>
          </p:nvPr>
        </p:nvSpPr>
        <p:spPr>
          <a:xfrm>
            <a:off x="8271000" y="1787040"/>
            <a:ext cx="3688920" cy="43502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tIns="0" rIns="0" bIns="0" anchor="t">
            <a:normAutofit fontScale="93333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1800" b="0" u="sng" strike="noStrike" spc="-1">
                <a:solidFill>
                  <a:schemeClr val="dk1"/>
                </a:solidFill>
                <a:uFillTx/>
                <a:latin typeface="Aptos"/>
              </a:rPr>
              <a:t>Vorgriff auf Trainingsverfahren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1800" b="0" i="1" strike="noStrike" spc="-1">
                <a:solidFill>
                  <a:schemeClr val="dk1"/>
                </a:solidFill>
                <a:latin typeface="Aptos"/>
              </a:rPr>
              <a:t>Er setzte sich auf die Bank im Park.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ptos Display"/>
              <a:buAutoNum type="arabicPeriod"/>
              <a:tabLst>
                <a:tab pos="0" algn="l"/>
              </a:tabLst>
            </a:pPr>
            <a:r>
              <a:rPr lang="de-DE" sz="1500" b="0" i="1" strike="noStrike" spc="-1">
                <a:solidFill>
                  <a:schemeClr val="dk1"/>
                </a:solidFill>
                <a:latin typeface="Aptos"/>
              </a:rPr>
              <a:t>Er [MASK]</a:t>
            </a:r>
            <a:endParaRPr lang="de-DE" sz="15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ptos Display"/>
              <a:buAutoNum type="arabicPeriod"/>
              <a:tabLst>
                <a:tab pos="0" algn="l"/>
              </a:tabLst>
            </a:pPr>
            <a:r>
              <a:rPr lang="de-DE" sz="1500" b="0" i="1" strike="noStrike" spc="-1">
                <a:solidFill>
                  <a:schemeClr val="dk1"/>
                </a:solidFill>
                <a:latin typeface="Aptos"/>
              </a:rPr>
              <a:t>Er setzte [MASK]</a:t>
            </a:r>
            <a:endParaRPr lang="de-DE" sz="15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ptos Display"/>
              <a:buAutoNum type="arabicPeriod"/>
              <a:tabLst>
                <a:tab pos="0" algn="l"/>
              </a:tabLst>
            </a:pPr>
            <a:r>
              <a:rPr lang="de-DE" sz="1500" b="0" i="1" strike="noStrike" spc="-1">
                <a:solidFill>
                  <a:schemeClr val="dk1"/>
                </a:solidFill>
                <a:latin typeface="Aptos"/>
              </a:rPr>
              <a:t>Er setzte sich [MASK]</a:t>
            </a:r>
            <a:endParaRPr lang="de-DE" sz="15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ptos Display"/>
              <a:buAutoNum type="arabicPeriod"/>
              <a:tabLst>
                <a:tab pos="0" algn="l"/>
              </a:tabLst>
            </a:pPr>
            <a:r>
              <a:rPr lang="de-DE" sz="1500" b="0" i="1" strike="noStrike" spc="-1">
                <a:solidFill>
                  <a:schemeClr val="dk1"/>
                </a:solidFill>
                <a:latin typeface="Aptos"/>
              </a:rPr>
              <a:t>Er setzte sich auf [MASK]</a:t>
            </a:r>
            <a:endParaRPr lang="de-DE" sz="15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ptos Display"/>
              <a:buAutoNum type="arabicPeriod"/>
              <a:tabLst>
                <a:tab pos="0" algn="l"/>
              </a:tabLst>
            </a:pPr>
            <a:r>
              <a:rPr lang="de-DE" sz="1500" b="0" i="1" strike="noStrike" spc="-1">
                <a:solidFill>
                  <a:schemeClr val="dk1"/>
                </a:solidFill>
                <a:latin typeface="Aptos"/>
              </a:rPr>
              <a:t>Er setzte sich auf die [MASK]</a:t>
            </a:r>
            <a:endParaRPr lang="de-DE" sz="15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ptos Display"/>
              <a:buAutoNum type="arabicPeriod"/>
              <a:tabLst>
                <a:tab pos="0" algn="l"/>
              </a:tabLst>
            </a:pPr>
            <a:r>
              <a:rPr lang="de-DE" sz="1500" b="0" i="1" strike="noStrike" spc="-1">
                <a:solidFill>
                  <a:schemeClr val="dk1"/>
                </a:solidFill>
                <a:latin typeface="Aptos"/>
              </a:rPr>
              <a:t>Er setzte sich auf die Bank [MASK]</a:t>
            </a:r>
            <a:endParaRPr lang="de-DE" sz="15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ptos Display"/>
              <a:buAutoNum type="arabicPeriod"/>
              <a:tabLst>
                <a:tab pos="0" algn="l"/>
              </a:tabLst>
            </a:pPr>
            <a:r>
              <a:rPr lang="de-DE" sz="1500" b="0" i="1" strike="noStrike" spc="-1">
                <a:solidFill>
                  <a:schemeClr val="dk1"/>
                </a:solidFill>
                <a:latin typeface="Aptos"/>
              </a:rPr>
              <a:t>Er setzte sich auf die Bank im [MASK]</a:t>
            </a:r>
            <a:endParaRPr lang="de-DE" sz="15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1" name="Textfeld 2"/>
          <p:cNvSpPr/>
          <p:nvPr/>
        </p:nvSpPr>
        <p:spPr>
          <a:xfrm>
            <a:off x="582120" y="1690560"/>
            <a:ext cx="69332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Masked Self-Attention – Einschränkung auf vorherige Token 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2" name="Pfeil nach unten 12"/>
          <p:cNvSpPr/>
          <p:nvPr/>
        </p:nvSpPr>
        <p:spPr>
          <a:xfrm>
            <a:off x="10014120" y="3169800"/>
            <a:ext cx="202680" cy="4564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373" name="Textfeld 22"/>
          <p:cNvSpPr/>
          <p:nvPr/>
        </p:nvSpPr>
        <p:spPr>
          <a:xfrm>
            <a:off x="6216120" y="2918880"/>
            <a:ext cx="3618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…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4" name="Textfeld 27"/>
              <p:cNvSpPr txBox="1"/>
              <p:nvPr/>
            </p:nvSpPr>
            <p:spPr>
              <a:xfrm>
                <a:off x="3220200" y="4321440"/>
                <a:ext cx="5371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5" name="Textfeld 40"/>
              <p:cNvSpPr txBox="1"/>
              <p:nvPr/>
            </p:nvSpPr>
            <p:spPr>
              <a:xfrm>
                <a:off x="3231360" y="4806000"/>
                <a:ext cx="5043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  <m:nor/>
                        </m:rPr>
                        <a:rPr/>
                        <m:t>−∞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6" name="Textfeld 41"/>
              <p:cNvSpPr txBox="1"/>
              <p:nvPr/>
            </p:nvSpPr>
            <p:spPr>
              <a:xfrm>
                <a:off x="3231360" y="5248440"/>
                <a:ext cx="5043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  <m:nor/>
                        </m:rPr>
                        <a:rPr/>
                        <m:t>−∞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7" name="Textfeld 42"/>
              <p:cNvSpPr txBox="1"/>
              <p:nvPr/>
            </p:nvSpPr>
            <p:spPr>
              <a:xfrm>
                <a:off x="4793400" y="4340520"/>
                <a:ext cx="5317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8" name="Textfeld 43"/>
              <p:cNvSpPr txBox="1"/>
              <p:nvPr/>
            </p:nvSpPr>
            <p:spPr>
              <a:xfrm>
                <a:off x="4793400" y="4799880"/>
                <a:ext cx="5317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9" name="Textfeld 44"/>
              <p:cNvSpPr txBox="1"/>
              <p:nvPr/>
            </p:nvSpPr>
            <p:spPr>
              <a:xfrm>
                <a:off x="4794120" y="5252400"/>
                <a:ext cx="5043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  <m:nor/>
                        </m:rPr>
                        <a:rPr/>
                        <m:t>−∞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0" name="Textfeld 45"/>
              <p:cNvSpPr txBox="1"/>
              <p:nvPr/>
            </p:nvSpPr>
            <p:spPr>
              <a:xfrm>
                <a:off x="6353640" y="4340520"/>
                <a:ext cx="5482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1" name="Textfeld 46"/>
              <p:cNvSpPr txBox="1"/>
              <p:nvPr/>
            </p:nvSpPr>
            <p:spPr>
              <a:xfrm>
                <a:off x="6343560" y="4791960"/>
                <a:ext cx="5482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2" name="Textfeld 47"/>
              <p:cNvSpPr txBox="1"/>
              <p:nvPr/>
            </p:nvSpPr>
            <p:spPr>
              <a:xfrm>
                <a:off x="6351120" y="5260320"/>
                <a:ext cx="5482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1383" name="Textfeld 4"/>
          <p:cNvSpPr/>
          <p:nvPr/>
        </p:nvSpPr>
        <p:spPr>
          <a:xfrm>
            <a:off x="3231360" y="4341960"/>
            <a:ext cx="4692600" cy="1340640"/>
          </a:xfrm>
          <a:prstGeom prst="rect">
            <a:avLst/>
          </a:prstGeom>
          <a:noFill/>
          <a:ln w="57150">
            <a:solidFill>
              <a:srgbClr val="E9713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4" name="Textfeld 5"/>
              <p:cNvSpPr txBox="1"/>
              <p:nvPr/>
            </p:nvSpPr>
            <p:spPr>
              <a:xfrm>
                <a:off x="4043520" y="5962680"/>
                <a:ext cx="2775960" cy="6138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5" name="Tabelle 8"/>
          <p:cNvGraphicFramePr/>
          <p:nvPr/>
        </p:nvGraphicFramePr>
        <p:xfrm>
          <a:off x="1652400" y="3429000"/>
          <a:ext cx="6307200" cy="2251800"/>
        </p:xfrm>
        <a:graphic>
          <a:graphicData uri="http://schemas.openxmlformats.org/drawingml/2006/table">
            <a:tbl>
              <a:tblPr/>
              <a:tblGrid>
                <a:gridCol w="15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Self-Attention – Masking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387" name="Gruppieren 156"/>
          <p:cNvGrpSpPr/>
          <p:nvPr/>
        </p:nvGrpSpPr>
        <p:grpSpPr>
          <a:xfrm>
            <a:off x="3850200" y="3963600"/>
            <a:ext cx="524160" cy="179280"/>
            <a:chOff x="3850200" y="3963600"/>
            <a:chExt cx="524160" cy="179280"/>
          </a:xfrm>
        </p:grpSpPr>
        <p:sp>
          <p:nvSpPr>
            <p:cNvPr id="1388" name="Rechteck 82"/>
            <p:cNvSpPr/>
            <p:nvPr/>
          </p:nvSpPr>
          <p:spPr>
            <a:xfrm rot="5400000">
              <a:off x="4195440" y="39639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389" name="Rechteck 83"/>
            <p:cNvSpPr/>
            <p:nvPr/>
          </p:nvSpPr>
          <p:spPr>
            <a:xfrm rot="5400000">
              <a:off x="403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390" name="Rechteck 84"/>
            <p:cNvSpPr/>
            <p:nvPr/>
          </p:nvSpPr>
          <p:spPr>
            <a:xfrm rot="5400000">
              <a:off x="385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391" name="Gruppieren 155"/>
          <p:cNvGrpSpPr/>
          <p:nvPr/>
        </p:nvGrpSpPr>
        <p:grpSpPr>
          <a:xfrm>
            <a:off x="2331360" y="4517280"/>
            <a:ext cx="524160" cy="179280"/>
            <a:chOff x="2331360" y="4517280"/>
            <a:chExt cx="524160" cy="179280"/>
          </a:xfrm>
        </p:grpSpPr>
        <p:sp>
          <p:nvSpPr>
            <p:cNvPr id="1392" name="Rechteck 117"/>
            <p:cNvSpPr/>
            <p:nvPr/>
          </p:nvSpPr>
          <p:spPr>
            <a:xfrm rot="5400000">
              <a:off x="2676600" y="45176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393" name="Rechteck 118"/>
            <p:cNvSpPr/>
            <p:nvPr/>
          </p:nvSpPr>
          <p:spPr>
            <a:xfrm rot="5400000">
              <a:off x="2511360" y="45172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394" name="Rechteck 119"/>
            <p:cNvSpPr/>
            <p:nvPr/>
          </p:nvSpPr>
          <p:spPr>
            <a:xfrm rot="5400000">
              <a:off x="2331360" y="45172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95" name="Textfeld 121"/>
              <p:cNvSpPr txBox="1"/>
              <p:nvPr/>
            </p:nvSpPr>
            <p:spPr>
              <a:xfrm>
                <a:off x="1888200" y="4331520"/>
                <a:ext cx="4640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6" name="Textfeld 128"/>
              <p:cNvSpPr txBox="1"/>
              <p:nvPr/>
            </p:nvSpPr>
            <p:spPr>
              <a:xfrm>
                <a:off x="3292200" y="3838680"/>
                <a:ext cx="4579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1397" name="Gruppieren 135"/>
          <p:cNvGrpSpPr/>
          <p:nvPr/>
        </p:nvGrpSpPr>
        <p:grpSpPr>
          <a:xfrm>
            <a:off x="6865200" y="3558600"/>
            <a:ext cx="704160" cy="179280"/>
            <a:chOff x="6865200" y="3558600"/>
            <a:chExt cx="704160" cy="179280"/>
          </a:xfrm>
        </p:grpSpPr>
        <p:sp>
          <p:nvSpPr>
            <p:cNvPr id="1398" name="Rechteck 136"/>
            <p:cNvSpPr/>
            <p:nvPr/>
          </p:nvSpPr>
          <p:spPr>
            <a:xfrm rot="5400000">
              <a:off x="739044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399" name="Rechteck 137"/>
            <p:cNvSpPr/>
            <p:nvPr/>
          </p:nvSpPr>
          <p:spPr>
            <a:xfrm rot="5400000">
              <a:off x="721044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00" name="Rechteck 138"/>
            <p:cNvSpPr/>
            <p:nvPr/>
          </p:nvSpPr>
          <p:spPr>
            <a:xfrm rot="5400000">
              <a:off x="704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01" name="Rechteck 139"/>
            <p:cNvSpPr/>
            <p:nvPr/>
          </p:nvSpPr>
          <p:spPr>
            <a:xfrm rot="5400000">
              <a:off x="686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402" name="Gruppieren 140"/>
          <p:cNvGrpSpPr/>
          <p:nvPr/>
        </p:nvGrpSpPr>
        <p:grpSpPr>
          <a:xfrm>
            <a:off x="3774600" y="3571920"/>
            <a:ext cx="704520" cy="179280"/>
            <a:chOff x="3774600" y="3571920"/>
            <a:chExt cx="704520" cy="179280"/>
          </a:xfrm>
        </p:grpSpPr>
        <p:sp>
          <p:nvSpPr>
            <p:cNvPr id="1403" name="Rechteck 141"/>
            <p:cNvSpPr/>
            <p:nvPr/>
          </p:nvSpPr>
          <p:spPr>
            <a:xfrm rot="5400000">
              <a:off x="43002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04" name="Rechteck 142"/>
            <p:cNvSpPr/>
            <p:nvPr/>
          </p:nvSpPr>
          <p:spPr>
            <a:xfrm rot="5400000">
              <a:off x="4120200" y="35722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05" name="Rechteck 143"/>
            <p:cNvSpPr/>
            <p:nvPr/>
          </p:nvSpPr>
          <p:spPr>
            <a:xfrm rot="5400000">
              <a:off x="395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06" name="Rechteck 144"/>
            <p:cNvSpPr/>
            <p:nvPr/>
          </p:nvSpPr>
          <p:spPr>
            <a:xfrm rot="5400000">
              <a:off x="377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407" name="Gruppieren 145"/>
          <p:cNvGrpSpPr/>
          <p:nvPr/>
        </p:nvGrpSpPr>
        <p:grpSpPr>
          <a:xfrm>
            <a:off x="5200200" y="3558600"/>
            <a:ext cx="704520" cy="179640"/>
            <a:chOff x="5200200" y="3558600"/>
            <a:chExt cx="704520" cy="179640"/>
          </a:xfrm>
        </p:grpSpPr>
        <p:sp>
          <p:nvSpPr>
            <p:cNvPr id="1408" name="Rechteck 146"/>
            <p:cNvSpPr/>
            <p:nvPr/>
          </p:nvSpPr>
          <p:spPr>
            <a:xfrm rot="5400000">
              <a:off x="57258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09" name="Rechteck 147"/>
            <p:cNvSpPr/>
            <p:nvPr/>
          </p:nvSpPr>
          <p:spPr>
            <a:xfrm rot="5400000">
              <a:off x="5544360" y="3559320"/>
              <a:ext cx="179640" cy="17784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10" name="Rechteck 148"/>
            <p:cNvSpPr/>
            <p:nvPr/>
          </p:nvSpPr>
          <p:spPr>
            <a:xfrm rot="5400000">
              <a:off x="538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11" name="Rechteck 149"/>
            <p:cNvSpPr/>
            <p:nvPr/>
          </p:nvSpPr>
          <p:spPr>
            <a:xfrm rot="5400000">
              <a:off x="520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12" name="Textfeld 150"/>
              <p:cNvSpPr txBox="1"/>
              <p:nvPr/>
            </p:nvSpPr>
            <p:spPr>
              <a:xfrm>
                <a:off x="3292200" y="344700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3" name="Textfeld 151"/>
              <p:cNvSpPr txBox="1"/>
              <p:nvPr/>
            </p:nvSpPr>
            <p:spPr>
              <a:xfrm>
                <a:off x="4817520" y="3442680"/>
                <a:ext cx="4532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4" name="Textfeld 152"/>
              <p:cNvSpPr txBox="1"/>
              <p:nvPr/>
            </p:nvSpPr>
            <p:spPr>
              <a:xfrm>
                <a:off x="6464160" y="3433680"/>
                <a:ext cx="4726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1415" name="Gruppieren 157"/>
          <p:cNvGrpSpPr/>
          <p:nvPr/>
        </p:nvGrpSpPr>
        <p:grpSpPr>
          <a:xfrm>
            <a:off x="5282280" y="3962880"/>
            <a:ext cx="524160" cy="179280"/>
            <a:chOff x="5282280" y="3962880"/>
            <a:chExt cx="524160" cy="179280"/>
          </a:xfrm>
        </p:grpSpPr>
        <p:sp>
          <p:nvSpPr>
            <p:cNvPr id="1416" name="Rechteck 158"/>
            <p:cNvSpPr/>
            <p:nvPr/>
          </p:nvSpPr>
          <p:spPr>
            <a:xfrm rot="5400000">
              <a:off x="5627520" y="39632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17" name="Rechteck 159"/>
            <p:cNvSpPr/>
            <p:nvPr/>
          </p:nvSpPr>
          <p:spPr>
            <a:xfrm rot="5400000">
              <a:off x="546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18" name="Rechteck 160"/>
            <p:cNvSpPr/>
            <p:nvPr/>
          </p:nvSpPr>
          <p:spPr>
            <a:xfrm rot="5400000">
              <a:off x="528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419" name="Gruppieren 165"/>
          <p:cNvGrpSpPr/>
          <p:nvPr/>
        </p:nvGrpSpPr>
        <p:grpSpPr>
          <a:xfrm>
            <a:off x="2331360" y="4961880"/>
            <a:ext cx="524160" cy="179280"/>
            <a:chOff x="2331360" y="4961880"/>
            <a:chExt cx="524160" cy="179280"/>
          </a:xfrm>
        </p:grpSpPr>
        <p:sp>
          <p:nvSpPr>
            <p:cNvPr id="1420" name="Rechteck 166"/>
            <p:cNvSpPr/>
            <p:nvPr/>
          </p:nvSpPr>
          <p:spPr>
            <a:xfrm rot="5400000">
              <a:off x="2676600" y="49622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21" name="Rechteck 167"/>
            <p:cNvSpPr/>
            <p:nvPr/>
          </p:nvSpPr>
          <p:spPr>
            <a:xfrm rot="5400000">
              <a:off x="2511360" y="49618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22" name="Rechteck 168"/>
            <p:cNvSpPr/>
            <p:nvPr/>
          </p:nvSpPr>
          <p:spPr>
            <a:xfrm rot="5400000">
              <a:off x="2331360" y="49618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423" name="Gruppieren 169"/>
          <p:cNvGrpSpPr/>
          <p:nvPr/>
        </p:nvGrpSpPr>
        <p:grpSpPr>
          <a:xfrm>
            <a:off x="6961680" y="3962520"/>
            <a:ext cx="524160" cy="179280"/>
            <a:chOff x="6961680" y="3962520"/>
            <a:chExt cx="524160" cy="179280"/>
          </a:xfrm>
        </p:grpSpPr>
        <p:sp>
          <p:nvSpPr>
            <p:cNvPr id="1424" name="Rechteck 170"/>
            <p:cNvSpPr/>
            <p:nvPr/>
          </p:nvSpPr>
          <p:spPr>
            <a:xfrm rot="5400000">
              <a:off x="730692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25" name="Rechteck 171"/>
            <p:cNvSpPr/>
            <p:nvPr/>
          </p:nvSpPr>
          <p:spPr>
            <a:xfrm rot="5400000">
              <a:off x="714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26" name="Rechteck 172"/>
            <p:cNvSpPr/>
            <p:nvPr/>
          </p:nvSpPr>
          <p:spPr>
            <a:xfrm rot="5400000">
              <a:off x="696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427" name="Gruppieren 177"/>
          <p:cNvGrpSpPr/>
          <p:nvPr/>
        </p:nvGrpSpPr>
        <p:grpSpPr>
          <a:xfrm>
            <a:off x="2331360" y="5404320"/>
            <a:ext cx="524160" cy="179280"/>
            <a:chOff x="2331360" y="5404320"/>
            <a:chExt cx="524160" cy="179280"/>
          </a:xfrm>
        </p:grpSpPr>
        <p:sp>
          <p:nvSpPr>
            <p:cNvPr id="1428" name="Rechteck 178"/>
            <p:cNvSpPr/>
            <p:nvPr/>
          </p:nvSpPr>
          <p:spPr>
            <a:xfrm rot="5400000">
              <a:off x="2676600" y="54046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29" name="Rechteck 179"/>
            <p:cNvSpPr/>
            <p:nvPr/>
          </p:nvSpPr>
          <p:spPr>
            <a:xfrm rot="5400000">
              <a:off x="2511360" y="5404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30" name="Rechteck 180"/>
            <p:cNvSpPr/>
            <p:nvPr/>
          </p:nvSpPr>
          <p:spPr>
            <a:xfrm rot="5400000">
              <a:off x="2331360" y="5404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31" name="Textfeld 182"/>
              <p:cNvSpPr txBox="1"/>
              <p:nvPr/>
            </p:nvSpPr>
            <p:spPr>
              <a:xfrm>
                <a:off x="1893240" y="477684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2" name="Textfeld 183"/>
              <p:cNvSpPr txBox="1"/>
              <p:nvPr/>
            </p:nvSpPr>
            <p:spPr>
              <a:xfrm>
                <a:off x="4803840" y="3838680"/>
                <a:ext cx="4525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3" name="Textfeld 185"/>
              <p:cNvSpPr txBox="1"/>
              <p:nvPr/>
            </p:nvSpPr>
            <p:spPr>
              <a:xfrm>
                <a:off x="1873800" y="5219640"/>
                <a:ext cx="4780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" name="Textfeld 186"/>
              <p:cNvSpPr txBox="1"/>
              <p:nvPr/>
            </p:nvSpPr>
            <p:spPr>
              <a:xfrm>
                <a:off x="6463080" y="3838680"/>
                <a:ext cx="4719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1435" name="Textfeld 6"/>
          <p:cNvSpPr/>
          <p:nvPr/>
        </p:nvSpPr>
        <p:spPr>
          <a:xfrm>
            <a:off x="1102680" y="2859840"/>
            <a:ext cx="2114640" cy="1454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436" name="Textfeld 7"/>
          <p:cNvSpPr/>
          <p:nvPr/>
        </p:nvSpPr>
        <p:spPr>
          <a:xfrm>
            <a:off x="3812760" y="2976120"/>
            <a:ext cx="4006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Er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7" name="Textfeld 16"/>
          <p:cNvSpPr/>
          <p:nvPr/>
        </p:nvSpPr>
        <p:spPr>
          <a:xfrm>
            <a:off x="5275080" y="2976480"/>
            <a:ext cx="821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setzte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8" name="Textfeld 17"/>
          <p:cNvSpPr/>
          <p:nvPr/>
        </p:nvSpPr>
        <p:spPr>
          <a:xfrm>
            <a:off x="6843960" y="2976480"/>
            <a:ext cx="662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Park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9" name="PlaceHolder 2"/>
          <p:cNvSpPr>
            <a:spLocks noGrp="1"/>
          </p:cNvSpPr>
          <p:nvPr>
            <p:ph/>
          </p:nvPr>
        </p:nvSpPr>
        <p:spPr>
          <a:xfrm>
            <a:off x="8271000" y="1787040"/>
            <a:ext cx="3688920" cy="43502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tIns="0" rIns="0" bIns="0" anchor="t">
            <a:normAutofit fontScale="93333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1800" b="0" u="sng" strike="noStrike" spc="-1">
                <a:solidFill>
                  <a:schemeClr val="dk1"/>
                </a:solidFill>
                <a:uFillTx/>
                <a:latin typeface="Aptos"/>
              </a:rPr>
              <a:t>Vorgriff auf Trainingsverfahren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1800" b="0" i="1" strike="noStrike" spc="-1">
                <a:solidFill>
                  <a:schemeClr val="dk1"/>
                </a:solidFill>
                <a:latin typeface="Aptos"/>
              </a:rPr>
              <a:t>Er setzte sich auf die Bank im Park.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ptos Display"/>
              <a:buAutoNum type="arabicPeriod"/>
              <a:tabLst>
                <a:tab pos="0" algn="l"/>
              </a:tabLst>
            </a:pPr>
            <a:r>
              <a:rPr lang="de-DE" sz="1500" b="0" i="1" strike="noStrike" spc="-1">
                <a:solidFill>
                  <a:schemeClr val="dk1"/>
                </a:solidFill>
                <a:latin typeface="Aptos"/>
              </a:rPr>
              <a:t>Er [MASK]</a:t>
            </a:r>
            <a:endParaRPr lang="de-DE" sz="15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ptos Display"/>
              <a:buAutoNum type="arabicPeriod"/>
              <a:tabLst>
                <a:tab pos="0" algn="l"/>
              </a:tabLst>
            </a:pPr>
            <a:r>
              <a:rPr lang="de-DE" sz="1500" b="0" i="1" strike="noStrike" spc="-1">
                <a:solidFill>
                  <a:schemeClr val="dk1"/>
                </a:solidFill>
                <a:latin typeface="Aptos"/>
              </a:rPr>
              <a:t>Er setzte [MASK]</a:t>
            </a:r>
            <a:endParaRPr lang="de-DE" sz="15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ptos Display"/>
              <a:buAutoNum type="arabicPeriod"/>
              <a:tabLst>
                <a:tab pos="0" algn="l"/>
              </a:tabLst>
            </a:pPr>
            <a:r>
              <a:rPr lang="de-DE" sz="1500" b="0" i="1" strike="noStrike" spc="-1">
                <a:solidFill>
                  <a:schemeClr val="dk1"/>
                </a:solidFill>
                <a:latin typeface="Aptos"/>
              </a:rPr>
              <a:t>Er setzte sich [MASK]</a:t>
            </a:r>
            <a:endParaRPr lang="de-DE" sz="15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ptos Display"/>
              <a:buAutoNum type="arabicPeriod"/>
              <a:tabLst>
                <a:tab pos="0" algn="l"/>
              </a:tabLst>
            </a:pPr>
            <a:r>
              <a:rPr lang="de-DE" sz="1500" b="0" i="1" strike="noStrike" spc="-1">
                <a:solidFill>
                  <a:schemeClr val="dk1"/>
                </a:solidFill>
                <a:latin typeface="Aptos"/>
              </a:rPr>
              <a:t>Er setzte sich auf [MASK]</a:t>
            </a:r>
            <a:endParaRPr lang="de-DE" sz="15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ptos Display"/>
              <a:buAutoNum type="arabicPeriod"/>
              <a:tabLst>
                <a:tab pos="0" algn="l"/>
              </a:tabLst>
            </a:pPr>
            <a:r>
              <a:rPr lang="de-DE" sz="1500" b="0" i="1" strike="noStrike" spc="-1">
                <a:solidFill>
                  <a:schemeClr val="dk1"/>
                </a:solidFill>
                <a:latin typeface="Aptos"/>
              </a:rPr>
              <a:t>Er setzte sich auf die [MASK]</a:t>
            </a:r>
            <a:endParaRPr lang="de-DE" sz="15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ptos Display"/>
              <a:buAutoNum type="arabicPeriod"/>
              <a:tabLst>
                <a:tab pos="0" algn="l"/>
              </a:tabLst>
            </a:pPr>
            <a:r>
              <a:rPr lang="de-DE" sz="1500" b="0" i="1" strike="noStrike" spc="-1">
                <a:solidFill>
                  <a:schemeClr val="dk1"/>
                </a:solidFill>
                <a:latin typeface="Aptos"/>
              </a:rPr>
              <a:t>Er setzte sich auf die Bank [MASK]</a:t>
            </a:r>
            <a:endParaRPr lang="de-DE" sz="15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ptos Display"/>
              <a:buAutoNum type="arabicPeriod"/>
              <a:tabLst>
                <a:tab pos="0" algn="l"/>
              </a:tabLst>
            </a:pPr>
            <a:r>
              <a:rPr lang="de-DE" sz="1500" b="0" i="1" strike="noStrike" spc="-1">
                <a:solidFill>
                  <a:schemeClr val="dk1"/>
                </a:solidFill>
                <a:latin typeface="Aptos"/>
              </a:rPr>
              <a:t>Er setzte sich auf die Bank im [MASK]</a:t>
            </a:r>
            <a:endParaRPr lang="de-DE" sz="15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0" name="Textfeld 2"/>
          <p:cNvSpPr/>
          <p:nvPr/>
        </p:nvSpPr>
        <p:spPr>
          <a:xfrm>
            <a:off x="582120" y="1690560"/>
            <a:ext cx="69332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Masked Self-Attention – Einschränkung auf vorherige Token 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1" name="Pfeil nach unten 12"/>
          <p:cNvSpPr/>
          <p:nvPr/>
        </p:nvSpPr>
        <p:spPr>
          <a:xfrm>
            <a:off x="10014120" y="3169800"/>
            <a:ext cx="202680" cy="4564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442" name="Textfeld 22"/>
          <p:cNvSpPr/>
          <p:nvPr/>
        </p:nvSpPr>
        <p:spPr>
          <a:xfrm>
            <a:off x="6216120" y="2918880"/>
            <a:ext cx="3618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…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3" name="Textfeld 3"/>
              <p:cNvSpPr txBox="1"/>
              <p:nvPr/>
            </p:nvSpPr>
            <p:spPr>
              <a:xfrm>
                <a:off x="3220200" y="4321440"/>
                <a:ext cx="563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4" name="Textfeld 5"/>
              <p:cNvSpPr txBox="1"/>
              <p:nvPr/>
            </p:nvSpPr>
            <p:spPr>
              <a:xfrm>
                <a:off x="3231360" y="4806000"/>
                <a:ext cx="10137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5" name="Textfeld 9"/>
              <p:cNvSpPr txBox="1"/>
              <p:nvPr/>
            </p:nvSpPr>
            <p:spPr>
              <a:xfrm>
                <a:off x="3231360" y="5248440"/>
                <a:ext cx="10137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6" name="Textfeld 10"/>
              <p:cNvSpPr txBox="1"/>
              <p:nvPr/>
            </p:nvSpPr>
            <p:spPr>
              <a:xfrm>
                <a:off x="4793400" y="4340520"/>
                <a:ext cx="5580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7" name="Textfeld 11"/>
              <p:cNvSpPr txBox="1"/>
              <p:nvPr/>
            </p:nvSpPr>
            <p:spPr>
              <a:xfrm>
                <a:off x="4793400" y="4799880"/>
                <a:ext cx="5580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8" name="Textfeld 13"/>
              <p:cNvSpPr txBox="1"/>
              <p:nvPr/>
            </p:nvSpPr>
            <p:spPr>
              <a:xfrm>
                <a:off x="4794120" y="5252400"/>
                <a:ext cx="10087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9" name="Textfeld 14"/>
              <p:cNvSpPr txBox="1"/>
              <p:nvPr/>
            </p:nvSpPr>
            <p:spPr>
              <a:xfrm>
                <a:off x="6353640" y="4340520"/>
                <a:ext cx="5745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0" name="Textfeld 15"/>
              <p:cNvSpPr txBox="1"/>
              <p:nvPr/>
            </p:nvSpPr>
            <p:spPr>
              <a:xfrm>
                <a:off x="6343560" y="4791960"/>
                <a:ext cx="5745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1" name="Textfeld 18"/>
              <p:cNvSpPr txBox="1"/>
              <p:nvPr/>
            </p:nvSpPr>
            <p:spPr>
              <a:xfrm>
                <a:off x="6351120" y="5260320"/>
                <a:ext cx="5745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1452" name="Oval 21"/>
          <p:cNvSpPr/>
          <p:nvPr/>
        </p:nvSpPr>
        <p:spPr>
          <a:xfrm>
            <a:off x="4246200" y="4496760"/>
            <a:ext cx="176040" cy="1479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453" name="Oval 25"/>
          <p:cNvSpPr/>
          <p:nvPr/>
        </p:nvSpPr>
        <p:spPr>
          <a:xfrm>
            <a:off x="5765040" y="4534920"/>
            <a:ext cx="91800" cy="986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5560" rIns="90000" bIns="2556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454" name="Oval 26"/>
          <p:cNvSpPr/>
          <p:nvPr/>
        </p:nvSpPr>
        <p:spPr>
          <a:xfrm>
            <a:off x="5768280" y="4961520"/>
            <a:ext cx="91800" cy="986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5560" rIns="90000" bIns="2556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455" name="Oval 28"/>
          <p:cNvSpPr/>
          <p:nvPr/>
        </p:nvSpPr>
        <p:spPr>
          <a:xfrm>
            <a:off x="7224120" y="4370040"/>
            <a:ext cx="387360" cy="347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456" name="Oval 29"/>
          <p:cNvSpPr/>
          <p:nvPr/>
        </p:nvSpPr>
        <p:spPr>
          <a:xfrm>
            <a:off x="7372080" y="4984560"/>
            <a:ext cx="91800" cy="986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5560" rIns="90000" bIns="2556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457" name="Oval 31"/>
          <p:cNvSpPr/>
          <p:nvPr/>
        </p:nvSpPr>
        <p:spPr>
          <a:xfrm>
            <a:off x="7372080" y="5443920"/>
            <a:ext cx="91800" cy="986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5560" rIns="90000" bIns="2556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458" name="Oval 32"/>
          <p:cNvSpPr/>
          <p:nvPr/>
        </p:nvSpPr>
        <p:spPr>
          <a:xfrm>
            <a:off x="4311360" y="5005800"/>
            <a:ext cx="62280" cy="45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12240" rIns="90000" bIns="-122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459" name="Oval 33"/>
          <p:cNvSpPr/>
          <p:nvPr/>
        </p:nvSpPr>
        <p:spPr>
          <a:xfrm>
            <a:off x="4308840" y="5466960"/>
            <a:ext cx="62280" cy="45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12240" rIns="90000" bIns="-122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460" name="Oval 34"/>
          <p:cNvSpPr/>
          <p:nvPr/>
        </p:nvSpPr>
        <p:spPr>
          <a:xfrm>
            <a:off x="5799240" y="5454000"/>
            <a:ext cx="62280" cy="45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12240" rIns="90000" bIns="-1224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1" name="Textfeld 35"/>
              <p:cNvSpPr txBox="1"/>
              <p:nvPr/>
            </p:nvSpPr>
            <p:spPr>
              <a:xfrm>
                <a:off x="4043520" y="5962680"/>
                <a:ext cx="2775960" cy="6138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PlaceHolder 1"/>
          <p:cNvSpPr>
            <a:spLocks noGrp="1"/>
          </p:cNvSpPr>
          <p:nvPr>
            <p:ph type="title"/>
          </p:nvPr>
        </p:nvSpPr>
        <p:spPr>
          <a:xfrm>
            <a:off x="838080" y="27662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Fortsetzung: Self-Attention 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3" name="Tabelle 8"/>
          <p:cNvGraphicFramePr/>
          <p:nvPr/>
        </p:nvGraphicFramePr>
        <p:xfrm>
          <a:off x="1652400" y="3429000"/>
          <a:ext cx="6307200" cy="2251800"/>
        </p:xfrm>
        <a:graphic>
          <a:graphicData uri="http://schemas.openxmlformats.org/drawingml/2006/table">
            <a:tbl>
              <a:tblPr/>
              <a:tblGrid>
                <a:gridCol w="15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Self-Attention – Deep Dive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465" name="Gruppieren 156"/>
          <p:cNvGrpSpPr/>
          <p:nvPr/>
        </p:nvGrpSpPr>
        <p:grpSpPr>
          <a:xfrm>
            <a:off x="3850200" y="3963600"/>
            <a:ext cx="524160" cy="179280"/>
            <a:chOff x="3850200" y="3963600"/>
            <a:chExt cx="524160" cy="179280"/>
          </a:xfrm>
        </p:grpSpPr>
        <p:sp>
          <p:nvSpPr>
            <p:cNvPr id="1466" name="Rechteck 82"/>
            <p:cNvSpPr/>
            <p:nvPr/>
          </p:nvSpPr>
          <p:spPr>
            <a:xfrm rot="5400000">
              <a:off x="4195440" y="39639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67" name="Rechteck 83"/>
            <p:cNvSpPr/>
            <p:nvPr/>
          </p:nvSpPr>
          <p:spPr>
            <a:xfrm rot="5400000">
              <a:off x="403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68" name="Rechteck 84"/>
            <p:cNvSpPr/>
            <p:nvPr/>
          </p:nvSpPr>
          <p:spPr>
            <a:xfrm rot="5400000">
              <a:off x="385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469" name="Gruppieren 155"/>
          <p:cNvGrpSpPr/>
          <p:nvPr/>
        </p:nvGrpSpPr>
        <p:grpSpPr>
          <a:xfrm>
            <a:off x="2331360" y="4517280"/>
            <a:ext cx="524160" cy="179280"/>
            <a:chOff x="2331360" y="4517280"/>
            <a:chExt cx="524160" cy="179280"/>
          </a:xfrm>
        </p:grpSpPr>
        <p:sp>
          <p:nvSpPr>
            <p:cNvPr id="1470" name="Rechteck 117"/>
            <p:cNvSpPr/>
            <p:nvPr/>
          </p:nvSpPr>
          <p:spPr>
            <a:xfrm rot="5400000">
              <a:off x="2676600" y="45176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71" name="Rechteck 118"/>
            <p:cNvSpPr/>
            <p:nvPr/>
          </p:nvSpPr>
          <p:spPr>
            <a:xfrm rot="5400000">
              <a:off x="2511360" y="45172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72" name="Rechteck 119"/>
            <p:cNvSpPr/>
            <p:nvPr/>
          </p:nvSpPr>
          <p:spPr>
            <a:xfrm rot="5400000">
              <a:off x="2331360" y="45172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73" name="Textfeld 121"/>
              <p:cNvSpPr txBox="1"/>
              <p:nvPr/>
            </p:nvSpPr>
            <p:spPr>
              <a:xfrm>
                <a:off x="1888200" y="4331520"/>
                <a:ext cx="4640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4" name="Textfeld 128"/>
              <p:cNvSpPr txBox="1"/>
              <p:nvPr/>
            </p:nvSpPr>
            <p:spPr>
              <a:xfrm>
                <a:off x="3292200" y="3838680"/>
                <a:ext cx="4579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1475" name="Gruppieren 135"/>
          <p:cNvGrpSpPr/>
          <p:nvPr/>
        </p:nvGrpSpPr>
        <p:grpSpPr>
          <a:xfrm>
            <a:off x="6865200" y="3558600"/>
            <a:ext cx="704160" cy="179280"/>
            <a:chOff x="6865200" y="3558600"/>
            <a:chExt cx="704160" cy="179280"/>
          </a:xfrm>
        </p:grpSpPr>
        <p:sp>
          <p:nvSpPr>
            <p:cNvPr id="1476" name="Rechteck 136"/>
            <p:cNvSpPr/>
            <p:nvPr/>
          </p:nvSpPr>
          <p:spPr>
            <a:xfrm rot="5400000">
              <a:off x="739044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77" name="Rechteck 137"/>
            <p:cNvSpPr/>
            <p:nvPr/>
          </p:nvSpPr>
          <p:spPr>
            <a:xfrm rot="5400000">
              <a:off x="721044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78" name="Rechteck 138"/>
            <p:cNvSpPr/>
            <p:nvPr/>
          </p:nvSpPr>
          <p:spPr>
            <a:xfrm rot="5400000">
              <a:off x="704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79" name="Rechteck 139"/>
            <p:cNvSpPr/>
            <p:nvPr/>
          </p:nvSpPr>
          <p:spPr>
            <a:xfrm rot="5400000">
              <a:off x="686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480" name="Gruppieren 140"/>
          <p:cNvGrpSpPr/>
          <p:nvPr/>
        </p:nvGrpSpPr>
        <p:grpSpPr>
          <a:xfrm>
            <a:off x="3774600" y="3571920"/>
            <a:ext cx="704520" cy="179280"/>
            <a:chOff x="3774600" y="3571920"/>
            <a:chExt cx="704520" cy="179280"/>
          </a:xfrm>
        </p:grpSpPr>
        <p:sp>
          <p:nvSpPr>
            <p:cNvPr id="1481" name="Rechteck 141"/>
            <p:cNvSpPr/>
            <p:nvPr/>
          </p:nvSpPr>
          <p:spPr>
            <a:xfrm rot="5400000">
              <a:off x="43002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82" name="Rechteck 142"/>
            <p:cNvSpPr/>
            <p:nvPr/>
          </p:nvSpPr>
          <p:spPr>
            <a:xfrm rot="5400000">
              <a:off x="4120200" y="35722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83" name="Rechteck 143"/>
            <p:cNvSpPr/>
            <p:nvPr/>
          </p:nvSpPr>
          <p:spPr>
            <a:xfrm rot="5400000">
              <a:off x="395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84" name="Rechteck 144"/>
            <p:cNvSpPr/>
            <p:nvPr/>
          </p:nvSpPr>
          <p:spPr>
            <a:xfrm rot="5400000">
              <a:off x="377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485" name="Gruppieren 145"/>
          <p:cNvGrpSpPr/>
          <p:nvPr/>
        </p:nvGrpSpPr>
        <p:grpSpPr>
          <a:xfrm>
            <a:off x="5200200" y="3558600"/>
            <a:ext cx="704520" cy="179640"/>
            <a:chOff x="5200200" y="3558600"/>
            <a:chExt cx="704520" cy="179640"/>
          </a:xfrm>
        </p:grpSpPr>
        <p:sp>
          <p:nvSpPr>
            <p:cNvPr id="1486" name="Rechteck 146"/>
            <p:cNvSpPr/>
            <p:nvPr/>
          </p:nvSpPr>
          <p:spPr>
            <a:xfrm rot="5400000">
              <a:off x="57258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87" name="Rechteck 147"/>
            <p:cNvSpPr/>
            <p:nvPr/>
          </p:nvSpPr>
          <p:spPr>
            <a:xfrm rot="5400000">
              <a:off x="5544360" y="3559320"/>
              <a:ext cx="179640" cy="17784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88" name="Rechteck 148"/>
            <p:cNvSpPr/>
            <p:nvPr/>
          </p:nvSpPr>
          <p:spPr>
            <a:xfrm rot="5400000">
              <a:off x="538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89" name="Rechteck 149"/>
            <p:cNvSpPr/>
            <p:nvPr/>
          </p:nvSpPr>
          <p:spPr>
            <a:xfrm rot="5400000">
              <a:off x="520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0" name="Textfeld 150"/>
              <p:cNvSpPr txBox="1"/>
              <p:nvPr/>
            </p:nvSpPr>
            <p:spPr>
              <a:xfrm>
                <a:off x="3292200" y="344700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1" name="Textfeld 151"/>
              <p:cNvSpPr txBox="1"/>
              <p:nvPr/>
            </p:nvSpPr>
            <p:spPr>
              <a:xfrm>
                <a:off x="4817520" y="3442680"/>
                <a:ext cx="4532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2" name="Textfeld 152"/>
              <p:cNvSpPr txBox="1"/>
              <p:nvPr/>
            </p:nvSpPr>
            <p:spPr>
              <a:xfrm>
                <a:off x="6464160" y="3433680"/>
                <a:ext cx="4726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1493" name="Gruppieren 157"/>
          <p:cNvGrpSpPr/>
          <p:nvPr/>
        </p:nvGrpSpPr>
        <p:grpSpPr>
          <a:xfrm>
            <a:off x="5282280" y="3962880"/>
            <a:ext cx="524160" cy="179280"/>
            <a:chOff x="5282280" y="3962880"/>
            <a:chExt cx="524160" cy="179280"/>
          </a:xfrm>
        </p:grpSpPr>
        <p:sp>
          <p:nvSpPr>
            <p:cNvPr id="1494" name="Rechteck 158"/>
            <p:cNvSpPr/>
            <p:nvPr/>
          </p:nvSpPr>
          <p:spPr>
            <a:xfrm rot="5400000">
              <a:off x="5627520" y="39632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95" name="Rechteck 159"/>
            <p:cNvSpPr/>
            <p:nvPr/>
          </p:nvSpPr>
          <p:spPr>
            <a:xfrm rot="5400000">
              <a:off x="546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96" name="Rechteck 160"/>
            <p:cNvSpPr/>
            <p:nvPr/>
          </p:nvSpPr>
          <p:spPr>
            <a:xfrm rot="5400000">
              <a:off x="528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497" name="Gruppieren 165"/>
          <p:cNvGrpSpPr/>
          <p:nvPr/>
        </p:nvGrpSpPr>
        <p:grpSpPr>
          <a:xfrm>
            <a:off x="2331360" y="4961880"/>
            <a:ext cx="524160" cy="179280"/>
            <a:chOff x="2331360" y="4961880"/>
            <a:chExt cx="524160" cy="179280"/>
          </a:xfrm>
        </p:grpSpPr>
        <p:sp>
          <p:nvSpPr>
            <p:cNvPr id="1498" name="Rechteck 166"/>
            <p:cNvSpPr/>
            <p:nvPr/>
          </p:nvSpPr>
          <p:spPr>
            <a:xfrm rot="5400000">
              <a:off x="2676600" y="49622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99" name="Rechteck 167"/>
            <p:cNvSpPr/>
            <p:nvPr/>
          </p:nvSpPr>
          <p:spPr>
            <a:xfrm rot="5400000">
              <a:off x="2511360" y="49618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500" name="Rechteck 168"/>
            <p:cNvSpPr/>
            <p:nvPr/>
          </p:nvSpPr>
          <p:spPr>
            <a:xfrm rot="5400000">
              <a:off x="2331360" y="49618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501" name="Gruppieren 169"/>
          <p:cNvGrpSpPr/>
          <p:nvPr/>
        </p:nvGrpSpPr>
        <p:grpSpPr>
          <a:xfrm>
            <a:off x="6961680" y="3962520"/>
            <a:ext cx="524160" cy="179280"/>
            <a:chOff x="6961680" y="3962520"/>
            <a:chExt cx="524160" cy="179280"/>
          </a:xfrm>
        </p:grpSpPr>
        <p:sp>
          <p:nvSpPr>
            <p:cNvPr id="1502" name="Rechteck 170"/>
            <p:cNvSpPr/>
            <p:nvPr/>
          </p:nvSpPr>
          <p:spPr>
            <a:xfrm rot="5400000">
              <a:off x="730692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503" name="Rechteck 171"/>
            <p:cNvSpPr/>
            <p:nvPr/>
          </p:nvSpPr>
          <p:spPr>
            <a:xfrm rot="5400000">
              <a:off x="714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504" name="Rechteck 172"/>
            <p:cNvSpPr/>
            <p:nvPr/>
          </p:nvSpPr>
          <p:spPr>
            <a:xfrm rot="5400000">
              <a:off x="696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505" name="Gruppieren 177"/>
          <p:cNvGrpSpPr/>
          <p:nvPr/>
        </p:nvGrpSpPr>
        <p:grpSpPr>
          <a:xfrm>
            <a:off x="2331360" y="5404320"/>
            <a:ext cx="524160" cy="179280"/>
            <a:chOff x="2331360" y="5404320"/>
            <a:chExt cx="524160" cy="179280"/>
          </a:xfrm>
        </p:grpSpPr>
        <p:sp>
          <p:nvSpPr>
            <p:cNvPr id="1506" name="Rechteck 178"/>
            <p:cNvSpPr/>
            <p:nvPr/>
          </p:nvSpPr>
          <p:spPr>
            <a:xfrm rot="5400000">
              <a:off x="2676600" y="54046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507" name="Rechteck 179"/>
            <p:cNvSpPr/>
            <p:nvPr/>
          </p:nvSpPr>
          <p:spPr>
            <a:xfrm rot="5400000">
              <a:off x="2511360" y="5404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508" name="Rechteck 180"/>
            <p:cNvSpPr/>
            <p:nvPr/>
          </p:nvSpPr>
          <p:spPr>
            <a:xfrm rot="5400000">
              <a:off x="2331360" y="5404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09" name="Textfeld 182"/>
              <p:cNvSpPr txBox="1"/>
              <p:nvPr/>
            </p:nvSpPr>
            <p:spPr>
              <a:xfrm>
                <a:off x="1893240" y="477684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0" name="Textfeld 183"/>
              <p:cNvSpPr txBox="1"/>
              <p:nvPr/>
            </p:nvSpPr>
            <p:spPr>
              <a:xfrm>
                <a:off x="4803840" y="3838680"/>
                <a:ext cx="4525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1" name="Textfeld 185"/>
              <p:cNvSpPr txBox="1"/>
              <p:nvPr/>
            </p:nvSpPr>
            <p:spPr>
              <a:xfrm>
                <a:off x="1873800" y="5219640"/>
                <a:ext cx="4780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2" name="Textfeld 186"/>
              <p:cNvSpPr txBox="1"/>
              <p:nvPr/>
            </p:nvSpPr>
            <p:spPr>
              <a:xfrm>
                <a:off x="6463080" y="3838680"/>
                <a:ext cx="4719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3" name="Textfeld 3"/>
              <p:cNvSpPr txBox="1"/>
              <p:nvPr/>
            </p:nvSpPr>
            <p:spPr>
              <a:xfrm>
                <a:off x="3220200" y="4321440"/>
                <a:ext cx="563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4" name="Textfeld 4"/>
              <p:cNvSpPr txBox="1"/>
              <p:nvPr/>
            </p:nvSpPr>
            <p:spPr>
              <a:xfrm>
                <a:off x="3231360" y="4806000"/>
                <a:ext cx="563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5" name="Textfeld 5"/>
              <p:cNvSpPr txBox="1"/>
              <p:nvPr/>
            </p:nvSpPr>
            <p:spPr>
              <a:xfrm>
                <a:off x="3231360" y="5248440"/>
                <a:ext cx="563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6" name="Textfeld 9"/>
              <p:cNvSpPr txBox="1"/>
              <p:nvPr/>
            </p:nvSpPr>
            <p:spPr>
              <a:xfrm>
                <a:off x="4793400" y="4340520"/>
                <a:ext cx="5580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7" name="Textfeld 10"/>
              <p:cNvSpPr txBox="1"/>
              <p:nvPr/>
            </p:nvSpPr>
            <p:spPr>
              <a:xfrm>
                <a:off x="4793400" y="4799880"/>
                <a:ext cx="5580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8" name="Textfeld 11"/>
              <p:cNvSpPr txBox="1"/>
              <p:nvPr/>
            </p:nvSpPr>
            <p:spPr>
              <a:xfrm>
                <a:off x="4794120" y="5252400"/>
                <a:ext cx="5580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9" name="Textfeld 13"/>
              <p:cNvSpPr txBox="1"/>
              <p:nvPr/>
            </p:nvSpPr>
            <p:spPr>
              <a:xfrm>
                <a:off x="6353640" y="4340520"/>
                <a:ext cx="5745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0" name="Textfeld 14"/>
              <p:cNvSpPr txBox="1"/>
              <p:nvPr/>
            </p:nvSpPr>
            <p:spPr>
              <a:xfrm>
                <a:off x="6343560" y="4791960"/>
                <a:ext cx="5745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Textfeld 15"/>
              <p:cNvSpPr txBox="1"/>
              <p:nvPr/>
            </p:nvSpPr>
            <p:spPr>
              <a:xfrm>
                <a:off x="6351120" y="5260320"/>
                <a:ext cx="5745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1522" name="Textfeld 6"/>
          <p:cNvSpPr/>
          <p:nvPr/>
        </p:nvSpPr>
        <p:spPr>
          <a:xfrm>
            <a:off x="1102680" y="2859840"/>
            <a:ext cx="2114640" cy="1454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523" name="Oval 18"/>
          <p:cNvSpPr/>
          <p:nvPr/>
        </p:nvSpPr>
        <p:spPr>
          <a:xfrm>
            <a:off x="4246200" y="4903560"/>
            <a:ext cx="178920" cy="1789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524" name="Oval 19"/>
          <p:cNvSpPr/>
          <p:nvPr/>
        </p:nvSpPr>
        <p:spPr>
          <a:xfrm>
            <a:off x="4151520" y="5288760"/>
            <a:ext cx="387360" cy="347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525" name="Oval 20"/>
          <p:cNvSpPr/>
          <p:nvPr/>
        </p:nvSpPr>
        <p:spPr>
          <a:xfrm>
            <a:off x="4246200" y="4496760"/>
            <a:ext cx="176040" cy="1479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526" name="Oval 21"/>
          <p:cNvSpPr/>
          <p:nvPr/>
        </p:nvSpPr>
        <p:spPr>
          <a:xfrm>
            <a:off x="5675400" y="5332320"/>
            <a:ext cx="277200" cy="2239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527" name="Oval 24"/>
          <p:cNvSpPr/>
          <p:nvPr/>
        </p:nvSpPr>
        <p:spPr>
          <a:xfrm>
            <a:off x="5765040" y="4534920"/>
            <a:ext cx="91800" cy="986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5560" rIns="90000" bIns="2556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528" name="Oval 25"/>
          <p:cNvSpPr/>
          <p:nvPr/>
        </p:nvSpPr>
        <p:spPr>
          <a:xfrm>
            <a:off x="5768280" y="4961520"/>
            <a:ext cx="91800" cy="986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5560" rIns="90000" bIns="2556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529" name="Oval 26"/>
          <p:cNvSpPr/>
          <p:nvPr/>
        </p:nvSpPr>
        <p:spPr>
          <a:xfrm>
            <a:off x="7224120" y="4370040"/>
            <a:ext cx="387360" cy="347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530" name="Oval 28"/>
          <p:cNvSpPr/>
          <p:nvPr/>
        </p:nvSpPr>
        <p:spPr>
          <a:xfrm>
            <a:off x="7372080" y="4984560"/>
            <a:ext cx="91800" cy="986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5560" rIns="90000" bIns="2556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531" name="Oval 29"/>
          <p:cNvSpPr/>
          <p:nvPr/>
        </p:nvSpPr>
        <p:spPr>
          <a:xfrm>
            <a:off x="7372080" y="5443920"/>
            <a:ext cx="91800" cy="986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5560" rIns="90000" bIns="2556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532" name="PlaceHolder 2"/>
          <p:cNvSpPr>
            <a:spLocks noGrp="1"/>
          </p:cNvSpPr>
          <p:nvPr>
            <p:ph/>
          </p:nvPr>
        </p:nvSpPr>
        <p:spPr>
          <a:xfrm>
            <a:off x="8465400" y="1787040"/>
            <a:ext cx="107352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Er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setzte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sich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auf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die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Bank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im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Park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3" name="Inhaltsplatzhalter 2"/>
          <p:cNvSpPr/>
          <p:nvPr/>
        </p:nvSpPr>
        <p:spPr>
          <a:xfrm>
            <a:off x="11017080" y="1787040"/>
            <a:ext cx="1073520" cy="4350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68333"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Er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setzte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sich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auf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die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Bank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im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Park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534" name="Gerade Verbindung mit Pfeil 32"/>
          <p:cNvCxnSpPr/>
          <p:nvPr/>
        </p:nvCxnSpPr>
        <p:spPr>
          <a:xfrm flipV="1">
            <a:off x="9305280" y="3082320"/>
            <a:ext cx="1712520" cy="189720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1535" name="Gerade Verbindung mit Pfeil 33"/>
          <p:cNvCxnSpPr/>
          <p:nvPr/>
        </p:nvCxnSpPr>
        <p:spPr>
          <a:xfrm flipV="1">
            <a:off x="9305280" y="3525120"/>
            <a:ext cx="1712520" cy="145440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1536" name="Gerade Verbindung mit Pfeil 34"/>
          <p:cNvCxnSpPr/>
          <p:nvPr/>
        </p:nvCxnSpPr>
        <p:spPr>
          <a:xfrm flipV="1">
            <a:off x="9305280" y="3886200"/>
            <a:ext cx="1712520" cy="109332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1537" name="Gerade Verbindung mit Pfeil 35"/>
          <p:cNvCxnSpPr/>
          <p:nvPr/>
        </p:nvCxnSpPr>
        <p:spPr>
          <a:xfrm flipV="1">
            <a:off x="9305280" y="4227120"/>
            <a:ext cx="1712520" cy="752400"/>
          </a:xfrm>
          <a:prstGeom prst="straightConnector1">
            <a:avLst/>
          </a:prstGeom>
          <a:ln w="0">
            <a:solidFill>
              <a:srgbClr val="E97132"/>
            </a:solidFill>
            <a:tailEnd type="triangle" w="med" len="med"/>
          </a:ln>
        </p:spPr>
      </p:cxnSp>
      <p:cxnSp>
        <p:nvCxnSpPr>
          <p:cNvPr id="1538" name="Gerade Verbindung mit Pfeil 36"/>
          <p:cNvCxnSpPr/>
          <p:nvPr/>
        </p:nvCxnSpPr>
        <p:spPr>
          <a:xfrm flipV="1">
            <a:off x="9305280" y="4609800"/>
            <a:ext cx="1712520" cy="36972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1539" name="Gerade Verbindung mit Pfeil 37"/>
          <p:cNvCxnSpPr/>
          <p:nvPr/>
        </p:nvCxnSpPr>
        <p:spPr>
          <a:xfrm>
            <a:off x="9305280" y="4978440"/>
            <a:ext cx="1712520" cy="1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1540" name="Gerade Verbindung mit Pfeil 38"/>
          <p:cNvCxnSpPr/>
          <p:nvPr/>
        </p:nvCxnSpPr>
        <p:spPr>
          <a:xfrm>
            <a:off x="9305280" y="4978440"/>
            <a:ext cx="1712520" cy="38700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1541" name="Gerade Verbindung mit Pfeil 39"/>
          <p:cNvCxnSpPr/>
          <p:nvPr/>
        </p:nvCxnSpPr>
        <p:spPr>
          <a:xfrm>
            <a:off x="9305280" y="4978440"/>
            <a:ext cx="1712520" cy="772920"/>
          </a:xfrm>
          <a:prstGeom prst="straightConnector1">
            <a:avLst/>
          </a:prstGeom>
          <a:ln w="0">
            <a:solidFill>
              <a:srgbClr val="E97132"/>
            </a:solidFill>
            <a:tailEnd type="triangle" w="med" len="med"/>
          </a:ln>
        </p:spPr>
      </p:cxnSp>
    </p:spTree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2" name="Tabelle 8"/>
          <p:cNvGraphicFramePr/>
          <p:nvPr/>
        </p:nvGraphicFramePr>
        <p:xfrm>
          <a:off x="1652400" y="3429000"/>
          <a:ext cx="6307200" cy="2251800"/>
        </p:xfrm>
        <a:graphic>
          <a:graphicData uri="http://schemas.openxmlformats.org/drawingml/2006/table">
            <a:tbl>
              <a:tblPr/>
              <a:tblGrid>
                <a:gridCol w="15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Self-Attention – Deep Dive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544" name="Gruppieren 156"/>
          <p:cNvGrpSpPr/>
          <p:nvPr/>
        </p:nvGrpSpPr>
        <p:grpSpPr>
          <a:xfrm>
            <a:off x="3850200" y="3963600"/>
            <a:ext cx="524160" cy="179280"/>
            <a:chOff x="3850200" y="3963600"/>
            <a:chExt cx="524160" cy="179280"/>
          </a:xfrm>
        </p:grpSpPr>
        <p:sp>
          <p:nvSpPr>
            <p:cNvPr id="1545" name="Rechteck 82"/>
            <p:cNvSpPr/>
            <p:nvPr/>
          </p:nvSpPr>
          <p:spPr>
            <a:xfrm rot="5400000">
              <a:off x="4195440" y="39639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546" name="Rechteck 83"/>
            <p:cNvSpPr/>
            <p:nvPr/>
          </p:nvSpPr>
          <p:spPr>
            <a:xfrm rot="5400000">
              <a:off x="403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547" name="Rechteck 84"/>
            <p:cNvSpPr/>
            <p:nvPr/>
          </p:nvSpPr>
          <p:spPr>
            <a:xfrm rot="5400000">
              <a:off x="385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548" name="Gruppieren 155"/>
          <p:cNvGrpSpPr/>
          <p:nvPr/>
        </p:nvGrpSpPr>
        <p:grpSpPr>
          <a:xfrm>
            <a:off x="2331360" y="4517280"/>
            <a:ext cx="524160" cy="179280"/>
            <a:chOff x="2331360" y="4517280"/>
            <a:chExt cx="524160" cy="179280"/>
          </a:xfrm>
        </p:grpSpPr>
        <p:sp>
          <p:nvSpPr>
            <p:cNvPr id="1549" name="Rechteck 117"/>
            <p:cNvSpPr/>
            <p:nvPr/>
          </p:nvSpPr>
          <p:spPr>
            <a:xfrm rot="5400000">
              <a:off x="2676600" y="4517640"/>
              <a:ext cx="178920" cy="1789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550" name="Rechteck 118"/>
            <p:cNvSpPr/>
            <p:nvPr/>
          </p:nvSpPr>
          <p:spPr>
            <a:xfrm rot="5400000">
              <a:off x="2511360" y="4517280"/>
              <a:ext cx="178920" cy="1789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551" name="Rechteck 119"/>
            <p:cNvSpPr/>
            <p:nvPr/>
          </p:nvSpPr>
          <p:spPr>
            <a:xfrm rot="5400000">
              <a:off x="2331360" y="4517280"/>
              <a:ext cx="178920" cy="1789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52" name="Textfeld 121"/>
              <p:cNvSpPr txBox="1"/>
              <p:nvPr/>
            </p:nvSpPr>
            <p:spPr>
              <a:xfrm>
                <a:off x="1888200" y="4331520"/>
                <a:ext cx="4600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3" name="Textfeld 128"/>
              <p:cNvSpPr txBox="1"/>
              <p:nvPr/>
            </p:nvSpPr>
            <p:spPr>
              <a:xfrm>
                <a:off x="3292200" y="3838680"/>
                <a:ext cx="4579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1554" name="Gruppieren 135"/>
          <p:cNvGrpSpPr/>
          <p:nvPr/>
        </p:nvGrpSpPr>
        <p:grpSpPr>
          <a:xfrm>
            <a:off x="6865200" y="3558600"/>
            <a:ext cx="704160" cy="179280"/>
            <a:chOff x="6865200" y="3558600"/>
            <a:chExt cx="704160" cy="179280"/>
          </a:xfrm>
        </p:grpSpPr>
        <p:sp>
          <p:nvSpPr>
            <p:cNvPr id="1555" name="Rechteck 136"/>
            <p:cNvSpPr/>
            <p:nvPr/>
          </p:nvSpPr>
          <p:spPr>
            <a:xfrm rot="5400000">
              <a:off x="739044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556" name="Rechteck 137"/>
            <p:cNvSpPr/>
            <p:nvPr/>
          </p:nvSpPr>
          <p:spPr>
            <a:xfrm rot="5400000">
              <a:off x="721044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557" name="Rechteck 138"/>
            <p:cNvSpPr/>
            <p:nvPr/>
          </p:nvSpPr>
          <p:spPr>
            <a:xfrm rot="5400000">
              <a:off x="704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558" name="Rechteck 139"/>
            <p:cNvSpPr/>
            <p:nvPr/>
          </p:nvSpPr>
          <p:spPr>
            <a:xfrm rot="5400000">
              <a:off x="686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559" name="Gruppieren 140"/>
          <p:cNvGrpSpPr/>
          <p:nvPr/>
        </p:nvGrpSpPr>
        <p:grpSpPr>
          <a:xfrm>
            <a:off x="3774600" y="3571920"/>
            <a:ext cx="704520" cy="179280"/>
            <a:chOff x="3774600" y="3571920"/>
            <a:chExt cx="704520" cy="179280"/>
          </a:xfrm>
        </p:grpSpPr>
        <p:sp>
          <p:nvSpPr>
            <p:cNvPr id="1560" name="Rechteck 141"/>
            <p:cNvSpPr/>
            <p:nvPr/>
          </p:nvSpPr>
          <p:spPr>
            <a:xfrm rot="5400000">
              <a:off x="43002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561" name="Rechteck 142"/>
            <p:cNvSpPr/>
            <p:nvPr/>
          </p:nvSpPr>
          <p:spPr>
            <a:xfrm rot="5400000">
              <a:off x="4120200" y="35722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562" name="Rechteck 143"/>
            <p:cNvSpPr/>
            <p:nvPr/>
          </p:nvSpPr>
          <p:spPr>
            <a:xfrm rot="5400000">
              <a:off x="395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563" name="Rechteck 144"/>
            <p:cNvSpPr/>
            <p:nvPr/>
          </p:nvSpPr>
          <p:spPr>
            <a:xfrm rot="5400000">
              <a:off x="377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564" name="Gruppieren 145"/>
          <p:cNvGrpSpPr/>
          <p:nvPr/>
        </p:nvGrpSpPr>
        <p:grpSpPr>
          <a:xfrm>
            <a:off x="5200200" y="3558600"/>
            <a:ext cx="704520" cy="179640"/>
            <a:chOff x="5200200" y="3558600"/>
            <a:chExt cx="704520" cy="179640"/>
          </a:xfrm>
        </p:grpSpPr>
        <p:sp>
          <p:nvSpPr>
            <p:cNvPr id="1565" name="Rechteck 146"/>
            <p:cNvSpPr/>
            <p:nvPr/>
          </p:nvSpPr>
          <p:spPr>
            <a:xfrm rot="5400000">
              <a:off x="57258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566" name="Rechteck 147"/>
            <p:cNvSpPr/>
            <p:nvPr/>
          </p:nvSpPr>
          <p:spPr>
            <a:xfrm rot="5400000">
              <a:off x="5544360" y="3559320"/>
              <a:ext cx="179640" cy="17784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567" name="Rechteck 148"/>
            <p:cNvSpPr/>
            <p:nvPr/>
          </p:nvSpPr>
          <p:spPr>
            <a:xfrm rot="5400000">
              <a:off x="538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568" name="Rechteck 149"/>
            <p:cNvSpPr/>
            <p:nvPr/>
          </p:nvSpPr>
          <p:spPr>
            <a:xfrm rot="5400000">
              <a:off x="520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69" name="Textfeld 150"/>
              <p:cNvSpPr txBox="1"/>
              <p:nvPr/>
            </p:nvSpPr>
            <p:spPr>
              <a:xfrm>
                <a:off x="3292200" y="344700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0" name="Textfeld 151"/>
              <p:cNvSpPr txBox="1"/>
              <p:nvPr/>
            </p:nvSpPr>
            <p:spPr>
              <a:xfrm>
                <a:off x="4817520" y="3442680"/>
                <a:ext cx="4532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1" name="Textfeld 152"/>
              <p:cNvSpPr txBox="1"/>
              <p:nvPr/>
            </p:nvSpPr>
            <p:spPr>
              <a:xfrm>
                <a:off x="6464160" y="3433680"/>
                <a:ext cx="4726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1572" name="Gruppieren 157"/>
          <p:cNvGrpSpPr/>
          <p:nvPr/>
        </p:nvGrpSpPr>
        <p:grpSpPr>
          <a:xfrm>
            <a:off x="5282280" y="3962880"/>
            <a:ext cx="524160" cy="179280"/>
            <a:chOff x="5282280" y="3962880"/>
            <a:chExt cx="524160" cy="179280"/>
          </a:xfrm>
        </p:grpSpPr>
        <p:sp>
          <p:nvSpPr>
            <p:cNvPr id="1573" name="Rechteck 158"/>
            <p:cNvSpPr/>
            <p:nvPr/>
          </p:nvSpPr>
          <p:spPr>
            <a:xfrm rot="5400000">
              <a:off x="5627520" y="39632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574" name="Rechteck 159"/>
            <p:cNvSpPr/>
            <p:nvPr/>
          </p:nvSpPr>
          <p:spPr>
            <a:xfrm rot="5400000">
              <a:off x="546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575" name="Rechteck 160"/>
            <p:cNvSpPr/>
            <p:nvPr/>
          </p:nvSpPr>
          <p:spPr>
            <a:xfrm rot="5400000">
              <a:off x="528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576" name="Gruppieren 165"/>
          <p:cNvGrpSpPr/>
          <p:nvPr/>
        </p:nvGrpSpPr>
        <p:grpSpPr>
          <a:xfrm>
            <a:off x="2331360" y="4961880"/>
            <a:ext cx="524160" cy="179280"/>
            <a:chOff x="2331360" y="4961880"/>
            <a:chExt cx="524160" cy="179280"/>
          </a:xfrm>
        </p:grpSpPr>
        <p:sp>
          <p:nvSpPr>
            <p:cNvPr id="1577" name="Rechteck 166"/>
            <p:cNvSpPr/>
            <p:nvPr/>
          </p:nvSpPr>
          <p:spPr>
            <a:xfrm rot="5400000">
              <a:off x="2676600" y="4962240"/>
              <a:ext cx="178920" cy="1789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578" name="Rechteck 167"/>
            <p:cNvSpPr/>
            <p:nvPr/>
          </p:nvSpPr>
          <p:spPr>
            <a:xfrm rot="5400000">
              <a:off x="2511360" y="4961880"/>
              <a:ext cx="178920" cy="1789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579" name="Rechteck 168"/>
            <p:cNvSpPr/>
            <p:nvPr/>
          </p:nvSpPr>
          <p:spPr>
            <a:xfrm rot="5400000">
              <a:off x="2331360" y="4961880"/>
              <a:ext cx="178920" cy="1789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580" name="Gruppieren 169"/>
          <p:cNvGrpSpPr/>
          <p:nvPr/>
        </p:nvGrpSpPr>
        <p:grpSpPr>
          <a:xfrm>
            <a:off x="6961680" y="3962520"/>
            <a:ext cx="524160" cy="179280"/>
            <a:chOff x="6961680" y="3962520"/>
            <a:chExt cx="524160" cy="179280"/>
          </a:xfrm>
        </p:grpSpPr>
        <p:sp>
          <p:nvSpPr>
            <p:cNvPr id="1581" name="Rechteck 170"/>
            <p:cNvSpPr/>
            <p:nvPr/>
          </p:nvSpPr>
          <p:spPr>
            <a:xfrm rot="5400000">
              <a:off x="730692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582" name="Rechteck 171"/>
            <p:cNvSpPr/>
            <p:nvPr/>
          </p:nvSpPr>
          <p:spPr>
            <a:xfrm rot="5400000">
              <a:off x="714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583" name="Rechteck 172"/>
            <p:cNvSpPr/>
            <p:nvPr/>
          </p:nvSpPr>
          <p:spPr>
            <a:xfrm rot="5400000">
              <a:off x="696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584" name="Gruppieren 177"/>
          <p:cNvGrpSpPr/>
          <p:nvPr/>
        </p:nvGrpSpPr>
        <p:grpSpPr>
          <a:xfrm>
            <a:off x="2331360" y="5404320"/>
            <a:ext cx="524160" cy="179280"/>
            <a:chOff x="2331360" y="5404320"/>
            <a:chExt cx="524160" cy="179280"/>
          </a:xfrm>
        </p:grpSpPr>
        <p:sp>
          <p:nvSpPr>
            <p:cNvPr id="1585" name="Rechteck 178"/>
            <p:cNvSpPr/>
            <p:nvPr/>
          </p:nvSpPr>
          <p:spPr>
            <a:xfrm rot="5400000">
              <a:off x="2676600" y="5404680"/>
              <a:ext cx="178920" cy="1789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586" name="Rechteck 179"/>
            <p:cNvSpPr/>
            <p:nvPr/>
          </p:nvSpPr>
          <p:spPr>
            <a:xfrm rot="5400000">
              <a:off x="2511360" y="5404320"/>
              <a:ext cx="178920" cy="1789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587" name="Rechteck 180"/>
            <p:cNvSpPr/>
            <p:nvPr/>
          </p:nvSpPr>
          <p:spPr>
            <a:xfrm rot="5400000">
              <a:off x="2331360" y="5404320"/>
              <a:ext cx="178920" cy="1789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88" name="Textfeld 182"/>
              <p:cNvSpPr txBox="1"/>
              <p:nvPr/>
            </p:nvSpPr>
            <p:spPr>
              <a:xfrm>
                <a:off x="1893240" y="4776840"/>
                <a:ext cx="4550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9" name="Textfeld 183"/>
              <p:cNvSpPr txBox="1"/>
              <p:nvPr/>
            </p:nvSpPr>
            <p:spPr>
              <a:xfrm>
                <a:off x="4803840" y="3838680"/>
                <a:ext cx="4525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0" name="Textfeld 185"/>
              <p:cNvSpPr txBox="1"/>
              <p:nvPr/>
            </p:nvSpPr>
            <p:spPr>
              <a:xfrm>
                <a:off x="1873800" y="5219640"/>
                <a:ext cx="4629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1" name="Textfeld 186"/>
              <p:cNvSpPr txBox="1"/>
              <p:nvPr/>
            </p:nvSpPr>
            <p:spPr>
              <a:xfrm>
                <a:off x="6463080" y="3838680"/>
                <a:ext cx="4719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2" name="Textfeld 3"/>
              <p:cNvSpPr txBox="1"/>
              <p:nvPr/>
            </p:nvSpPr>
            <p:spPr>
              <a:xfrm>
                <a:off x="3220200" y="4321440"/>
                <a:ext cx="10548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lit/>
                          <m:nor/>
                        </m:rPr>
                        <a:rPr/>
                        <m:t> 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3" name="Textfeld 4"/>
              <p:cNvSpPr txBox="1"/>
              <p:nvPr/>
            </p:nvSpPr>
            <p:spPr>
              <a:xfrm>
                <a:off x="3231360" y="4806000"/>
                <a:ext cx="1049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lit/>
                          <m:nor/>
                        </m:rPr>
                        <a:rPr/>
                        <m:t> 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4" name="Textfeld 5"/>
              <p:cNvSpPr txBox="1"/>
              <p:nvPr/>
            </p:nvSpPr>
            <p:spPr>
              <a:xfrm>
                <a:off x="3231360" y="5248440"/>
                <a:ext cx="10548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lit/>
                          <m:nor/>
                        </m:rPr>
                        <a:rPr/>
                        <m:t> 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5" name="Textfeld 9"/>
              <p:cNvSpPr txBox="1"/>
              <p:nvPr/>
            </p:nvSpPr>
            <p:spPr>
              <a:xfrm>
                <a:off x="4793400" y="4340520"/>
                <a:ext cx="1049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lit/>
                          <m:nor/>
                        </m:rPr>
                        <a:rPr/>
                        <m:t> 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6" name="Textfeld 10"/>
              <p:cNvSpPr txBox="1"/>
              <p:nvPr/>
            </p:nvSpPr>
            <p:spPr>
              <a:xfrm>
                <a:off x="4793400" y="4799880"/>
                <a:ext cx="10443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lit/>
                          <m:nor/>
                        </m:rPr>
                        <a:rPr/>
                        <m:t> 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7" name="Textfeld 11"/>
              <p:cNvSpPr txBox="1"/>
              <p:nvPr/>
            </p:nvSpPr>
            <p:spPr>
              <a:xfrm>
                <a:off x="4794120" y="5252400"/>
                <a:ext cx="1049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lit/>
                          <m:nor/>
                        </m:rPr>
                        <a:rPr/>
                        <m:t> 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8" name="Textfeld 13"/>
              <p:cNvSpPr txBox="1"/>
              <p:nvPr/>
            </p:nvSpPr>
            <p:spPr>
              <a:xfrm>
                <a:off x="6353640" y="4340520"/>
                <a:ext cx="10659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lit/>
                          <m:nor/>
                        </m:rPr>
                        <a:rPr/>
                        <m:t> 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9" name="Textfeld 14"/>
              <p:cNvSpPr txBox="1"/>
              <p:nvPr/>
            </p:nvSpPr>
            <p:spPr>
              <a:xfrm>
                <a:off x="6343560" y="4791960"/>
                <a:ext cx="10609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lit/>
                          <m:nor/>
                        </m:rPr>
                        <a:rPr/>
                        <m:t> 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0" name="Textfeld 15"/>
              <p:cNvSpPr txBox="1"/>
              <p:nvPr/>
            </p:nvSpPr>
            <p:spPr>
              <a:xfrm>
                <a:off x="6351120" y="5260320"/>
                <a:ext cx="10659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lit/>
                          <m:nor/>
                        </m:rPr>
                        <a:rPr/>
                        <m:t> 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1601" name="Textfeld 6"/>
          <p:cNvSpPr/>
          <p:nvPr/>
        </p:nvSpPr>
        <p:spPr>
          <a:xfrm>
            <a:off x="1102680" y="2859840"/>
            <a:ext cx="2114640" cy="1454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grpSp>
        <p:nvGrpSpPr>
          <p:cNvPr id="1602" name="Gruppieren 58"/>
          <p:cNvGrpSpPr/>
          <p:nvPr/>
        </p:nvGrpSpPr>
        <p:grpSpPr>
          <a:xfrm>
            <a:off x="4445640" y="1883880"/>
            <a:ext cx="2556360" cy="710640"/>
            <a:chOff x="4445640" y="1883880"/>
            <a:chExt cx="2556360" cy="710640"/>
          </a:xfrm>
        </p:grpSpPr>
        <p:grpSp>
          <p:nvGrpSpPr>
            <p:cNvPr id="1603" name="Gruppieren 27"/>
            <p:cNvGrpSpPr/>
            <p:nvPr/>
          </p:nvGrpSpPr>
          <p:grpSpPr>
            <a:xfrm>
              <a:off x="4445640" y="1883880"/>
              <a:ext cx="524520" cy="710640"/>
              <a:chOff x="4445640" y="1883880"/>
              <a:chExt cx="524520" cy="710640"/>
            </a:xfrm>
          </p:grpSpPr>
          <p:sp>
            <p:nvSpPr>
              <p:cNvPr id="1604" name="Rechteck 40"/>
              <p:cNvSpPr/>
              <p:nvPr/>
            </p:nvSpPr>
            <p:spPr>
              <a:xfrm rot="5400000">
                <a:off x="4791240" y="1884240"/>
                <a:ext cx="178920" cy="17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1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1605" name="Rechteck 41"/>
              <p:cNvSpPr/>
              <p:nvPr/>
            </p:nvSpPr>
            <p:spPr>
              <a:xfrm rot="5400000">
                <a:off x="4625640" y="1883880"/>
                <a:ext cx="178920" cy="17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1606" name="Rechteck 42"/>
              <p:cNvSpPr/>
              <p:nvPr/>
            </p:nvSpPr>
            <p:spPr>
              <a:xfrm rot="5400000">
                <a:off x="4445640" y="1883880"/>
                <a:ext cx="178920" cy="17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1607" name="Rechteck 43"/>
              <p:cNvSpPr/>
              <p:nvPr/>
            </p:nvSpPr>
            <p:spPr>
              <a:xfrm rot="5400000">
                <a:off x="4791240" y="2064600"/>
                <a:ext cx="178920" cy="17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1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1608" name="Rechteck 44"/>
              <p:cNvSpPr/>
              <p:nvPr/>
            </p:nvSpPr>
            <p:spPr>
              <a:xfrm rot="5400000">
                <a:off x="4625640" y="2064240"/>
                <a:ext cx="178920" cy="17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1609" name="Rechteck 45"/>
              <p:cNvSpPr/>
              <p:nvPr/>
            </p:nvSpPr>
            <p:spPr>
              <a:xfrm rot="5400000">
                <a:off x="4445640" y="2064240"/>
                <a:ext cx="178920" cy="17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1610" name="Rechteck 46"/>
              <p:cNvSpPr/>
              <p:nvPr/>
            </p:nvSpPr>
            <p:spPr>
              <a:xfrm rot="5400000">
                <a:off x="4791240" y="2244600"/>
                <a:ext cx="178920" cy="17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1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1611" name="Rechteck 47"/>
              <p:cNvSpPr/>
              <p:nvPr/>
            </p:nvSpPr>
            <p:spPr>
              <a:xfrm rot="5400000">
                <a:off x="4625640" y="2244240"/>
                <a:ext cx="178920" cy="17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1612" name="Rechteck 48"/>
              <p:cNvSpPr/>
              <p:nvPr/>
            </p:nvSpPr>
            <p:spPr>
              <a:xfrm rot="5400000">
                <a:off x="4445640" y="2244240"/>
                <a:ext cx="178920" cy="17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1613" name="Rechteck 49"/>
              <p:cNvSpPr/>
              <p:nvPr/>
            </p:nvSpPr>
            <p:spPr>
              <a:xfrm rot="5400000">
                <a:off x="4791240" y="2415600"/>
                <a:ext cx="178920" cy="17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1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1614" name="Rechteck 50"/>
              <p:cNvSpPr/>
              <p:nvPr/>
            </p:nvSpPr>
            <p:spPr>
              <a:xfrm rot="5400000">
                <a:off x="4625640" y="2415240"/>
                <a:ext cx="178920" cy="17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1615" name="Rechteck 51"/>
              <p:cNvSpPr/>
              <p:nvPr/>
            </p:nvSpPr>
            <p:spPr>
              <a:xfrm rot="5400000">
                <a:off x="4445640" y="2415240"/>
                <a:ext cx="178920" cy="17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6" name="Textfeld 52"/>
                <p:cNvSpPr txBox="1"/>
                <p:nvPr/>
              </p:nvSpPr>
              <p:spPr>
                <a:xfrm>
                  <a:off x="5118480" y="2063880"/>
                  <a:ext cx="359640" cy="27576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/>
                </a:p>
              </p:txBody>
            </p:sp>
          </mc:Choice>
          <mc:Fallback xmlns:p15="http://schemas.microsoft.com/office/powerpoint/2012/main" xmlns:p14="http://schemas.microsoft.com/office/powerpoint/2010/main" xmlns=""/>
        </mc:AlternateContent>
        <p:sp>
          <p:nvSpPr>
            <p:cNvPr id="1617" name="Rechteck 53"/>
            <p:cNvSpPr/>
            <p:nvPr/>
          </p:nvSpPr>
          <p:spPr>
            <a:xfrm rot="5400000">
              <a:off x="6823080" y="21168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618" name="Rechteck 54"/>
            <p:cNvSpPr/>
            <p:nvPr/>
          </p:nvSpPr>
          <p:spPr>
            <a:xfrm rot="5400000">
              <a:off x="6657840" y="21164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619" name="Rechteck 55"/>
            <p:cNvSpPr/>
            <p:nvPr/>
          </p:nvSpPr>
          <p:spPr>
            <a:xfrm rot="5400000">
              <a:off x="6477840" y="21164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0" name="Textfeld 56"/>
                <p:cNvSpPr txBox="1"/>
                <p:nvPr/>
              </p:nvSpPr>
              <p:spPr>
                <a:xfrm>
                  <a:off x="5726160" y="2043360"/>
                  <a:ext cx="218520" cy="27576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endParaRPr/>
                </a:p>
              </p:txBody>
            </p:sp>
          </mc:Choice>
          <mc:Fallback xmlns:p15="http://schemas.microsoft.com/office/powerpoint/2012/main" xmlns:p14="http://schemas.microsoft.com/office/powerpoint/2010/main" xmlns=""/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1" name="Textfeld 57"/>
                <p:cNvSpPr txBox="1"/>
                <p:nvPr/>
              </p:nvSpPr>
              <p:spPr>
                <a:xfrm>
                  <a:off x="6117120" y="2004120"/>
                  <a:ext cx="427320" cy="36828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/>
                </a:p>
              </p:txBody>
            </p:sp>
          </mc:Choice>
          <mc:Fallback xmlns:p15="http://schemas.microsoft.com/office/powerpoint/2012/main" xmlns:p14="http://schemas.microsoft.com/office/powerpoint/2010/main" xmlns=""/>
        </mc:AlternateContent>
      </p:grpSp>
      <p:sp>
        <p:nvSpPr>
          <p:cNvPr id="1622" name="Textfeld 59"/>
          <p:cNvSpPr/>
          <p:nvPr/>
        </p:nvSpPr>
        <p:spPr>
          <a:xfrm>
            <a:off x="4209120" y="1696680"/>
            <a:ext cx="3089520" cy="1108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623" name="Textfeld 60"/>
          <p:cNvSpPr/>
          <p:nvPr/>
        </p:nvSpPr>
        <p:spPr>
          <a:xfrm>
            <a:off x="3689280" y="4399920"/>
            <a:ext cx="684000" cy="30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624" name="Textfeld 61"/>
          <p:cNvSpPr/>
          <p:nvPr/>
        </p:nvSpPr>
        <p:spPr>
          <a:xfrm>
            <a:off x="3705120" y="4877640"/>
            <a:ext cx="684000" cy="30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625" name="Textfeld 62"/>
          <p:cNvSpPr/>
          <p:nvPr/>
        </p:nvSpPr>
        <p:spPr>
          <a:xfrm>
            <a:off x="3716640" y="5313600"/>
            <a:ext cx="684000" cy="30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626" name="Textfeld 63"/>
          <p:cNvSpPr/>
          <p:nvPr/>
        </p:nvSpPr>
        <p:spPr>
          <a:xfrm>
            <a:off x="5273640" y="4442400"/>
            <a:ext cx="684000" cy="30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627" name="Textfeld 64"/>
          <p:cNvSpPr/>
          <p:nvPr/>
        </p:nvSpPr>
        <p:spPr>
          <a:xfrm>
            <a:off x="5257800" y="4866480"/>
            <a:ext cx="684000" cy="30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628" name="Textfeld 65"/>
          <p:cNvSpPr/>
          <p:nvPr/>
        </p:nvSpPr>
        <p:spPr>
          <a:xfrm>
            <a:off x="5257800" y="5325840"/>
            <a:ext cx="684000" cy="30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629" name="Textfeld 66"/>
          <p:cNvSpPr/>
          <p:nvPr/>
        </p:nvSpPr>
        <p:spPr>
          <a:xfrm>
            <a:off x="6857640" y="4399920"/>
            <a:ext cx="684000" cy="30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630" name="Textfeld 67"/>
          <p:cNvSpPr/>
          <p:nvPr/>
        </p:nvSpPr>
        <p:spPr>
          <a:xfrm>
            <a:off x="6815520" y="4850640"/>
            <a:ext cx="684000" cy="30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631" name="Textfeld 68"/>
          <p:cNvSpPr/>
          <p:nvPr/>
        </p:nvSpPr>
        <p:spPr>
          <a:xfrm>
            <a:off x="6857640" y="5313600"/>
            <a:ext cx="684000" cy="30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2" name="Textfeld 108"/>
              <p:cNvSpPr txBox="1"/>
              <p:nvPr/>
            </p:nvSpPr>
            <p:spPr>
              <a:xfrm>
                <a:off x="3220200" y="4321440"/>
                <a:ext cx="563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3" name="Textfeld 109"/>
              <p:cNvSpPr txBox="1"/>
              <p:nvPr/>
            </p:nvSpPr>
            <p:spPr>
              <a:xfrm>
                <a:off x="3231360" y="4806000"/>
                <a:ext cx="563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4" name="Textfeld 110"/>
              <p:cNvSpPr txBox="1"/>
              <p:nvPr/>
            </p:nvSpPr>
            <p:spPr>
              <a:xfrm>
                <a:off x="3231360" y="5248440"/>
                <a:ext cx="563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5" name="Textfeld 111"/>
              <p:cNvSpPr txBox="1"/>
              <p:nvPr/>
            </p:nvSpPr>
            <p:spPr>
              <a:xfrm>
                <a:off x="4793400" y="4340520"/>
                <a:ext cx="5580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6" name="Textfeld 112"/>
              <p:cNvSpPr txBox="1"/>
              <p:nvPr/>
            </p:nvSpPr>
            <p:spPr>
              <a:xfrm>
                <a:off x="4793400" y="4799880"/>
                <a:ext cx="5580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7" name="Textfeld 113"/>
              <p:cNvSpPr txBox="1"/>
              <p:nvPr/>
            </p:nvSpPr>
            <p:spPr>
              <a:xfrm>
                <a:off x="4794120" y="5252400"/>
                <a:ext cx="5580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8" name="Textfeld 114"/>
              <p:cNvSpPr txBox="1"/>
              <p:nvPr/>
            </p:nvSpPr>
            <p:spPr>
              <a:xfrm>
                <a:off x="6353640" y="4340520"/>
                <a:ext cx="5745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9" name="Textfeld 115"/>
              <p:cNvSpPr txBox="1"/>
              <p:nvPr/>
            </p:nvSpPr>
            <p:spPr>
              <a:xfrm>
                <a:off x="6343560" y="4791960"/>
                <a:ext cx="5745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0" name="Textfeld 116"/>
              <p:cNvSpPr txBox="1"/>
              <p:nvPr/>
            </p:nvSpPr>
            <p:spPr>
              <a:xfrm>
                <a:off x="6351120" y="5260320"/>
                <a:ext cx="5745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1641" name="Oval 120"/>
          <p:cNvSpPr/>
          <p:nvPr/>
        </p:nvSpPr>
        <p:spPr>
          <a:xfrm>
            <a:off x="4246200" y="4903560"/>
            <a:ext cx="178920" cy="1789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642" name="Oval 122"/>
          <p:cNvSpPr/>
          <p:nvPr/>
        </p:nvSpPr>
        <p:spPr>
          <a:xfrm>
            <a:off x="4151520" y="5288760"/>
            <a:ext cx="387360" cy="347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643" name="Oval 123"/>
          <p:cNvSpPr/>
          <p:nvPr/>
        </p:nvSpPr>
        <p:spPr>
          <a:xfrm>
            <a:off x="4246200" y="4496760"/>
            <a:ext cx="176040" cy="1479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644" name="Oval 124"/>
          <p:cNvSpPr/>
          <p:nvPr/>
        </p:nvSpPr>
        <p:spPr>
          <a:xfrm>
            <a:off x="5675400" y="5332320"/>
            <a:ext cx="277200" cy="22392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645" name="Oval 125"/>
          <p:cNvSpPr/>
          <p:nvPr/>
        </p:nvSpPr>
        <p:spPr>
          <a:xfrm>
            <a:off x="5765040" y="4534920"/>
            <a:ext cx="91800" cy="986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5560" rIns="90000" bIns="2556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646" name="Oval 126"/>
          <p:cNvSpPr/>
          <p:nvPr/>
        </p:nvSpPr>
        <p:spPr>
          <a:xfrm>
            <a:off x="5768280" y="4961520"/>
            <a:ext cx="91800" cy="986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5560" rIns="90000" bIns="2556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647" name="Oval 127"/>
          <p:cNvSpPr/>
          <p:nvPr/>
        </p:nvSpPr>
        <p:spPr>
          <a:xfrm>
            <a:off x="7224120" y="4370040"/>
            <a:ext cx="387360" cy="347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648" name="Oval 129"/>
          <p:cNvSpPr/>
          <p:nvPr/>
        </p:nvSpPr>
        <p:spPr>
          <a:xfrm>
            <a:off x="7372080" y="4984560"/>
            <a:ext cx="91800" cy="986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5560" rIns="90000" bIns="2556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649" name="Oval 130"/>
          <p:cNvSpPr/>
          <p:nvPr/>
        </p:nvSpPr>
        <p:spPr>
          <a:xfrm>
            <a:off x="7372080" y="5443920"/>
            <a:ext cx="91800" cy="986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5560" rIns="90000" bIns="2556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20" dur="10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23" dur="10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26" dur="10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29" dur="10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32" dur="10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35" dur="1000"/>
                                        <p:tgtEl>
                                          <p:spTgt spid="1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38" dur="10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41" dur="1000"/>
                                        <p:tgtEl>
                                          <p:spTgt spid="1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 additive="repl">
                                        <p:cTn id="44" dur="10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0" name="Tabelle 8"/>
          <p:cNvGraphicFramePr/>
          <p:nvPr/>
        </p:nvGraphicFramePr>
        <p:xfrm>
          <a:off x="1652400" y="3429000"/>
          <a:ext cx="6307200" cy="2251800"/>
        </p:xfrm>
        <a:graphic>
          <a:graphicData uri="http://schemas.openxmlformats.org/drawingml/2006/table">
            <a:tbl>
              <a:tblPr/>
              <a:tblGrid>
                <a:gridCol w="15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36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Self-Attention – Deep Dive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652" name="Gruppieren 156"/>
          <p:cNvGrpSpPr/>
          <p:nvPr/>
        </p:nvGrpSpPr>
        <p:grpSpPr>
          <a:xfrm>
            <a:off x="3850200" y="3963600"/>
            <a:ext cx="524160" cy="179280"/>
            <a:chOff x="3850200" y="3963600"/>
            <a:chExt cx="524160" cy="179280"/>
          </a:xfrm>
        </p:grpSpPr>
        <p:sp>
          <p:nvSpPr>
            <p:cNvPr id="1653" name="Rechteck 82"/>
            <p:cNvSpPr/>
            <p:nvPr/>
          </p:nvSpPr>
          <p:spPr>
            <a:xfrm rot="5400000">
              <a:off x="4195440" y="39639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654" name="Rechteck 83"/>
            <p:cNvSpPr/>
            <p:nvPr/>
          </p:nvSpPr>
          <p:spPr>
            <a:xfrm rot="5400000">
              <a:off x="403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655" name="Rechteck 84"/>
            <p:cNvSpPr/>
            <p:nvPr/>
          </p:nvSpPr>
          <p:spPr>
            <a:xfrm rot="5400000">
              <a:off x="3850200" y="3963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656" name="Gruppieren 155"/>
          <p:cNvGrpSpPr/>
          <p:nvPr/>
        </p:nvGrpSpPr>
        <p:grpSpPr>
          <a:xfrm>
            <a:off x="2331360" y="4517280"/>
            <a:ext cx="524160" cy="179280"/>
            <a:chOff x="2331360" y="4517280"/>
            <a:chExt cx="524160" cy="179280"/>
          </a:xfrm>
        </p:grpSpPr>
        <p:sp>
          <p:nvSpPr>
            <p:cNvPr id="1657" name="Rechteck 117"/>
            <p:cNvSpPr/>
            <p:nvPr/>
          </p:nvSpPr>
          <p:spPr>
            <a:xfrm rot="5400000">
              <a:off x="2676600" y="4517640"/>
              <a:ext cx="178920" cy="1789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658" name="Rechteck 118"/>
            <p:cNvSpPr/>
            <p:nvPr/>
          </p:nvSpPr>
          <p:spPr>
            <a:xfrm rot="5400000">
              <a:off x="2511360" y="4517280"/>
              <a:ext cx="178920" cy="1789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659" name="Rechteck 119"/>
            <p:cNvSpPr/>
            <p:nvPr/>
          </p:nvSpPr>
          <p:spPr>
            <a:xfrm rot="5400000">
              <a:off x="2331360" y="4517280"/>
              <a:ext cx="178920" cy="1789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60" name="Textfeld 121"/>
              <p:cNvSpPr txBox="1"/>
              <p:nvPr/>
            </p:nvSpPr>
            <p:spPr>
              <a:xfrm>
                <a:off x="1888200" y="4331520"/>
                <a:ext cx="4600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1" name="Textfeld 128"/>
              <p:cNvSpPr txBox="1"/>
              <p:nvPr/>
            </p:nvSpPr>
            <p:spPr>
              <a:xfrm>
                <a:off x="3292200" y="3838680"/>
                <a:ext cx="4579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1662" name="Gruppieren 135"/>
          <p:cNvGrpSpPr/>
          <p:nvPr/>
        </p:nvGrpSpPr>
        <p:grpSpPr>
          <a:xfrm>
            <a:off x="6865200" y="3558600"/>
            <a:ext cx="704160" cy="179280"/>
            <a:chOff x="6865200" y="3558600"/>
            <a:chExt cx="704160" cy="179280"/>
          </a:xfrm>
        </p:grpSpPr>
        <p:sp>
          <p:nvSpPr>
            <p:cNvPr id="1663" name="Rechteck 136"/>
            <p:cNvSpPr/>
            <p:nvPr/>
          </p:nvSpPr>
          <p:spPr>
            <a:xfrm rot="5400000">
              <a:off x="739044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664" name="Rechteck 137"/>
            <p:cNvSpPr/>
            <p:nvPr/>
          </p:nvSpPr>
          <p:spPr>
            <a:xfrm rot="5400000">
              <a:off x="721044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665" name="Rechteck 138"/>
            <p:cNvSpPr/>
            <p:nvPr/>
          </p:nvSpPr>
          <p:spPr>
            <a:xfrm rot="5400000">
              <a:off x="704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666" name="Rechteck 139"/>
            <p:cNvSpPr/>
            <p:nvPr/>
          </p:nvSpPr>
          <p:spPr>
            <a:xfrm rot="5400000">
              <a:off x="6865200" y="3558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667" name="Gruppieren 140"/>
          <p:cNvGrpSpPr/>
          <p:nvPr/>
        </p:nvGrpSpPr>
        <p:grpSpPr>
          <a:xfrm>
            <a:off x="3774600" y="3571920"/>
            <a:ext cx="704520" cy="179280"/>
            <a:chOff x="3774600" y="3571920"/>
            <a:chExt cx="704520" cy="179280"/>
          </a:xfrm>
        </p:grpSpPr>
        <p:sp>
          <p:nvSpPr>
            <p:cNvPr id="1668" name="Rechteck 141"/>
            <p:cNvSpPr/>
            <p:nvPr/>
          </p:nvSpPr>
          <p:spPr>
            <a:xfrm rot="5400000">
              <a:off x="43002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669" name="Rechteck 142"/>
            <p:cNvSpPr/>
            <p:nvPr/>
          </p:nvSpPr>
          <p:spPr>
            <a:xfrm rot="5400000">
              <a:off x="4120200" y="35722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670" name="Rechteck 143"/>
            <p:cNvSpPr/>
            <p:nvPr/>
          </p:nvSpPr>
          <p:spPr>
            <a:xfrm rot="5400000">
              <a:off x="395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671" name="Rechteck 144"/>
            <p:cNvSpPr/>
            <p:nvPr/>
          </p:nvSpPr>
          <p:spPr>
            <a:xfrm rot="5400000">
              <a:off x="3774600" y="3571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672" name="Gruppieren 145"/>
          <p:cNvGrpSpPr/>
          <p:nvPr/>
        </p:nvGrpSpPr>
        <p:grpSpPr>
          <a:xfrm>
            <a:off x="5200200" y="3558600"/>
            <a:ext cx="704520" cy="179640"/>
            <a:chOff x="5200200" y="3558600"/>
            <a:chExt cx="704520" cy="179640"/>
          </a:xfrm>
        </p:grpSpPr>
        <p:sp>
          <p:nvSpPr>
            <p:cNvPr id="1673" name="Rechteck 146"/>
            <p:cNvSpPr/>
            <p:nvPr/>
          </p:nvSpPr>
          <p:spPr>
            <a:xfrm rot="5400000">
              <a:off x="57258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674" name="Rechteck 147"/>
            <p:cNvSpPr/>
            <p:nvPr/>
          </p:nvSpPr>
          <p:spPr>
            <a:xfrm rot="5400000">
              <a:off x="5544360" y="3559320"/>
              <a:ext cx="179640" cy="17784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675" name="Rechteck 148"/>
            <p:cNvSpPr/>
            <p:nvPr/>
          </p:nvSpPr>
          <p:spPr>
            <a:xfrm rot="5400000">
              <a:off x="538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676" name="Rechteck 149"/>
            <p:cNvSpPr/>
            <p:nvPr/>
          </p:nvSpPr>
          <p:spPr>
            <a:xfrm rot="5400000">
              <a:off x="5200200" y="355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77" name="Textfeld 150"/>
              <p:cNvSpPr txBox="1"/>
              <p:nvPr/>
            </p:nvSpPr>
            <p:spPr>
              <a:xfrm>
                <a:off x="3292200" y="344700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8" name="Textfeld 151"/>
              <p:cNvSpPr txBox="1"/>
              <p:nvPr/>
            </p:nvSpPr>
            <p:spPr>
              <a:xfrm>
                <a:off x="4817520" y="3442680"/>
                <a:ext cx="4532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9" name="Textfeld 152"/>
              <p:cNvSpPr txBox="1"/>
              <p:nvPr/>
            </p:nvSpPr>
            <p:spPr>
              <a:xfrm>
                <a:off x="6464160" y="3433680"/>
                <a:ext cx="4726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1680" name="Gruppieren 157"/>
          <p:cNvGrpSpPr/>
          <p:nvPr/>
        </p:nvGrpSpPr>
        <p:grpSpPr>
          <a:xfrm>
            <a:off x="5282280" y="3962880"/>
            <a:ext cx="524160" cy="179280"/>
            <a:chOff x="5282280" y="3962880"/>
            <a:chExt cx="524160" cy="179280"/>
          </a:xfrm>
        </p:grpSpPr>
        <p:sp>
          <p:nvSpPr>
            <p:cNvPr id="1681" name="Rechteck 158"/>
            <p:cNvSpPr/>
            <p:nvPr/>
          </p:nvSpPr>
          <p:spPr>
            <a:xfrm rot="5400000">
              <a:off x="5627520" y="39632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682" name="Rechteck 159"/>
            <p:cNvSpPr/>
            <p:nvPr/>
          </p:nvSpPr>
          <p:spPr>
            <a:xfrm rot="5400000">
              <a:off x="546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683" name="Rechteck 160"/>
            <p:cNvSpPr/>
            <p:nvPr/>
          </p:nvSpPr>
          <p:spPr>
            <a:xfrm rot="5400000">
              <a:off x="528228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684" name="Gruppieren 165"/>
          <p:cNvGrpSpPr/>
          <p:nvPr/>
        </p:nvGrpSpPr>
        <p:grpSpPr>
          <a:xfrm>
            <a:off x="2331360" y="4961880"/>
            <a:ext cx="524160" cy="179280"/>
            <a:chOff x="2331360" y="4961880"/>
            <a:chExt cx="524160" cy="179280"/>
          </a:xfrm>
        </p:grpSpPr>
        <p:sp>
          <p:nvSpPr>
            <p:cNvPr id="1685" name="Rechteck 166"/>
            <p:cNvSpPr/>
            <p:nvPr/>
          </p:nvSpPr>
          <p:spPr>
            <a:xfrm rot="5400000">
              <a:off x="2676600" y="4962240"/>
              <a:ext cx="178920" cy="1789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686" name="Rechteck 167"/>
            <p:cNvSpPr/>
            <p:nvPr/>
          </p:nvSpPr>
          <p:spPr>
            <a:xfrm rot="5400000">
              <a:off x="2511360" y="4961880"/>
              <a:ext cx="178920" cy="1789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687" name="Rechteck 168"/>
            <p:cNvSpPr/>
            <p:nvPr/>
          </p:nvSpPr>
          <p:spPr>
            <a:xfrm rot="5400000">
              <a:off x="2331360" y="4961880"/>
              <a:ext cx="178920" cy="1789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688" name="Gruppieren 169"/>
          <p:cNvGrpSpPr/>
          <p:nvPr/>
        </p:nvGrpSpPr>
        <p:grpSpPr>
          <a:xfrm>
            <a:off x="6961680" y="3962520"/>
            <a:ext cx="524160" cy="179280"/>
            <a:chOff x="6961680" y="3962520"/>
            <a:chExt cx="524160" cy="179280"/>
          </a:xfrm>
        </p:grpSpPr>
        <p:sp>
          <p:nvSpPr>
            <p:cNvPr id="1689" name="Rechteck 170"/>
            <p:cNvSpPr/>
            <p:nvPr/>
          </p:nvSpPr>
          <p:spPr>
            <a:xfrm rot="5400000">
              <a:off x="7306920" y="3962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690" name="Rechteck 171"/>
            <p:cNvSpPr/>
            <p:nvPr/>
          </p:nvSpPr>
          <p:spPr>
            <a:xfrm rot="5400000">
              <a:off x="714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691" name="Rechteck 172"/>
            <p:cNvSpPr/>
            <p:nvPr/>
          </p:nvSpPr>
          <p:spPr>
            <a:xfrm rot="5400000">
              <a:off x="6961680" y="39625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692" name="Gruppieren 177"/>
          <p:cNvGrpSpPr/>
          <p:nvPr/>
        </p:nvGrpSpPr>
        <p:grpSpPr>
          <a:xfrm>
            <a:off x="2331360" y="5404320"/>
            <a:ext cx="524160" cy="179280"/>
            <a:chOff x="2331360" y="5404320"/>
            <a:chExt cx="524160" cy="179280"/>
          </a:xfrm>
        </p:grpSpPr>
        <p:sp>
          <p:nvSpPr>
            <p:cNvPr id="1693" name="Rechteck 178"/>
            <p:cNvSpPr/>
            <p:nvPr/>
          </p:nvSpPr>
          <p:spPr>
            <a:xfrm rot="5400000">
              <a:off x="2676600" y="5404680"/>
              <a:ext cx="178920" cy="1789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694" name="Rechteck 179"/>
            <p:cNvSpPr/>
            <p:nvPr/>
          </p:nvSpPr>
          <p:spPr>
            <a:xfrm rot="5400000">
              <a:off x="2511360" y="5404320"/>
              <a:ext cx="178920" cy="1789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695" name="Rechteck 180"/>
            <p:cNvSpPr/>
            <p:nvPr/>
          </p:nvSpPr>
          <p:spPr>
            <a:xfrm rot="5400000">
              <a:off x="2331360" y="5404320"/>
              <a:ext cx="178920" cy="1789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96" name="Textfeld 182"/>
              <p:cNvSpPr txBox="1"/>
              <p:nvPr/>
            </p:nvSpPr>
            <p:spPr>
              <a:xfrm>
                <a:off x="1893240" y="4776840"/>
                <a:ext cx="4550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7" name="Textfeld 183"/>
              <p:cNvSpPr txBox="1"/>
              <p:nvPr/>
            </p:nvSpPr>
            <p:spPr>
              <a:xfrm>
                <a:off x="4803840" y="3838680"/>
                <a:ext cx="4525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8" name="Textfeld 185"/>
              <p:cNvSpPr txBox="1"/>
              <p:nvPr/>
            </p:nvSpPr>
            <p:spPr>
              <a:xfrm>
                <a:off x="1873800" y="5219640"/>
                <a:ext cx="4629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9" name="Textfeld 186"/>
              <p:cNvSpPr txBox="1"/>
              <p:nvPr/>
            </p:nvSpPr>
            <p:spPr>
              <a:xfrm>
                <a:off x="6463080" y="3838680"/>
                <a:ext cx="47196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0" name="Textfeld 3"/>
              <p:cNvSpPr txBox="1"/>
              <p:nvPr/>
            </p:nvSpPr>
            <p:spPr>
              <a:xfrm>
                <a:off x="3220200" y="4321440"/>
                <a:ext cx="6958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1" name="Textfeld 4"/>
              <p:cNvSpPr txBox="1"/>
              <p:nvPr/>
            </p:nvSpPr>
            <p:spPr>
              <a:xfrm>
                <a:off x="3231360" y="4806000"/>
                <a:ext cx="6904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2" name="Textfeld 5"/>
              <p:cNvSpPr txBox="1"/>
              <p:nvPr/>
            </p:nvSpPr>
            <p:spPr>
              <a:xfrm>
                <a:off x="3231360" y="5248440"/>
                <a:ext cx="6958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3" name="Textfeld 9"/>
              <p:cNvSpPr txBox="1"/>
              <p:nvPr/>
            </p:nvSpPr>
            <p:spPr>
              <a:xfrm>
                <a:off x="4793400" y="4340520"/>
                <a:ext cx="6904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4" name="Textfeld 10"/>
              <p:cNvSpPr txBox="1"/>
              <p:nvPr/>
            </p:nvSpPr>
            <p:spPr>
              <a:xfrm>
                <a:off x="4793400" y="4799880"/>
                <a:ext cx="6904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5" name="Textfeld 11"/>
              <p:cNvSpPr txBox="1"/>
              <p:nvPr/>
            </p:nvSpPr>
            <p:spPr>
              <a:xfrm>
                <a:off x="4794120" y="5252400"/>
                <a:ext cx="6958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6" name="Textfeld 13"/>
              <p:cNvSpPr txBox="1"/>
              <p:nvPr/>
            </p:nvSpPr>
            <p:spPr>
              <a:xfrm>
                <a:off x="6353640" y="4340520"/>
                <a:ext cx="6958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7" name="Textfeld 14"/>
              <p:cNvSpPr txBox="1"/>
              <p:nvPr/>
            </p:nvSpPr>
            <p:spPr>
              <a:xfrm>
                <a:off x="6343560" y="4791960"/>
                <a:ext cx="6958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8" name="Textfeld 15"/>
              <p:cNvSpPr txBox="1"/>
              <p:nvPr/>
            </p:nvSpPr>
            <p:spPr>
              <a:xfrm>
                <a:off x="6351120" y="5260320"/>
                <a:ext cx="6958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1709" name="Textfeld 6"/>
          <p:cNvSpPr/>
          <p:nvPr/>
        </p:nvSpPr>
        <p:spPr>
          <a:xfrm>
            <a:off x="1102680" y="2859840"/>
            <a:ext cx="2114640" cy="14547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graphicFrame>
        <p:nvGraphicFramePr>
          <p:cNvPr id="1710" name="Tabelle 2"/>
          <p:cNvGraphicFramePr/>
          <p:nvPr/>
        </p:nvGraphicFramePr>
        <p:xfrm>
          <a:off x="1652400" y="5689080"/>
          <a:ext cx="6307200" cy="383400"/>
        </p:xfrm>
        <a:graphic>
          <a:graphicData uri="http://schemas.openxmlformats.org/drawingml/2006/table">
            <a:tbl>
              <a:tblPr/>
              <a:tblGrid>
                <a:gridCol w="15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3400"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800" b="0" strike="noStrike" spc="-1">
                        <a:solidFill>
                          <a:schemeClr val="dk1"/>
                        </a:solidFill>
                        <a:latin typeface="Aptos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11" name="Textfeld 7"/>
              <p:cNvSpPr txBox="1"/>
              <p:nvPr/>
            </p:nvSpPr>
            <p:spPr>
              <a:xfrm>
                <a:off x="2229120" y="5719680"/>
                <a:ext cx="535320" cy="3902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de-DE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1712" name="Gruppieren 12"/>
          <p:cNvGrpSpPr/>
          <p:nvPr/>
        </p:nvGrpSpPr>
        <p:grpSpPr>
          <a:xfrm>
            <a:off x="3885120" y="5808960"/>
            <a:ext cx="555480" cy="179280"/>
            <a:chOff x="3885120" y="5808960"/>
            <a:chExt cx="555480" cy="179280"/>
          </a:xfrm>
        </p:grpSpPr>
        <p:sp>
          <p:nvSpPr>
            <p:cNvPr id="1713" name="Rechteck 16"/>
            <p:cNvSpPr/>
            <p:nvPr/>
          </p:nvSpPr>
          <p:spPr>
            <a:xfrm rot="5400000">
              <a:off x="4245840" y="5793480"/>
              <a:ext cx="179280" cy="209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14" name="Rechteck 17"/>
            <p:cNvSpPr/>
            <p:nvPr/>
          </p:nvSpPr>
          <p:spPr>
            <a:xfrm rot="5400000">
              <a:off x="4065120" y="5808960"/>
              <a:ext cx="178920" cy="17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15" name="Rechteck 18"/>
            <p:cNvSpPr/>
            <p:nvPr/>
          </p:nvSpPr>
          <p:spPr>
            <a:xfrm rot="5400000">
              <a:off x="3885120" y="5808960"/>
              <a:ext cx="178920" cy="17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16" name="Textfeld 19"/>
              <p:cNvSpPr txBox="1"/>
              <p:nvPr/>
            </p:nvSpPr>
            <p:spPr>
              <a:xfrm>
                <a:off x="3327480" y="5684040"/>
                <a:ext cx="4438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1717" name="Gruppieren 20"/>
          <p:cNvGrpSpPr/>
          <p:nvPr/>
        </p:nvGrpSpPr>
        <p:grpSpPr>
          <a:xfrm>
            <a:off x="5317200" y="5808240"/>
            <a:ext cx="555480" cy="179280"/>
            <a:chOff x="5317200" y="5808240"/>
            <a:chExt cx="555480" cy="179280"/>
          </a:xfrm>
        </p:grpSpPr>
        <p:sp>
          <p:nvSpPr>
            <p:cNvPr id="1718" name="Rechteck 21"/>
            <p:cNvSpPr/>
            <p:nvPr/>
          </p:nvSpPr>
          <p:spPr>
            <a:xfrm rot="5400000">
              <a:off x="5677920" y="5792760"/>
              <a:ext cx="179280" cy="209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19" name="Rechteck 22"/>
            <p:cNvSpPr/>
            <p:nvPr/>
          </p:nvSpPr>
          <p:spPr>
            <a:xfrm rot="5400000">
              <a:off x="5497200" y="5808240"/>
              <a:ext cx="178920" cy="17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20" name="Rechteck 23"/>
            <p:cNvSpPr/>
            <p:nvPr/>
          </p:nvSpPr>
          <p:spPr>
            <a:xfrm rot="5400000">
              <a:off x="5317200" y="5808240"/>
              <a:ext cx="178920" cy="17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721" name="Gruppieren 24"/>
          <p:cNvGrpSpPr/>
          <p:nvPr/>
        </p:nvGrpSpPr>
        <p:grpSpPr>
          <a:xfrm>
            <a:off x="6996600" y="5807880"/>
            <a:ext cx="555480" cy="179280"/>
            <a:chOff x="6996600" y="5807880"/>
            <a:chExt cx="555480" cy="179280"/>
          </a:xfrm>
        </p:grpSpPr>
        <p:sp>
          <p:nvSpPr>
            <p:cNvPr id="1722" name="Rechteck 25"/>
            <p:cNvSpPr/>
            <p:nvPr/>
          </p:nvSpPr>
          <p:spPr>
            <a:xfrm rot="5400000">
              <a:off x="7357320" y="5792400"/>
              <a:ext cx="179280" cy="2098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23" name="Rechteck 26"/>
            <p:cNvSpPr/>
            <p:nvPr/>
          </p:nvSpPr>
          <p:spPr>
            <a:xfrm rot="5400000">
              <a:off x="7176600" y="5807880"/>
              <a:ext cx="178920" cy="17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24" name="Rechteck 27"/>
            <p:cNvSpPr/>
            <p:nvPr/>
          </p:nvSpPr>
          <p:spPr>
            <a:xfrm rot="5400000">
              <a:off x="6996600" y="5807880"/>
              <a:ext cx="178920" cy="1789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25" name="Textfeld 28"/>
              <p:cNvSpPr txBox="1"/>
              <p:nvPr/>
            </p:nvSpPr>
            <p:spPr>
              <a:xfrm>
                <a:off x="4839120" y="5684040"/>
                <a:ext cx="4384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6" name="Textfeld 29"/>
              <p:cNvSpPr txBox="1"/>
              <p:nvPr/>
            </p:nvSpPr>
            <p:spPr>
              <a:xfrm>
                <a:off x="6498000" y="5684040"/>
                <a:ext cx="4579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1727" name="Gruppieren 30"/>
          <p:cNvGrpSpPr/>
          <p:nvPr/>
        </p:nvGrpSpPr>
        <p:grpSpPr>
          <a:xfrm>
            <a:off x="4445640" y="1883880"/>
            <a:ext cx="2556360" cy="710640"/>
            <a:chOff x="4445640" y="1883880"/>
            <a:chExt cx="2556360" cy="710640"/>
          </a:xfrm>
        </p:grpSpPr>
        <p:grpSp>
          <p:nvGrpSpPr>
            <p:cNvPr id="1728" name="Gruppieren 31"/>
            <p:cNvGrpSpPr/>
            <p:nvPr/>
          </p:nvGrpSpPr>
          <p:grpSpPr>
            <a:xfrm>
              <a:off x="4445640" y="1883880"/>
              <a:ext cx="524520" cy="710640"/>
              <a:chOff x="4445640" y="1883880"/>
              <a:chExt cx="524520" cy="710640"/>
            </a:xfrm>
          </p:grpSpPr>
          <p:sp>
            <p:nvSpPr>
              <p:cNvPr id="1729" name="Rechteck 38"/>
              <p:cNvSpPr/>
              <p:nvPr/>
            </p:nvSpPr>
            <p:spPr>
              <a:xfrm rot="5400000">
                <a:off x="4791240" y="1884240"/>
                <a:ext cx="178920" cy="17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1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1730" name="Rechteck 39"/>
              <p:cNvSpPr/>
              <p:nvPr/>
            </p:nvSpPr>
            <p:spPr>
              <a:xfrm rot="5400000">
                <a:off x="4625640" y="1883880"/>
                <a:ext cx="178920" cy="17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1731" name="Rechteck 40"/>
              <p:cNvSpPr/>
              <p:nvPr/>
            </p:nvSpPr>
            <p:spPr>
              <a:xfrm rot="5400000">
                <a:off x="4445640" y="1883880"/>
                <a:ext cx="178920" cy="17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1732" name="Rechteck 41"/>
              <p:cNvSpPr/>
              <p:nvPr/>
            </p:nvSpPr>
            <p:spPr>
              <a:xfrm rot="5400000">
                <a:off x="4791240" y="2064600"/>
                <a:ext cx="178920" cy="17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1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1733" name="Rechteck 42"/>
              <p:cNvSpPr/>
              <p:nvPr/>
            </p:nvSpPr>
            <p:spPr>
              <a:xfrm rot="5400000">
                <a:off x="4625640" y="2064240"/>
                <a:ext cx="178920" cy="17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1734" name="Rechteck 43"/>
              <p:cNvSpPr/>
              <p:nvPr/>
            </p:nvSpPr>
            <p:spPr>
              <a:xfrm rot="5400000">
                <a:off x="4445640" y="2064240"/>
                <a:ext cx="178920" cy="17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1735" name="Rechteck 44"/>
              <p:cNvSpPr/>
              <p:nvPr/>
            </p:nvSpPr>
            <p:spPr>
              <a:xfrm rot="5400000">
                <a:off x="4791240" y="2244600"/>
                <a:ext cx="178920" cy="17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1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1736" name="Rechteck 45"/>
              <p:cNvSpPr/>
              <p:nvPr/>
            </p:nvSpPr>
            <p:spPr>
              <a:xfrm rot="5400000">
                <a:off x="4625640" y="2244240"/>
                <a:ext cx="178920" cy="17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1737" name="Rechteck 46"/>
              <p:cNvSpPr/>
              <p:nvPr/>
            </p:nvSpPr>
            <p:spPr>
              <a:xfrm rot="5400000">
                <a:off x="4445640" y="2244240"/>
                <a:ext cx="178920" cy="17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1738" name="Rechteck 47"/>
              <p:cNvSpPr/>
              <p:nvPr/>
            </p:nvSpPr>
            <p:spPr>
              <a:xfrm rot="5400000">
                <a:off x="4791240" y="2415600"/>
                <a:ext cx="178920" cy="17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1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1739" name="Rechteck 48"/>
              <p:cNvSpPr/>
              <p:nvPr/>
            </p:nvSpPr>
            <p:spPr>
              <a:xfrm rot="5400000">
                <a:off x="4625640" y="2415240"/>
                <a:ext cx="178920" cy="17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1740" name="Rechteck 49"/>
              <p:cNvSpPr/>
              <p:nvPr/>
            </p:nvSpPr>
            <p:spPr>
              <a:xfrm rot="5400000">
                <a:off x="4445640" y="2415240"/>
                <a:ext cx="178920" cy="1789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1" name="Textfeld 32"/>
                <p:cNvSpPr txBox="1"/>
                <p:nvPr/>
              </p:nvSpPr>
              <p:spPr>
                <a:xfrm>
                  <a:off x="5118480" y="2063880"/>
                  <a:ext cx="359640" cy="27576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/>
                </a:p>
              </p:txBody>
            </p:sp>
          </mc:Choice>
          <mc:Fallback xmlns:p15="http://schemas.microsoft.com/office/powerpoint/2012/main" xmlns:p14="http://schemas.microsoft.com/office/powerpoint/2010/main" xmlns=""/>
        </mc:AlternateContent>
        <p:sp>
          <p:nvSpPr>
            <p:cNvPr id="1742" name="Rechteck 33"/>
            <p:cNvSpPr/>
            <p:nvPr/>
          </p:nvSpPr>
          <p:spPr>
            <a:xfrm rot="5400000">
              <a:off x="6823080" y="21168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43" name="Rechteck 34"/>
            <p:cNvSpPr/>
            <p:nvPr/>
          </p:nvSpPr>
          <p:spPr>
            <a:xfrm rot="5400000">
              <a:off x="6657840" y="21164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44" name="Rechteck 35"/>
            <p:cNvSpPr/>
            <p:nvPr/>
          </p:nvSpPr>
          <p:spPr>
            <a:xfrm rot="5400000">
              <a:off x="6477840" y="21164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5" name="Textfeld 36"/>
                <p:cNvSpPr txBox="1"/>
                <p:nvPr/>
              </p:nvSpPr>
              <p:spPr>
                <a:xfrm>
                  <a:off x="5726160" y="2043360"/>
                  <a:ext cx="218520" cy="27576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:endParaRPr/>
                </a:p>
              </p:txBody>
            </p:sp>
          </mc:Choice>
          <mc:Fallback xmlns:p15="http://schemas.microsoft.com/office/powerpoint/2012/main" xmlns:p14="http://schemas.microsoft.com/office/powerpoint/2010/main" xmlns=""/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6" name="Textfeld 37"/>
                <p:cNvSpPr txBox="1"/>
                <p:nvPr/>
              </p:nvSpPr>
              <p:spPr>
                <a:xfrm>
                  <a:off x="6117120" y="2004120"/>
                  <a:ext cx="427320" cy="368280"/>
                </a:xfrm>
                <a:prstGeom prst="rect">
                  <a:avLst/>
                </a:prstGeom>
              </p:spPr>
              <p:txBody>
                <a:bodyPr/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/>
                </a:p>
              </p:txBody>
            </p:sp>
          </mc:Choice>
          <mc:Fallback xmlns:p15="http://schemas.microsoft.com/office/powerpoint/2012/main" xmlns:p14="http://schemas.microsoft.com/office/powerpoint/2010/main" xmlns=""/>
        </mc:AlternateContent>
      </p:grpSp>
      <p:sp>
        <p:nvSpPr>
          <p:cNvPr id="1747" name="Textfeld 50"/>
          <p:cNvSpPr/>
          <p:nvPr/>
        </p:nvSpPr>
        <p:spPr>
          <a:xfrm>
            <a:off x="4209120" y="1696680"/>
            <a:ext cx="3089520" cy="110808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grpSp>
        <p:nvGrpSpPr>
          <p:cNvPr id="1748" name="Gruppieren 64"/>
          <p:cNvGrpSpPr/>
          <p:nvPr/>
        </p:nvGrpSpPr>
        <p:grpSpPr>
          <a:xfrm>
            <a:off x="8168400" y="3611520"/>
            <a:ext cx="3627720" cy="2326680"/>
            <a:chOff x="8168400" y="3611520"/>
            <a:chExt cx="3627720" cy="2326680"/>
          </a:xfrm>
        </p:grpSpPr>
        <p:cxnSp>
          <p:nvCxnSpPr>
            <p:cNvPr id="1749" name="Gerade Verbindung mit Pfeil 51"/>
            <p:cNvCxnSpPr/>
            <p:nvPr/>
          </p:nvCxnSpPr>
          <p:spPr>
            <a:xfrm>
              <a:off x="8745120" y="5652000"/>
              <a:ext cx="2809800" cy="1080"/>
            </a:xfrm>
            <a:prstGeom prst="straightConnector1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</p:cxnSp>
        <p:cxnSp>
          <p:nvCxnSpPr>
            <p:cNvPr id="1750" name="Gerade Verbindung mit Pfeil 52"/>
            <p:cNvCxnSpPr/>
            <p:nvPr/>
          </p:nvCxnSpPr>
          <p:spPr>
            <a:xfrm flipV="1">
              <a:off x="8854560" y="4012560"/>
              <a:ext cx="1080" cy="1747440"/>
            </a:xfrm>
            <a:prstGeom prst="straightConnector1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</p:cxnSp>
        <p:sp>
          <p:nvSpPr>
            <p:cNvPr id="1751" name="Textfeld 53"/>
            <p:cNvSpPr/>
            <p:nvPr/>
          </p:nvSpPr>
          <p:spPr>
            <a:xfrm>
              <a:off x="11044800" y="5711040"/>
              <a:ext cx="751320" cy="22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de-DE" sz="900" b="0" strike="noStrike" spc="-1">
                  <a:solidFill>
                    <a:schemeClr val="dk1"/>
                  </a:solidFill>
                  <a:latin typeface="Aptos"/>
                </a:rPr>
                <a:t>Merkmal 2</a:t>
              </a:r>
              <a:endParaRPr lang="de-DE" sz="9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752" name="Textfeld 54"/>
            <p:cNvSpPr/>
            <p:nvPr/>
          </p:nvSpPr>
          <p:spPr>
            <a:xfrm>
              <a:off x="8168400" y="3851280"/>
              <a:ext cx="751320" cy="22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de-DE" sz="900" b="0" strike="noStrike" spc="-1">
                  <a:solidFill>
                    <a:schemeClr val="dk1"/>
                  </a:solidFill>
                  <a:latin typeface="Aptos"/>
                </a:rPr>
                <a:t>Merkmal 1</a:t>
              </a:r>
              <a:endParaRPr lang="de-DE" sz="9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  <p:pic>
          <p:nvPicPr>
            <p:cNvPr id="1753" name="Grafik 55" descr="Fabrik Silhouette"/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/>
          </p:blipFill>
          <p:spPr>
            <a:xfrm>
              <a:off x="9666720" y="3611520"/>
              <a:ext cx="322560" cy="315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54" name="Grafik 56" descr="Zu verkaufen Silhouette"/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/>
          </p:blipFill>
          <p:spPr>
            <a:xfrm>
              <a:off x="9884160" y="3806280"/>
              <a:ext cx="270720" cy="264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55" name="Grafik 57" descr="Palme Silhouette"/>
            <p:cNvPicPr/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/>
          </p:blipFill>
          <p:spPr>
            <a:xfrm>
              <a:off x="11067840" y="4931280"/>
              <a:ext cx="322560" cy="315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56" name="Grafik 58" descr="Blume Silhouette"/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/>
          </p:blipFill>
          <p:spPr>
            <a:xfrm>
              <a:off x="11315880" y="5110560"/>
              <a:ext cx="270720" cy="264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57" name="Grafik 59" descr="Laubbaum Silhouette"/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/>
          </p:blipFill>
          <p:spPr>
            <a:xfrm>
              <a:off x="11420280" y="4815000"/>
              <a:ext cx="333720" cy="326520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1758" name="Gerade Verbindung mit Pfeil 60"/>
            <p:cNvCxnSpPr/>
            <p:nvPr/>
          </p:nvCxnSpPr>
          <p:spPr>
            <a:xfrm flipV="1">
              <a:off x="8854560" y="4466880"/>
              <a:ext cx="1524240" cy="1186200"/>
            </a:xfrm>
            <a:prstGeom prst="straightConnector1">
              <a:avLst/>
            </a:prstGeom>
            <a:ln w="0">
              <a:solidFill>
                <a:srgbClr val="156082"/>
              </a:solidFill>
              <a:tailEnd type="triangle" w="med" len="med"/>
            </a:ln>
          </p:spPr>
        </p:cxnSp>
        <p:pic>
          <p:nvPicPr>
            <p:cNvPr id="1759" name="Grafik 61" descr="Parkszenerie Silhouette"/>
            <p:cNvPicPr/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/>
          </p:blipFill>
          <p:spPr>
            <a:xfrm>
              <a:off x="11174400" y="4298760"/>
              <a:ext cx="333720" cy="326520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1760" name="Gerade Verbindung mit Pfeil 62"/>
            <p:cNvCxnSpPr/>
            <p:nvPr/>
          </p:nvCxnSpPr>
          <p:spPr>
            <a:xfrm>
              <a:off x="10377720" y="4480200"/>
              <a:ext cx="797040" cy="26280"/>
            </a:xfrm>
            <a:prstGeom prst="straightConnector1">
              <a:avLst/>
            </a:prstGeom>
            <a:ln w="0">
              <a:solidFill>
                <a:srgbClr val="4EA72E"/>
              </a:solidFill>
              <a:prstDash val="sysDot"/>
              <a:tailEnd type="triangle" w="med" len="med"/>
            </a:ln>
          </p:spPr>
        </p:cxnSp>
        <p:pic>
          <p:nvPicPr>
            <p:cNvPr id="1761" name="Grafik 63" descr="Regenszenerie Silhouette"/>
            <p:cNvPicPr/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/>
          </p:blipFill>
          <p:spPr>
            <a:xfrm>
              <a:off x="11308680" y="3980160"/>
              <a:ext cx="270720" cy="2649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762" name="Grafik 66" descr="Warnung Silhouette"/>
          <p:cNvPicPr/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/>
        </p:blipFill>
        <p:spPr>
          <a:xfrm>
            <a:off x="10020240" y="5703120"/>
            <a:ext cx="423000" cy="423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Motivation &amp; Herkunft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chemeClr val="dk1"/>
                </a:solidFill>
                <a:latin typeface="Aptos"/>
              </a:rPr>
              <a:t>Entwicklung im Kontext von NLP: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chemeClr val="dk1"/>
                </a:solidFill>
                <a:latin typeface="Aptos"/>
              </a:rPr>
              <a:t>Übliche Modelle: RNN‘s, LSTM‘s, …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chemeClr val="dk1"/>
                </a:solidFill>
                <a:latin typeface="Aptos"/>
              </a:rPr>
              <a:t>endliche „Aufmerksamkeitsfenster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chemeClr val="dk1"/>
                </a:solidFill>
                <a:latin typeface="Aptos"/>
              </a:rPr>
              <a:t>Einführung von Attention als Baustein von Seq2SeqModellen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chemeClr val="dk1"/>
                </a:solidFill>
                <a:latin typeface="Aptos"/>
              </a:rPr>
              <a:t>Vorstellung des Transformers – </a:t>
            </a: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Attention is all you need</a:t>
            </a:r>
            <a:r>
              <a:rPr lang="de-DE" sz="2800" b="0" i="1" strike="noStrike" spc="-1" baseline="30000">
                <a:solidFill>
                  <a:schemeClr val="dk1"/>
                </a:solidFill>
                <a:latin typeface="Aptos"/>
              </a:rPr>
              <a:t>1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feld 3"/>
          <p:cNvSpPr/>
          <p:nvPr/>
        </p:nvSpPr>
        <p:spPr>
          <a:xfrm>
            <a:off x="387720" y="6273360"/>
            <a:ext cx="12153960" cy="5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600" b="0" i="1" strike="noStrike" spc="-1" baseline="30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</a:t>
            </a:r>
            <a:r>
              <a:rPr lang="de-DE" sz="1600" b="0" i="1" strike="noStrike" spc="-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Vaswani, A., Shazeer, N., Parmar, N., Uszkoreit, J., Jones, L., Gomez, A. N., Kaiser, L., &amp; Polosukhin, I. (2023).  Attention Is All You Need. 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lang="de-DE" sz="1600" b="0" i="1" strike="noStrike" spc="-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Abgerufen von https://arxiv.org/abs/1706.03762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Self-Attention – Deep Dive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764" name="Gruppieren 5"/>
          <p:cNvGrpSpPr/>
          <p:nvPr/>
        </p:nvGrpSpPr>
        <p:grpSpPr>
          <a:xfrm>
            <a:off x="2948040" y="2448000"/>
            <a:ext cx="524160" cy="711000"/>
            <a:chOff x="2948040" y="2448000"/>
            <a:chExt cx="524160" cy="711000"/>
          </a:xfrm>
        </p:grpSpPr>
        <p:sp>
          <p:nvSpPr>
            <p:cNvPr id="1765" name="Rechteck 6"/>
            <p:cNvSpPr/>
            <p:nvPr/>
          </p:nvSpPr>
          <p:spPr>
            <a:xfrm rot="5400000">
              <a:off x="3293280" y="24483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66" name="Rechteck 7"/>
            <p:cNvSpPr/>
            <p:nvPr/>
          </p:nvSpPr>
          <p:spPr>
            <a:xfrm rot="5400000">
              <a:off x="3128040" y="24480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67" name="Rechteck 8"/>
            <p:cNvSpPr/>
            <p:nvPr/>
          </p:nvSpPr>
          <p:spPr>
            <a:xfrm rot="5400000">
              <a:off x="2948040" y="24480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68" name="Rechteck 9"/>
            <p:cNvSpPr/>
            <p:nvPr/>
          </p:nvSpPr>
          <p:spPr>
            <a:xfrm rot="5400000">
              <a:off x="3293280" y="26287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69" name="Rechteck 10"/>
            <p:cNvSpPr/>
            <p:nvPr/>
          </p:nvSpPr>
          <p:spPr>
            <a:xfrm rot="5400000">
              <a:off x="3128040" y="26283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70" name="Rechteck 11"/>
            <p:cNvSpPr/>
            <p:nvPr/>
          </p:nvSpPr>
          <p:spPr>
            <a:xfrm rot="5400000">
              <a:off x="2948040" y="26283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71" name="Rechteck 12"/>
            <p:cNvSpPr/>
            <p:nvPr/>
          </p:nvSpPr>
          <p:spPr>
            <a:xfrm rot="5400000">
              <a:off x="3293280" y="28090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72" name="Rechteck 13"/>
            <p:cNvSpPr/>
            <p:nvPr/>
          </p:nvSpPr>
          <p:spPr>
            <a:xfrm rot="5400000">
              <a:off x="3128040" y="28087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73" name="Rechteck 14"/>
            <p:cNvSpPr/>
            <p:nvPr/>
          </p:nvSpPr>
          <p:spPr>
            <a:xfrm rot="5400000">
              <a:off x="2948040" y="28087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74" name="Rechteck 15"/>
            <p:cNvSpPr/>
            <p:nvPr/>
          </p:nvSpPr>
          <p:spPr>
            <a:xfrm rot="5400000">
              <a:off x="3293280" y="29800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75" name="Rechteck 16"/>
            <p:cNvSpPr/>
            <p:nvPr/>
          </p:nvSpPr>
          <p:spPr>
            <a:xfrm rot="5400000">
              <a:off x="3128040" y="29797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76" name="Rechteck 17"/>
            <p:cNvSpPr/>
            <p:nvPr/>
          </p:nvSpPr>
          <p:spPr>
            <a:xfrm rot="5400000">
              <a:off x="2948040" y="29797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777" name="Gruppieren 18"/>
          <p:cNvGrpSpPr/>
          <p:nvPr/>
        </p:nvGrpSpPr>
        <p:grpSpPr>
          <a:xfrm>
            <a:off x="2948040" y="3469680"/>
            <a:ext cx="524160" cy="711000"/>
            <a:chOff x="2948040" y="3469680"/>
            <a:chExt cx="524160" cy="711000"/>
          </a:xfrm>
        </p:grpSpPr>
        <p:sp>
          <p:nvSpPr>
            <p:cNvPr id="1778" name="Rechteck 19"/>
            <p:cNvSpPr/>
            <p:nvPr/>
          </p:nvSpPr>
          <p:spPr>
            <a:xfrm rot="5400000">
              <a:off x="3293280" y="34700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79" name="Rechteck 20"/>
            <p:cNvSpPr/>
            <p:nvPr/>
          </p:nvSpPr>
          <p:spPr>
            <a:xfrm rot="5400000">
              <a:off x="3128040" y="34696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80" name="Rechteck 21"/>
            <p:cNvSpPr/>
            <p:nvPr/>
          </p:nvSpPr>
          <p:spPr>
            <a:xfrm rot="5400000">
              <a:off x="2948040" y="34696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81" name="Rechteck 22"/>
            <p:cNvSpPr/>
            <p:nvPr/>
          </p:nvSpPr>
          <p:spPr>
            <a:xfrm rot="5400000">
              <a:off x="3293280" y="36504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82" name="Rechteck 23"/>
            <p:cNvSpPr/>
            <p:nvPr/>
          </p:nvSpPr>
          <p:spPr>
            <a:xfrm rot="5400000">
              <a:off x="3128040" y="36500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83" name="Rechteck 24"/>
            <p:cNvSpPr/>
            <p:nvPr/>
          </p:nvSpPr>
          <p:spPr>
            <a:xfrm rot="5400000">
              <a:off x="2948040" y="36500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84" name="Rechteck 25"/>
            <p:cNvSpPr/>
            <p:nvPr/>
          </p:nvSpPr>
          <p:spPr>
            <a:xfrm rot="5400000">
              <a:off x="3293280" y="38304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85" name="Rechteck 26"/>
            <p:cNvSpPr/>
            <p:nvPr/>
          </p:nvSpPr>
          <p:spPr>
            <a:xfrm rot="5400000">
              <a:off x="3128040" y="38300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86" name="Rechteck 27"/>
            <p:cNvSpPr/>
            <p:nvPr/>
          </p:nvSpPr>
          <p:spPr>
            <a:xfrm rot="5400000">
              <a:off x="2948040" y="38300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87" name="Rechteck 28"/>
            <p:cNvSpPr/>
            <p:nvPr/>
          </p:nvSpPr>
          <p:spPr>
            <a:xfrm rot="5400000">
              <a:off x="3293280" y="400176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88" name="Rechteck 29"/>
            <p:cNvSpPr/>
            <p:nvPr/>
          </p:nvSpPr>
          <p:spPr>
            <a:xfrm rot="5400000">
              <a:off x="3128040" y="40014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89" name="Rechteck 30"/>
            <p:cNvSpPr/>
            <p:nvPr/>
          </p:nvSpPr>
          <p:spPr>
            <a:xfrm rot="5400000">
              <a:off x="2948040" y="40014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790" name="Gruppieren 31"/>
          <p:cNvGrpSpPr/>
          <p:nvPr/>
        </p:nvGrpSpPr>
        <p:grpSpPr>
          <a:xfrm>
            <a:off x="2948040" y="4491000"/>
            <a:ext cx="524160" cy="711000"/>
            <a:chOff x="2948040" y="4491000"/>
            <a:chExt cx="524160" cy="711000"/>
          </a:xfrm>
        </p:grpSpPr>
        <p:sp>
          <p:nvSpPr>
            <p:cNvPr id="1791" name="Rechteck 32"/>
            <p:cNvSpPr/>
            <p:nvPr/>
          </p:nvSpPr>
          <p:spPr>
            <a:xfrm rot="5400000">
              <a:off x="3293280" y="449136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92" name="Rechteck 33"/>
            <p:cNvSpPr/>
            <p:nvPr/>
          </p:nvSpPr>
          <p:spPr>
            <a:xfrm rot="5400000">
              <a:off x="3128040" y="44910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93" name="Rechteck 34"/>
            <p:cNvSpPr/>
            <p:nvPr/>
          </p:nvSpPr>
          <p:spPr>
            <a:xfrm rot="5400000">
              <a:off x="2948040" y="44910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94" name="Rechteck 35"/>
            <p:cNvSpPr/>
            <p:nvPr/>
          </p:nvSpPr>
          <p:spPr>
            <a:xfrm rot="5400000">
              <a:off x="3293280" y="467172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95" name="Rechteck 36"/>
            <p:cNvSpPr/>
            <p:nvPr/>
          </p:nvSpPr>
          <p:spPr>
            <a:xfrm rot="5400000">
              <a:off x="3128040" y="467136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96" name="Rechteck 37"/>
            <p:cNvSpPr/>
            <p:nvPr/>
          </p:nvSpPr>
          <p:spPr>
            <a:xfrm rot="5400000">
              <a:off x="2948040" y="467136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97" name="Rechteck 38"/>
            <p:cNvSpPr/>
            <p:nvPr/>
          </p:nvSpPr>
          <p:spPr>
            <a:xfrm rot="5400000">
              <a:off x="3293280" y="48520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98" name="Rechteck 39"/>
            <p:cNvSpPr/>
            <p:nvPr/>
          </p:nvSpPr>
          <p:spPr>
            <a:xfrm rot="5400000">
              <a:off x="3128040" y="485172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799" name="Rechteck 40"/>
            <p:cNvSpPr/>
            <p:nvPr/>
          </p:nvSpPr>
          <p:spPr>
            <a:xfrm rot="5400000">
              <a:off x="2948040" y="485172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00" name="Rechteck 41"/>
            <p:cNvSpPr/>
            <p:nvPr/>
          </p:nvSpPr>
          <p:spPr>
            <a:xfrm rot="5400000">
              <a:off x="3293280" y="50230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01" name="Rechteck 42"/>
            <p:cNvSpPr/>
            <p:nvPr/>
          </p:nvSpPr>
          <p:spPr>
            <a:xfrm rot="5400000">
              <a:off x="3128040" y="502272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02" name="Rechteck 43"/>
            <p:cNvSpPr/>
            <p:nvPr/>
          </p:nvSpPr>
          <p:spPr>
            <a:xfrm rot="5400000">
              <a:off x="2948040" y="502272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03" name="Textfeld 44"/>
              <p:cNvSpPr txBox="1"/>
              <p:nvPr/>
            </p:nvSpPr>
            <p:spPr>
              <a:xfrm>
                <a:off x="3620880" y="2627280"/>
                <a:ext cx="365400" cy="29556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4" name="Textfeld 45"/>
              <p:cNvSpPr txBox="1"/>
              <p:nvPr/>
            </p:nvSpPr>
            <p:spPr>
              <a:xfrm>
                <a:off x="3620880" y="3659040"/>
                <a:ext cx="370800" cy="27576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5" name="Textfeld 46"/>
              <p:cNvSpPr txBox="1"/>
              <p:nvPr/>
            </p:nvSpPr>
            <p:spPr>
              <a:xfrm>
                <a:off x="3620880" y="4671000"/>
                <a:ext cx="359640" cy="27576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1806" name="Gruppieren 52"/>
          <p:cNvGrpSpPr/>
          <p:nvPr/>
        </p:nvGrpSpPr>
        <p:grpSpPr>
          <a:xfrm>
            <a:off x="1860840" y="2619000"/>
            <a:ext cx="704520" cy="179280"/>
            <a:chOff x="1860840" y="2619000"/>
            <a:chExt cx="704520" cy="179280"/>
          </a:xfrm>
        </p:grpSpPr>
        <p:sp>
          <p:nvSpPr>
            <p:cNvPr id="1807" name="Rechteck 53"/>
            <p:cNvSpPr/>
            <p:nvPr/>
          </p:nvSpPr>
          <p:spPr>
            <a:xfrm rot="5400000">
              <a:off x="2386440" y="26190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08" name="Rechteck 54"/>
            <p:cNvSpPr/>
            <p:nvPr/>
          </p:nvSpPr>
          <p:spPr>
            <a:xfrm rot="5400000">
              <a:off x="2206440" y="26193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09" name="Rechteck 55"/>
            <p:cNvSpPr/>
            <p:nvPr/>
          </p:nvSpPr>
          <p:spPr>
            <a:xfrm rot="5400000">
              <a:off x="2040840" y="26190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10" name="Rechteck 56"/>
            <p:cNvSpPr/>
            <p:nvPr/>
          </p:nvSpPr>
          <p:spPr>
            <a:xfrm rot="5400000">
              <a:off x="1860840" y="26190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811" name="Gruppieren 57"/>
          <p:cNvGrpSpPr/>
          <p:nvPr/>
        </p:nvGrpSpPr>
        <p:grpSpPr>
          <a:xfrm>
            <a:off x="1860840" y="2805480"/>
            <a:ext cx="704520" cy="179280"/>
            <a:chOff x="1860840" y="2805480"/>
            <a:chExt cx="704520" cy="179280"/>
          </a:xfrm>
        </p:grpSpPr>
        <p:sp>
          <p:nvSpPr>
            <p:cNvPr id="1812" name="Rechteck 58"/>
            <p:cNvSpPr/>
            <p:nvPr/>
          </p:nvSpPr>
          <p:spPr>
            <a:xfrm rot="5400000">
              <a:off x="2386440" y="28054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13" name="Rechteck 59"/>
            <p:cNvSpPr/>
            <p:nvPr/>
          </p:nvSpPr>
          <p:spPr>
            <a:xfrm rot="5400000">
              <a:off x="2206440" y="28058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14" name="Rechteck 60"/>
            <p:cNvSpPr/>
            <p:nvPr/>
          </p:nvSpPr>
          <p:spPr>
            <a:xfrm rot="5400000">
              <a:off x="2040840" y="28054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15" name="Rechteck 61"/>
            <p:cNvSpPr/>
            <p:nvPr/>
          </p:nvSpPr>
          <p:spPr>
            <a:xfrm rot="5400000">
              <a:off x="1860840" y="28054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16" name="Textfeld 64"/>
              <p:cNvSpPr txBox="1"/>
              <p:nvPr/>
            </p:nvSpPr>
            <p:spPr>
              <a:xfrm>
                <a:off x="2026800" y="2230920"/>
                <a:ext cx="3848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1817" name="Gruppieren 66"/>
          <p:cNvGrpSpPr/>
          <p:nvPr/>
        </p:nvGrpSpPr>
        <p:grpSpPr>
          <a:xfrm>
            <a:off x="1877400" y="3654720"/>
            <a:ext cx="704160" cy="179280"/>
            <a:chOff x="1877400" y="3654720"/>
            <a:chExt cx="704160" cy="179280"/>
          </a:xfrm>
        </p:grpSpPr>
        <p:sp>
          <p:nvSpPr>
            <p:cNvPr id="1818" name="Rechteck 67"/>
            <p:cNvSpPr/>
            <p:nvPr/>
          </p:nvSpPr>
          <p:spPr>
            <a:xfrm rot="5400000">
              <a:off x="2402640" y="36547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19" name="Rechteck 68"/>
            <p:cNvSpPr/>
            <p:nvPr/>
          </p:nvSpPr>
          <p:spPr>
            <a:xfrm rot="5400000">
              <a:off x="2222640" y="36550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20" name="Rechteck 69"/>
            <p:cNvSpPr/>
            <p:nvPr/>
          </p:nvSpPr>
          <p:spPr>
            <a:xfrm rot="5400000">
              <a:off x="2057400" y="36547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21" name="Rechteck 70"/>
            <p:cNvSpPr/>
            <p:nvPr/>
          </p:nvSpPr>
          <p:spPr>
            <a:xfrm rot="5400000">
              <a:off x="1877400" y="36547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822" name="Gruppieren 71"/>
          <p:cNvGrpSpPr/>
          <p:nvPr/>
        </p:nvGrpSpPr>
        <p:grpSpPr>
          <a:xfrm>
            <a:off x="1877400" y="3841200"/>
            <a:ext cx="704160" cy="179280"/>
            <a:chOff x="1877400" y="3841200"/>
            <a:chExt cx="704160" cy="179280"/>
          </a:xfrm>
        </p:grpSpPr>
        <p:sp>
          <p:nvSpPr>
            <p:cNvPr id="1823" name="Rechteck 72"/>
            <p:cNvSpPr/>
            <p:nvPr/>
          </p:nvSpPr>
          <p:spPr>
            <a:xfrm rot="5400000">
              <a:off x="2402640" y="38412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24" name="Rechteck 73"/>
            <p:cNvSpPr/>
            <p:nvPr/>
          </p:nvSpPr>
          <p:spPr>
            <a:xfrm rot="5400000">
              <a:off x="2222640" y="38415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25" name="Rechteck 74"/>
            <p:cNvSpPr/>
            <p:nvPr/>
          </p:nvSpPr>
          <p:spPr>
            <a:xfrm rot="5400000">
              <a:off x="2057400" y="38412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26" name="Rechteck 75"/>
            <p:cNvSpPr/>
            <p:nvPr/>
          </p:nvSpPr>
          <p:spPr>
            <a:xfrm rot="5400000">
              <a:off x="1877400" y="38412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27" name="Textfeld 76"/>
              <p:cNvSpPr txBox="1"/>
              <p:nvPr/>
            </p:nvSpPr>
            <p:spPr>
              <a:xfrm>
                <a:off x="2043360" y="3275280"/>
                <a:ext cx="3848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1828" name="Gruppieren 77"/>
          <p:cNvGrpSpPr/>
          <p:nvPr/>
        </p:nvGrpSpPr>
        <p:grpSpPr>
          <a:xfrm>
            <a:off x="1882800" y="4696560"/>
            <a:ext cx="704160" cy="179280"/>
            <a:chOff x="1882800" y="4696560"/>
            <a:chExt cx="704160" cy="179280"/>
          </a:xfrm>
        </p:grpSpPr>
        <p:sp>
          <p:nvSpPr>
            <p:cNvPr id="1829" name="Rechteck 78"/>
            <p:cNvSpPr/>
            <p:nvPr/>
          </p:nvSpPr>
          <p:spPr>
            <a:xfrm rot="5400000">
              <a:off x="2408040" y="46965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30" name="Rechteck 79"/>
            <p:cNvSpPr/>
            <p:nvPr/>
          </p:nvSpPr>
          <p:spPr>
            <a:xfrm rot="5400000">
              <a:off x="2228040" y="46969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31" name="Rechteck 80"/>
            <p:cNvSpPr/>
            <p:nvPr/>
          </p:nvSpPr>
          <p:spPr>
            <a:xfrm rot="5400000">
              <a:off x="2062800" y="46965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32" name="Rechteck 81"/>
            <p:cNvSpPr/>
            <p:nvPr/>
          </p:nvSpPr>
          <p:spPr>
            <a:xfrm rot="5400000">
              <a:off x="1882800" y="46965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833" name="Gruppieren 82"/>
          <p:cNvGrpSpPr/>
          <p:nvPr/>
        </p:nvGrpSpPr>
        <p:grpSpPr>
          <a:xfrm>
            <a:off x="1882800" y="4883040"/>
            <a:ext cx="704160" cy="179280"/>
            <a:chOff x="1882800" y="4883040"/>
            <a:chExt cx="704160" cy="179280"/>
          </a:xfrm>
        </p:grpSpPr>
        <p:sp>
          <p:nvSpPr>
            <p:cNvPr id="1834" name="Rechteck 83"/>
            <p:cNvSpPr/>
            <p:nvPr/>
          </p:nvSpPr>
          <p:spPr>
            <a:xfrm rot="5400000">
              <a:off x="2408040" y="48830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35" name="Rechteck 84"/>
            <p:cNvSpPr/>
            <p:nvPr/>
          </p:nvSpPr>
          <p:spPr>
            <a:xfrm rot="5400000">
              <a:off x="2228040" y="48834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36" name="Rechteck 85"/>
            <p:cNvSpPr/>
            <p:nvPr/>
          </p:nvSpPr>
          <p:spPr>
            <a:xfrm rot="5400000">
              <a:off x="2062800" y="48830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37" name="Rechteck 86"/>
            <p:cNvSpPr/>
            <p:nvPr/>
          </p:nvSpPr>
          <p:spPr>
            <a:xfrm rot="5400000">
              <a:off x="1882800" y="48830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38" name="Textfeld 87"/>
              <p:cNvSpPr txBox="1"/>
              <p:nvPr/>
            </p:nvSpPr>
            <p:spPr>
              <a:xfrm>
                <a:off x="2048760" y="4316760"/>
                <a:ext cx="3848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9" name="Textfeld 88"/>
              <p:cNvSpPr txBox="1"/>
              <p:nvPr/>
            </p:nvSpPr>
            <p:spPr>
              <a:xfrm>
                <a:off x="2565360" y="2605320"/>
                <a:ext cx="3952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0" name="Textfeld 89"/>
              <p:cNvSpPr txBox="1"/>
              <p:nvPr/>
            </p:nvSpPr>
            <p:spPr>
              <a:xfrm>
                <a:off x="2565360" y="3640680"/>
                <a:ext cx="3952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1" name="Textfeld 90"/>
              <p:cNvSpPr txBox="1"/>
              <p:nvPr/>
            </p:nvSpPr>
            <p:spPr>
              <a:xfrm>
                <a:off x="2565360" y="4676400"/>
                <a:ext cx="3952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1842" name="Gruppieren 98"/>
          <p:cNvGrpSpPr/>
          <p:nvPr/>
        </p:nvGrpSpPr>
        <p:grpSpPr>
          <a:xfrm>
            <a:off x="4773240" y="2609640"/>
            <a:ext cx="524160" cy="359640"/>
            <a:chOff x="4773240" y="2609640"/>
            <a:chExt cx="524160" cy="359640"/>
          </a:xfrm>
        </p:grpSpPr>
        <p:sp>
          <p:nvSpPr>
            <p:cNvPr id="1843" name="Rechteck 92"/>
            <p:cNvSpPr/>
            <p:nvPr/>
          </p:nvSpPr>
          <p:spPr>
            <a:xfrm rot="5400000">
              <a:off x="5118480" y="26100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44" name="Rechteck 93"/>
            <p:cNvSpPr/>
            <p:nvPr/>
          </p:nvSpPr>
          <p:spPr>
            <a:xfrm rot="5400000">
              <a:off x="4953240" y="26096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45" name="Rechteck 94"/>
            <p:cNvSpPr/>
            <p:nvPr/>
          </p:nvSpPr>
          <p:spPr>
            <a:xfrm rot="5400000">
              <a:off x="4773240" y="26096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46" name="Rechteck 95"/>
            <p:cNvSpPr/>
            <p:nvPr/>
          </p:nvSpPr>
          <p:spPr>
            <a:xfrm rot="5400000">
              <a:off x="5118480" y="27903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47" name="Rechteck 96"/>
            <p:cNvSpPr/>
            <p:nvPr/>
          </p:nvSpPr>
          <p:spPr>
            <a:xfrm rot="5400000">
              <a:off x="4953240" y="27900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48" name="Rechteck 97"/>
            <p:cNvSpPr/>
            <p:nvPr/>
          </p:nvSpPr>
          <p:spPr>
            <a:xfrm rot="5400000">
              <a:off x="4773240" y="27900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849" name="Gruppieren 105"/>
          <p:cNvGrpSpPr/>
          <p:nvPr/>
        </p:nvGrpSpPr>
        <p:grpSpPr>
          <a:xfrm>
            <a:off x="4773240" y="3660840"/>
            <a:ext cx="524160" cy="359640"/>
            <a:chOff x="4773240" y="3660840"/>
            <a:chExt cx="524160" cy="359640"/>
          </a:xfrm>
        </p:grpSpPr>
        <p:sp>
          <p:nvSpPr>
            <p:cNvPr id="1850" name="Rechteck 99"/>
            <p:cNvSpPr/>
            <p:nvPr/>
          </p:nvSpPr>
          <p:spPr>
            <a:xfrm rot="5400000">
              <a:off x="5118480" y="36612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51" name="Rechteck 100"/>
            <p:cNvSpPr/>
            <p:nvPr/>
          </p:nvSpPr>
          <p:spPr>
            <a:xfrm rot="5400000">
              <a:off x="4953240" y="36608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52" name="Rechteck 101"/>
            <p:cNvSpPr/>
            <p:nvPr/>
          </p:nvSpPr>
          <p:spPr>
            <a:xfrm rot="5400000">
              <a:off x="4773240" y="36608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53" name="Rechteck 102"/>
            <p:cNvSpPr/>
            <p:nvPr/>
          </p:nvSpPr>
          <p:spPr>
            <a:xfrm rot="5400000">
              <a:off x="5118480" y="384156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54" name="Rechteck 103"/>
            <p:cNvSpPr/>
            <p:nvPr/>
          </p:nvSpPr>
          <p:spPr>
            <a:xfrm rot="5400000">
              <a:off x="4953240" y="38412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55" name="Rechteck 104"/>
            <p:cNvSpPr/>
            <p:nvPr/>
          </p:nvSpPr>
          <p:spPr>
            <a:xfrm rot="5400000">
              <a:off x="4773240" y="38412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856" name="Gruppieren 112"/>
          <p:cNvGrpSpPr/>
          <p:nvPr/>
        </p:nvGrpSpPr>
        <p:grpSpPr>
          <a:xfrm>
            <a:off x="4773240" y="4671000"/>
            <a:ext cx="524160" cy="359640"/>
            <a:chOff x="4773240" y="4671000"/>
            <a:chExt cx="524160" cy="359640"/>
          </a:xfrm>
        </p:grpSpPr>
        <p:sp>
          <p:nvSpPr>
            <p:cNvPr id="1857" name="Rechteck 106"/>
            <p:cNvSpPr/>
            <p:nvPr/>
          </p:nvSpPr>
          <p:spPr>
            <a:xfrm rot="5400000">
              <a:off x="5118480" y="467136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58" name="Rechteck 107"/>
            <p:cNvSpPr/>
            <p:nvPr/>
          </p:nvSpPr>
          <p:spPr>
            <a:xfrm rot="5400000">
              <a:off x="4953240" y="46710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59" name="Rechteck 108"/>
            <p:cNvSpPr/>
            <p:nvPr/>
          </p:nvSpPr>
          <p:spPr>
            <a:xfrm rot="5400000">
              <a:off x="4773240" y="46710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60" name="Rechteck 109"/>
            <p:cNvSpPr/>
            <p:nvPr/>
          </p:nvSpPr>
          <p:spPr>
            <a:xfrm rot="5400000">
              <a:off x="5118480" y="485172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61" name="Rechteck 110"/>
            <p:cNvSpPr/>
            <p:nvPr/>
          </p:nvSpPr>
          <p:spPr>
            <a:xfrm rot="5400000">
              <a:off x="4953240" y="485136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62" name="Rechteck 111"/>
            <p:cNvSpPr/>
            <p:nvPr/>
          </p:nvSpPr>
          <p:spPr>
            <a:xfrm rot="5400000">
              <a:off x="4773240" y="485136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63" name="Textfeld 113"/>
              <p:cNvSpPr txBox="1"/>
              <p:nvPr/>
            </p:nvSpPr>
            <p:spPr>
              <a:xfrm>
                <a:off x="4097160" y="2600280"/>
                <a:ext cx="403200" cy="36828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4" name="Textfeld 114"/>
              <p:cNvSpPr txBox="1"/>
              <p:nvPr/>
            </p:nvSpPr>
            <p:spPr>
              <a:xfrm>
                <a:off x="4097160" y="3659040"/>
                <a:ext cx="403200" cy="36828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5" name="Textfeld 115"/>
              <p:cNvSpPr txBox="1"/>
              <p:nvPr/>
            </p:nvSpPr>
            <p:spPr>
              <a:xfrm>
                <a:off x="4097160" y="4690080"/>
                <a:ext cx="403200" cy="36828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6" name="Textfeld 116"/>
              <p:cNvSpPr txBox="1"/>
              <p:nvPr/>
            </p:nvSpPr>
            <p:spPr>
              <a:xfrm>
                <a:off x="4822560" y="2230920"/>
                <a:ext cx="392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7" name="Textfeld 117"/>
              <p:cNvSpPr txBox="1"/>
              <p:nvPr/>
            </p:nvSpPr>
            <p:spPr>
              <a:xfrm>
                <a:off x="4822560" y="3280320"/>
                <a:ext cx="39888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8" name="Textfeld 118"/>
              <p:cNvSpPr txBox="1"/>
              <p:nvPr/>
            </p:nvSpPr>
            <p:spPr>
              <a:xfrm>
                <a:off x="4822560" y="4296240"/>
                <a:ext cx="392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9" name="Textfeld 119"/>
              <p:cNvSpPr txBox="1"/>
              <p:nvPr/>
            </p:nvSpPr>
            <p:spPr>
              <a:xfrm>
                <a:off x="6317280" y="3659040"/>
                <a:ext cx="2775960" cy="6710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1870" name="Textfeld 123"/>
          <p:cNvSpPr/>
          <p:nvPr/>
        </p:nvSpPr>
        <p:spPr>
          <a:xfrm>
            <a:off x="6284520" y="4316040"/>
            <a:ext cx="290664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400" b="0" i="1" strike="noStrike" spc="-1">
                <a:solidFill>
                  <a:schemeClr val="dk1"/>
                </a:solidFill>
                <a:latin typeface="Aptos"/>
              </a:rPr>
              <a:t>(Scaled-Dot-Product) Self-Attention</a:t>
            </a:r>
            <a:endParaRPr lang="de-DE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1" name="Geschweifte Klammer rechts 3"/>
          <p:cNvSpPr/>
          <p:nvPr/>
        </p:nvSpPr>
        <p:spPr>
          <a:xfrm>
            <a:off x="5230080" y="2230920"/>
            <a:ext cx="1061280" cy="315504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E9713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872" name="Textfeld 47"/>
          <p:cNvSpPr/>
          <p:nvPr/>
        </p:nvSpPr>
        <p:spPr>
          <a:xfrm>
            <a:off x="9453240" y="3305160"/>
            <a:ext cx="203688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i="1" strike="noStrike" spc="-1">
                <a:solidFill>
                  <a:schemeClr val="dk1"/>
                </a:solidFill>
                <a:latin typeface="Aptos"/>
              </a:rPr>
              <a:t>Cross-Attention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lang="de-DE" sz="1800" b="0" i="1" strike="noStrike" spc="-1">
                <a:solidFill>
                  <a:schemeClr val="dk1"/>
                </a:solidFill>
                <a:latin typeface="Aptos"/>
              </a:rPr>
              <a:t>Sparse Attention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lang="de-DE" sz="1800" b="0" i="1" strike="noStrike" spc="-1">
                <a:solidFill>
                  <a:schemeClr val="dk1"/>
                </a:solidFill>
                <a:latin typeface="Aptos"/>
              </a:rPr>
              <a:t>Co-Attention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lang="de-DE" sz="1800" b="0" i="1" strike="noStrike" spc="-1">
                <a:solidFill>
                  <a:schemeClr val="dk1"/>
                </a:solidFill>
                <a:latin typeface="Aptos"/>
              </a:rPr>
              <a:t>…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PlaceHolder 1"/>
          <p:cNvSpPr>
            <a:spLocks noGrp="1"/>
          </p:cNvSpPr>
          <p:nvPr>
            <p:ph type="title"/>
          </p:nvPr>
        </p:nvSpPr>
        <p:spPr>
          <a:xfrm>
            <a:off x="838080" y="27662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Multihead Self-Attention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Multihead-Self-Attention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875" name="Gruppieren 5"/>
          <p:cNvGrpSpPr/>
          <p:nvPr/>
        </p:nvGrpSpPr>
        <p:grpSpPr>
          <a:xfrm>
            <a:off x="3017160" y="4192560"/>
            <a:ext cx="524160" cy="710640"/>
            <a:chOff x="3017160" y="4192560"/>
            <a:chExt cx="524160" cy="710640"/>
          </a:xfrm>
        </p:grpSpPr>
        <p:sp>
          <p:nvSpPr>
            <p:cNvPr id="1876" name="Rechteck 6"/>
            <p:cNvSpPr/>
            <p:nvPr/>
          </p:nvSpPr>
          <p:spPr>
            <a:xfrm rot="5400000">
              <a:off x="3362400" y="41929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77" name="Rechteck 7"/>
            <p:cNvSpPr/>
            <p:nvPr/>
          </p:nvSpPr>
          <p:spPr>
            <a:xfrm rot="5400000">
              <a:off x="3197160" y="41925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78" name="Rechteck 8"/>
            <p:cNvSpPr/>
            <p:nvPr/>
          </p:nvSpPr>
          <p:spPr>
            <a:xfrm rot="5400000">
              <a:off x="3017160" y="41925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79" name="Rechteck 9"/>
            <p:cNvSpPr/>
            <p:nvPr/>
          </p:nvSpPr>
          <p:spPr>
            <a:xfrm rot="5400000">
              <a:off x="3362400" y="43732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80" name="Rechteck 10"/>
            <p:cNvSpPr/>
            <p:nvPr/>
          </p:nvSpPr>
          <p:spPr>
            <a:xfrm rot="5400000">
              <a:off x="3197160" y="43729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81" name="Rechteck 11"/>
            <p:cNvSpPr/>
            <p:nvPr/>
          </p:nvSpPr>
          <p:spPr>
            <a:xfrm rot="5400000">
              <a:off x="3017160" y="43729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82" name="Rechteck 12"/>
            <p:cNvSpPr/>
            <p:nvPr/>
          </p:nvSpPr>
          <p:spPr>
            <a:xfrm rot="5400000">
              <a:off x="3362400" y="45532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83" name="Rechteck 13"/>
            <p:cNvSpPr/>
            <p:nvPr/>
          </p:nvSpPr>
          <p:spPr>
            <a:xfrm rot="5400000">
              <a:off x="3197160" y="45529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84" name="Rechteck 14"/>
            <p:cNvSpPr/>
            <p:nvPr/>
          </p:nvSpPr>
          <p:spPr>
            <a:xfrm rot="5400000">
              <a:off x="3017160" y="45529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85" name="Rechteck 15"/>
            <p:cNvSpPr/>
            <p:nvPr/>
          </p:nvSpPr>
          <p:spPr>
            <a:xfrm rot="5400000">
              <a:off x="3362400" y="47242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86" name="Rechteck 16"/>
            <p:cNvSpPr/>
            <p:nvPr/>
          </p:nvSpPr>
          <p:spPr>
            <a:xfrm rot="5400000">
              <a:off x="3197160" y="47239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87" name="Rechteck 17"/>
            <p:cNvSpPr/>
            <p:nvPr/>
          </p:nvSpPr>
          <p:spPr>
            <a:xfrm rot="5400000">
              <a:off x="3017160" y="47239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88" name="Textfeld 44"/>
              <p:cNvSpPr txBox="1"/>
              <p:nvPr/>
            </p:nvSpPr>
            <p:spPr>
              <a:xfrm>
                <a:off x="3349440" y="3904560"/>
                <a:ext cx="236520" cy="1908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1889" name="Gruppieren 66"/>
          <p:cNvGrpSpPr/>
          <p:nvPr/>
        </p:nvGrpSpPr>
        <p:grpSpPr>
          <a:xfrm>
            <a:off x="1690560" y="4371840"/>
            <a:ext cx="704160" cy="179280"/>
            <a:chOff x="1690560" y="4371840"/>
            <a:chExt cx="704160" cy="179280"/>
          </a:xfrm>
        </p:grpSpPr>
        <p:sp>
          <p:nvSpPr>
            <p:cNvPr id="1890" name="Rechteck 67"/>
            <p:cNvSpPr/>
            <p:nvPr/>
          </p:nvSpPr>
          <p:spPr>
            <a:xfrm rot="5400000">
              <a:off x="2215800" y="43718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91" name="Rechteck 68"/>
            <p:cNvSpPr/>
            <p:nvPr/>
          </p:nvSpPr>
          <p:spPr>
            <a:xfrm rot="5400000">
              <a:off x="2035800" y="43722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92" name="Rechteck 69"/>
            <p:cNvSpPr/>
            <p:nvPr/>
          </p:nvSpPr>
          <p:spPr>
            <a:xfrm rot="5400000">
              <a:off x="1870560" y="43718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93" name="Rechteck 70"/>
            <p:cNvSpPr/>
            <p:nvPr/>
          </p:nvSpPr>
          <p:spPr>
            <a:xfrm rot="5400000">
              <a:off x="1690560" y="43718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894" name="Gruppieren 71"/>
          <p:cNvGrpSpPr/>
          <p:nvPr/>
        </p:nvGrpSpPr>
        <p:grpSpPr>
          <a:xfrm>
            <a:off x="1690560" y="4558320"/>
            <a:ext cx="704160" cy="179280"/>
            <a:chOff x="1690560" y="4558320"/>
            <a:chExt cx="704160" cy="179280"/>
          </a:xfrm>
        </p:grpSpPr>
        <p:sp>
          <p:nvSpPr>
            <p:cNvPr id="1895" name="Rechteck 72"/>
            <p:cNvSpPr/>
            <p:nvPr/>
          </p:nvSpPr>
          <p:spPr>
            <a:xfrm rot="5400000">
              <a:off x="2215800" y="45583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96" name="Rechteck 73"/>
            <p:cNvSpPr/>
            <p:nvPr/>
          </p:nvSpPr>
          <p:spPr>
            <a:xfrm rot="5400000">
              <a:off x="2035800" y="45586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97" name="Rechteck 74"/>
            <p:cNvSpPr/>
            <p:nvPr/>
          </p:nvSpPr>
          <p:spPr>
            <a:xfrm rot="5400000">
              <a:off x="1870560" y="45583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898" name="Rechteck 75"/>
            <p:cNvSpPr/>
            <p:nvPr/>
          </p:nvSpPr>
          <p:spPr>
            <a:xfrm rot="5400000">
              <a:off x="1690560" y="45583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99" name="Textfeld 76"/>
              <p:cNvSpPr txBox="1"/>
              <p:nvPr/>
            </p:nvSpPr>
            <p:spPr>
              <a:xfrm>
                <a:off x="1856520" y="3992040"/>
                <a:ext cx="3848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1900" name="Gruppieren 98"/>
          <p:cNvGrpSpPr/>
          <p:nvPr/>
        </p:nvGrpSpPr>
        <p:grpSpPr>
          <a:xfrm>
            <a:off x="4545720" y="4443840"/>
            <a:ext cx="524160" cy="359640"/>
            <a:chOff x="4545720" y="4443840"/>
            <a:chExt cx="524160" cy="359640"/>
          </a:xfrm>
        </p:grpSpPr>
        <p:sp>
          <p:nvSpPr>
            <p:cNvPr id="1901" name="Rechteck 92"/>
            <p:cNvSpPr/>
            <p:nvPr/>
          </p:nvSpPr>
          <p:spPr>
            <a:xfrm rot="5400000">
              <a:off x="4890960" y="44442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02" name="Rechteck 93"/>
            <p:cNvSpPr/>
            <p:nvPr/>
          </p:nvSpPr>
          <p:spPr>
            <a:xfrm rot="5400000">
              <a:off x="4725720" y="44438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03" name="Rechteck 94"/>
            <p:cNvSpPr/>
            <p:nvPr/>
          </p:nvSpPr>
          <p:spPr>
            <a:xfrm rot="5400000">
              <a:off x="4545720" y="44438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04" name="Rechteck 95"/>
            <p:cNvSpPr/>
            <p:nvPr/>
          </p:nvSpPr>
          <p:spPr>
            <a:xfrm rot="5400000">
              <a:off x="4890960" y="46245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05" name="Rechteck 96"/>
            <p:cNvSpPr/>
            <p:nvPr/>
          </p:nvSpPr>
          <p:spPr>
            <a:xfrm rot="5400000">
              <a:off x="4725720" y="46242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06" name="Rechteck 97"/>
            <p:cNvSpPr/>
            <p:nvPr/>
          </p:nvSpPr>
          <p:spPr>
            <a:xfrm rot="5400000">
              <a:off x="4545720" y="46242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907" name="Gruppieren 105"/>
          <p:cNvGrpSpPr/>
          <p:nvPr/>
        </p:nvGrpSpPr>
        <p:grpSpPr>
          <a:xfrm>
            <a:off x="4608360" y="4526640"/>
            <a:ext cx="524160" cy="359640"/>
            <a:chOff x="4608360" y="4526640"/>
            <a:chExt cx="524160" cy="359640"/>
          </a:xfrm>
        </p:grpSpPr>
        <p:sp>
          <p:nvSpPr>
            <p:cNvPr id="1908" name="Rechteck 99"/>
            <p:cNvSpPr/>
            <p:nvPr/>
          </p:nvSpPr>
          <p:spPr>
            <a:xfrm rot="5400000">
              <a:off x="4953600" y="45270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09" name="Rechteck 100"/>
            <p:cNvSpPr/>
            <p:nvPr/>
          </p:nvSpPr>
          <p:spPr>
            <a:xfrm rot="5400000">
              <a:off x="4788360" y="45266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10" name="Rechteck 101"/>
            <p:cNvSpPr/>
            <p:nvPr/>
          </p:nvSpPr>
          <p:spPr>
            <a:xfrm rot="5400000">
              <a:off x="4608360" y="45266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11" name="Rechteck 102"/>
            <p:cNvSpPr/>
            <p:nvPr/>
          </p:nvSpPr>
          <p:spPr>
            <a:xfrm rot="5400000">
              <a:off x="4953600" y="470736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12" name="Rechteck 103"/>
            <p:cNvSpPr/>
            <p:nvPr/>
          </p:nvSpPr>
          <p:spPr>
            <a:xfrm rot="5400000">
              <a:off x="4788360" y="47070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13" name="Rechteck 104"/>
            <p:cNvSpPr/>
            <p:nvPr/>
          </p:nvSpPr>
          <p:spPr>
            <a:xfrm rot="5400000">
              <a:off x="4608360" y="47070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914" name="Gruppieren 112"/>
          <p:cNvGrpSpPr/>
          <p:nvPr/>
        </p:nvGrpSpPr>
        <p:grpSpPr>
          <a:xfrm>
            <a:off x="4676760" y="4594680"/>
            <a:ext cx="524160" cy="359640"/>
            <a:chOff x="4676760" y="4594680"/>
            <a:chExt cx="524160" cy="359640"/>
          </a:xfrm>
        </p:grpSpPr>
        <p:sp>
          <p:nvSpPr>
            <p:cNvPr id="1915" name="Rechteck 106"/>
            <p:cNvSpPr/>
            <p:nvPr/>
          </p:nvSpPr>
          <p:spPr>
            <a:xfrm rot="5400000">
              <a:off x="5022000" y="45950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16" name="Rechteck 107"/>
            <p:cNvSpPr/>
            <p:nvPr/>
          </p:nvSpPr>
          <p:spPr>
            <a:xfrm rot="5400000">
              <a:off x="4856760" y="45946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17" name="Rechteck 108"/>
            <p:cNvSpPr/>
            <p:nvPr/>
          </p:nvSpPr>
          <p:spPr>
            <a:xfrm rot="5400000">
              <a:off x="4676760" y="45946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18" name="Rechteck 109"/>
            <p:cNvSpPr/>
            <p:nvPr/>
          </p:nvSpPr>
          <p:spPr>
            <a:xfrm rot="5400000">
              <a:off x="5022000" y="47754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19" name="Rechteck 110"/>
            <p:cNvSpPr/>
            <p:nvPr/>
          </p:nvSpPr>
          <p:spPr>
            <a:xfrm rot="5400000">
              <a:off x="4856760" y="47750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20" name="Rechteck 111"/>
            <p:cNvSpPr/>
            <p:nvPr/>
          </p:nvSpPr>
          <p:spPr>
            <a:xfrm rot="5400000">
              <a:off x="4676760" y="47750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21" name="Textfeld 116"/>
              <p:cNvSpPr txBox="1"/>
              <p:nvPr/>
            </p:nvSpPr>
            <p:spPr>
              <a:xfrm>
                <a:off x="4927320" y="4185360"/>
                <a:ext cx="212760" cy="2660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2" name="Textfeld 117"/>
              <p:cNvSpPr txBox="1"/>
              <p:nvPr/>
            </p:nvSpPr>
            <p:spPr>
              <a:xfrm>
                <a:off x="5156640" y="4478760"/>
                <a:ext cx="363960" cy="2606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3" name="Textfeld 118"/>
              <p:cNvSpPr txBox="1"/>
              <p:nvPr/>
            </p:nvSpPr>
            <p:spPr>
              <a:xfrm>
                <a:off x="4466880" y="4340880"/>
                <a:ext cx="1489680" cy="2606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1924" name="Gruppieren 2"/>
          <p:cNvGrpSpPr/>
          <p:nvPr/>
        </p:nvGrpSpPr>
        <p:grpSpPr>
          <a:xfrm>
            <a:off x="3088080" y="4271400"/>
            <a:ext cx="524520" cy="711000"/>
            <a:chOff x="3088080" y="4271400"/>
            <a:chExt cx="524520" cy="711000"/>
          </a:xfrm>
        </p:grpSpPr>
        <p:sp>
          <p:nvSpPr>
            <p:cNvPr id="1925" name="Rechteck 3"/>
            <p:cNvSpPr/>
            <p:nvPr/>
          </p:nvSpPr>
          <p:spPr>
            <a:xfrm rot="5400000">
              <a:off x="3433680" y="427176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26" name="Rechteck 4"/>
            <p:cNvSpPr/>
            <p:nvPr/>
          </p:nvSpPr>
          <p:spPr>
            <a:xfrm rot="5400000">
              <a:off x="3268080" y="42714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27" name="Rechteck 47"/>
            <p:cNvSpPr/>
            <p:nvPr/>
          </p:nvSpPr>
          <p:spPr>
            <a:xfrm rot="5400000">
              <a:off x="3088080" y="42714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28" name="Rechteck 48"/>
            <p:cNvSpPr/>
            <p:nvPr/>
          </p:nvSpPr>
          <p:spPr>
            <a:xfrm rot="5400000">
              <a:off x="3433680" y="44521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29" name="Rechteck 49"/>
            <p:cNvSpPr/>
            <p:nvPr/>
          </p:nvSpPr>
          <p:spPr>
            <a:xfrm rot="5400000">
              <a:off x="3268080" y="445176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30" name="Rechteck 50"/>
            <p:cNvSpPr/>
            <p:nvPr/>
          </p:nvSpPr>
          <p:spPr>
            <a:xfrm rot="5400000">
              <a:off x="3088080" y="445176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31" name="Rechteck 51"/>
            <p:cNvSpPr/>
            <p:nvPr/>
          </p:nvSpPr>
          <p:spPr>
            <a:xfrm rot="5400000">
              <a:off x="3433680" y="46324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32" name="Rechteck 62"/>
            <p:cNvSpPr/>
            <p:nvPr/>
          </p:nvSpPr>
          <p:spPr>
            <a:xfrm rot="5400000">
              <a:off x="3268080" y="46321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33" name="Rechteck 63"/>
            <p:cNvSpPr/>
            <p:nvPr/>
          </p:nvSpPr>
          <p:spPr>
            <a:xfrm rot="5400000">
              <a:off x="3088080" y="46321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34" name="Rechteck 65"/>
            <p:cNvSpPr/>
            <p:nvPr/>
          </p:nvSpPr>
          <p:spPr>
            <a:xfrm rot="5400000">
              <a:off x="3433680" y="48034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35" name="Rechteck 91"/>
            <p:cNvSpPr/>
            <p:nvPr/>
          </p:nvSpPr>
          <p:spPr>
            <a:xfrm rot="5400000">
              <a:off x="3268080" y="48031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36" name="Rechteck 120"/>
            <p:cNvSpPr/>
            <p:nvPr/>
          </p:nvSpPr>
          <p:spPr>
            <a:xfrm rot="5400000">
              <a:off x="3088080" y="48031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937" name="Gruppieren 121"/>
          <p:cNvGrpSpPr/>
          <p:nvPr/>
        </p:nvGrpSpPr>
        <p:grpSpPr>
          <a:xfrm>
            <a:off x="3177720" y="4361400"/>
            <a:ext cx="524520" cy="711000"/>
            <a:chOff x="3177720" y="4361400"/>
            <a:chExt cx="524520" cy="711000"/>
          </a:xfrm>
        </p:grpSpPr>
        <p:sp>
          <p:nvSpPr>
            <p:cNvPr id="1938" name="Rechteck 124"/>
            <p:cNvSpPr/>
            <p:nvPr/>
          </p:nvSpPr>
          <p:spPr>
            <a:xfrm rot="5400000">
              <a:off x="3523320" y="436176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39" name="Rechteck 126"/>
            <p:cNvSpPr/>
            <p:nvPr/>
          </p:nvSpPr>
          <p:spPr>
            <a:xfrm rot="5400000">
              <a:off x="3357720" y="43614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40" name="Rechteck 127"/>
            <p:cNvSpPr/>
            <p:nvPr/>
          </p:nvSpPr>
          <p:spPr>
            <a:xfrm rot="5400000">
              <a:off x="3177720" y="43614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41" name="Rechteck 128"/>
            <p:cNvSpPr/>
            <p:nvPr/>
          </p:nvSpPr>
          <p:spPr>
            <a:xfrm rot="5400000">
              <a:off x="3523320" y="454212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42" name="Rechteck 129"/>
            <p:cNvSpPr/>
            <p:nvPr/>
          </p:nvSpPr>
          <p:spPr>
            <a:xfrm rot="5400000">
              <a:off x="3357720" y="454176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43" name="Rechteck 130"/>
            <p:cNvSpPr/>
            <p:nvPr/>
          </p:nvSpPr>
          <p:spPr>
            <a:xfrm rot="5400000">
              <a:off x="3177720" y="454176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44" name="Rechteck 131"/>
            <p:cNvSpPr/>
            <p:nvPr/>
          </p:nvSpPr>
          <p:spPr>
            <a:xfrm rot="5400000">
              <a:off x="3523320" y="47224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45" name="Rechteck 132"/>
            <p:cNvSpPr/>
            <p:nvPr/>
          </p:nvSpPr>
          <p:spPr>
            <a:xfrm rot="5400000">
              <a:off x="3357720" y="472212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46" name="Rechteck 133"/>
            <p:cNvSpPr/>
            <p:nvPr/>
          </p:nvSpPr>
          <p:spPr>
            <a:xfrm rot="5400000">
              <a:off x="3177720" y="472212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47" name="Rechteck 134"/>
            <p:cNvSpPr/>
            <p:nvPr/>
          </p:nvSpPr>
          <p:spPr>
            <a:xfrm rot="5400000">
              <a:off x="3523320" y="48934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48" name="Rechteck 135"/>
            <p:cNvSpPr/>
            <p:nvPr/>
          </p:nvSpPr>
          <p:spPr>
            <a:xfrm rot="5400000">
              <a:off x="3357720" y="489312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49" name="Rechteck 136"/>
            <p:cNvSpPr/>
            <p:nvPr/>
          </p:nvSpPr>
          <p:spPr>
            <a:xfrm rot="5400000">
              <a:off x="3177720" y="489312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50" name="Textfeld 215"/>
              <p:cNvSpPr txBox="1"/>
              <p:nvPr/>
            </p:nvSpPr>
            <p:spPr>
              <a:xfrm>
                <a:off x="3763800" y="4253760"/>
                <a:ext cx="236520" cy="1724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1" name="Textfeld 216"/>
              <p:cNvSpPr txBox="1"/>
              <p:nvPr/>
            </p:nvSpPr>
            <p:spPr>
              <a:xfrm>
                <a:off x="3590640" y="4078440"/>
                <a:ext cx="236520" cy="17172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1952" name="Gruppieren 391"/>
          <p:cNvGrpSpPr/>
          <p:nvPr/>
        </p:nvGrpSpPr>
        <p:grpSpPr>
          <a:xfrm>
            <a:off x="5936760" y="4558680"/>
            <a:ext cx="527040" cy="359640"/>
            <a:chOff x="5936760" y="4558680"/>
            <a:chExt cx="527040" cy="359640"/>
          </a:xfrm>
        </p:grpSpPr>
        <p:grpSp>
          <p:nvGrpSpPr>
            <p:cNvPr id="1953" name="Gruppieren 353"/>
            <p:cNvGrpSpPr/>
            <p:nvPr/>
          </p:nvGrpSpPr>
          <p:grpSpPr>
            <a:xfrm>
              <a:off x="5939280" y="4558680"/>
              <a:ext cx="524520" cy="179280"/>
              <a:chOff x="5939280" y="4558680"/>
              <a:chExt cx="524520" cy="179280"/>
            </a:xfrm>
          </p:grpSpPr>
          <p:sp>
            <p:nvSpPr>
              <p:cNvPr id="1954" name="Rechteck 354"/>
              <p:cNvSpPr/>
              <p:nvPr/>
            </p:nvSpPr>
            <p:spPr>
              <a:xfrm rot="5400000">
                <a:off x="6284880" y="455904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1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1955" name="Rechteck 355"/>
              <p:cNvSpPr/>
              <p:nvPr/>
            </p:nvSpPr>
            <p:spPr>
              <a:xfrm rot="5400000">
                <a:off x="6119280" y="455868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1956" name="Rechteck 356"/>
              <p:cNvSpPr/>
              <p:nvPr/>
            </p:nvSpPr>
            <p:spPr>
              <a:xfrm rot="5400000">
                <a:off x="5939280" y="455868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</p:grpSp>
        <p:grpSp>
          <p:nvGrpSpPr>
            <p:cNvPr id="1957" name="Gruppieren 369"/>
            <p:cNvGrpSpPr/>
            <p:nvPr/>
          </p:nvGrpSpPr>
          <p:grpSpPr>
            <a:xfrm>
              <a:off x="5936760" y="4739040"/>
              <a:ext cx="524160" cy="179280"/>
              <a:chOff x="5936760" y="4739040"/>
              <a:chExt cx="524160" cy="179280"/>
            </a:xfrm>
          </p:grpSpPr>
          <p:sp>
            <p:nvSpPr>
              <p:cNvPr id="1958" name="Rechteck 370"/>
              <p:cNvSpPr/>
              <p:nvPr/>
            </p:nvSpPr>
            <p:spPr>
              <a:xfrm rot="5400000">
                <a:off x="6282000" y="473940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1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1959" name="Rechteck 371"/>
              <p:cNvSpPr/>
              <p:nvPr/>
            </p:nvSpPr>
            <p:spPr>
              <a:xfrm rot="5400000">
                <a:off x="6116760" y="473904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1960" name="Rechteck 372"/>
              <p:cNvSpPr/>
              <p:nvPr/>
            </p:nvSpPr>
            <p:spPr>
              <a:xfrm rot="5400000">
                <a:off x="5936760" y="473904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61" name="Textfeld 378"/>
              <p:cNvSpPr txBox="1"/>
              <p:nvPr/>
            </p:nvSpPr>
            <p:spPr>
              <a:xfrm>
                <a:off x="6009840" y="4170240"/>
                <a:ext cx="455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1962" name="Rechteck 509"/>
          <p:cNvSpPr/>
          <p:nvPr/>
        </p:nvSpPr>
        <p:spPr>
          <a:xfrm>
            <a:off x="2803680" y="3769200"/>
            <a:ext cx="4083480" cy="1624680"/>
          </a:xfrm>
          <a:prstGeom prst="rect">
            <a:avLst/>
          </a:prstGeom>
          <a:noFill/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963" name="Textfeld 511"/>
          <p:cNvSpPr/>
          <p:nvPr/>
        </p:nvSpPr>
        <p:spPr>
          <a:xfrm>
            <a:off x="2803680" y="3398400"/>
            <a:ext cx="4083480" cy="36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Self-Attention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4" name="Textfeld 52"/>
          <p:cNvSpPr/>
          <p:nvPr/>
        </p:nvSpPr>
        <p:spPr>
          <a:xfrm>
            <a:off x="595080" y="1766880"/>
            <a:ext cx="110012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„Während des Meetings überprüfte sie die Schaltung, um sicherzustellen, dass alles reibungslos lief.“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5" name="Textfeld 58"/>
          <p:cNvSpPr/>
          <p:nvPr/>
        </p:nvSpPr>
        <p:spPr>
          <a:xfrm>
            <a:off x="7232040" y="1247760"/>
            <a:ext cx="2717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Warum macht sich das?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6" name="Textfeld 59"/>
          <p:cNvSpPr/>
          <p:nvPr/>
        </p:nvSpPr>
        <p:spPr>
          <a:xfrm>
            <a:off x="3144960" y="1290960"/>
            <a:ext cx="22262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Wie macht Sie das?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7" name="Geschweifte Klammer rechts 60"/>
          <p:cNvSpPr/>
          <p:nvPr/>
        </p:nvSpPr>
        <p:spPr>
          <a:xfrm rot="5400000">
            <a:off x="2362320" y="967680"/>
            <a:ext cx="278640" cy="23961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968" name="Geschweifte Klammer rechts 61"/>
          <p:cNvSpPr/>
          <p:nvPr/>
        </p:nvSpPr>
        <p:spPr>
          <a:xfrm rot="16200000">
            <a:off x="8385120" y="-455760"/>
            <a:ext cx="368280" cy="437760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969" name="Textfeld 447"/>
          <p:cNvSpPr/>
          <p:nvPr/>
        </p:nvSpPr>
        <p:spPr>
          <a:xfrm>
            <a:off x="1119240" y="2334600"/>
            <a:ext cx="25509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Wann macht sich das?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0" name="Geschweifte Klammer rechts 448"/>
          <p:cNvSpPr/>
          <p:nvPr/>
        </p:nvSpPr>
        <p:spPr>
          <a:xfrm rot="16200000">
            <a:off x="4114080" y="1190880"/>
            <a:ext cx="221040" cy="10857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1971" name="Textfeld 449"/>
          <p:cNvSpPr/>
          <p:nvPr/>
        </p:nvSpPr>
        <p:spPr>
          <a:xfrm>
            <a:off x="7120080" y="4409640"/>
            <a:ext cx="34531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Welche Schaltung ist gemeint?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-Gesprächsschaltung-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972" name="Gerade Verbindung mit Pfeil 451"/>
          <p:cNvCxnSpPr/>
          <p:nvPr/>
        </p:nvCxnSpPr>
        <p:spPr>
          <a:xfrm>
            <a:off x="6543720" y="4721760"/>
            <a:ext cx="577800" cy="1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3" name="Gewinkelte Verbindung 28"/>
          <p:cNvCxnSpPr/>
          <p:nvPr/>
        </p:nvCxnSpPr>
        <p:spPr>
          <a:xfrm flipV="1">
            <a:off x="2049120" y="3967920"/>
            <a:ext cx="8227800" cy="25200"/>
          </a:xfrm>
          <a:prstGeom prst="bentConnector2">
            <a:avLst/>
          </a:prstGeom>
          <a:ln w="0">
            <a:solidFill>
              <a:srgbClr val="156082"/>
            </a:solidFill>
            <a:headEnd type="triangle" w="med" len="med"/>
            <a:tailEnd type="triangle" w="med" len="med"/>
          </a:ln>
        </p:spPr>
      </p:cxnSp>
      <p:sp>
        <p:nvSpPr>
          <p:cNvPr id="19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Multihead-Self-Attention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975" name="Gruppieren 5"/>
          <p:cNvGrpSpPr/>
          <p:nvPr/>
        </p:nvGrpSpPr>
        <p:grpSpPr>
          <a:xfrm>
            <a:off x="3154320" y="2864880"/>
            <a:ext cx="524520" cy="711000"/>
            <a:chOff x="3154320" y="2864880"/>
            <a:chExt cx="524520" cy="711000"/>
          </a:xfrm>
        </p:grpSpPr>
        <p:sp>
          <p:nvSpPr>
            <p:cNvPr id="1976" name="Rechteck 6"/>
            <p:cNvSpPr/>
            <p:nvPr/>
          </p:nvSpPr>
          <p:spPr>
            <a:xfrm rot="5400000">
              <a:off x="3499920" y="28652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77" name="Rechteck 7"/>
            <p:cNvSpPr/>
            <p:nvPr/>
          </p:nvSpPr>
          <p:spPr>
            <a:xfrm rot="5400000">
              <a:off x="3334320" y="2864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78" name="Rechteck 8"/>
            <p:cNvSpPr/>
            <p:nvPr/>
          </p:nvSpPr>
          <p:spPr>
            <a:xfrm rot="5400000">
              <a:off x="3154320" y="2864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79" name="Rechteck 9"/>
            <p:cNvSpPr/>
            <p:nvPr/>
          </p:nvSpPr>
          <p:spPr>
            <a:xfrm rot="5400000">
              <a:off x="3499920" y="3045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80" name="Rechteck 10"/>
            <p:cNvSpPr/>
            <p:nvPr/>
          </p:nvSpPr>
          <p:spPr>
            <a:xfrm rot="5400000">
              <a:off x="3334320" y="30452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81" name="Rechteck 11"/>
            <p:cNvSpPr/>
            <p:nvPr/>
          </p:nvSpPr>
          <p:spPr>
            <a:xfrm rot="5400000">
              <a:off x="3154320" y="30452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82" name="Rechteck 12"/>
            <p:cNvSpPr/>
            <p:nvPr/>
          </p:nvSpPr>
          <p:spPr>
            <a:xfrm rot="5400000">
              <a:off x="3499920" y="32259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83" name="Rechteck 13"/>
            <p:cNvSpPr/>
            <p:nvPr/>
          </p:nvSpPr>
          <p:spPr>
            <a:xfrm rot="5400000">
              <a:off x="3334320" y="3225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84" name="Rechteck 14"/>
            <p:cNvSpPr/>
            <p:nvPr/>
          </p:nvSpPr>
          <p:spPr>
            <a:xfrm rot="5400000">
              <a:off x="3154320" y="3225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85" name="Rechteck 15"/>
            <p:cNvSpPr/>
            <p:nvPr/>
          </p:nvSpPr>
          <p:spPr>
            <a:xfrm rot="5400000">
              <a:off x="3499920" y="33969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86" name="Rechteck 16"/>
            <p:cNvSpPr/>
            <p:nvPr/>
          </p:nvSpPr>
          <p:spPr>
            <a:xfrm rot="5400000">
              <a:off x="3334320" y="3396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87" name="Rechteck 17"/>
            <p:cNvSpPr/>
            <p:nvPr/>
          </p:nvSpPr>
          <p:spPr>
            <a:xfrm rot="5400000">
              <a:off x="3154320" y="3396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88" name="Textfeld 44"/>
              <p:cNvSpPr txBox="1"/>
              <p:nvPr/>
            </p:nvSpPr>
            <p:spPr>
              <a:xfrm>
                <a:off x="3486600" y="2577240"/>
                <a:ext cx="236520" cy="1908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1989" name="Gruppieren 66"/>
          <p:cNvGrpSpPr/>
          <p:nvPr/>
        </p:nvGrpSpPr>
        <p:grpSpPr>
          <a:xfrm>
            <a:off x="1690560" y="4371840"/>
            <a:ext cx="704160" cy="179280"/>
            <a:chOff x="1690560" y="4371840"/>
            <a:chExt cx="704160" cy="179280"/>
          </a:xfrm>
        </p:grpSpPr>
        <p:sp>
          <p:nvSpPr>
            <p:cNvPr id="1990" name="Rechteck 67"/>
            <p:cNvSpPr/>
            <p:nvPr/>
          </p:nvSpPr>
          <p:spPr>
            <a:xfrm rot="5400000">
              <a:off x="2215800" y="43718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91" name="Rechteck 68"/>
            <p:cNvSpPr/>
            <p:nvPr/>
          </p:nvSpPr>
          <p:spPr>
            <a:xfrm rot="5400000">
              <a:off x="2035800" y="43722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92" name="Rechteck 69"/>
            <p:cNvSpPr/>
            <p:nvPr/>
          </p:nvSpPr>
          <p:spPr>
            <a:xfrm rot="5400000">
              <a:off x="1870560" y="43718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93" name="Rechteck 70"/>
            <p:cNvSpPr/>
            <p:nvPr/>
          </p:nvSpPr>
          <p:spPr>
            <a:xfrm rot="5400000">
              <a:off x="1690560" y="43718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994" name="Gruppieren 71"/>
          <p:cNvGrpSpPr/>
          <p:nvPr/>
        </p:nvGrpSpPr>
        <p:grpSpPr>
          <a:xfrm>
            <a:off x="1690560" y="4558320"/>
            <a:ext cx="704160" cy="179280"/>
            <a:chOff x="1690560" y="4558320"/>
            <a:chExt cx="704160" cy="179280"/>
          </a:xfrm>
        </p:grpSpPr>
        <p:sp>
          <p:nvSpPr>
            <p:cNvPr id="1995" name="Rechteck 72"/>
            <p:cNvSpPr/>
            <p:nvPr/>
          </p:nvSpPr>
          <p:spPr>
            <a:xfrm rot="5400000">
              <a:off x="2215800" y="45583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96" name="Rechteck 73"/>
            <p:cNvSpPr/>
            <p:nvPr/>
          </p:nvSpPr>
          <p:spPr>
            <a:xfrm rot="5400000">
              <a:off x="2035800" y="45586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97" name="Rechteck 74"/>
            <p:cNvSpPr/>
            <p:nvPr/>
          </p:nvSpPr>
          <p:spPr>
            <a:xfrm rot="5400000">
              <a:off x="1870560" y="45583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998" name="Rechteck 75"/>
            <p:cNvSpPr/>
            <p:nvPr/>
          </p:nvSpPr>
          <p:spPr>
            <a:xfrm rot="5400000">
              <a:off x="1690560" y="45583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99" name="Textfeld 76"/>
              <p:cNvSpPr txBox="1"/>
              <p:nvPr/>
            </p:nvSpPr>
            <p:spPr>
              <a:xfrm>
                <a:off x="1856520" y="3992040"/>
                <a:ext cx="3848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2000" name="Gruppieren 98"/>
          <p:cNvGrpSpPr/>
          <p:nvPr/>
        </p:nvGrpSpPr>
        <p:grpSpPr>
          <a:xfrm>
            <a:off x="4764960" y="3136320"/>
            <a:ext cx="524160" cy="359640"/>
            <a:chOff x="4764960" y="3136320"/>
            <a:chExt cx="524160" cy="359640"/>
          </a:xfrm>
        </p:grpSpPr>
        <p:sp>
          <p:nvSpPr>
            <p:cNvPr id="2001" name="Rechteck 92"/>
            <p:cNvSpPr/>
            <p:nvPr/>
          </p:nvSpPr>
          <p:spPr>
            <a:xfrm rot="5400000">
              <a:off x="5110200" y="31366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02" name="Rechteck 93"/>
            <p:cNvSpPr/>
            <p:nvPr/>
          </p:nvSpPr>
          <p:spPr>
            <a:xfrm rot="5400000">
              <a:off x="4944960" y="31363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03" name="Rechteck 94"/>
            <p:cNvSpPr/>
            <p:nvPr/>
          </p:nvSpPr>
          <p:spPr>
            <a:xfrm rot="5400000">
              <a:off x="4764960" y="31363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04" name="Rechteck 95"/>
            <p:cNvSpPr/>
            <p:nvPr/>
          </p:nvSpPr>
          <p:spPr>
            <a:xfrm rot="5400000">
              <a:off x="5110200" y="33170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05" name="Rechteck 96"/>
            <p:cNvSpPr/>
            <p:nvPr/>
          </p:nvSpPr>
          <p:spPr>
            <a:xfrm rot="5400000">
              <a:off x="4944960" y="33166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06" name="Rechteck 97"/>
            <p:cNvSpPr/>
            <p:nvPr/>
          </p:nvSpPr>
          <p:spPr>
            <a:xfrm rot="5400000">
              <a:off x="4764960" y="33166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007" name="Gruppieren 105"/>
          <p:cNvGrpSpPr/>
          <p:nvPr/>
        </p:nvGrpSpPr>
        <p:grpSpPr>
          <a:xfrm>
            <a:off x="4827600" y="3218760"/>
            <a:ext cx="524160" cy="359640"/>
            <a:chOff x="4827600" y="3218760"/>
            <a:chExt cx="524160" cy="359640"/>
          </a:xfrm>
        </p:grpSpPr>
        <p:sp>
          <p:nvSpPr>
            <p:cNvPr id="2008" name="Rechteck 99"/>
            <p:cNvSpPr/>
            <p:nvPr/>
          </p:nvSpPr>
          <p:spPr>
            <a:xfrm rot="5400000">
              <a:off x="5172840" y="32191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09" name="Rechteck 100"/>
            <p:cNvSpPr/>
            <p:nvPr/>
          </p:nvSpPr>
          <p:spPr>
            <a:xfrm rot="5400000">
              <a:off x="5007600" y="321876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10" name="Rechteck 101"/>
            <p:cNvSpPr/>
            <p:nvPr/>
          </p:nvSpPr>
          <p:spPr>
            <a:xfrm rot="5400000">
              <a:off x="4827600" y="321876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11" name="Rechteck 102"/>
            <p:cNvSpPr/>
            <p:nvPr/>
          </p:nvSpPr>
          <p:spPr>
            <a:xfrm rot="5400000">
              <a:off x="5172840" y="33994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12" name="Rechteck 103"/>
            <p:cNvSpPr/>
            <p:nvPr/>
          </p:nvSpPr>
          <p:spPr>
            <a:xfrm rot="5400000">
              <a:off x="5007600" y="33991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13" name="Rechteck 104"/>
            <p:cNvSpPr/>
            <p:nvPr/>
          </p:nvSpPr>
          <p:spPr>
            <a:xfrm rot="5400000">
              <a:off x="4827600" y="33991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014" name="Gruppieren 112"/>
          <p:cNvGrpSpPr/>
          <p:nvPr/>
        </p:nvGrpSpPr>
        <p:grpSpPr>
          <a:xfrm>
            <a:off x="4896000" y="3287160"/>
            <a:ext cx="524160" cy="359640"/>
            <a:chOff x="4896000" y="3287160"/>
            <a:chExt cx="524160" cy="359640"/>
          </a:xfrm>
        </p:grpSpPr>
        <p:sp>
          <p:nvSpPr>
            <p:cNvPr id="2015" name="Rechteck 106"/>
            <p:cNvSpPr/>
            <p:nvPr/>
          </p:nvSpPr>
          <p:spPr>
            <a:xfrm rot="5400000">
              <a:off x="5241240" y="328752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16" name="Rechteck 107"/>
            <p:cNvSpPr/>
            <p:nvPr/>
          </p:nvSpPr>
          <p:spPr>
            <a:xfrm rot="5400000">
              <a:off x="5076000" y="328716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17" name="Rechteck 108"/>
            <p:cNvSpPr/>
            <p:nvPr/>
          </p:nvSpPr>
          <p:spPr>
            <a:xfrm rot="5400000">
              <a:off x="4896000" y="328716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18" name="Rechteck 109"/>
            <p:cNvSpPr/>
            <p:nvPr/>
          </p:nvSpPr>
          <p:spPr>
            <a:xfrm rot="5400000">
              <a:off x="5241240" y="34678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19" name="Rechteck 110"/>
            <p:cNvSpPr/>
            <p:nvPr/>
          </p:nvSpPr>
          <p:spPr>
            <a:xfrm rot="5400000">
              <a:off x="5076000" y="346752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20" name="Rechteck 111"/>
            <p:cNvSpPr/>
            <p:nvPr/>
          </p:nvSpPr>
          <p:spPr>
            <a:xfrm rot="5400000">
              <a:off x="4896000" y="346752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21" name="Textfeld 116"/>
              <p:cNvSpPr txBox="1"/>
              <p:nvPr/>
            </p:nvSpPr>
            <p:spPr>
              <a:xfrm>
                <a:off x="5146560" y="2877480"/>
                <a:ext cx="212760" cy="2660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2" name="Textfeld 117"/>
              <p:cNvSpPr txBox="1"/>
              <p:nvPr/>
            </p:nvSpPr>
            <p:spPr>
              <a:xfrm>
                <a:off x="5375880" y="3170880"/>
                <a:ext cx="363960" cy="2606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3" name="Textfeld 118"/>
              <p:cNvSpPr txBox="1"/>
              <p:nvPr/>
            </p:nvSpPr>
            <p:spPr>
              <a:xfrm>
                <a:off x="4687200" y="3035520"/>
                <a:ext cx="1489680" cy="2606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2024" name="Gruppieren 2"/>
          <p:cNvGrpSpPr/>
          <p:nvPr/>
        </p:nvGrpSpPr>
        <p:grpSpPr>
          <a:xfrm>
            <a:off x="3225600" y="2944080"/>
            <a:ext cx="524160" cy="711000"/>
            <a:chOff x="3225600" y="2944080"/>
            <a:chExt cx="524160" cy="711000"/>
          </a:xfrm>
        </p:grpSpPr>
        <p:sp>
          <p:nvSpPr>
            <p:cNvPr id="2025" name="Rechteck 3"/>
            <p:cNvSpPr/>
            <p:nvPr/>
          </p:nvSpPr>
          <p:spPr>
            <a:xfrm rot="5400000">
              <a:off x="3570840" y="29444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26" name="Rechteck 4"/>
            <p:cNvSpPr/>
            <p:nvPr/>
          </p:nvSpPr>
          <p:spPr>
            <a:xfrm rot="5400000">
              <a:off x="3405600" y="29440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27" name="Rechteck 47"/>
            <p:cNvSpPr/>
            <p:nvPr/>
          </p:nvSpPr>
          <p:spPr>
            <a:xfrm rot="5400000">
              <a:off x="3225600" y="29440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28" name="Rechteck 48"/>
            <p:cNvSpPr/>
            <p:nvPr/>
          </p:nvSpPr>
          <p:spPr>
            <a:xfrm rot="5400000">
              <a:off x="3570840" y="31248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29" name="Rechteck 49"/>
            <p:cNvSpPr/>
            <p:nvPr/>
          </p:nvSpPr>
          <p:spPr>
            <a:xfrm rot="5400000">
              <a:off x="3405600" y="31244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30" name="Rechteck 50"/>
            <p:cNvSpPr/>
            <p:nvPr/>
          </p:nvSpPr>
          <p:spPr>
            <a:xfrm rot="5400000">
              <a:off x="3225600" y="31244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31" name="Rechteck 51"/>
            <p:cNvSpPr/>
            <p:nvPr/>
          </p:nvSpPr>
          <p:spPr>
            <a:xfrm rot="5400000">
              <a:off x="3570840" y="330516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32" name="Rechteck 62"/>
            <p:cNvSpPr/>
            <p:nvPr/>
          </p:nvSpPr>
          <p:spPr>
            <a:xfrm rot="5400000">
              <a:off x="3405600" y="33048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33" name="Rechteck 63"/>
            <p:cNvSpPr/>
            <p:nvPr/>
          </p:nvSpPr>
          <p:spPr>
            <a:xfrm rot="5400000">
              <a:off x="3225600" y="33048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34" name="Rechteck 65"/>
            <p:cNvSpPr/>
            <p:nvPr/>
          </p:nvSpPr>
          <p:spPr>
            <a:xfrm rot="5400000">
              <a:off x="3570840" y="347616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35" name="Rechteck 91"/>
            <p:cNvSpPr/>
            <p:nvPr/>
          </p:nvSpPr>
          <p:spPr>
            <a:xfrm rot="5400000">
              <a:off x="3405600" y="34758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36" name="Rechteck 120"/>
            <p:cNvSpPr/>
            <p:nvPr/>
          </p:nvSpPr>
          <p:spPr>
            <a:xfrm rot="5400000">
              <a:off x="3225600" y="34758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037" name="Gruppieren 121"/>
          <p:cNvGrpSpPr/>
          <p:nvPr/>
        </p:nvGrpSpPr>
        <p:grpSpPr>
          <a:xfrm>
            <a:off x="3314880" y="3034080"/>
            <a:ext cx="524520" cy="711000"/>
            <a:chOff x="3314880" y="3034080"/>
            <a:chExt cx="524520" cy="711000"/>
          </a:xfrm>
        </p:grpSpPr>
        <p:sp>
          <p:nvSpPr>
            <p:cNvPr id="2038" name="Rechteck 124"/>
            <p:cNvSpPr/>
            <p:nvPr/>
          </p:nvSpPr>
          <p:spPr>
            <a:xfrm rot="5400000">
              <a:off x="3660480" y="30344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39" name="Rechteck 126"/>
            <p:cNvSpPr/>
            <p:nvPr/>
          </p:nvSpPr>
          <p:spPr>
            <a:xfrm rot="5400000">
              <a:off x="3494880" y="30340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40" name="Rechteck 127"/>
            <p:cNvSpPr/>
            <p:nvPr/>
          </p:nvSpPr>
          <p:spPr>
            <a:xfrm rot="5400000">
              <a:off x="3314880" y="30340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41" name="Rechteck 128"/>
            <p:cNvSpPr/>
            <p:nvPr/>
          </p:nvSpPr>
          <p:spPr>
            <a:xfrm rot="5400000">
              <a:off x="3660480" y="32148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42" name="Rechteck 129"/>
            <p:cNvSpPr/>
            <p:nvPr/>
          </p:nvSpPr>
          <p:spPr>
            <a:xfrm rot="5400000">
              <a:off x="3494880" y="32144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43" name="Rechteck 130"/>
            <p:cNvSpPr/>
            <p:nvPr/>
          </p:nvSpPr>
          <p:spPr>
            <a:xfrm rot="5400000">
              <a:off x="3314880" y="32144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44" name="Rechteck 131"/>
            <p:cNvSpPr/>
            <p:nvPr/>
          </p:nvSpPr>
          <p:spPr>
            <a:xfrm rot="5400000">
              <a:off x="3660480" y="339516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45" name="Rechteck 132"/>
            <p:cNvSpPr/>
            <p:nvPr/>
          </p:nvSpPr>
          <p:spPr>
            <a:xfrm rot="5400000">
              <a:off x="3494880" y="33948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46" name="Rechteck 133"/>
            <p:cNvSpPr/>
            <p:nvPr/>
          </p:nvSpPr>
          <p:spPr>
            <a:xfrm rot="5400000">
              <a:off x="3314880" y="33948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47" name="Rechteck 134"/>
            <p:cNvSpPr/>
            <p:nvPr/>
          </p:nvSpPr>
          <p:spPr>
            <a:xfrm rot="5400000">
              <a:off x="3660480" y="356616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48" name="Rechteck 135"/>
            <p:cNvSpPr/>
            <p:nvPr/>
          </p:nvSpPr>
          <p:spPr>
            <a:xfrm rot="5400000">
              <a:off x="3494880" y="35658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49" name="Rechteck 136"/>
            <p:cNvSpPr/>
            <p:nvPr/>
          </p:nvSpPr>
          <p:spPr>
            <a:xfrm rot="5400000">
              <a:off x="3314880" y="35658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Textfeld 215"/>
              <p:cNvSpPr txBox="1"/>
              <p:nvPr/>
            </p:nvSpPr>
            <p:spPr>
              <a:xfrm>
                <a:off x="3900960" y="2926440"/>
                <a:ext cx="236520" cy="1724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Textfeld 216"/>
              <p:cNvSpPr txBox="1"/>
              <p:nvPr/>
            </p:nvSpPr>
            <p:spPr>
              <a:xfrm>
                <a:off x="3727800" y="2751120"/>
                <a:ext cx="236520" cy="17172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2052" name="Gruppieren 217"/>
          <p:cNvGrpSpPr/>
          <p:nvPr/>
        </p:nvGrpSpPr>
        <p:grpSpPr>
          <a:xfrm>
            <a:off x="3168000" y="4092120"/>
            <a:ext cx="524160" cy="711000"/>
            <a:chOff x="3168000" y="4092120"/>
            <a:chExt cx="524160" cy="711000"/>
          </a:xfrm>
        </p:grpSpPr>
        <p:sp>
          <p:nvSpPr>
            <p:cNvPr id="2053" name="Rechteck 218"/>
            <p:cNvSpPr/>
            <p:nvPr/>
          </p:nvSpPr>
          <p:spPr>
            <a:xfrm rot="5400000">
              <a:off x="3513240" y="40924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54" name="Rechteck 219"/>
            <p:cNvSpPr/>
            <p:nvPr/>
          </p:nvSpPr>
          <p:spPr>
            <a:xfrm rot="5400000">
              <a:off x="3348000" y="40921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55" name="Rechteck 220"/>
            <p:cNvSpPr/>
            <p:nvPr/>
          </p:nvSpPr>
          <p:spPr>
            <a:xfrm rot="5400000">
              <a:off x="3168000" y="40921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56" name="Rechteck 221"/>
            <p:cNvSpPr/>
            <p:nvPr/>
          </p:nvSpPr>
          <p:spPr>
            <a:xfrm rot="5400000">
              <a:off x="3513240" y="42728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57" name="Rechteck 222"/>
            <p:cNvSpPr/>
            <p:nvPr/>
          </p:nvSpPr>
          <p:spPr>
            <a:xfrm rot="5400000">
              <a:off x="3348000" y="42724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58" name="Rechteck 223"/>
            <p:cNvSpPr/>
            <p:nvPr/>
          </p:nvSpPr>
          <p:spPr>
            <a:xfrm rot="5400000">
              <a:off x="3168000" y="42724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59" name="Rechteck 224"/>
            <p:cNvSpPr/>
            <p:nvPr/>
          </p:nvSpPr>
          <p:spPr>
            <a:xfrm rot="5400000">
              <a:off x="3513240" y="44532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60" name="Rechteck 225"/>
            <p:cNvSpPr/>
            <p:nvPr/>
          </p:nvSpPr>
          <p:spPr>
            <a:xfrm rot="5400000">
              <a:off x="3348000" y="44528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61" name="Rechteck 226"/>
            <p:cNvSpPr/>
            <p:nvPr/>
          </p:nvSpPr>
          <p:spPr>
            <a:xfrm rot="5400000">
              <a:off x="3168000" y="44528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62" name="Rechteck 227"/>
            <p:cNvSpPr/>
            <p:nvPr/>
          </p:nvSpPr>
          <p:spPr>
            <a:xfrm rot="5400000">
              <a:off x="3513240" y="46242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63" name="Rechteck 228"/>
            <p:cNvSpPr/>
            <p:nvPr/>
          </p:nvSpPr>
          <p:spPr>
            <a:xfrm rot="5400000">
              <a:off x="3348000" y="46238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64" name="Rechteck 229"/>
            <p:cNvSpPr/>
            <p:nvPr/>
          </p:nvSpPr>
          <p:spPr>
            <a:xfrm rot="5400000">
              <a:off x="3168000" y="46238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065" name="Gruppieren 230"/>
          <p:cNvGrpSpPr/>
          <p:nvPr/>
        </p:nvGrpSpPr>
        <p:grpSpPr>
          <a:xfrm>
            <a:off x="3238920" y="4171320"/>
            <a:ext cx="524520" cy="711000"/>
            <a:chOff x="3238920" y="4171320"/>
            <a:chExt cx="524520" cy="711000"/>
          </a:xfrm>
        </p:grpSpPr>
        <p:sp>
          <p:nvSpPr>
            <p:cNvPr id="2066" name="Rechteck 231"/>
            <p:cNvSpPr/>
            <p:nvPr/>
          </p:nvSpPr>
          <p:spPr>
            <a:xfrm rot="5400000">
              <a:off x="3584520" y="41716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67" name="Rechteck 232"/>
            <p:cNvSpPr/>
            <p:nvPr/>
          </p:nvSpPr>
          <p:spPr>
            <a:xfrm rot="5400000">
              <a:off x="3418920" y="4171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68" name="Rechteck 233"/>
            <p:cNvSpPr/>
            <p:nvPr/>
          </p:nvSpPr>
          <p:spPr>
            <a:xfrm rot="5400000">
              <a:off x="3238920" y="4171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69" name="Rechteck 234"/>
            <p:cNvSpPr/>
            <p:nvPr/>
          </p:nvSpPr>
          <p:spPr>
            <a:xfrm rot="5400000">
              <a:off x="3584520" y="43520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70" name="Rechteck 235"/>
            <p:cNvSpPr/>
            <p:nvPr/>
          </p:nvSpPr>
          <p:spPr>
            <a:xfrm rot="5400000">
              <a:off x="3418920" y="43516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71" name="Rechteck 236"/>
            <p:cNvSpPr/>
            <p:nvPr/>
          </p:nvSpPr>
          <p:spPr>
            <a:xfrm rot="5400000">
              <a:off x="3238920" y="43516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72" name="Rechteck 237"/>
            <p:cNvSpPr/>
            <p:nvPr/>
          </p:nvSpPr>
          <p:spPr>
            <a:xfrm rot="5400000">
              <a:off x="3584520" y="45324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73" name="Rechteck 238"/>
            <p:cNvSpPr/>
            <p:nvPr/>
          </p:nvSpPr>
          <p:spPr>
            <a:xfrm rot="5400000">
              <a:off x="3418920" y="45320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74" name="Rechteck 239"/>
            <p:cNvSpPr/>
            <p:nvPr/>
          </p:nvSpPr>
          <p:spPr>
            <a:xfrm rot="5400000">
              <a:off x="3238920" y="45320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75" name="Rechteck 240"/>
            <p:cNvSpPr/>
            <p:nvPr/>
          </p:nvSpPr>
          <p:spPr>
            <a:xfrm rot="5400000">
              <a:off x="3584520" y="47034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76" name="Rechteck 241"/>
            <p:cNvSpPr/>
            <p:nvPr/>
          </p:nvSpPr>
          <p:spPr>
            <a:xfrm rot="5400000">
              <a:off x="3418920" y="47030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77" name="Rechteck 242"/>
            <p:cNvSpPr/>
            <p:nvPr/>
          </p:nvSpPr>
          <p:spPr>
            <a:xfrm rot="5400000">
              <a:off x="3238920" y="47030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078" name="Gruppieren 243"/>
          <p:cNvGrpSpPr/>
          <p:nvPr/>
        </p:nvGrpSpPr>
        <p:grpSpPr>
          <a:xfrm>
            <a:off x="3328560" y="4261320"/>
            <a:ext cx="524160" cy="711000"/>
            <a:chOff x="3328560" y="4261320"/>
            <a:chExt cx="524160" cy="711000"/>
          </a:xfrm>
        </p:grpSpPr>
        <p:sp>
          <p:nvSpPr>
            <p:cNvPr id="2079" name="Rechteck 244"/>
            <p:cNvSpPr/>
            <p:nvPr/>
          </p:nvSpPr>
          <p:spPr>
            <a:xfrm rot="5400000">
              <a:off x="3673800" y="42616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80" name="Rechteck 245"/>
            <p:cNvSpPr/>
            <p:nvPr/>
          </p:nvSpPr>
          <p:spPr>
            <a:xfrm rot="5400000">
              <a:off x="3508560" y="426132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81" name="Rechteck 246"/>
            <p:cNvSpPr/>
            <p:nvPr/>
          </p:nvSpPr>
          <p:spPr>
            <a:xfrm rot="5400000">
              <a:off x="3328560" y="426132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82" name="Rechteck 247"/>
            <p:cNvSpPr/>
            <p:nvPr/>
          </p:nvSpPr>
          <p:spPr>
            <a:xfrm rot="5400000">
              <a:off x="3673800" y="44420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83" name="Rechteck 248"/>
            <p:cNvSpPr/>
            <p:nvPr/>
          </p:nvSpPr>
          <p:spPr>
            <a:xfrm rot="5400000">
              <a:off x="3508560" y="44416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84" name="Rechteck 249"/>
            <p:cNvSpPr/>
            <p:nvPr/>
          </p:nvSpPr>
          <p:spPr>
            <a:xfrm rot="5400000">
              <a:off x="3328560" y="44416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85" name="Rechteck 250"/>
            <p:cNvSpPr/>
            <p:nvPr/>
          </p:nvSpPr>
          <p:spPr>
            <a:xfrm rot="5400000">
              <a:off x="3673800" y="46224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86" name="Rechteck 251"/>
            <p:cNvSpPr/>
            <p:nvPr/>
          </p:nvSpPr>
          <p:spPr>
            <a:xfrm rot="5400000">
              <a:off x="3508560" y="46220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87" name="Rechteck 252"/>
            <p:cNvSpPr/>
            <p:nvPr/>
          </p:nvSpPr>
          <p:spPr>
            <a:xfrm rot="5400000">
              <a:off x="3328560" y="46220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88" name="Rechteck 253"/>
            <p:cNvSpPr/>
            <p:nvPr/>
          </p:nvSpPr>
          <p:spPr>
            <a:xfrm rot="5400000">
              <a:off x="3673800" y="47934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89" name="Rechteck 254"/>
            <p:cNvSpPr/>
            <p:nvPr/>
          </p:nvSpPr>
          <p:spPr>
            <a:xfrm rot="5400000">
              <a:off x="3508560" y="47930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90" name="Rechteck 255"/>
            <p:cNvSpPr/>
            <p:nvPr/>
          </p:nvSpPr>
          <p:spPr>
            <a:xfrm rot="5400000">
              <a:off x="3328560" y="47930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091" name="Gruppieren 256"/>
          <p:cNvGrpSpPr/>
          <p:nvPr/>
        </p:nvGrpSpPr>
        <p:grpSpPr>
          <a:xfrm>
            <a:off x="3194280" y="5538240"/>
            <a:ext cx="524160" cy="710640"/>
            <a:chOff x="3194280" y="5538240"/>
            <a:chExt cx="524160" cy="710640"/>
          </a:xfrm>
        </p:grpSpPr>
        <p:sp>
          <p:nvSpPr>
            <p:cNvPr id="2092" name="Rechteck 257"/>
            <p:cNvSpPr/>
            <p:nvPr/>
          </p:nvSpPr>
          <p:spPr>
            <a:xfrm rot="5400000">
              <a:off x="3539520" y="5538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93" name="Rechteck 258"/>
            <p:cNvSpPr/>
            <p:nvPr/>
          </p:nvSpPr>
          <p:spPr>
            <a:xfrm rot="5400000">
              <a:off x="3374280" y="55382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94" name="Rechteck 259"/>
            <p:cNvSpPr/>
            <p:nvPr/>
          </p:nvSpPr>
          <p:spPr>
            <a:xfrm rot="5400000">
              <a:off x="3194280" y="55382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95" name="Rechteck 260"/>
            <p:cNvSpPr/>
            <p:nvPr/>
          </p:nvSpPr>
          <p:spPr>
            <a:xfrm rot="5400000">
              <a:off x="3539520" y="57189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96" name="Rechteck 261"/>
            <p:cNvSpPr/>
            <p:nvPr/>
          </p:nvSpPr>
          <p:spPr>
            <a:xfrm rot="5400000">
              <a:off x="3374280" y="5718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97" name="Rechteck 262"/>
            <p:cNvSpPr/>
            <p:nvPr/>
          </p:nvSpPr>
          <p:spPr>
            <a:xfrm rot="5400000">
              <a:off x="3194280" y="5718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98" name="Rechteck 263"/>
            <p:cNvSpPr/>
            <p:nvPr/>
          </p:nvSpPr>
          <p:spPr>
            <a:xfrm rot="5400000">
              <a:off x="3539520" y="58989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099" name="Rechteck 264"/>
            <p:cNvSpPr/>
            <p:nvPr/>
          </p:nvSpPr>
          <p:spPr>
            <a:xfrm rot="5400000">
              <a:off x="3374280" y="5898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00" name="Rechteck 265"/>
            <p:cNvSpPr/>
            <p:nvPr/>
          </p:nvSpPr>
          <p:spPr>
            <a:xfrm rot="5400000">
              <a:off x="3194280" y="5898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01" name="Rechteck 266"/>
            <p:cNvSpPr/>
            <p:nvPr/>
          </p:nvSpPr>
          <p:spPr>
            <a:xfrm rot="5400000">
              <a:off x="3539520" y="60699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02" name="Rechteck 267"/>
            <p:cNvSpPr/>
            <p:nvPr/>
          </p:nvSpPr>
          <p:spPr>
            <a:xfrm rot="5400000">
              <a:off x="3374280" y="6069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03" name="Rechteck 268"/>
            <p:cNvSpPr/>
            <p:nvPr/>
          </p:nvSpPr>
          <p:spPr>
            <a:xfrm rot="5400000">
              <a:off x="3194280" y="6069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104" name="Gruppieren 269"/>
          <p:cNvGrpSpPr/>
          <p:nvPr/>
        </p:nvGrpSpPr>
        <p:grpSpPr>
          <a:xfrm>
            <a:off x="3265200" y="5617080"/>
            <a:ext cx="524520" cy="711000"/>
            <a:chOff x="3265200" y="5617080"/>
            <a:chExt cx="524520" cy="711000"/>
          </a:xfrm>
        </p:grpSpPr>
        <p:sp>
          <p:nvSpPr>
            <p:cNvPr id="2105" name="Rechteck 270"/>
            <p:cNvSpPr/>
            <p:nvPr/>
          </p:nvSpPr>
          <p:spPr>
            <a:xfrm rot="5400000">
              <a:off x="3610800" y="56174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06" name="Rechteck 271"/>
            <p:cNvSpPr/>
            <p:nvPr/>
          </p:nvSpPr>
          <p:spPr>
            <a:xfrm rot="5400000">
              <a:off x="3445200" y="56170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07" name="Rechteck 272"/>
            <p:cNvSpPr/>
            <p:nvPr/>
          </p:nvSpPr>
          <p:spPr>
            <a:xfrm rot="5400000">
              <a:off x="3265200" y="56170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08" name="Rechteck 273"/>
            <p:cNvSpPr/>
            <p:nvPr/>
          </p:nvSpPr>
          <p:spPr>
            <a:xfrm rot="5400000">
              <a:off x="3610800" y="57978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09" name="Rechteck 274"/>
            <p:cNvSpPr/>
            <p:nvPr/>
          </p:nvSpPr>
          <p:spPr>
            <a:xfrm rot="5400000">
              <a:off x="3445200" y="57974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10" name="Rechteck 275"/>
            <p:cNvSpPr/>
            <p:nvPr/>
          </p:nvSpPr>
          <p:spPr>
            <a:xfrm rot="5400000">
              <a:off x="3265200" y="57974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11" name="Rechteck 276"/>
            <p:cNvSpPr/>
            <p:nvPr/>
          </p:nvSpPr>
          <p:spPr>
            <a:xfrm rot="5400000">
              <a:off x="3610800" y="597816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12" name="Rechteck 277"/>
            <p:cNvSpPr/>
            <p:nvPr/>
          </p:nvSpPr>
          <p:spPr>
            <a:xfrm rot="5400000">
              <a:off x="3445200" y="59778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13" name="Rechteck 278"/>
            <p:cNvSpPr/>
            <p:nvPr/>
          </p:nvSpPr>
          <p:spPr>
            <a:xfrm rot="5400000">
              <a:off x="3265200" y="59778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14" name="Rechteck 279"/>
            <p:cNvSpPr/>
            <p:nvPr/>
          </p:nvSpPr>
          <p:spPr>
            <a:xfrm rot="5400000">
              <a:off x="3610800" y="614916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15" name="Rechteck 280"/>
            <p:cNvSpPr/>
            <p:nvPr/>
          </p:nvSpPr>
          <p:spPr>
            <a:xfrm rot="5400000">
              <a:off x="3445200" y="61488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16" name="Rechteck 281"/>
            <p:cNvSpPr/>
            <p:nvPr/>
          </p:nvSpPr>
          <p:spPr>
            <a:xfrm rot="5400000">
              <a:off x="3265200" y="61488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117" name="Gruppieren 282"/>
          <p:cNvGrpSpPr/>
          <p:nvPr/>
        </p:nvGrpSpPr>
        <p:grpSpPr>
          <a:xfrm>
            <a:off x="3354840" y="5707080"/>
            <a:ext cx="524160" cy="711000"/>
            <a:chOff x="3354840" y="5707080"/>
            <a:chExt cx="524160" cy="711000"/>
          </a:xfrm>
        </p:grpSpPr>
        <p:sp>
          <p:nvSpPr>
            <p:cNvPr id="2118" name="Rechteck 283"/>
            <p:cNvSpPr/>
            <p:nvPr/>
          </p:nvSpPr>
          <p:spPr>
            <a:xfrm rot="5400000">
              <a:off x="3700080" y="57074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19" name="Rechteck 284"/>
            <p:cNvSpPr/>
            <p:nvPr/>
          </p:nvSpPr>
          <p:spPr>
            <a:xfrm rot="5400000">
              <a:off x="3534840" y="57070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20" name="Rechteck 285"/>
            <p:cNvSpPr/>
            <p:nvPr/>
          </p:nvSpPr>
          <p:spPr>
            <a:xfrm rot="5400000">
              <a:off x="3354840" y="57070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21" name="Rechteck 286"/>
            <p:cNvSpPr/>
            <p:nvPr/>
          </p:nvSpPr>
          <p:spPr>
            <a:xfrm rot="5400000">
              <a:off x="3700080" y="58878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22" name="Rechteck 287"/>
            <p:cNvSpPr/>
            <p:nvPr/>
          </p:nvSpPr>
          <p:spPr>
            <a:xfrm rot="5400000">
              <a:off x="3534840" y="58874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23" name="Rechteck 288"/>
            <p:cNvSpPr/>
            <p:nvPr/>
          </p:nvSpPr>
          <p:spPr>
            <a:xfrm rot="5400000">
              <a:off x="3354840" y="58874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24" name="Rechteck 289"/>
            <p:cNvSpPr/>
            <p:nvPr/>
          </p:nvSpPr>
          <p:spPr>
            <a:xfrm rot="5400000">
              <a:off x="3700080" y="606816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25" name="Rechteck 290"/>
            <p:cNvSpPr/>
            <p:nvPr/>
          </p:nvSpPr>
          <p:spPr>
            <a:xfrm rot="5400000">
              <a:off x="3534840" y="60678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26" name="Rechteck 291"/>
            <p:cNvSpPr/>
            <p:nvPr/>
          </p:nvSpPr>
          <p:spPr>
            <a:xfrm rot="5400000">
              <a:off x="3354840" y="60678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27" name="Rechteck 292"/>
            <p:cNvSpPr/>
            <p:nvPr/>
          </p:nvSpPr>
          <p:spPr>
            <a:xfrm rot="5400000">
              <a:off x="3700080" y="623916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28" name="Rechteck 293"/>
            <p:cNvSpPr/>
            <p:nvPr/>
          </p:nvSpPr>
          <p:spPr>
            <a:xfrm rot="5400000">
              <a:off x="3534840" y="62388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29" name="Rechteck 294"/>
            <p:cNvSpPr/>
            <p:nvPr/>
          </p:nvSpPr>
          <p:spPr>
            <a:xfrm rot="5400000">
              <a:off x="3354840" y="62388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30" name="Textfeld 295"/>
              <p:cNvSpPr txBox="1"/>
              <p:nvPr/>
            </p:nvSpPr>
            <p:spPr>
              <a:xfrm>
                <a:off x="3542760" y="3867840"/>
                <a:ext cx="233280" cy="18972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1" name="Textfeld 296"/>
              <p:cNvSpPr txBox="1"/>
              <p:nvPr/>
            </p:nvSpPr>
            <p:spPr>
              <a:xfrm>
                <a:off x="3957120" y="4217040"/>
                <a:ext cx="233280" cy="1710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2" name="Textfeld 297"/>
              <p:cNvSpPr txBox="1"/>
              <p:nvPr/>
            </p:nvSpPr>
            <p:spPr>
              <a:xfrm>
                <a:off x="3783960" y="4041720"/>
                <a:ext cx="233280" cy="170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3" name="Textfeld 298"/>
              <p:cNvSpPr txBox="1"/>
              <p:nvPr/>
            </p:nvSpPr>
            <p:spPr>
              <a:xfrm>
                <a:off x="3534120" y="5299200"/>
                <a:ext cx="243720" cy="1944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4" name="Textfeld 299"/>
              <p:cNvSpPr txBox="1"/>
              <p:nvPr/>
            </p:nvSpPr>
            <p:spPr>
              <a:xfrm>
                <a:off x="3948480" y="5648400"/>
                <a:ext cx="243720" cy="1760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5" name="Textfeld 300"/>
              <p:cNvSpPr txBox="1"/>
              <p:nvPr/>
            </p:nvSpPr>
            <p:spPr>
              <a:xfrm>
                <a:off x="3775320" y="5473080"/>
                <a:ext cx="243720" cy="17496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2136" name="Gruppieren 301"/>
          <p:cNvGrpSpPr/>
          <p:nvPr/>
        </p:nvGrpSpPr>
        <p:grpSpPr>
          <a:xfrm>
            <a:off x="4764960" y="4352040"/>
            <a:ext cx="524160" cy="359640"/>
            <a:chOff x="4764960" y="4352040"/>
            <a:chExt cx="524160" cy="359640"/>
          </a:xfrm>
        </p:grpSpPr>
        <p:sp>
          <p:nvSpPr>
            <p:cNvPr id="2137" name="Rechteck 302"/>
            <p:cNvSpPr/>
            <p:nvPr/>
          </p:nvSpPr>
          <p:spPr>
            <a:xfrm rot="5400000">
              <a:off x="5110200" y="43524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38" name="Rechteck 303"/>
            <p:cNvSpPr/>
            <p:nvPr/>
          </p:nvSpPr>
          <p:spPr>
            <a:xfrm rot="5400000">
              <a:off x="4944960" y="43520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39" name="Rechteck 304"/>
            <p:cNvSpPr/>
            <p:nvPr/>
          </p:nvSpPr>
          <p:spPr>
            <a:xfrm rot="5400000">
              <a:off x="4764960" y="43520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40" name="Rechteck 305"/>
            <p:cNvSpPr/>
            <p:nvPr/>
          </p:nvSpPr>
          <p:spPr>
            <a:xfrm rot="5400000">
              <a:off x="5110200" y="45327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41" name="Rechteck 306"/>
            <p:cNvSpPr/>
            <p:nvPr/>
          </p:nvSpPr>
          <p:spPr>
            <a:xfrm rot="5400000">
              <a:off x="4944960" y="45324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42" name="Rechteck 307"/>
            <p:cNvSpPr/>
            <p:nvPr/>
          </p:nvSpPr>
          <p:spPr>
            <a:xfrm rot="5400000">
              <a:off x="4764960" y="45324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143" name="Gruppieren 308"/>
          <p:cNvGrpSpPr/>
          <p:nvPr/>
        </p:nvGrpSpPr>
        <p:grpSpPr>
          <a:xfrm>
            <a:off x="4827600" y="4434840"/>
            <a:ext cx="524160" cy="359640"/>
            <a:chOff x="4827600" y="4434840"/>
            <a:chExt cx="524160" cy="359640"/>
          </a:xfrm>
        </p:grpSpPr>
        <p:sp>
          <p:nvSpPr>
            <p:cNvPr id="2144" name="Rechteck 309"/>
            <p:cNvSpPr/>
            <p:nvPr/>
          </p:nvSpPr>
          <p:spPr>
            <a:xfrm rot="5400000">
              <a:off x="5172840" y="44352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45" name="Rechteck 310"/>
            <p:cNvSpPr/>
            <p:nvPr/>
          </p:nvSpPr>
          <p:spPr>
            <a:xfrm rot="5400000">
              <a:off x="5007600" y="44348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46" name="Rechteck 311"/>
            <p:cNvSpPr/>
            <p:nvPr/>
          </p:nvSpPr>
          <p:spPr>
            <a:xfrm rot="5400000">
              <a:off x="4827600" y="44348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47" name="Rechteck 312"/>
            <p:cNvSpPr/>
            <p:nvPr/>
          </p:nvSpPr>
          <p:spPr>
            <a:xfrm rot="5400000">
              <a:off x="5172840" y="461556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48" name="Rechteck 313"/>
            <p:cNvSpPr/>
            <p:nvPr/>
          </p:nvSpPr>
          <p:spPr>
            <a:xfrm rot="5400000">
              <a:off x="5007600" y="46152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49" name="Rechteck 314"/>
            <p:cNvSpPr/>
            <p:nvPr/>
          </p:nvSpPr>
          <p:spPr>
            <a:xfrm rot="5400000">
              <a:off x="4827600" y="46152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150" name="Gruppieren 315"/>
          <p:cNvGrpSpPr/>
          <p:nvPr/>
        </p:nvGrpSpPr>
        <p:grpSpPr>
          <a:xfrm>
            <a:off x="4896000" y="4502880"/>
            <a:ext cx="524160" cy="359640"/>
            <a:chOff x="4896000" y="4502880"/>
            <a:chExt cx="524160" cy="359640"/>
          </a:xfrm>
        </p:grpSpPr>
        <p:sp>
          <p:nvSpPr>
            <p:cNvPr id="2151" name="Rechteck 316"/>
            <p:cNvSpPr/>
            <p:nvPr/>
          </p:nvSpPr>
          <p:spPr>
            <a:xfrm rot="5400000">
              <a:off x="5241240" y="45032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52" name="Rechteck 317"/>
            <p:cNvSpPr/>
            <p:nvPr/>
          </p:nvSpPr>
          <p:spPr>
            <a:xfrm rot="5400000">
              <a:off x="5076000" y="45028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53" name="Rechteck 318"/>
            <p:cNvSpPr/>
            <p:nvPr/>
          </p:nvSpPr>
          <p:spPr>
            <a:xfrm rot="5400000">
              <a:off x="4896000" y="45028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54" name="Rechteck 319"/>
            <p:cNvSpPr/>
            <p:nvPr/>
          </p:nvSpPr>
          <p:spPr>
            <a:xfrm rot="5400000">
              <a:off x="5241240" y="46836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55" name="Rechteck 320"/>
            <p:cNvSpPr/>
            <p:nvPr/>
          </p:nvSpPr>
          <p:spPr>
            <a:xfrm rot="5400000">
              <a:off x="5076000" y="46832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56" name="Rechteck 321"/>
            <p:cNvSpPr/>
            <p:nvPr/>
          </p:nvSpPr>
          <p:spPr>
            <a:xfrm rot="5400000">
              <a:off x="4896000" y="46832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57" name="Textfeld 322"/>
              <p:cNvSpPr txBox="1"/>
              <p:nvPr/>
            </p:nvSpPr>
            <p:spPr>
              <a:xfrm>
                <a:off x="5146560" y="4093560"/>
                <a:ext cx="212760" cy="2660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8" name="Textfeld 323"/>
              <p:cNvSpPr txBox="1"/>
              <p:nvPr/>
            </p:nvSpPr>
            <p:spPr>
              <a:xfrm>
                <a:off x="5375880" y="4386960"/>
                <a:ext cx="360720" cy="2606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9" name="Textfeld 324"/>
              <p:cNvSpPr txBox="1"/>
              <p:nvPr/>
            </p:nvSpPr>
            <p:spPr>
              <a:xfrm>
                <a:off x="4687200" y="4251240"/>
                <a:ext cx="1489680" cy="2606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2160" name="Gruppieren 325"/>
          <p:cNvGrpSpPr/>
          <p:nvPr/>
        </p:nvGrpSpPr>
        <p:grpSpPr>
          <a:xfrm>
            <a:off x="4812120" y="5705640"/>
            <a:ext cx="524160" cy="359640"/>
            <a:chOff x="4812120" y="5705640"/>
            <a:chExt cx="524160" cy="359640"/>
          </a:xfrm>
        </p:grpSpPr>
        <p:sp>
          <p:nvSpPr>
            <p:cNvPr id="2161" name="Rechteck 326"/>
            <p:cNvSpPr/>
            <p:nvPr/>
          </p:nvSpPr>
          <p:spPr>
            <a:xfrm rot="5400000">
              <a:off x="5157360" y="57060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62" name="Rechteck 327"/>
            <p:cNvSpPr/>
            <p:nvPr/>
          </p:nvSpPr>
          <p:spPr>
            <a:xfrm rot="5400000">
              <a:off x="4992120" y="57056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63" name="Rechteck 328"/>
            <p:cNvSpPr/>
            <p:nvPr/>
          </p:nvSpPr>
          <p:spPr>
            <a:xfrm rot="5400000">
              <a:off x="4812120" y="57056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64" name="Rechteck 329"/>
            <p:cNvSpPr/>
            <p:nvPr/>
          </p:nvSpPr>
          <p:spPr>
            <a:xfrm rot="5400000">
              <a:off x="5157360" y="58863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65" name="Rechteck 330"/>
            <p:cNvSpPr/>
            <p:nvPr/>
          </p:nvSpPr>
          <p:spPr>
            <a:xfrm rot="5400000">
              <a:off x="4992120" y="58860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66" name="Rechteck 331"/>
            <p:cNvSpPr/>
            <p:nvPr/>
          </p:nvSpPr>
          <p:spPr>
            <a:xfrm rot="5400000">
              <a:off x="4812120" y="58860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167" name="Gruppieren 332"/>
          <p:cNvGrpSpPr/>
          <p:nvPr/>
        </p:nvGrpSpPr>
        <p:grpSpPr>
          <a:xfrm>
            <a:off x="4874760" y="5788080"/>
            <a:ext cx="524520" cy="359640"/>
            <a:chOff x="4874760" y="5788080"/>
            <a:chExt cx="524520" cy="359640"/>
          </a:xfrm>
        </p:grpSpPr>
        <p:sp>
          <p:nvSpPr>
            <p:cNvPr id="2168" name="Rechteck 333"/>
            <p:cNvSpPr/>
            <p:nvPr/>
          </p:nvSpPr>
          <p:spPr>
            <a:xfrm rot="5400000">
              <a:off x="5220360" y="57884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69" name="Rechteck 334"/>
            <p:cNvSpPr/>
            <p:nvPr/>
          </p:nvSpPr>
          <p:spPr>
            <a:xfrm rot="5400000">
              <a:off x="5054760" y="57880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70" name="Rechteck 335"/>
            <p:cNvSpPr/>
            <p:nvPr/>
          </p:nvSpPr>
          <p:spPr>
            <a:xfrm rot="5400000">
              <a:off x="4874760" y="57880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71" name="Rechteck 336"/>
            <p:cNvSpPr/>
            <p:nvPr/>
          </p:nvSpPr>
          <p:spPr>
            <a:xfrm rot="5400000">
              <a:off x="5220360" y="59688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72" name="Rechteck 337"/>
            <p:cNvSpPr/>
            <p:nvPr/>
          </p:nvSpPr>
          <p:spPr>
            <a:xfrm rot="5400000">
              <a:off x="5054760" y="59684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73" name="Rechteck 338"/>
            <p:cNvSpPr/>
            <p:nvPr/>
          </p:nvSpPr>
          <p:spPr>
            <a:xfrm rot="5400000">
              <a:off x="4874760" y="59684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174" name="Gruppieren 339"/>
          <p:cNvGrpSpPr/>
          <p:nvPr/>
        </p:nvGrpSpPr>
        <p:grpSpPr>
          <a:xfrm>
            <a:off x="4943160" y="5856480"/>
            <a:ext cx="524160" cy="359640"/>
            <a:chOff x="4943160" y="5856480"/>
            <a:chExt cx="524160" cy="359640"/>
          </a:xfrm>
        </p:grpSpPr>
        <p:sp>
          <p:nvSpPr>
            <p:cNvPr id="2175" name="Rechteck 340"/>
            <p:cNvSpPr/>
            <p:nvPr/>
          </p:nvSpPr>
          <p:spPr>
            <a:xfrm rot="5400000">
              <a:off x="5288400" y="58568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76" name="Rechteck 341"/>
            <p:cNvSpPr/>
            <p:nvPr/>
          </p:nvSpPr>
          <p:spPr>
            <a:xfrm rot="5400000">
              <a:off x="5123160" y="58564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77" name="Rechteck 342"/>
            <p:cNvSpPr/>
            <p:nvPr/>
          </p:nvSpPr>
          <p:spPr>
            <a:xfrm rot="5400000">
              <a:off x="4943160" y="58564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78" name="Rechteck 343"/>
            <p:cNvSpPr/>
            <p:nvPr/>
          </p:nvSpPr>
          <p:spPr>
            <a:xfrm rot="5400000">
              <a:off x="5288400" y="60372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79" name="Rechteck 344"/>
            <p:cNvSpPr/>
            <p:nvPr/>
          </p:nvSpPr>
          <p:spPr>
            <a:xfrm rot="5400000">
              <a:off x="5123160" y="60368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180" name="Rechteck 345"/>
            <p:cNvSpPr/>
            <p:nvPr/>
          </p:nvSpPr>
          <p:spPr>
            <a:xfrm rot="5400000">
              <a:off x="4943160" y="60368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81" name="Textfeld 346"/>
              <p:cNvSpPr txBox="1"/>
              <p:nvPr/>
            </p:nvSpPr>
            <p:spPr>
              <a:xfrm>
                <a:off x="5194080" y="5446800"/>
                <a:ext cx="212760" cy="2660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2" name="Textfeld 347"/>
              <p:cNvSpPr txBox="1"/>
              <p:nvPr/>
            </p:nvSpPr>
            <p:spPr>
              <a:xfrm>
                <a:off x="5423040" y="5740200"/>
                <a:ext cx="371520" cy="2606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3" name="Textfeld 348"/>
              <p:cNvSpPr txBox="1"/>
              <p:nvPr/>
            </p:nvSpPr>
            <p:spPr>
              <a:xfrm>
                <a:off x="4734720" y="5604480"/>
                <a:ext cx="1489680" cy="2606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2184" name="Textfeld 349"/>
          <p:cNvSpPr/>
          <p:nvPr/>
        </p:nvSpPr>
        <p:spPr>
          <a:xfrm rot="5400000">
            <a:off x="3450240" y="4984200"/>
            <a:ext cx="361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…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5" name="Textfeld 350"/>
          <p:cNvSpPr/>
          <p:nvPr/>
        </p:nvSpPr>
        <p:spPr>
          <a:xfrm rot="5400000">
            <a:off x="5015880" y="4984200"/>
            <a:ext cx="361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…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6" name="Textfeld 351"/>
              <p:cNvSpPr txBox="1"/>
              <p:nvPr/>
            </p:nvSpPr>
            <p:spPr>
              <a:xfrm>
                <a:off x="6356880" y="5504400"/>
                <a:ext cx="455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7" name="Textfeld 352"/>
              <p:cNvSpPr txBox="1"/>
              <p:nvPr/>
            </p:nvSpPr>
            <p:spPr>
              <a:xfrm>
                <a:off x="6362280" y="4129200"/>
                <a:ext cx="455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2188" name="Gruppieren 392"/>
          <p:cNvGrpSpPr/>
          <p:nvPr/>
        </p:nvGrpSpPr>
        <p:grpSpPr>
          <a:xfrm>
            <a:off x="6291720" y="4502880"/>
            <a:ext cx="524160" cy="359280"/>
            <a:chOff x="6291720" y="4502880"/>
            <a:chExt cx="524160" cy="359280"/>
          </a:xfrm>
        </p:grpSpPr>
        <p:grpSp>
          <p:nvGrpSpPr>
            <p:cNvPr id="2189" name="Gruppieren 357"/>
            <p:cNvGrpSpPr/>
            <p:nvPr/>
          </p:nvGrpSpPr>
          <p:grpSpPr>
            <a:xfrm>
              <a:off x="6291720" y="4502880"/>
              <a:ext cx="524160" cy="179280"/>
              <a:chOff x="6291720" y="4502880"/>
              <a:chExt cx="524160" cy="179280"/>
            </a:xfrm>
          </p:grpSpPr>
          <p:sp>
            <p:nvSpPr>
              <p:cNvPr id="2190" name="Rechteck 358"/>
              <p:cNvSpPr/>
              <p:nvPr/>
            </p:nvSpPr>
            <p:spPr>
              <a:xfrm rot="5400000">
                <a:off x="6636960" y="450324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1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2191" name="Rechteck 359"/>
              <p:cNvSpPr/>
              <p:nvPr/>
            </p:nvSpPr>
            <p:spPr>
              <a:xfrm rot="5400000">
                <a:off x="6471720" y="450288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2192" name="Rechteck 360"/>
              <p:cNvSpPr/>
              <p:nvPr/>
            </p:nvSpPr>
            <p:spPr>
              <a:xfrm rot="5400000">
                <a:off x="6291720" y="450288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</p:grpSp>
        <p:grpSp>
          <p:nvGrpSpPr>
            <p:cNvPr id="2193" name="Gruppieren 365"/>
            <p:cNvGrpSpPr/>
            <p:nvPr/>
          </p:nvGrpSpPr>
          <p:grpSpPr>
            <a:xfrm>
              <a:off x="6291720" y="4682880"/>
              <a:ext cx="524160" cy="179280"/>
              <a:chOff x="6291720" y="4682880"/>
              <a:chExt cx="524160" cy="179280"/>
            </a:xfrm>
          </p:grpSpPr>
          <p:sp>
            <p:nvSpPr>
              <p:cNvPr id="2194" name="Rechteck 366"/>
              <p:cNvSpPr/>
              <p:nvPr/>
            </p:nvSpPr>
            <p:spPr>
              <a:xfrm rot="5400000">
                <a:off x="6636960" y="468324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1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2195" name="Rechteck 367"/>
              <p:cNvSpPr/>
              <p:nvPr/>
            </p:nvSpPr>
            <p:spPr>
              <a:xfrm rot="5400000">
                <a:off x="6471720" y="468288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2196" name="Rechteck 368"/>
              <p:cNvSpPr/>
              <p:nvPr/>
            </p:nvSpPr>
            <p:spPr>
              <a:xfrm rot="5400000">
                <a:off x="6291720" y="468288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</p:grpSp>
      </p:grpSp>
      <p:grpSp>
        <p:nvGrpSpPr>
          <p:cNvPr id="2197" name="Gruppieren 391"/>
          <p:cNvGrpSpPr/>
          <p:nvPr/>
        </p:nvGrpSpPr>
        <p:grpSpPr>
          <a:xfrm>
            <a:off x="6289200" y="3304440"/>
            <a:ext cx="526680" cy="359280"/>
            <a:chOff x="6289200" y="3304440"/>
            <a:chExt cx="526680" cy="359280"/>
          </a:xfrm>
        </p:grpSpPr>
        <p:grpSp>
          <p:nvGrpSpPr>
            <p:cNvPr id="2198" name="Gruppieren 353"/>
            <p:cNvGrpSpPr/>
            <p:nvPr/>
          </p:nvGrpSpPr>
          <p:grpSpPr>
            <a:xfrm>
              <a:off x="6291720" y="3304440"/>
              <a:ext cx="524160" cy="179280"/>
              <a:chOff x="6291720" y="3304440"/>
              <a:chExt cx="524160" cy="179280"/>
            </a:xfrm>
          </p:grpSpPr>
          <p:sp>
            <p:nvSpPr>
              <p:cNvPr id="2199" name="Rechteck 354"/>
              <p:cNvSpPr/>
              <p:nvPr/>
            </p:nvSpPr>
            <p:spPr>
              <a:xfrm rot="5400000">
                <a:off x="6636960" y="330480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1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2200" name="Rechteck 355"/>
              <p:cNvSpPr/>
              <p:nvPr/>
            </p:nvSpPr>
            <p:spPr>
              <a:xfrm rot="5400000">
                <a:off x="6471720" y="330444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2201" name="Rechteck 356"/>
              <p:cNvSpPr/>
              <p:nvPr/>
            </p:nvSpPr>
            <p:spPr>
              <a:xfrm rot="5400000">
                <a:off x="6291720" y="330444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</p:grpSp>
        <p:grpSp>
          <p:nvGrpSpPr>
            <p:cNvPr id="2202" name="Gruppieren 369"/>
            <p:cNvGrpSpPr/>
            <p:nvPr/>
          </p:nvGrpSpPr>
          <p:grpSpPr>
            <a:xfrm>
              <a:off x="6289200" y="3484440"/>
              <a:ext cx="524160" cy="179280"/>
              <a:chOff x="6289200" y="3484440"/>
              <a:chExt cx="524160" cy="179280"/>
            </a:xfrm>
          </p:grpSpPr>
          <p:sp>
            <p:nvSpPr>
              <p:cNvPr id="2203" name="Rechteck 370"/>
              <p:cNvSpPr/>
              <p:nvPr/>
            </p:nvSpPr>
            <p:spPr>
              <a:xfrm rot="5400000">
                <a:off x="6634440" y="348480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1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2204" name="Rechteck 371"/>
              <p:cNvSpPr/>
              <p:nvPr/>
            </p:nvSpPr>
            <p:spPr>
              <a:xfrm rot="5400000">
                <a:off x="6469200" y="348444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2205" name="Rechteck 372"/>
              <p:cNvSpPr/>
              <p:nvPr/>
            </p:nvSpPr>
            <p:spPr>
              <a:xfrm rot="5400000">
                <a:off x="6289200" y="348444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</p:grpSp>
      </p:grpSp>
      <p:grpSp>
        <p:nvGrpSpPr>
          <p:cNvPr id="2206" name="Gruppieren 393"/>
          <p:cNvGrpSpPr/>
          <p:nvPr/>
        </p:nvGrpSpPr>
        <p:grpSpPr>
          <a:xfrm>
            <a:off x="6289200" y="5866200"/>
            <a:ext cx="526680" cy="359280"/>
            <a:chOff x="6289200" y="5866200"/>
            <a:chExt cx="526680" cy="359280"/>
          </a:xfrm>
        </p:grpSpPr>
        <p:grpSp>
          <p:nvGrpSpPr>
            <p:cNvPr id="2207" name="Gruppieren 361"/>
            <p:cNvGrpSpPr/>
            <p:nvPr/>
          </p:nvGrpSpPr>
          <p:grpSpPr>
            <a:xfrm>
              <a:off x="6289200" y="5866200"/>
              <a:ext cx="524160" cy="179280"/>
              <a:chOff x="6289200" y="5866200"/>
              <a:chExt cx="524160" cy="179280"/>
            </a:xfrm>
          </p:grpSpPr>
          <p:sp>
            <p:nvSpPr>
              <p:cNvPr id="2208" name="Rechteck 362"/>
              <p:cNvSpPr/>
              <p:nvPr/>
            </p:nvSpPr>
            <p:spPr>
              <a:xfrm rot="5400000">
                <a:off x="6634440" y="586656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1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2209" name="Rechteck 363"/>
              <p:cNvSpPr/>
              <p:nvPr/>
            </p:nvSpPr>
            <p:spPr>
              <a:xfrm rot="5400000">
                <a:off x="6469200" y="586620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2210" name="Rechteck 364"/>
              <p:cNvSpPr/>
              <p:nvPr/>
            </p:nvSpPr>
            <p:spPr>
              <a:xfrm rot="5400000">
                <a:off x="6289200" y="586620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</p:grpSp>
        <p:grpSp>
          <p:nvGrpSpPr>
            <p:cNvPr id="2211" name="Gruppieren 373"/>
            <p:cNvGrpSpPr/>
            <p:nvPr/>
          </p:nvGrpSpPr>
          <p:grpSpPr>
            <a:xfrm>
              <a:off x="6291720" y="6046200"/>
              <a:ext cx="524160" cy="179280"/>
              <a:chOff x="6291720" y="6046200"/>
              <a:chExt cx="524160" cy="179280"/>
            </a:xfrm>
          </p:grpSpPr>
          <p:sp>
            <p:nvSpPr>
              <p:cNvPr id="2212" name="Rechteck 374"/>
              <p:cNvSpPr/>
              <p:nvPr/>
            </p:nvSpPr>
            <p:spPr>
              <a:xfrm rot="5400000">
                <a:off x="6636960" y="604656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1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2213" name="Rechteck 375"/>
              <p:cNvSpPr/>
              <p:nvPr/>
            </p:nvSpPr>
            <p:spPr>
              <a:xfrm rot="5400000">
                <a:off x="6471720" y="604620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2214" name="Rechteck 376"/>
              <p:cNvSpPr/>
              <p:nvPr/>
            </p:nvSpPr>
            <p:spPr>
              <a:xfrm rot="5400000">
                <a:off x="6291720" y="604620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</p:grpSp>
      </p:grpSp>
      <p:sp>
        <p:nvSpPr>
          <p:cNvPr id="2215" name="Textfeld 377"/>
          <p:cNvSpPr/>
          <p:nvPr/>
        </p:nvSpPr>
        <p:spPr>
          <a:xfrm rot="5400000">
            <a:off x="6450480" y="5020920"/>
            <a:ext cx="361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…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6" name="Textfeld 378"/>
              <p:cNvSpPr txBox="1"/>
              <p:nvPr/>
            </p:nvSpPr>
            <p:spPr>
              <a:xfrm>
                <a:off x="6362280" y="2916000"/>
                <a:ext cx="455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2217" name="Gruppieren 458"/>
          <p:cNvGrpSpPr/>
          <p:nvPr/>
        </p:nvGrpSpPr>
        <p:grpSpPr>
          <a:xfrm>
            <a:off x="7588080" y="4152240"/>
            <a:ext cx="527040" cy="1463760"/>
            <a:chOff x="7588080" y="4152240"/>
            <a:chExt cx="527040" cy="1463760"/>
          </a:xfrm>
        </p:grpSpPr>
        <p:grpSp>
          <p:nvGrpSpPr>
            <p:cNvPr id="2218" name="Gruppieren 394"/>
            <p:cNvGrpSpPr/>
            <p:nvPr/>
          </p:nvGrpSpPr>
          <p:grpSpPr>
            <a:xfrm>
              <a:off x="7589160" y="4519440"/>
              <a:ext cx="524160" cy="359280"/>
              <a:chOff x="7589160" y="4519440"/>
              <a:chExt cx="524160" cy="359280"/>
            </a:xfrm>
          </p:grpSpPr>
          <p:grpSp>
            <p:nvGrpSpPr>
              <p:cNvPr id="2219" name="Gruppieren 395"/>
              <p:cNvGrpSpPr/>
              <p:nvPr/>
            </p:nvGrpSpPr>
            <p:grpSpPr>
              <a:xfrm>
                <a:off x="7589160" y="4519440"/>
                <a:ext cx="524160" cy="179280"/>
                <a:chOff x="7589160" y="4519440"/>
                <a:chExt cx="524160" cy="179280"/>
              </a:xfrm>
            </p:grpSpPr>
            <p:sp>
              <p:nvSpPr>
                <p:cNvPr id="2220" name="Rechteck 400"/>
                <p:cNvSpPr/>
                <p:nvPr/>
              </p:nvSpPr>
              <p:spPr>
                <a:xfrm rot="5400000">
                  <a:off x="7934400" y="451980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1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  <p:sp>
              <p:nvSpPr>
                <p:cNvPr id="2221" name="Rechteck 401"/>
                <p:cNvSpPr/>
                <p:nvPr/>
              </p:nvSpPr>
              <p:spPr>
                <a:xfrm rot="5400000">
                  <a:off x="7769160" y="451944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0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  <p:sp>
              <p:nvSpPr>
                <p:cNvPr id="2222" name="Rechteck 402"/>
                <p:cNvSpPr/>
                <p:nvPr/>
              </p:nvSpPr>
              <p:spPr>
                <a:xfrm rot="5400000">
                  <a:off x="7589160" y="451944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0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</p:grpSp>
          <p:grpSp>
            <p:nvGrpSpPr>
              <p:cNvPr id="2223" name="Gruppieren 396"/>
              <p:cNvGrpSpPr/>
              <p:nvPr/>
            </p:nvGrpSpPr>
            <p:grpSpPr>
              <a:xfrm>
                <a:off x="7589160" y="4699440"/>
                <a:ext cx="524160" cy="179280"/>
                <a:chOff x="7589160" y="4699440"/>
                <a:chExt cx="524160" cy="179280"/>
              </a:xfrm>
            </p:grpSpPr>
            <p:sp>
              <p:nvSpPr>
                <p:cNvPr id="2224" name="Rechteck 397"/>
                <p:cNvSpPr/>
                <p:nvPr/>
              </p:nvSpPr>
              <p:spPr>
                <a:xfrm rot="5400000">
                  <a:off x="7934400" y="469980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1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  <p:sp>
              <p:nvSpPr>
                <p:cNvPr id="2225" name="Rechteck 398"/>
                <p:cNvSpPr/>
                <p:nvPr/>
              </p:nvSpPr>
              <p:spPr>
                <a:xfrm rot="5400000">
                  <a:off x="7769160" y="469944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0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  <p:sp>
              <p:nvSpPr>
                <p:cNvPr id="2226" name="Rechteck 399"/>
                <p:cNvSpPr/>
                <p:nvPr/>
              </p:nvSpPr>
              <p:spPr>
                <a:xfrm rot="5400000">
                  <a:off x="7589160" y="469944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0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</p:grpSp>
        </p:grpSp>
        <p:grpSp>
          <p:nvGrpSpPr>
            <p:cNvPr id="2227" name="Gruppieren 403"/>
            <p:cNvGrpSpPr/>
            <p:nvPr/>
          </p:nvGrpSpPr>
          <p:grpSpPr>
            <a:xfrm>
              <a:off x="7588080" y="4152240"/>
              <a:ext cx="527040" cy="359640"/>
              <a:chOff x="7588080" y="4152240"/>
              <a:chExt cx="527040" cy="359640"/>
            </a:xfrm>
          </p:grpSpPr>
          <p:grpSp>
            <p:nvGrpSpPr>
              <p:cNvPr id="2228" name="Gruppieren 404"/>
              <p:cNvGrpSpPr/>
              <p:nvPr/>
            </p:nvGrpSpPr>
            <p:grpSpPr>
              <a:xfrm>
                <a:off x="7590960" y="4152240"/>
                <a:ext cx="524160" cy="179280"/>
                <a:chOff x="7590960" y="4152240"/>
                <a:chExt cx="524160" cy="179280"/>
              </a:xfrm>
            </p:grpSpPr>
            <p:sp>
              <p:nvSpPr>
                <p:cNvPr id="2229" name="Rechteck 409"/>
                <p:cNvSpPr/>
                <p:nvPr/>
              </p:nvSpPr>
              <p:spPr>
                <a:xfrm rot="5400000">
                  <a:off x="7936200" y="415260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1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  <p:sp>
              <p:nvSpPr>
                <p:cNvPr id="2230" name="Rechteck 410"/>
                <p:cNvSpPr/>
                <p:nvPr/>
              </p:nvSpPr>
              <p:spPr>
                <a:xfrm rot="5400000">
                  <a:off x="7770960" y="415224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0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  <p:sp>
              <p:nvSpPr>
                <p:cNvPr id="2231" name="Rechteck 411"/>
                <p:cNvSpPr/>
                <p:nvPr/>
              </p:nvSpPr>
              <p:spPr>
                <a:xfrm rot="5400000">
                  <a:off x="7590960" y="415224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0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</p:grpSp>
          <p:grpSp>
            <p:nvGrpSpPr>
              <p:cNvPr id="2232" name="Gruppieren 405"/>
              <p:cNvGrpSpPr/>
              <p:nvPr/>
            </p:nvGrpSpPr>
            <p:grpSpPr>
              <a:xfrm>
                <a:off x="7588080" y="4332600"/>
                <a:ext cx="524520" cy="179280"/>
                <a:chOff x="7588080" y="4332600"/>
                <a:chExt cx="524520" cy="179280"/>
              </a:xfrm>
            </p:grpSpPr>
            <p:sp>
              <p:nvSpPr>
                <p:cNvPr id="2233" name="Rechteck 406"/>
                <p:cNvSpPr/>
                <p:nvPr/>
              </p:nvSpPr>
              <p:spPr>
                <a:xfrm rot="5400000">
                  <a:off x="7933680" y="433296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1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  <p:sp>
              <p:nvSpPr>
                <p:cNvPr id="2234" name="Rechteck 407"/>
                <p:cNvSpPr/>
                <p:nvPr/>
              </p:nvSpPr>
              <p:spPr>
                <a:xfrm rot="5400000">
                  <a:off x="7768080" y="433260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0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  <p:sp>
              <p:nvSpPr>
                <p:cNvPr id="2235" name="Rechteck 408"/>
                <p:cNvSpPr/>
                <p:nvPr/>
              </p:nvSpPr>
              <p:spPr>
                <a:xfrm rot="5400000">
                  <a:off x="7588080" y="433260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0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</p:grpSp>
        </p:grpSp>
        <p:grpSp>
          <p:nvGrpSpPr>
            <p:cNvPr id="2236" name="Gruppieren 412"/>
            <p:cNvGrpSpPr/>
            <p:nvPr/>
          </p:nvGrpSpPr>
          <p:grpSpPr>
            <a:xfrm>
              <a:off x="7588080" y="5256720"/>
              <a:ext cx="527040" cy="359280"/>
              <a:chOff x="7588080" y="5256720"/>
              <a:chExt cx="527040" cy="359280"/>
            </a:xfrm>
          </p:grpSpPr>
          <p:grpSp>
            <p:nvGrpSpPr>
              <p:cNvPr id="2237" name="Gruppieren 413"/>
              <p:cNvGrpSpPr/>
              <p:nvPr/>
            </p:nvGrpSpPr>
            <p:grpSpPr>
              <a:xfrm>
                <a:off x="7588080" y="5256720"/>
                <a:ext cx="524520" cy="179280"/>
                <a:chOff x="7588080" y="5256720"/>
                <a:chExt cx="524520" cy="179280"/>
              </a:xfrm>
            </p:grpSpPr>
            <p:sp>
              <p:nvSpPr>
                <p:cNvPr id="2238" name="Rechteck 418"/>
                <p:cNvSpPr/>
                <p:nvPr/>
              </p:nvSpPr>
              <p:spPr>
                <a:xfrm rot="5400000">
                  <a:off x="7933680" y="525708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1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  <p:sp>
              <p:nvSpPr>
                <p:cNvPr id="2239" name="Rechteck 419"/>
                <p:cNvSpPr/>
                <p:nvPr/>
              </p:nvSpPr>
              <p:spPr>
                <a:xfrm rot="5400000">
                  <a:off x="7768080" y="525672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0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  <p:sp>
              <p:nvSpPr>
                <p:cNvPr id="2240" name="Rechteck 420"/>
                <p:cNvSpPr/>
                <p:nvPr/>
              </p:nvSpPr>
              <p:spPr>
                <a:xfrm rot="5400000">
                  <a:off x="7588080" y="525672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0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</p:grpSp>
          <p:grpSp>
            <p:nvGrpSpPr>
              <p:cNvPr id="2241" name="Gruppieren 414"/>
              <p:cNvGrpSpPr/>
              <p:nvPr/>
            </p:nvGrpSpPr>
            <p:grpSpPr>
              <a:xfrm>
                <a:off x="7590960" y="5436720"/>
                <a:ext cx="524160" cy="179280"/>
                <a:chOff x="7590960" y="5436720"/>
                <a:chExt cx="524160" cy="179280"/>
              </a:xfrm>
            </p:grpSpPr>
            <p:sp>
              <p:nvSpPr>
                <p:cNvPr id="2242" name="Rechteck 415"/>
                <p:cNvSpPr/>
                <p:nvPr/>
              </p:nvSpPr>
              <p:spPr>
                <a:xfrm rot="5400000">
                  <a:off x="7936200" y="543708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1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  <p:sp>
              <p:nvSpPr>
                <p:cNvPr id="2243" name="Rechteck 416"/>
                <p:cNvSpPr/>
                <p:nvPr/>
              </p:nvSpPr>
              <p:spPr>
                <a:xfrm rot="5400000">
                  <a:off x="7770960" y="543672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0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  <p:sp>
              <p:nvSpPr>
                <p:cNvPr id="2244" name="Rechteck 417"/>
                <p:cNvSpPr/>
                <p:nvPr/>
              </p:nvSpPr>
              <p:spPr>
                <a:xfrm rot="5400000">
                  <a:off x="7590960" y="543672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0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</p:grpSp>
        </p:grpSp>
        <p:sp>
          <p:nvSpPr>
            <p:cNvPr id="2245" name="Textfeld 457"/>
            <p:cNvSpPr/>
            <p:nvPr/>
          </p:nvSpPr>
          <p:spPr>
            <a:xfrm rot="5400000">
              <a:off x="7725600" y="4893480"/>
              <a:ext cx="3614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de-DE" sz="1800" b="0" strike="noStrike" spc="-1">
                  <a:solidFill>
                    <a:schemeClr val="dk1"/>
                  </a:solidFill>
                  <a:latin typeface="Aptos"/>
                </a:rPr>
                <a:t>…</a:t>
              </a:r>
              <a:endParaRPr lang="de-DE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46" name="Textfeld 488"/>
              <p:cNvSpPr txBox="1"/>
              <p:nvPr/>
            </p:nvSpPr>
            <p:spPr>
              <a:xfrm>
                <a:off x="8763480" y="372636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7" name="Textfeld 489"/>
              <p:cNvSpPr txBox="1"/>
              <p:nvPr/>
            </p:nvSpPr>
            <p:spPr>
              <a:xfrm>
                <a:off x="7544880" y="3740040"/>
                <a:ext cx="455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2248" name="Gruppieren 497"/>
          <p:cNvGrpSpPr/>
          <p:nvPr/>
        </p:nvGrpSpPr>
        <p:grpSpPr>
          <a:xfrm>
            <a:off x="8599680" y="4139640"/>
            <a:ext cx="716400" cy="1464120"/>
            <a:chOff x="8599680" y="4139640"/>
            <a:chExt cx="716400" cy="1464120"/>
          </a:xfrm>
        </p:grpSpPr>
        <p:grpSp>
          <p:nvGrpSpPr>
            <p:cNvPr id="2249" name="Gruppieren 490"/>
            <p:cNvGrpSpPr/>
            <p:nvPr/>
          </p:nvGrpSpPr>
          <p:grpSpPr>
            <a:xfrm>
              <a:off x="8599680" y="4139640"/>
              <a:ext cx="527040" cy="1463760"/>
              <a:chOff x="8599680" y="4139640"/>
              <a:chExt cx="527040" cy="1463760"/>
            </a:xfrm>
          </p:grpSpPr>
          <p:grpSp>
            <p:nvGrpSpPr>
              <p:cNvPr id="2250" name="Gruppieren 460"/>
              <p:cNvGrpSpPr/>
              <p:nvPr/>
            </p:nvGrpSpPr>
            <p:grpSpPr>
              <a:xfrm>
                <a:off x="8600760" y="4506840"/>
                <a:ext cx="524160" cy="359280"/>
                <a:chOff x="8600760" y="4506840"/>
                <a:chExt cx="524160" cy="359280"/>
              </a:xfrm>
            </p:grpSpPr>
            <p:grpSp>
              <p:nvGrpSpPr>
                <p:cNvPr id="2251" name="Gruppieren 480"/>
                <p:cNvGrpSpPr/>
                <p:nvPr/>
              </p:nvGrpSpPr>
              <p:grpSpPr>
                <a:xfrm>
                  <a:off x="8600760" y="4506840"/>
                  <a:ext cx="524160" cy="179280"/>
                  <a:chOff x="8600760" y="4506840"/>
                  <a:chExt cx="524160" cy="179280"/>
                </a:xfrm>
              </p:grpSpPr>
              <p:sp>
                <p:nvSpPr>
                  <p:cNvPr id="2252" name="Rechteck 485"/>
                  <p:cNvSpPr/>
                  <p:nvPr/>
                </p:nvSpPr>
                <p:spPr>
                  <a:xfrm rot="5400000">
                    <a:off x="8946000" y="450720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1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  <p:sp>
                <p:nvSpPr>
                  <p:cNvPr id="2253" name="Rechteck 486"/>
                  <p:cNvSpPr/>
                  <p:nvPr/>
                </p:nvSpPr>
                <p:spPr>
                  <a:xfrm rot="5400000">
                    <a:off x="8780760" y="450684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0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  <p:sp>
                <p:nvSpPr>
                  <p:cNvPr id="2254" name="Rechteck 487"/>
                  <p:cNvSpPr/>
                  <p:nvPr/>
                </p:nvSpPr>
                <p:spPr>
                  <a:xfrm rot="5400000">
                    <a:off x="8600760" y="450684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0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</p:grpSp>
            <p:grpSp>
              <p:nvGrpSpPr>
                <p:cNvPr id="2255" name="Gruppieren 481"/>
                <p:cNvGrpSpPr/>
                <p:nvPr/>
              </p:nvGrpSpPr>
              <p:grpSpPr>
                <a:xfrm>
                  <a:off x="8600760" y="4686840"/>
                  <a:ext cx="524160" cy="179280"/>
                  <a:chOff x="8600760" y="4686840"/>
                  <a:chExt cx="524160" cy="179280"/>
                </a:xfrm>
              </p:grpSpPr>
              <p:sp>
                <p:nvSpPr>
                  <p:cNvPr id="2256" name="Rechteck 482"/>
                  <p:cNvSpPr/>
                  <p:nvPr/>
                </p:nvSpPr>
                <p:spPr>
                  <a:xfrm rot="5400000">
                    <a:off x="8946000" y="468720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1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  <p:sp>
                <p:nvSpPr>
                  <p:cNvPr id="2257" name="Rechteck 483"/>
                  <p:cNvSpPr/>
                  <p:nvPr/>
                </p:nvSpPr>
                <p:spPr>
                  <a:xfrm rot="5400000">
                    <a:off x="8780760" y="468684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0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  <p:sp>
                <p:nvSpPr>
                  <p:cNvPr id="2258" name="Rechteck 484"/>
                  <p:cNvSpPr/>
                  <p:nvPr/>
                </p:nvSpPr>
                <p:spPr>
                  <a:xfrm rot="5400000">
                    <a:off x="8600760" y="468684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0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</p:grpSp>
          </p:grpSp>
          <p:grpSp>
            <p:nvGrpSpPr>
              <p:cNvPr id="2259" name="Gruppieren 461"/>
              <p:cNvGrpSpPr/>
              <p:nvPr/>
            </p:nvGrpSpPr>
            <p:grpSpPr>
              <a:xfrm>
                <a:off x="8599680" y="4139640"/>
                <a:ext cx="527040" cy="359640"/>
                <a:chOff x="8599680" y="4139640"/>
                <a:chExt cx="527040" cy="359640"/>
              </a:xfrm>
            </p:grpSpPr>
            <p:grpSp>
              <p:nvGrpSpPr>
                <p:cNvPr id="2260" name="Gruppieren 472"/>
                <p:cNvGrpSpPr/>
                <p:nvPr/>
              </p:nvGrpSpPr>
              <p:grpSpPr>
                <a:xfrm>
                  <a:off x="8602200" y="4139640"/>
                  <a:ext cx="524520" cy="179280"/>
                  <a:chOff x="8602200" y="4139640"/>
                  <a:chExt cx="524520" cy="179280"/>
                </a:xfrm>
              </p:grpSpPr>
              <p:sp>
                <p:nvSpPr>
                  <p:cNvPr id="2261" name="Rechteck 477"/>
                  <p:cNvSpPr/>
                  <p:nvPr/>
                </p:nvSpPr>
                <p:spPr>
                  <a:xfrm rot="5400000">
                    <a:off x="8947800" y="414000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1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  <p:sp>
                <p:nvSpPr>
                  <p:cNvPr id="2262" name="Rechteck 478"/>
                  <p:cNvSpPr/>
                  <p:nvPr/>
                </p:nvSpPr>
                <p:spPr>
                  <a:xfrm rot="5400000">
                    <a:off x="8782200" y="413964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0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  <p:sp>
                <p:nvSpPr>
                  <p:cNvPr id="2263" name="Rechteck 479"/>
                  <p:cNvSpPr/>
                  <p:nvPr/>
                </p:nvSpPr>
                <p:spPr>
                  <a:xfrm rot="5400000">
                    <a:off x="8602200" y="413964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0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</p:grpSp>
            <p:grpSp>
              <p:nvGrpSpPr>
                <p:cNvPr id="2264" name="Gruppieren 473"/>
                <p:cNvGrpSpPr/>
                <p:nvPr/>
              </p:nvGrpSpPr>
              <p:grpSpPr>
                <a:xfrm>
                  <a:off x="8599680" y="4320000"/>
                  <a:ext cx="524160" cy="179280"/>
                  <a:chOff x="8599680" y="4320000"/>
                  <a:chExt cx="524160" cy="179280"/>
                </a:xfrm>
              </p:grpSpPr>
              <p:sp>
                <p:nvSpPr>
                  <p:cNvPr id="2265" name="Rechteck 474"/>
                  <p:cNvSpPr/>
                  <p:nvPr/>
                </p:nvSpPr>
                <p:spPr>
                  <a:xfrm rot="5400000">
                    <a:off x="8944920" y="432036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1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  <p:sp>
                <p:nvSpPr>
                  <p:cNvPr id="2266" name="Rechteck 475"/>
                  <p:cNvSpPr/>
                  <p:nvPr/>
                </p:nvSpPr>
                <p:spPr>
                  <a:xfrm rot="5400000">
                    <a:off x="8779680" y="432000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0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  <p:sp>
                <p:nvSpPr>
                  <p:cNvPr id="2267" name="Rechteck 476"/>
                  <p:cNvSpPr/>
                  <p:nvPr/>
                </p:nvSpPr>
                <p:spPr>
                  <a:xfrm rot="5400000">
                    <a:off x="8599680" y="432000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0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</p:grpSp>
          </p:grpSp>
          <p:grpSp>
            <p:nvGrpSpPr>
              <p:cNvPr id="2268" name="Gruppieren 462"/>
              <p:cNvGrpSpPr/>
              <p:nvPr/>
            </p:nvGrpSpPr>
            <p:grpSpPr>
              <a:xfrm>
                <a:off x="8599680" y="5244120"/>
                <a:ext cx="527040" cy="359280"/>
                <a:chOff x="8599680" y="5244120"/>
                <a:chExt cx="527040" cy="359280"/>
              </a:xfrm>
            </p:grpSpPr>
            <p:grpSp>
              <p:nvGrpSpPr>
                <p:cNvPr id="2269" name="Gruppieren 464"/>
                <p:cNvGrpSpPr/>
                <p:nvPr/>
              </p:nvGrpSpPr>
              <p:grpSpPr>
                <a:xfrm>
                  <a:off x="8599680" y="5244120"/>
                  <a:ext cx="524160" cy="179280"/>
                  <a:chOff x="8599680" y="5244120"/>
                  <a:chExt cx="524160" cy="179280"/>
                </a:xfrm>
              </p:grpSpPr>
              <p:sp>
                <p:nvSpPr>
                  <p:cNvPr id="2270" name="Rechteck 469"/>
                  <p:cNvSpPr/>
                  <p:nvPr/>
                </p:nvSpPr>
                <p:spPr>
                  <a:xfrm rot="5400000">
                    <a:off x="8944920" y="524448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1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  <p:sp>
                <p:nvSpPr>
                  <p:cNvPr id="2271" name="Rechteck 470"/>
                  <p:cNvSpPr/>
                  <p:nvPr/>
                </p:nvSpPr>
                <p:spPr>
                  <a:xfrm rot="5400000">
                    <a:off x="8779680" y="524412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0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  <p:sp>
                <p:nvSpPr>
                  <p:cNvPr id="2272" name="Rechteck 471"/>
                  <p:cNvSpPr/>
                  <p:nvPr/>
                </p:nvSpPr>
                <p:spPr>
                  <a:xfrm rot="5400000">
                    <a:off x="8599680" y="524412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0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</p:grpSp>
            <p:grpSp>
              <p:nvGrpSpPr>
                <p:cNvPr id="2273" name="Gruppieren 465"/>
                <p:cNvGrpSpPr/>
                <p:nvPr/>
              </p:nvGrpSpPr>
              <p:grpSpPr>
                <a:xfrm>
                  <a:off x="8602200" y="5424120"/>
                  <a:ext cx="524520" cy="179280"/>
                  <a:chOff x="8602200" y="5424120"/>
                  <a:chExt cx="524520" cy="179280"/>
                </a:xfrm>
              </p:grpSpPr>
              <p:sp>
                <p:nvSpPr>
                  <p:cNvPr id="2274" name="Rechteck 466"/>
                  <p:cNvSpPr/>
                  <p:nvPr/>
                </p:nvSpPr>
                <p:spPr>
                  <a:xfrm rot="5400000">
                    <a:off x="8947800" y="542448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1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  <p:sp>
                <p:nvSpPr>
                  <p:cNvPr id="2275" name="Rechteck 467"/>
                  <p:cNvSpPr/>
                  <p:nvPr/>
                </p:nvSpPr>
                <p:spPr>
                  <a:xfrm rot="5400000">
                    <a:off x="8782200" y="542412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0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  <p:sp>
                <p:nvSpPr>
                  <p:cNvPr id="2276" name="Rechteck 468"/>
                  <p:cNvSpPr/>
                  <p:nvPr/>
                </p:nvSpPr>
                <p:spPr>
                  <a:xfrm rot="5400000">
                    <a:off x="8602200" y="542412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0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</p:grpSp>
          </p:grpSp>
          <p:sp>
            <p:nvSpPr>
              <p:cNvPr id="2277" name="Textfeld 463"/>
              <p:cNvSpPr/>
              <p:nvPr/>
            </p:nvSpPr>
            <p:spPr>
              <a:xfrm rot="5400000">
                <a:off x="8736840" y="4880880"/>
                <a:ext cx="36144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</a:pPr>
                <a:r>
                  <a:rPr lang="de-DE" sz="1800" b="0" strike="noStrike" spc="-1">
                    <a:solidFill>
                      <a:schemeClr val="dk1"/>
                    </a:solidFill>
                    <a:latin typeface="Aptos"/>
                  </a:rPr>
                  <a:t>…</a:t>
                </a:r>
                <a:endParaRPr lang="de-DE" sz="1800" b="0" strike="noStrike" spc="-1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sp>
          <p:nvSpPr>
            <p:cNvPr id="2278" name="Rechteck 491"/>
            <p:cNvSpPr/>
            <p:nvPr/>
          </p:nvSpPr>
          <p:spPr>
            <a:xfrm rot="5400000">
              <a:off x="9127440" y="4506840"/>
              <a:ext cx="178920" cy="1789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279" name="Rechteck 492"/>
            <p:cNvSpPr/>
            <p:nvPr/>
          </p:nvSpPr>
          <p:spPr>
            <a:xfrm rot="5400000">
              <a:off x="9127440" y="4686840"/>
              <a:ext cx="178920" cy="1789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280" name="Rechteck 493"/>
            <p:cNvSpPr/>
            <p:nvPr/>
          </p:nvSpPr>
          <p:spPr>
            <a:xfrm rot="5400000">
              <a:off x="9129240" y="4139640"/>
              <a:ext cx="178920" cy="1789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281" name="Rechteck 494"/>
            <p:cNvSpPr/>
            <p:nvPr/>
          </p:nvSpPr>
          <p:spPr>
            <a:xfrm rot="5400000">
              <a:off x="9126360" y="4320000"/>
              <a:ext cx="178920" cy="1789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282" name="Rechteck 495"/>
            <p:cNvSpPr/>
            <p:nvPr/>
          </p:nvSpPr>
          <p:spPr>
            <a:xfrm rot="5400000">
              <a:off x="9134280" y="5244840"/>
              <a:ext cx="178920" cy="1789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283" name="Rechteck 496"/>
            <p:cNvSpPr/>
            <p:nvPr/>
          </p:nvSpPr>
          <p:spPr>
            <a:xfrm rot="5400000">
              <a:off x="9137160" y="5424840"/>
              <a:ext cx="178920" cy="1789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284" name="Gruppieren 498"/>
          <p:cNvGrpSpPr/>
          <p:nvPr/>
        </p:nvGrpSpPr>
        <p:grpSpPr>
          <a:xfrm>
            <a:off x="9869040" y="4372200"/>
            <a:ext cx="704160" cy="179280"/>
            <a:chOff x="9869040" y="4372200"/>
            <a:chExt cx="704160" cy="179280"/>
          </a:xfrm>
        </p:grpSpPr>
        <p:sp>
          <p:nvSpPr>
            <p:cNvPr id="2285" name="Rechteck 499"/>
            <p:cNvSpPr/>
            <p:nvPr/>
          </p:nvSpPr>
          <p:spPr>
            <a:xfrm rot="5400000">
              <a:off x="10394280" y="4372200"/>
              <a:ext cx="178920" cy="1789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286" name="Rechteck 500"/>
            <p:cNvSpPr/>
            <p:nvPr/>
          </p:nvSpPr>
          <p:spPr>
            <a:xfrm rot="5400000">
              <a:off x="10214280" y="4372560"/>
              <a:ext cx="178920" cy="1789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287" name="Rechteck 501"/>
            <p:cNvSpPr/>
            <p:nvPr/>
          </p:nvSpPr>
          <p:spPr>
            <a:xfrm rot="5400000">
              <a:off x="10049040" y="4372200"/>
              <a:ext cx="178920" cy="1789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288" name="Rechteck 502"/>
            <p:cNvSpPr/>
            <p:nvPr/>
          </p:nvSpPr>
          <p:spPr>
            <a:xfrm rot="5400000">
              <a:off x="9869040" y="4372200"/>
              <a:ext cx="178920" cy="1789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289" name="Gruppieren 503"/>
          <p:cNvGrpSpPr/>
          <p:nvPr/>
        </p:nvGrpSpPr>
        <p:grpSpPr>
          <a:xfrm>
            <a:off x="9869040" y="4558680"/>
            <a:ext cx="704160" cy="179280"/>
            <a:chOff x="9869040" y="4558680"/>
            <a:chExt cx="704160" cy="179280"/>
          </a:xfrm>
        </p:grpSpPr>
        <p:sp>
          <p:nvSpPr>
            <p:cNvPr id="2290" name="Rechteck 504"/>
            <p:cNvSpPr/>
            <p:nvPr/>
          </p:nvSpPr>
          <p:spPr>
            <a:xfrm rot="5400000">
              <a:off x="10394280" y="4558680"/>
              <a:ext cx="178920" cy="1789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291" name="Rechteck 505"/>
            <p:cNvSpPr/>
            <p:nvPr/>
          </p:nvSpPr>
          <p:spPr>
            <a:xfrm rot="5400000">
              <a:off x="10214280" y="4559040"/>
              <a:ext cx="178920" cy="1789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292" name="Rechteck 506"/>
            <p:cNvSpPr/>
            <p:nvPr/>
          </p:nvSpPr>
          <p:spPr>
            <a:xfrm rot="5400000">
              <a:off x="10049040" y="4558680"/>
              <a:ext cx="178920" cy="1789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293" name="Rechteck 507"/>
            <p:cNvSpPr/>
            <p:nvPr/>
          </p:nvSpPr>
          <p:spPr>
            <a:xfrm rot="5400000">
              <a:off x="9869040" y="4558680"/>
              <a:ext cx="178920" cy="1789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94" name="Textfeld 508"/>
              <p:cNvSpPr txBox="1"/>
              <p:nvPr/>
            </p:nvSpPr>
            <p:spPr>
              <a:xfrm>
                <a:off x="10047960" y="3967920"/>
                <a:ext cx="455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2295" name="Rechteck 509"/>
          <p:cNvSpPr/>
          <p:nvPr/>
        </p:nvSpPr>
        <p:spPr>
          <a:xfrm>
            <a:off x="2574720" y="2577240"/>
            <a:ext cx="7034400" cy="4010760"/>
          </a:xfrm>
          <a:prstGeom prst="rect">
            <a:avLst/>
          </a:prstGeom>
          <a:noFill/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2296" name="Textfeld 511"/>
          <p:cNvSpPr/>
          <p:nvPr/>
        </p:nvSpPr>
        <p:spPr>
          <a:xfrm>
            <a:off x="2574720" y="2208600"/>
            <a:ext cx="7034400" cy="36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Multihead-Self-Attention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297" name="Gerade Verbindung mit Pfeil 19"/>
          <p:cNvCxnSpPr/>
          <p:nvPr/>
        </p:nvCxnSpPr>
        <p:spPr>
          <a:xfrm>
            <a:off x="2996640" y="3135960"/>
            <a:ext cx="1080" cy="28126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sp>
        <p:nvSpPr>
          <p:cNvPr id="2298" name="Textfeld 20"/>
          <p:cNvSpPr/>
          <p:nvPr/>
        </p:nvSpPr>
        <p:spPr>
          <a:xfrm rot="16200000">
            <a:off x="2175480" y="4296960"/>
            <a:ext cx="12697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N x Heads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9" name="Textfeld 22"/>
          <p:cNvSpPr/>
          <p:nvPr/>
        </p:nvSpPr>
        <p:spPr>
          <a:xfrm>
            <a:off x="6770880" y="3288240"/>
            <a:ext cx="2717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Warum macht sich das?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0" name="Textfeld 23"/>
          <p:cNvSpPr/>
          <p:nvPr/>
        </p:nvSpPr>
        <p:spPr>
          <a:xfrm>
            <a:off x="6782400" y="5856840"/>
            <a:ext cx="22262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Wie macht Sie das?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1" name="Textfeld 24"/>
          <p:cNvSpPr/>
          <p:nvPr/>
        </p:nvSpPr>
        <p:spPr>
          <a:xfrm>
            <a:off x="6766920" y="4525200"/>
            <a:ext cx="25509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Wann macht sich das?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2" name="Textfeld 26"/>
          <p:cNvSpPr/>
          <p:nvPr/>
        </p:nvSpPr>
        <p:spPr>
          <a:xfrm>
            <a:off x="595080" y="1766880"/>
            <a:ext cx="110012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„Während des Meetings überprüfte sie die Schaltung, um sicherzustellen, dass alles reibungslos lief.“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303" name="Gruppieren 31"/>
          <p:cNvGrpSpPr/>
          <p:nvPr/>
        </p:nvGrpSpPr>
        <p:grpSpPr>
          <a:xfrm>
            <a:off x="9509400" y="5076360"/>
            <a:ext cx="2449800" cy="1568880"/>
            <a:chOff x="9509400" y="5076360"/>
            <a:chExt cx="2449800" cy="1568880"/>
          </a:xfrm>
        </p:grpSpPr>
        <p:cxnSp>
          <p:nvCxnSpPr>
            <p:cNvPr id="2304" name="Gerade Verbindung mit Pfeil 32"/>
            <p:cNvCxnSpPr/>
            <p:nvPr/>
          </p:nvCxnSpPr>
          <p:spPr>
            <a:xfrm>
              <a:off x="10003680" y="6380280"/>
              <a:ext cx="1659600" cy="1080"/>
            </a:xfrm>
            <a:prstGeom prst="straightConnector1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</p:cxnSp>
        <p:cxnSp>
          <p:nvCxnSpPr>
            <p:cNvPr id="2305" name="Gerade Verbindung mit Pfeil 33"/>
            <p:cNvCxnSpPr/>
            <p:nvPr/>
          </p:nvCxnSpPr>
          <p:spPr>
            <a:xfrm flipV="1">
              <a:off x="10068480" y="5332680"/>
              <a:ext cx="1080" cy="1117080"/>
            </a:xfrm>
            <a:prstGeom prst="straightConnector1">
              <a:avLst/>
            </a:prstGeom>
            <a:ln w="0">
              <a:solidFill>
                <a:srgbClr val="000000"/>
              </a:solidFill>
              <a:tailEnd type="triangle" w="med" len="med"/>
            </a:ln>
          </p:spPr>
        </p:cxnSp>
        <p:sp>
          <p:nvSpPr>
            <p:cNvPr id="2306" name="Textfeld 34"/>
            <p:cNvSpPr/>
            <p:nvPr/>
          </p:nvSpPr>
          <p:spPr>
            <a:xfrm>
              <a:off x="11207880" y="6418080"/>
              <a:ext cx="751320" cy="22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de-DE" sz="900" b="0" strike="noStrike" spc="-1">
                  <a:solidFill>
                    <a:schemeClr val="dk1"/>
                  </a:solidFill>
                  <a:latin typeface="Aptos"/>
                </a:rPr>
                <a:t>Merkmal 2</a:t>
              </a:r>
              <a:endParaRPr lang="de-DE" sz="9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307" name="Textfeld 35"/>
            <p:cNvSpPr/>
            <p:nvPr/>
          </p:nvSpPr>
          <p:spPr>
            <a:xfrm>
              <a:off x="9509400" y="5229720"/>
              <a:ext cx="751320" cy="227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de-DE" sz="900" b="0" strike="noStrike" spc="-1">
                  <a:solidFill>
                    <a:schemeClr val="dk1"/>
                  </a:solidFill>
                  <a:latin typeface="Aptos"/>
                </a:rPr>
                <a:t>Merkmal 1</a:t>
              </a:r>
              <a:endParaRPr lang="de-DE" sz="9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  <p:pic>
          <p:nvPicPr>
            <p:cNvPr id="2308" name="Grafik 36" descr="Fabrik Silhouette"/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/>
          </p:blipFill>
          <p:spPr>
            <a:xfrm>
              <a:off x="10548000" y="5076360"/>
              <a:ext cx="190080" cy="201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09" name="Grafik 37" descr="Zu verkaufen Silhouette"/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/>
          </p:blipFill>
          <p:spPr>
            <a:xfrm>
              <a:off x="10676520" y="5200920"/>
              <a:ext cx="159480" cy="168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10" name="Grafik 38" descr="Palme Silhouette"/>
            <p:cNvPicPr/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/>
          </p:blipFill>
          <p:spPr>
            <a:xfrm>
              <a:off x="11375280" y="5919840"/>
              <a:ext cx="190080" cy="201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11" name="Grafik 39" descr="Blume Silhouette"/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/>
          </p:blipFill>
          <p:spPr>
            <a:xfrm>
              <a:off x="11521800" y="6034320"/>
              <a:ext cx="159480" cy="168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312" name="Grafik 40" descr="Laubbaum Silhouette"/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/>
          </p:blipFill>
          <p:spPr>
            <a:xfrm>
              <a:off x="11583720" y="5845320"/>
              <a:ext cx="196560" cy="208440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2313" name="Gerade Verbindung mit Pfeil 41"/>
            <p:cNvCxnSpPr/>
            <p:nvPr/>
          </p:nvCxnSpPr>
          <p:spPr>
            <a:xfrm flipV="1">
              <a:off x="10068480" y="5622840"/>
              <a:ext cx="900360" cy="758520"/>
            </a:xfrm>
            <a:prstGeom prst="straightConnector1">
              <a:avLst/>
            </a:prstGeom>
            <a:ln w="0">
              <a:solidFill>
                <a:srgbClr val="156082"/>
              </a:solidFill>
              <a:tailEnd type="triangle" w="med" len="med"/>
            </a:ln>
          </p:spPr>
        </p:cxnSp>
        <p:pic>
          <p:nvPicPr>
            <p:cNvPr id="2314" name="Grafik 42" descr="Parkszenerie Silhouette"/>
            <p:cNvPicPr/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/>
          </p:blipFill>
          <p:spPr>
            <a:xfrm>
              <a:off x="11438280" y="5515560"/>
              <a:ext cx="196560" cy="208440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2315" name="Gerade Verbindung mit Pfeil 43"/>
            <p:cNvCxnSpPr/>
            <p:nvPr/>
          </p:nvCxnSpPr>
          <p:spPr>
            <a:xfrm>
              <a:off x="10967760" y="5631480"/>
              <a:ext cx="471240" cy="17280"/>
            </a:xfrm>
            <a:prstGeom prst="straightConnector1">
              <a:avLst/>
            </a:prstGeom>
            <a:ln w="0">
              <a:solidFill>
                <a:srgbClr val="4EA72E"/>
              </a:solidFill>
              <a:prstDash val="sysDot"/>
              <a:tailEnd type="triangle" w="med" len="med"/>
            </a:ln>
          </p:spPr>
        </p:cxnSp>
        <p:pic>
          <p:nvPicPr>
            <p:cNvPr id="2316" name="Grafik 45" descr="Regenszenerie Silhouette"/>
            <p:cNvPicPr/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/>
          </p:blipFill>
          <p:spPr>
            <a:xfrm>
              <a:off x="11517480" y="5312160"/>
              <a:ext cx="159480" cy="168840"/>
            </a:xfrm>
            <a:prstGeom prst="rect">
              <a:avLst/>
            </a:prstGeom>
            <a:ln w="0">
              <a:noFill/>
            </a:ln>
          </p:spPr>
        </p:pic>
      </p:grpSp>
      <p:cxnSp>
        <p:nvCxnSpPr>
          <p:cNvPr id="2317" name="Gerade Verbindung mit Pfeil 46"/>
          <p:cNvCxnSpPr/>
          <p:nvPr/>
        </p:nvCxnSpPr>
        <p:spPr>
          <a:xfrm flipV="1">
            <a:off x="10059840" y="5685120"/>
            <a:ext cx="1364040" cy="696240"/>
          </a:xfrm>
          <a:prstGeom prst="straightConnector1">
            <a:avLst/>
          </a:prstGeom>
          <a:ln w="0">
            <a:solidFill>
              <a:srgbClr val="4EA72E"/>
            </a:solidFill>
            <a:tailEnd type="triangle" w="med" len="med"/>
          </a:ln>
        </p:spPr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PlaceHolder 1"/>
          <p:cNvSpPr>
            <a:spLocks noGrp="1"/>
          </p:cNvSpPr>
          <p:nvPr>
            <p:ph type="title"/>
          </p:nvPr>
        </p:nvSpPr>
        <p:spPr>
          <a:xfrm>
            <a:off x="4345560" y="2766240"/>
            <a:ext cx="349956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Transformer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Multihead-Self-Attention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320" name="Gruppieren 5"/>
          <p:cNvGrpSpPr/>
          <p:nvPr/>
        </p:nvGrpSpPr>
        <p:grpSpPr>
          <a:xfrm>
            <a:off x="3154320" y="2864880"/>
            <a:ext cx="524520" cy="711000"/>
            <a:chOff x="3154320" y="2864880"/>
            <a:chExt cx="524520" cy="711000"/>
          </a:xfrm>
        </p:grpSpPr>
        <p:sp>
          <p:nvSpPr>
            <p:cNvPr id="2321" name="Rechteck 6"/>
            <p:cNvSpPr/>
            <p:nvPr/>
          </p:nvSpPr>
          <p:spPr>
            <a:xfrm rot="5400000">
              <a:off x="3499920" y="28652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22" name="Rechteck 7"/>
            <p:cNvSpPr/>
            <p:nvPr/>
          </p:nvSpPr>
          <p:spPr>
            <a:xfrm rot="5400000">
              <a:off x="3334320" y="2864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23" name="Rechteck 8"/>
            <p:cNvSpPr/>
            <p:nvPr/>
          </p:nvSpPr>
          <p:spPr>
            <a:xfrm rot="5400000">
              <a:off x="3154320" y="28648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24" name="Rechteck 9"/>
            <p:cNvSpPr/>
            <p:nvPr/>
          </p:nvSpPr>
          <p:spPr>
            <a:xfrm rot="5400000">
              <a:off x="3499920" y="3045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25" name="Rechteck 10"/>
            <p:cNvSpPr/>
            <p:nvPr/>
          </p:nvSpPr>
          <p:spPr>
            <a:xfrm rot="5400000">
              <a:off x="3334320" y="30452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26" name="Rechteck 11"/>
            <p:cNvSpPr/>
            <p:nvPr/>
          </p:nvSpPr>
          <p:spPr>
            <a:xfrm rot="5400000">
              <a:off x="3154320" y="30452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27" name="Rechteck 12"/>
            <p:cNvSpPr/>
            <p:nvPr/>
          </p:nvSpPr>
          <p:spPr>
            <a:xfrm rot="5400000">
              <a:off x="3499920" y="32259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28" name="Rechteck 13"/>
            <p:cNvSpPr/>
            <p:nvPr/>
          </p:nvSpPr>
          <p:spPr>
            <a:xfrm rot="5400000">
              <a:off x="3334320" y="3225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29" name="Rechteck 14"/>
            <p:cNvSpPr/>
            <p:nvPr/>
          </p:nvSpPr>
          <p:spPr>
            <a:xfrm rot="5400000">
              <a:off x="3154320" y="3225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30" name="Rechteck 15"/>
            <p:cNvSpPr/>
            <p:nvPr/>
          </p:nvSpPr>
          <p:spPr>
            <a:xfrm rot="5400000">
              <a:off x="3499920" y="33969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31" name="Rechteck 16"/>
            <p:cNvSpPr/>
            <p:nvPr/>
          </p:nvSpPr>
          <p:spPr>
            <a:xfrm rot="5400000">
              <a:off x="3334320" y="3396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32" name="Rechteck 17"/>
            <p:cNvSpPr/>
            <p:nvPr/>
          </p:nvSpPr>
          <p:spPr>
            <a:xfrm rot="5400000">
              <a:off x="3154320" y="3396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33" name="Textfeld 44"/>
              <p:cNvSpPr txBox="1"/>
              <p:nvPr/>
            </p:nvSpPr>
            <p:spPr>
              <a:xfrm>
                <a:off x="3486600" y="2577240"/>
                <a:ext cx="236520" cy="1908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2334" name="Gruppieren 66"/>
          <p:cNvGrpSpPr/>
          <p:nvPr/>
        </p:nvGrpSpPr>
        <p:grpSpPr>
          <a:xfrm>
            <a:off x="1690560" y="4371840"/>
            <a:ext cx="704160" cy="179280"/>
            <a:chOff x="1690560" y="4371840"/>
            <a:chExt cx="704160" cy="179280"/>
          </a:xfrm>
        </p:grpSpPr>
        <p:sp>
          <p:nvSpPr>
            <p:cNvPr id="2335" name="Rechteck 67"/>
            <p:cNvSpPr/>
            <p:nvPr/>
          </p:nvSpPr>
          <p:spPr>
            <a:xfrm rot="5400000">
              <a:off x="2215800" y="43718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36" name="Rechteck 68"/>
            <p:cNvSpPr/>
            <p:nvPr/>
          </p:nvSpPr>
          <p:spPr>
            <a:xfrm rot="5400000">
              <a:off x="2035800" y="43722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37" name="Rechteck 69"/>
            <p:cNvSpPr/>
            <p:nvPr/>
          </p:nvSpPr>
          <p:spPr>
            <a:xfrm rot="5400000">
              <a:off x="1870560" y="43718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38" name="Rechteck 70"/>
            <p:cNvSpPr/>
            <p:nvPr/>
          </p:nvSpPr>
          <p:spPr>
            <a:xfrm rot="5400000">
              <a:off x="1690560" y="43718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339" name="Gruppieren 71"/>
          <p:cNvGrpSpPr/>
          <p:nvPr/>
        </p:nvGrpSpPr>
        <p:grpSpPr>
          <a:xfrm>
            <a:off x="1690560" y="4558320"/>
            <a:ext cx="704160" cy="179280"/>
            <a:chOff x="1690560" y="4558320"/>
            <a:chExt cx="704160" cy="179280"/>
          </a:xfrm>
        </p:grpSpPr>
        <p:sp>
          <p:nvSpPr>
            <p:cNvPr id="2340" name="Rechteck 72"/>
            <p:cNvSpPr/>
            <p:nvPr/>
          </p:nvSpPr>
          <p:spPr>
            <a:xfrm rot="5400000">
              <a:off x="2215800" y="45583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41" name="Rechteck 73"/>
            <p:cNvSpPr/>
            <p:nvPr/>
          </p:nvSpPr>
          <p:spPr>
            <a:xfrm rot="5400000">
              <a:off x="2035800" y="45586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42" name="Rechteck 74"/>
            <p:cNvSpPr/>
            <p:nvPr/>
          </p:nvSpPr>
          <p:spPr>
            <a:xfrm rot="5400000">
              <a:off x="1870560" y="45583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43" name="Rechteck 75"/>
            <p:cNvSpPr/>
            <p:nvPr/>
          </p:nvSpPr>
          <p:spPr>
            <a:xfrm rot="5400000">
              <a:off x="1690560" y="45583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44" name="Textfeld 76"/>
              <p:cNvSpPr txBox="1"/>
              <p:nvPr/>
            </p:nvSpPr>
            <p:spPr>
              <a:xfrm>
                <a:off x="1856520" y="3992040"/>
                <a:ext cx="3848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2345" name="Gruppieren 98"/>
          <p:cNvGrpSpPr/>
          <p:nvPr/>
        </p:nvGrpSpPr>
        <p:grpSpPr>
          <a:xfrm>
            <a:off x="4764960" y="3136320"/>
            <a:ext cx="524160" cy="359640"/>
            <a:chOff x="4764960" y="3136320"/>
            <a:chExt cx="524160" cy="359640"/>
          </a:xfrm>
        </p:grpSpPr>
        <p:sp>
          <p:nvSpPr>
            <p:cNvPr id="2346" name="Rechteck 92"/>
            <p:cNvSpPr/>
            <p:nvPr/>
          </p:nvSpPr>
          <p:spPr>
            <a:xfrm rot="5400000">
              <a:off x="5110200" y="31366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47" name="Rechteck 93"/>
            <p:cNvSpPr/>
            <p:nvPr/>
          </p:nvSpPr>
          <p:spPr>
            <a:xfrm rot="5400000">
              <a:off x="4944960" y="31363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48" name="Rechteck 94"/>
            <p:cNvSpPr/>
            <p:nvPr/>
          </p:nvSpPr>
          <p:spPr>
            <a:xfrm rot="5400000">
              <a:off x="4764960" y="31363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49" name="Rechteck 95"/>
            <p:cNvSpPr/>
            <p:nvPr/>
          </p:nvSpPr>
          <p:spPr>
            <a:xfrm rot="5400000">
              <a:off x="5110200" y="33170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50" name="Rechteck 96"/>
            <p:cNvSpPr/>
            <p:nvPr/>
          </p:nvSpPr>
          <p:spPr>
            <a:xfrm rot="5400000">
              <a:off x="4944960" y="33166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51" name="Rechteck 97"/>
            <p:cNvSpPr/>
            <p:nvPr/>
          </p:nvSpPr>
          <p:spPr>
            <a:xfrm rot="5400000">
              <a:off x="4764960" y="33166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352" name="Gruppieren 105"/>
          <p:cNvGrpSpPr/>
          <p:nvPr/>
        </p:nvGrpSpPr>
        <p:grpSpPr>
          <a:xfrm>
            <a:off x="4827600" y="3218760"/>
            <a:ext cx="524160" cy="359640"/>
            <a:chOff x="4827600" y="3218760"/>
            <a:chExt cx="524160" cy="359640"/>
          </a:xfrm>
        </p:grpSpPr>
        <p:sp>
          <p:nvSpPr>
            <p:cNvPr id="2353" name="Rechteck 99"/>
            <p:cNvSpPr/>
            <p:nvPr/>
          </p:nvSpPr>
          <p:spPr>
            <a:xfrm rot="5400000">
              <a:off x="5172840" y="32191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54" name="Rechteck 100"/>
            <p:cNvSpPr/>
            <p:nvPr/>
          </p:nvSpPr>
          <p:spPr>
            <a:xfrm rot="5400000">
              <a:off x="5007600" y="321876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55" name="Rechteck 101"/>
            <p:cNvSpPr/>
            <p:nvPr/>
          </p:nvSpPr>
          <p:spPr>
            <a:xfrm rot="5400000">
              <a:off x="4827600" y="321876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56" name="Rechteck 102"/>
            <p:cNvSpPr/>
            <p:nvPr/>
          </p:nvSpPr>
          <p:spPr>
            <a:xfrm rot="5400000">
              <a:off x="5172840" y="33994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57" name="Rechteck 103"/>
            <p:cNvSpPr/>
            <p:nvPr/>
          </p:nvSpPr>
          <p:spPr>
            <a:xfrm rot="5400000">
              <a:off x="5007600" y="33991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58" name="Rechteck 104"/>
            <p:cNvSpPr/>
            <p:nvPr/>
          </p:nvSpPr>
          <p:spPr>
            <a:xfrm rot="5400000">
              <a:off x="4827600" y="33991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359" name="Gruppieren 112"/>
          <p:cNvGrpSpPr/>
          <p:nvPr/>
        </p:nvGrpSpPr>
        <p:grpSpPr>
          <a:xfrm>
            <a:off x="4896000" y="3287160"/>
            <a:ext cx="524160" cy="359640"/>
            <a:chOff x="4896000" y="3287160"/>
            <a:chExt cx="524160" cy="359640"/>
          </a:xfrm>
        </p:grpSpPr>
        <p:sp>
          <p:nvSpPr>
            <p:cNvPr id="2360" name="Rechteck 106"/>
            <p:cNvSpPr/>
            <p:nvPr/>
          </p:nvSpPr>
          <p:spPr>
            <a:xfrm rot="5400000">
              <a:off x="5241240" y="328752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61" name="Rechteck 107"/>
            <p:cNvSpPr/>
            <p:nvPr/>
          </p:nvSpPr>
          <p:spPr>
            <a:xfrm rot="5400000">
              <a:off x="5076000" y="328716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62" name="Rechteck 108"/>
            <p:cNvSpPr/>
            <p:nvPr/>
          </p:nvSpPr>
          <p:spPr>
            <a:xfrm rot="5400000">
              <a:off x="4896000" y="328716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63" name="Rechteck 109"/>
            <p:cNvSpPr/>
            <p:nvPr/>
          </p:nvSpPr>
          <p:spPr>
            <a:xfrm rot="5400000">
              <a:off x="5241240" y="34678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64" name="Rechteck 110"/>
            <p:cNvSpPr/>
            <p:nvPr/>
          </p:nvSpPr>
          <p:spPr>
            <a:xfrm rot="5400000">
              <a:off x="5076000" y="346752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65" name="Rechteck 111"/>
            <p:cNvSpPr/>
            <p:nvPr/>
          </p:nvSpPr>
          <p:spPr>
            <a:xfrm rot="5400000">
              <a:off x="4896000" y="346752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66" name="Textfeld 116"/>
              <p:cNvSpPr txBox="1"/>
              <p:nvPr/>
            </p:nvSpPr>
            <p:spPr>
              <a:xfrm>
                <a:off x="5146560" y="2877480"/>
                <a:ext cx="212760" cy="2660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7" name="Textfeld 117"/>
              <p:cNvSpPr txBox="1"/>
              <p:nvPr/>
            </p:nvSpPr>
            <p:spPr>
              <a:xfrm>
                <a:off x="5375880" y="3170880"/>
                <a:ext cx="363960" cy="2606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8" name="Textfeld 118"/>
              <p:cNvSpPr txBox="1"/>
              <p:nvPr/>
            </p:nvSpPr>
            <p:spPr>
              <a:xfrm>
                <a:off x="4687200" y="3035520"/>
                <a:ext cx="1489680" cy="2606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2369" name="Gruppieren 2"/>
          <p:cNvGrpSpPr/>
          <p:nvPr/>
        </p:nvGrpSpPr>
        <p:grpSpPr>
          <a:xfrm>
            <a:off x="3225600" y="2944080"/>
            <a:ext cx="524160" cy="711000"/>
            <a:chOff x="3225600" y="2944080"/>
            <a:chExt cx="524160" cy="711000"/>
          </a:xfrm>
        </p:grpSpPr>
        <p:sp>
          <p:nvSpPr>
            <p:cNvPr id="2370" name="Rechteck 3"/>
            <p:cNvSpPr/>
            <p:nvPr/>
          </p:nvSpPr>
          <p:spPr>
            <a:xfrm rot="5400000">
              <a:off x="3570840" y="29444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71" name="Rechteck 4"/>
            <p:cNvSpPr/>
            <p:nvPr/>
          </p:nvSpPr>
          <p:spPr>
            <a:xfrm rot="5400000">
              <a:off x="3405600" y="29440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72" name="Rechteck 47"/>
            <p:cNvSpPr/>
            <p:nvPr/>
          </p:nvSpPr>
          <p:spPr>
            <a:xfrm rot="5400000">
              <a:off x="3225600" y="29440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73" name="Rechteck 48"/>
            <p:cNvSpPr/>
            <p:nvPr/>
          </p:nvSpPr>
          <p:spPr>
            <a:xfrm rot="5400000">
              <a:off x="3570840" y="31248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74" name="Rechteck 49"/>
            <p:cNvSpPr/>
            <p:nvPr/>
          </p:nvSpPr>
          <p:spPr>
            <a:xfrm rot="5400000">
              <a:off x="3405600" y="31244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75" name="Rechteck 50"/>
            <p:cNvSpPr/>
            <p:nvPr/>
          </p:nvSpPr>
          <p:spPr>
            <a:xfrm rot="5400000">
              <a:off x="3225600" y="31244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76" name="Rechteck 51"/>
            <p:cNvSpPr/>
            <p:nvPr/>
          </p:nvSpPr>
          <p:spPr>
            <a:xfrm rot="5400000">
              <a:off x="3570840" y="330516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77" name="Rechteck 62"/>
            <p:cNvSpPr/>
            <p:nvPr/>
          </p:nvSpPr>
          <p:spPr>
            <a:xfrm rot="5400000">
              <a:off x="3405600" y="33048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78" name="Rechteck 63"/>
            <p:cNvSpPr/>
            <p:nvPr/>
          </p:nvSpPr>
          <p:spPr>
            <a:xfrm rot="5400000">
              <a:off x="3225600" y="33048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79" name="Rechteck 65"/>
            <p:cNvSpPr/>
            <p:nvPr/>
          </p:nvSpPr>
          <p:spPr>
            <a:xfrm rot="5400000">
              <a:off x="3570840" y="347616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80" name="Rechteck 91"/>
            <p:cNvSpPr/>
            <p:nvPr/>
          </p:nvSpPr>
          <p:spPr>
            <a:xfrm rot="5400000">
              <a:off x="3405600" y="34758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81" name="Rechteck 120"/>
            <p:cNvSpPr/>
            <p:nvPr/>
          </p:nvSpPr>
          <p:spPr>
            <a:xfrm rot="5400000">
              <a:off x="3225600" y="34758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382" name="Gruppieren 121"/>
          <p:cNvGrpSpPr/>
          <p:nvPr/>
        </p:nvGrpSpPr>
        <p:grpSpPr>
          <a:xfrm>
            <a:off x="3314880" y="3034080"/>
            <a:ext cx="524520" cy="711000"/>
            <a:chOff x="3314880" y="3034080"/>
            <a:chExt cx="524520" cy="711000"/>
          </a:xfrm>
        </p:grpSpPr>
        <p:sp>
          <p:nvSpPr>
            <p:cNvPr id="2383" name="Rechteck 124"/>
            <p:cNvSpPr/>
            <p:nvPr/>
          </p:nvSpPr>
          <p:spPr>
            <a:xfrm rot="5400000">
              <a:off x="3660480" y="30344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84" name="Rechteck 126"/>
            <p:cNvSpPr/>
            <p:nvPr/>
          </p:nvSpPr>
          <p:spPr>
            <a:xfrm rot="5400000">
              <a:off x="3494880" y="30340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85" name="Rechteck 127"/>
            <p:cNvSpPr/>
            <p:nvPr/>
          </p:nvSpPr>
          <p:spPr>
            <a:xfrm rot="5400000">
              <a:off x="3314880" y="30340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86" name="Rechteck 128"/>
            <p:cNvSpPr/>
            <p:nvPr/>
          </p:nvSpPr>
          <p:spPr>
            <a:xfrm rot="5400000">
              <a:off x="3660480" y="32148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87" name="Rechteck 129"/>
            <p:cNvSpPr/>
            <p:nvPr/>
          </p:nvSpPr>
          <p:spPr>
            <a:xfrm rot="5400000">
              <a:off x="3494880" y="32144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88" name="Rechteck 130"/>
            <p:cNvSpPr/>
            <p:nvPr/>
          </p:nvSpPr>
          <p:spPr>
            <a:xfrm rot="5400000">
              <a:off x="3314880" y="32144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89" name="Rechteck 131"/>
            <p:cNvSpPr/>
            <p:nvPr/>
          </p:nvSpPr>
          <p:spPr>
            <a:xfrm rot="5400000">
              <a:off x="3660480" y="339516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90" name="Rechteck 132"/>
            <p:cNvSpPr/>
            <p:nvPr/>
          </p:nvSpPr>
          <p:spPr>
            <a:xfrm rot="5400000">
              <a:off x="3494880" y="33948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91" name="Rechteck 133"/>
            <p:cNvSpPr/>
            <p:nvPr/>
          </p:nvSpPr>
          <p:spPr>
            <a:xfrm rot="5400000">
              <a:off x="3314880" y="33948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92" name="Rechteck 134"/>
            <p:cNvSpPr/>
            <p:nvPr/>
          </p:nvSpPr>
          <p:spPr>
            <a:xfrm rot="5400000">
              <a:off x="3660480" y="356616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93" name="Rechteck 135"/>
            <p:cNvSpPr/>
            <p:nvPr/>
          </p:nvSpPr>
          <p:spPr>
            <a:xfrm rot="5400000">
              <a:off x="3494880" y="35658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94" name="Rechteck 136"/>
            <p:cNvSpPr/>
            <p:nvPr/>
          </p:nvSpPr>
          <p:spPr>
            <a:xfrm rot="5400000">
              <a:off x="3314880" y="35658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95" name="Textfeld 215"/>
              <p:cNvSpPr txBox="1"/>
              <p:nvPr/>
            </p:nvSpPr>
            <p:spPr>
              <a:xfrm>
                <a:off x="3900960" y="2926440"/>
                <a:ext cx="236520" cy="1724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6" name="Textfeld 216"/>
              <p:cNvSpPr txBox="1"/>
              <p:nvPr/>
            </p:nvSpPr>
            <p:spPr>
              <a:xfrm>
                <a:off x="3727800" y="2751120"/>
                <a:ext cx="236520" cy="17172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2397" name="Gruppieren 217"/>
          <p:cNvGrpSpPr/>
          <p:nvPr/>
        </p:nvGrpSpPr>
        <p:grpSpPr>
          <a:xfrm>
            <a:off x="3168000" y="4092120"/>
            <a:ext cx="524160" cy="711000"/>
            <a:chOff x="3168000" y="4092120"/>
            <a:chExt cx="524160" cy="711000"/>
          </a:xfrm>
        </p:grpSpPr>
        <p:sp>
          <p:nvSpPr>
            <p:cNvPr id="2398" name="Rechteck 218"/>
            <p:cNvSpPr/>
            <p:nvPr/>
          </p:nvSpPr>
          <p:spPr>
            <a:xfrm rot="5400000">
              <a:off x="3513240" y="40924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399" name="Rechteck 219"/>
            <p:cNvSpPr/>
            <p:nvPr/>
          </p:nvSpPr>
          <p:spPr>
            <a:xfrm rot="5400000">
              <a:off x="3348000" y="40921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00" name="Rechteck 220"/>
            <p:cNvSpPr/>
            <p:nvPr/>
          </p:nvSpPr>
          <p:spPr>
            <a:xfrm rot="5400000">
              <a:off x="3168000" y="409212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01" name="Rechteck 221"/>
            <p:cNvSpPr/>
            <p:nvPr/>
          </p:nvSpPr>
          <p:spPr>
            <a:xfrm rot="5400000">
              <a:off x="3513240" y="42728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02" name="Rechteck 222"/>
            <p:cNvSpPr/>
            <p:nvPr/>
          </p:nvSpPr>
          <p:spPr>
            <a:xfrm rot="5400000">
              <a:off x="3348000" y="42724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03" name="Rechteck 223"/>
            <p:cNvSpPr/>
            <p:nvPr/>
          </p:nvSpPr>
          <p:spPr>
            <a:xfrm rot="5400000">
              <a:off x="3168000" y="427248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04" name="Rechteck 224"/>
            <p:cNvSpPr/>
            <p:nvPr/>
          </p:nvSpPr>
          <p:spPr>
            <a:xfrm rot="5400000">
              <a:off x="3513240" y="44532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05" name="Rechteck 225"/>
            <p:cNvSpPr/>
            <p:nvPr/>
          </p:nvSpPr>
          <p:spPr>
            <a:xfrm rot="5400000">
              <a:off x="3348000" y="44528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06" name="Rechteck 226"/>
            <p:cNvSpPr/>
            <p:nvPr/>
          </p:nvSpPr>
          <p:spPr>
            <a:xfrm rot="5400000">
              <a:off x="3168000" y="44528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07" name="Rechteck 227"/>
            <p:cNvSpPr/>
            <p:nvPr/>
          </p:nvSpPr>
          <p:spPr>
            <a:xfrm rot="5400000">
              <a:off x="3513240" y="46242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08" name="Rechteck 228"/>
            <p:cNvSpPr/>
            <p:nvPr/>
          </p:nvSpPr>
          <p:spPr>
            <a:xfrm rot="5400000">
              <a:off x="3348000" y="46238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09" name="Rechteck 229"/>
            <p:cNvSpPr/>
            <p:nvPr/>
          </p:nvSpPr>
          <p:spPr>
            <a:xfrm rot="5400000">
              <a:off x="3168000" y="46238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410" name="Gruppieren 230"/>
          <p:cNvGrpSpPr/>
          <p:nvPr/>
        </p:nvGrpSpPr>
        <p:grpSpPr>
          <a:xfrm>
            <a:off x="3238920" y="4171320"/>
            <a:ext cx="524520" cy="711000"/>
            <a:chOff x="3238920" y="4171320"/>
            <a:chExt cx="524520" cy="711000"/>
          </a:xfrm>
        </p:grpSpPr>
        <p:sp>
          <p:nvSpPr>
            <p:cNvPr id="2411" name="Rechteck 231"/>
            <p:cNvSpPr/>
            <p:nvPr/>
          </p:nvSpPr>
          <p:spPr>
            <a:xfrm rot="5400000">
              <a:off x="3584520" y="41716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12" name="Rechteck 232"/>
            <p:cNvSpPr/>
            <p:nvPr/>
          </p:nvSpPr>
          <p:spPr>
            <a:xfrm rot="5400000">
              <a:off x="3418920" y="4171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13" name="Rechteck 233"/>
            <p:cNvSpPr/>
            <p:nvPr/>
          </p:nvSpPr>
          <p:spPr>
            <a:xfrm rot="5400000">
              <a:off x="3238920" y="417132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14" name="Rechteck 234"/>
            <p:cNvSpPr/>
            <p:nvPr/>
          </p:nvSpPr>
          <p:spPr>
            <a:xfrm rot="5400000">
              <a:off x="3584520" y="43520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15" name="Rechteck 235"/>
            <p:cNvSpPr/>
            <p:nvPr/>
          </p:nvSpPr>
          <p:spPr>
            <a:xfrm rot="5400000">
              <a:off x="3418920" y="43516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16" name="Rechteck 236"/>
            <p:cNvSpPr/>
            <p:nvPr/>
          </p:nvSpPr>
          <p:spPr>
            <a:xfrm rot="5400000">
              <a:off x="3238920" y="43516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17" name="Rechteck 237"/>
            <p:cNvSpPr/>
            <p:nvPr/>
          </p:nvSpPr>
          <p:spPr>
            <a:xfrm rot="5400000">
              <a:off x="3584520" y="45324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18" name="Rechteck 238"/>
            <p:cNvSpPr/>
            <p:nvPr/>
          </p:nvSpPr>
          <p:spPr>
            <a:xfrm rot="5400000">
              <a:off x="3418920" y="45320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19" name="Rechteck 239"/>
            <p:cNvSpPr/>
            <p:nvPr/>
          </p:nvSpPr>
          <p:spPr>
            <a:xfrm rot="5400000">
              <a:off x="3238920" y="45320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20" name="Rechteck 240"/>
            <p:cNvSpPr/>
            <p:nvPr/>
          </p:nvSpPr>
          <p:spPr>
            <a:xfrm rot="5400000">
              <a:off x="3584520" y="47034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21" name="Rechteck 241"/>
            <p:cNvSpPr/>
            <p:nvPr/>
          </p:nvSpPr>
          <p:spPr>
            <a:xfrm rot="5400000">
              <a:off x="3418920" y="47030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22" name="Rechteck 242"/>
            <p:cNvSpPr/>
            <p:nvPr/>
          </p:nvSpPr>
          <p:spPr>
            <a:xfrm rot="5400000">
              <a:off x="3238920" y="47030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423" name="Gruppieren 243"/>
          <p:cNvGrpSpPr/>
          <p:nvPr/>
        </p:nvGrpSpPr>
        <p:grpSpPr>
          <a:xfrm>
            <a:off x="3328560" y="4261320"/>
            <a:ext cx="524160" cy="711000"/>
            <a:chOff x="3328560" y="4261320"/>
            <a:chExt cx="524160" cy="711000"/>
          </a:xfrm>
        </p:grpSpPr>
        <p:sp>
          <p:nvSpPr>
            <p:cNvPr id="2424" name="Rechteck 244"/>
            <p:cNvSpPr/>
            <p:nvPr/>
          </p:nvSpPr>
          <p:spPr>
            <a:xfrm rot="5400000">
              <a:off x="3673800" y="42616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25" name="Rechteck 245"/>
            <p:cNvSpPr/>
            <p:nvPr/>
          </p:nvSpPr>
          <p:spPr>
            <a:xfrm rot="5400000">
              <a:off x="3508560" y="426132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26" name="Rechteck 246"/>
            <p:cNvSpPr/>
            <p:nvPr/>
          </p:nvSpPr>
          <p:spPr>
            <a:xfrm rot="5400000">
              <a:off x="3328560" y="426132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27" name="Rechteck 247"/>
            <p:cNvSpPr/>
            <p:nvPr/>
          </p:nvSpPr>
          <p:spPr>
            <a:xfrm rot="5400000">
              <a:off x="3673800" y="44420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28" name="Rechteck 248"/>
            <p:cNvSpPr/>
            <p:nvPr/>
          </p:nvSpPr>
          <p:spPr>
            <a:xfrm rot="5400000">
              <a:off x="3508560" y="44416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29" name="Rechteck 249"/>
            <p:cNvSpPr/>
            <p:nvPr/>
          </p:nvSpPr>
          <p:spPr>
            <a:xfrm rot="5400000">
              <a:off x="3328560" y="44416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30" name="Rechteck 250"/>
            <p:cNvSpPr/>
            <p:nvPr/>
          </p:nvSpPr>
          <p:spPr>
            <a:xfrm rot="5400000">
              <a:off x="3673800" y="46224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31" name="Rechteck 251"/>
            <p:cNvSpPr/>
            <p:nvPr/>
          </p:nvSpPr>
          <p:spPr>
            <a:xfrm rot="5400000">
              <a:off x="3508560" y="46220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32" name="Rechteck 252"/>
            <p:cNvSpPr/>
            <p:nvPr/>
          </p:nvSpPr>
          <p:spPr>
            <a:xfrm rot="5400000">
              <a:off x="3328560" y="46220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33" name="Rechteck 253"/>
            <p:cNvSpPr/>
            <p:nvPr/>
          </p:nvSpPr>
          <p:spPr>
            <a:xfrm rot="5400000">
              <a:off x="3673800" y="47934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34" name="Rechteck 254"/>
            <p:cNvSpPr/>
            <p:nvPr/>
          </p:nvSpPr>
          <p:spPr>
            <a:xfrm rot="5400000">
              <a:off x="3508560" y="47930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35" name="Rechteck 255"/>
            <p:cNvSpPr/>
            <p:nvPr/>
          </p:nvSpPr>
          <p:spPr>
            <a:xfrm rot="5400000">
              <a:off x="3328560" y="47930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436" name="Gruppieren 256"/>
          <p:cNvGrpSpPr/>
          <p:nvPr/>
        </p:nvGrpSpPr>
        <p:grpSpPr>
          <a:xfrm>
            <a:off x="3194280" y="5538240"/>
            <a:ext cx="524160" cy="710640"/>
            <a:chOff x="3194280" y="5538240"/>
            <a:chExt cx="524160" cy="710640"/>
          </a:xfrm>
        </p:grpSpPr>
        <p:sp>
          <p:nvSpPr>
            <p:cNvPr id="2437" name="Rechteck 257"/>
            <p:cNvSpPr/>
            <p:nvPr/>
          </p:nvSpPr>
          <p:spPr>
            <a:xfrm rot="5400000">
              <a:off x="3539520" y="5538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38" name="Rechteck 258"/>
            <p:cNvSpPr/>
            <p:nvPr/>
          </p:nvSpPr>
          <p:spPr>
            <a:xfrm rot="5400000">
              <a:off x="3374280" y="55382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39" name="Rechteck 259"/>
            <p:cNvSpPr/>
            <p:nvPr/>
          </p:nvSpPr>
          <p:spPr>
            <a:xfrm rot="5400000">
              <a:off x="3194280" y="55382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40" name="Rechteck 260"/>
            <p:cNvSpPr/>
            <p:nvPr/>
          </p:nvSpPr>
          <p:spPr>
            <a:xfrm rot="5400000">
              <a:off x="3539520" y="57189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41" name="Rechteck 261"/>
            <p:cNvSpPr/>
            <p:nvPr/>
          </p:nvSpPr>
          <p:spPr>
            <a:xfrm rot="5400000">
              <a:off x="3374280" y="5718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42" name="Rechteck 262"/>
            <p:cNvSpPr/>
            <p:nvPr/>
          </p:nvSpPr>
          <p:spPr>
            <a:xfrm rot="5400000">
              <a:off x="3194280" y="5718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43" name="Rechteck 263"/>
            <p:cNvSpPr/>
            <p:nvPr/>
          </p:nvSpPr>
          <p:spPr>
            <a:xfrm rot="5400000">
              <a:off x="3539520" y="58989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44" name="Rechteck 264"/>
            <p:cNvSpPr/>
            <p:nvPr/>
          </p:nvSpPr>
          <p:spPr>
            <a:xfrm rot="5400000">
              <a:off x="3374280" y="5898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45" name="Rechteck 265"/>
            <p:cNvSpPr/>
            <p:nvPr/>
          </p:nvSpPr>
          <p:spPr>
            <a:xfrm rot="5400000">
              <a:off x="3194280" y="5898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46" name="Rechteck 266"/>
            <p:cNvSpPr/>
            <p:nvPr/>
          </p:nvSpPr>
          <p:spPr>
            <a:xfrm rot="5400000">
              <a:off x="3539520" y="60699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47" name="Rechteck 267"/>
            <p:cNvSpPr/>
            <p:nvPr/>
          </p:nvSpPr>
          <p:spPr>
            <a:xfrm rot="5400000">
              <a:off x="3374280" y="6069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48" name="Rechteck 268"/>
            <p:cNvSpPr/>
            <p:nvPr/>
          </p:nvSpPr>
          <p:spPr>
            <a:xfrm rot="5400000">
              <a:off x="3194280" y="60696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449" name="Gruppieren 269"/>
          <p:cNvGrpSpPr/>
          <p:nvPr/>
        </p:nvGrpSpPr>
        <p:grpSpPr>
          <a:xfrm>
            <a:off x="3265200" y="5617080"/>
            <a:ext cx="524520" cy="711000"/>
            <a:chOff x="3265200" y="5617080"/>
            <a:chExt cx="524520" cy="711000"/>
          </a:xfrm>
        </p:grpSpPr>
        <p:sp>
          <p:nvSpPr>
            <p:cNvPr id="2450" name="Rechteck 270"/>
            <p:cNvSpPr/>
            <p:nvPr/>
          </p:nvSpPr>
          <p:spPr>
            <a:xfrm rot="5400000">
              <a:off x="3610800" y="56174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51" name="Rechteck 271"/>
            <p:cNvSpPr/>
            <p:nvPr/>
          </p:nvSpPr>
          <p:spPr>
            <a:xfrm rot="5400000">
              <a:off x="3445200" y="56170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52" name="Rechteck 272"/>
            <p:cNvSpPr/>
            <p:nvPr/>
          </p:nvSpPr>
          <p:spPr>
            <a:xfrm rot="5400000">
              <a:off x="3265200" y="56170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53" name="Rechteck 273"/>
            <p:cNvSpPr/>
            <p:nvPr/>
          </p:nvSpPr>
          <p:spPr>
            <a:xfrm rot="5400000">
              <a:off x="3610800" y="57978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54" name="Rechteck 274"/>
            <p:cNvSpPr/>
            <p:nvPr/>
          </p:nvSpPr>
          <p:spPr>
            <a:xfrm rot="5400000">
              <a:off x="3445200" y="57974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55" name="Rechteck 275"/>
            <p:cNvSpPr/>
            <p:nvPr/>
          </p:nvSpPr>
          <p:spPr>
            <a:xfrm rot="5400000">
              <a:off x="3265200" y="57974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56" name="Rechteck 276"/>
            <p:cNvSpPr/>
            <p:nvPr/>
          </p:nvSpPr>
          <p:spPr>
            <a:xfrm rot="5400000">
              <a:off x="3610800" y="597816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57" name="Rechteck 277"/>
            <p:cNvSpPr/>
            <p:nvPr/>
          </p:nvSpPr>
          <p:spPr>
            <a:xfrm rot="5400000">
              <a:off x="3445200" y="59778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58" name="Rechteck 278"/>
            <p:cNvSpPr/>
            <p:nvPr/>
          </p:nvSpPr>
          <p:spPr>
            <a:xfrm rot="5400000">
              <a:off x="3265200" y="59778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59" name="Rechteck 279"/>
            <p:cNvSpPr/>
            <p:nvPr/>
          </p:nvSpPr>
          <p:spPr>
            <a:xfrm rot="5400000">
              <a:off x="3610800" y="614916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60" name="Rechteck 280"/>
            <p:cNvSpPr/>
            <p:nvPr/>
          </p:nvSpPr>
          <p:spPr>
            <a:xfrm rot="5400000">
              <a:off x="3445200" y="61488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61" name="Rechteck 281"/>
            <p:cNvSpPr/>
            <p:nvPr/>
          </p:nvSpPr>
          <p:spPr>
            <a:xfrm rot="5400000">
              <a:off x="3265200" y="61488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462" name="Gruppieren 282"/>
          <p:cNvGrpSpPr/>
          <p:nvPr/>
        </p:nvGrpSpPr>
        <p:grpSpPr>
          <a:xfrm>
            <a:off x="3354840" y="5707080"/>
            <a:ext cx="524160" cy="711000"/>
            <a:chOff x="3354840" y="5707080"/>
            <a:chExt cx="524160" cy="711000"/>
          </a:xfrm>
        </p:grpSpPr>
        <p:sp>
          <p:nvSpPr>
            <p:cNvPr id="2463" name="Rechteck 283"/>
            <p:cNvSpPr/>
            <p:nvPr/>
          </p:nvSpPr>
          <p:spPr>
            <a:xfrm rot="5400000">
              <a:off x="3700080" y="57074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64" name="Rechteck 284"/>
            <p:cNvSpPr/>
            <p:nvPr/>
          </p:nvSpPr>
          <p:spPr>
            <a:xfrm rot="5400000">
              <a:off x="3534840" y="57070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65" name="Rechteck 285"/>
            <p:cNvSpPr/>
            <p:nvPr/>
          </p:nvSpPr>
          <p:spPr>
            <a:xfrm rot="5400000">
              <a:off x="3354840" y="57070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66" name="Rechteck 286"/>
            <p:cNvSpPr/>
            <p:nvPr/>
          </p:nvSpPr>
          <p:spPr>
            <a:xfrm rot="5400000">
              <a:off x="3700080" y="58878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67" name="Rechteck 287"/>
            <p:cNvSpPr/>
            <p:nvPr/>
          </p:nvSpPr>
          <p:spPr>
            <a:xfrm rot="5400000">
              <a:off x="3534840" y="58874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68" name="Rechteck 288"/>
            <p:cNvSpPr/>
            <p:nvPr/>
          </p:nvSpPr>
          <p:spPr>
            <a:xfrm rot="5400000">
              <a:off x="3354840" y="58874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69" name="Rechteck 289"/>
            <p:cNvSpPr/>
            <p:nvPr/>
          </p:nvSpPr>
          <p:spPr>
            <a:xfrm rot="5400000">
              <a:off x="3700080" y="606816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70" name="Rechteck 290"/>
            <p:cNvSpPr/>
            <p:nvPr/>
          </p:nvSpPr>
          <p:spPr>
            <a:xfrm rot="5400000">
              <a:off x="3534840" y="60678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71" name="Rechteck 291"/>
            <p:cNvSpPr/>
            <p:nvPr/>
          </p:nvSpPr>
          <p:spPr>
            <a:xfrm rot="5400000">
              <a:off x="3354840" y="60678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72" name="Rechteck 292"/>
            <p:cNvSpPr/>
            <p:nvPr/>
          </p:nvSpPr>
          <p:spPr>
            <a:xfrm rot="5400000">
              <a:off x="3700080" y="623916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73" name="Rechteck 293"/>
            <p:cNvSpPr/>
            <p:nvPr/>
          </p:nvSpPr>
          <p:spPr>
            <a:xfrm rot="5400000">
              <a:off x="3534840" y="62388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74" name="Rechteck 294"/>
            <p:cNvSpPr/>
            <p:nvPr/>
          </p:nvSpPr>
          <p:spPr>
            <a:xfrm rot="5400000">
              <a:off x="3354840" y="62388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75" name="Textfeld 295"/>
              <p:cNvSpPr txBox="1"/>
              <p:nvPr/>
            </p:nvSpPr>
            <p:spPr>
              <a:xfrm>
                <a:off x="3542760" y="3867840"/>
                <a:ext cx="233280" cy="18972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6" name="Textfeld 296"/>
              <p:cNvSpPr txBox="1"/>
              <p:nvPr/>
            </p:nvSpPr>
            <p:spPr>
              <a:xfrm>
                <a:off x="3957120" y="4217040"/>
                <a:ext cx="233280" cy="1710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7" name="Textfeld 297"/>
              <p:cNvSpPr txBox="1"/>
              <p:nvPr/>
            </p:nvSpPr>
            <p:spPr>
              <a:xfrm>
                <a:off x="3783960" y="4041720"/>
                <a:ext cx="233280" cy="170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8" name="Textfeld 298"/>
              <p:cNvSpPr txBox="1"/>
              <p:nvPr/>
            </p:nvSpPr>
            <p:spPr>
              <a:xfrm>
                <a:off x="3534120" y="5299200"/>
                <a:ext cx="243720" cy="1944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9" name="Textfeld 299"/>
              <p:cNvSpPr txBox="1"/>
              <p:nvPr/>
            </p:nvSpPr>
            <p:spPr>
              <a:xfrm>
                <a:off x="3948480" y="5648400"/>
                <a:ext cx="243720" cy="1760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0" name="Textfeld 300"/>
              <p:cNvSpPr txBox="1"/>
              <p:nvPr/>
            </p:nvSpPr>
            <p:spPr>
              <a:xfrm>
                <a:off x="3775320" y="5473080"/>
                <a:ext cx="243720" cy="17496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2481" name="Gruppieren 301"/>
          <p:cNvGrpSpPr/>
          <p:nvPr/>
        </p:nvGrpSpPr>
        <p:grpSpPr>
          <a:xfrm>
            <a:off x="4764960" y="4352040"/>
            <a:ext cx="524160" cy="359640"/>
            <a:chOff x="4764960" y="4352040"/>
            <a:chExt cx="524160" cy="359640"/>
          </a:xfrm>
        </p:grpSpPr>
        <p:sp>
          <p:nvSpPr>
            <p:cNvPr id="2482" name="Rechteck 302"/>
            <p:cNvSpPr/>
            <p:nvPr/>
          </p:nvSpPr>
          <p:spPr>
            <a:xfrm rot="5400000">
              <a:off x="5110200" y="43524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83" name="Rechteck 303"/>
            <p:cNvSpPr/>
            <p:nvPr/>
          </p:nvSpPr>
          <p:spPr>
            <a:xfrm rot="5400000">
              <a:off x="4944960" y="43520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84" name="Rechteck 304"/>
            <p:cNvSpPr/>
            <p:nvPr/>
          </p:nvSpPr>
          <p:spPr>
            <a:xfrm rot="5400000">
              <a:off x="4764960" y="43520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85" name="Rechteck 305"/>
            <p:cNvSpPr/>
            <p:nvPr/>
          </p:nvSpPr>
          <p:spPr>
            <a:xfrm rot="5400000">
              <a:off x="5110200" y="45327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86" name="Rechteck 306"/>
            <p:cNvSpPr/>
            <p:nvPr/>
          </p:nvSpPr>
          <p:spPr>
            <a:xfrm rot="5400000">
              <a:off x="4944960" y="45324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87" name="Rechteck 307"/>
            <p:cNvSpPr/>
            <p:nvPr/>
          </p:nvSpPr>
          <p:spPr>
            <a:xfrm rot="5400000">
              <a:off x="4764960" y="45324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488" name="Gruppieren 308"/>
          <p:cNvGrpSpPr/>
          <p:nvPr/>
        </p:nvGrpSpPr>
        <p:grpSpPr>
          <a:xfrm>
            <a:off x="4827600" y="4434840"/>
            <a:ext cx="524160" cy="359640"/>
            <a:chOff x="4827600" y="4434840"/>
            <a:chExt cx="524160" cy="359640"/>
          </a:xfrm>
        </p:grpSpPr>
        <p:sp>
          <p:nvSpPr>
            <p:cNvPr id="2489" name="Rechteck 309"/>
            <p:cNvSpPr/>
            <p:nvPr/>
          </p:nvSpPr>
          <p:spPr>
            <a:xfrm rot="5400000">
              <a:off x="5172840" y="44352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90" name="Rechteck 310"/>
            <p:cNvSpPr/>
            <p:nvPr/>
          </p:nvSpPr>
          <p:spPr>
            <a:xfrm rot="5400000">
              <a:off x="5007600" y="44348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91" name="Rechteck 311"/>
            <p:cNvSpPr/>
            <p:nvPr/>
          </p:nvSpPr>
          <p:spPr>
            <a:xfrm rot="5400000">
              <a:off x="4827600" y="44348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92" name="Rechteck 312"/>
            <p:cNvSpPr/>
            <p:nvPr/>
          </p:nvSpPr>
          <p:spPr>
            <a:xfrm rot="5400000">
              <a:off x="5172840" y="461556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93" name="Rechteck 313"/>
            <p:cNvSpPr/>
            <p:nvPr/>
          </p:nvSpPr>
          <p:spPr>
            <a:xfrm rot="5400000">
              <a:off x="5007600" y="46152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94" name="Rechteck 314"/>
            <p:cNvSpPr/>
            <p:nvPr/>
          </p:nvSpPr>
          <p:spPr>
            <a:xfrm rot="5400000">
              <a:off x="4827600" y="46152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495" name="Gruppieren 315"/>
          <p:cNvGrpSpPr/>
          <p:nvPr/>
        </p:nvGrpSpPr>
        <p:grpSpPr>
          <a:xfrm>
            <a:off x="4896000" y="4502880"/>
            <a:ext cx="524160" cy="359640"/>
            <a:chOff x="4896000" y="4502880"/>
            <a:chExt cx="524160" cy="359640"/>
          </a:xfrm>
        </p:grpSpPr>
        <p:sp>
          <p:nvSpPr>
            <p:cNvPr id="2496" name="Rechteck 316"/>
            <p:cNvSpPr/>
            <p:nvPr/>
          </p:nvSpPr>
          <p:spPr>
            <a:xfrm rot="5400000">
              <a:off x="5241240" y="45032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97" name="Rechteck 317"/>
            <p:cNvSpPr/>
            <p:nvPr/>
          </p:nvSpPr>
          <p:spPr>
            <a:xfrm rot="5400000">
              <a:off x="5076000" y="45028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98" name="Rechteck 318"/>
            <p:cNvSpPr/>
            <p:nvPr/>
          </p:nvSpPr>
          <p:spPr>
            <a:xfrm rot="5400000">
              <a:off x="4896000" y="45028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499" name="Rechteck 319"/>
            <p:cNvSpPr/>
            <p:nvPr/>
          </p:nvSpPr>
          <p:spPr>
            <a:xfrm rot="5400000">
              <a:off x="5241240" y="46836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500" name="Rechteck 320"/>
            <p:cNvSpPr/>
            <p:nvPr/>
          </p:nvSpPr>
          <p:spPr>
            <a:xfrm rot="5400000">
              <a:off x="5076000" y="46832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501" name="Rechteck 321"/>
            <p:cNvSpPr/>
            <p:nvPr/>
          </p:nvSpPr>
          <p:spPr>
            <a:xfrm rot="5400000">
              <a:off x="4896000" y="46832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02" name="Textfeld 322"/>
              <p:cNvSpPr txBox="1"/>
              <p:nvPr/>
            </p:nvSpPr>
            <p:spPr>
              <a:xfrm>
                <a:off x="5146560" y="4093560"/>
                <a:ext cx="212760" cy="2660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3" name="Textfeld 323"/>
              <p:cNvSpPr txBox="1"/>
              <p:nvPr/>
            </p:nvSpPr>
            <p:spPr>
              <a:xfrm>
                <a:off x="5375880" y="4386960"/>
                <a:ext cx="360720" cy="2606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4" name="Textfeld 324"/>
              <p:cNvSpPr txBox="1"/>
              <p:nvPr/>
            </p:nvSpPr>
            <p:spPr>
              <a:xfrm>
                <a:off x="4687200" y="4251240"/>
                <a:ext cx="1489680" cy="2606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2505" name="Gruppieren 325"/>
          <p:cNvGrpSpPr/>
          <p:nvPr/>
        </p:nvGrpSpPr>
        <p:grpSpPr>
          <a:xfrm>
            <a:off x="4812120" y="5705640"/>
            <a:ext cx="524160" cy="359640"/>
            <a:chOff x="4812120" y="5705640"/>
            <a:chExt cx="524160" cy="359640"/>
          </a:xfrm>
        </p:grpSpPr>
        <p:sp>
          <p:nvSpPr>
            <p:cNvPr id="2506" name="Rechteck 326"/>
            <p:cNvSpPr/>
            <p:nvPr/>
          </p:nvSpPr>
          <p:spPr>
            <a:xfrm rot="5400000">
              <a:off x="5157360" y="57060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507" name="Rechteck 327"/>
            <p:cNvSpPr/>
            <p:nvPr/>
          </p:nvSpPr>
          <p:spPr>
            <a:xfrm rot="5400000">
              <a:off x="4992120" y="57056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508" name="Rechteck 328"/>
            <p:cNvSpPr/>
            <p:nvPr/>
          </p:nvSpPr>
          <p:spPr>
            <a:xfrm rot="5400000">
              <a:off x="4812120" y="570564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509" name="Rechteck 329"/>
            <p:cNvSpPr/>
            <p:nvPr/>
          </p:nvSpPr>
          <p:spPr>
            <a:xfrm rot="5400000">
              <a:off x="5157360" y="588636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510" name="Rechteck 330"/>
            <p:cNvSpPr/>
            <p:nvPr/>
          </p:nvSpPr>
          <p:spPr>
            <a:xfrm rot="5400000">
              <a:off x="4992120" y="58860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511" name="Rechteck 331"/>
            <p:cNvSpPr/>
            <p:nvPr/>
          </p:nvSpPr>
          <p:spPr>
            <a:xfrm rot="5400000">
              <a:off x="4812120" y="5886000"/>
              <a:ext cx="178920" cy="17892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512" name="Gruppieren 332"/>
          <p:cNvGrpSpPr/>
          <p:nvPr/>
        </p:nvGrpSpPr>
        <p:grpSpPr>
          <a:xfrm>
            <a:off x="4874760" y="5788080"/>
            <a:ext cx="524520" cy="359640"/>
            <a:chOff x="4874760" y="5788080"/>
            <a:chExt cx="524520" cy="359640"/>
          </a:xfrm>
        </p:grpSpPr>
        <p:sp>
          <p:nvSpPr>
            <p:cNvPr id="2513" name="Rechteck 333"/>
            <p:cNvSpPr/>
            <p:nvPr/>
          </p:nvSpPr>
          <p:spPr>
            <a:xfrm rot="5400000">
              <a:off x="5220360" y="57884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514" name="Rechteck 334"/>
            <p:cNvSpPr/>
            <p:nvPr/>
          </p:nvSpPr>
          <p:spPr>
            <a:xfrm rot="5400000">
              <a:off x="5054760" y="57880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515" name="Rechteck 335"/>
            <p:cNvSpPr/>
            <p:nvPr/>
          </p:nvSpPr>
          <p:spPr>
            <a:xfrm rot="5400000">
              <a:off x="4874760" y="578808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516" name="Rechteck 336"/>
            <p:cNvSpPr/>
            <p:nvPr/>
          </p:nvSpPr>
          <p:spPr>
            <a:xfrm rot="5400000">
              <a:off x="5220360" y="596880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517" name="Rechteck 337"/>
            <p:cNvSpPr/>
            <p:nvPr/>
          </p:nvSpPr>
          <p:spPr>
            <a:xfrm rot="5400000">
              <a:off x="5054760" y="59684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518" name="Rechteck 338"/>
            <p:cNvSpPr/>
            <p:nvPr/>
          </p:nvSpPr>
          <p:spPr>
            <a:xfrm rot="5400000">
              <a:off x="4874760" y="5968440"/>
              <a:ext cx="178920" cy="178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519" name="Gruppieren 339"/>
          <p:cNvGrpSpPr/>
          <p:nvPr/>
        </p:nvGrpSpPr>
        <p:grpSpPr>
          <a:xfrm>
            <a:off x="4943160" y="5856480"/>
            <a:ext cx="524160" cy="359640"/>
            <a:chOff x="4943160" y="5856480"/>
            <a:chExt cx="524160" cy="359640"/>
          </a:xfrm>
        </p:grpSpPr>
        <p:sp>
          <p:nvSpPr>
            <p:cNvPr id="2520" name="Rechteck 340"/>
            <p:cNvSpPr/>
            <p:nvPr/>
          </p:nvSpPr>
          <p:spPr>
            <a:xfrm rot="5400000">
              <a:off x="5288400" y="58568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521" name="Rechteck 341"/>
            <p:cNvSpPr/>
            <p:nvPr/>
          </p:nvSpPr>
          <p:spPr>
            <a:xfrm rot="5400000">
              <a:off x="5123160" y="58564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522" name="Rechteck 342"/>
            <p:cNvSpPr/>
            <p:nvPr/>
          </p:nvSpPr>
          <p:spPr>
            <a:xfrm rot="5400000">
              <a:off x="4943160" y="585648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523" name="Rechteck 343"/>
            <p:cNvSpPr/>
            <p:nvPr/>
          </p:nvSpPr>
          <p:spPr>
            <a:xfrm rot="5400000">
              <a:off x="5288400" y="603720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524" name="Rechteck 344"/>
            <p:cNvSpPr/>
            <p:nvPr/>
          </p:nvSpPr>
          <p:spPr>
            <a:xfrm rot="5400000">
              <a:off x="5123160" y="60368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525" name="Rechteck 345"/>
            <p:cNvSpPr/>
            <p:nvPr/>
          </p:nvSpPr>
          <p:spPr>
            <a:xfrm rot="5400000">
              <a:off x="4943160" y="6036840"/>
              <a:ext cx="178920" cy="1789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26" name="Textfeld 346"/>
              <p:cNvSpPr txBox="1"/>
              <p:nvPr/>
            </p:nvSpPr>
            <p:spPr>
              <a:xfrm>
                <a:off x="5194080" y="5446800"/>
                <a:ext cx="212760" cy="2660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7" name="Textfeld 347"/>
              <p:cNvSpPr txBox="1"/>
              <p:nvPr/>
            </p:nvSpPr>
            <p:spPr>
              <a:xfrm>
                <a:off x="5423040" y="5740200"/>
                <a:ext cx="371520" cy="2606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8" name="Textfeld 348"/>
              <p:cNvSpPr txBox="1"/>
              <p:nvPr/>
            </p:nvSpPr>
            <p:spPr>
              <a:xfrm>
                <a:off x="4734720" y="5604480"/>
                <a:ext cx="1489680" cy="26064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2529" name="Textfeld 349"/>
          <p:cNvSpPr/>
          <p:nvPr/>
        </p:nvSpPr>
        <p:spPr>
          <a:xfrm rot="5400000">
            <a:off x="3450240" y="4984200"/>
            <a:ext cx="361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…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0" name="Textfeld 350"/>
          <p:cNvSpPr/>
          <p:nvPr/>
        </p:nvSpPr>
        <p:spPr>
          <a:xfrm rot="5400000">
            <a:off x="5015880" y="4984200"/>
            <a:ext cx="361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…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1" name="Textfeld 351"/>
              <p:cNvSpPr txBox="1"/>
              <p:nvPr/>
            </p:nvSpPr>
            <p:spPr>
              <a:xfrm>
                <a:off x="6356880" y="5504400"/>
                <a:ext cx="455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2" name="Textfeld 352"/>
              <p:cNvSpPr txBox="1"/>
              <p:nvPr/>
            </p:nvSpPr>
            <p:spPr>
              <a:xfrm>
                <a:off x="6362280" y="4129200"/>
                <a:ext cx="455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2533" name="Gruppieren 392"/>
          <p:cNvGrpSpPr/>
          <p:nvPr/>
        </p:nvGrpSpPr>
        <p:grpSpPr>
          <a:xfrm>
            <a:off x="6291720" y="4502880"/>
            <a:ext cx="524160" cy="359280"/>
            <a:chOff x="6291720" y="4502880"/>
            <a:chExt cx="524160" cy="359280"/>
          </a:xfrm>
        </p:grpSpPr>
        <p:grpSp>
          <p:nvGrpSpPr>
            <p:cNvPr id="2534" name="Gruppieren 357"/>
            <p:cNvGrpSpPr/>
            <p:nvPr/>
          </p:nvGrpSpPr>
          <p:grpSpPr>
            <a:xfrm>
              <a:off x="6291720" y="4502880"/>
              <a:ext cx="524160" cy="179280"/>
              <a:chOff x="6291720" y="4502880"/>
              <a:chExt cx="524160" cy="179280"/>
            </a:xfrm>
          </p:grpSpPr>
          <p:sp>
            <p:nvSpPr>
              <p:cNvPr id="2535" name="Rechteck 358"/>
              <p:cNvSpPr/>
              <p:nvPr/>
            </p:nvSpPr>
            <p:spPr>
              <a:xfrm rot="5400000">
                <a:off x="6636960" y="450324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1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2536" name="Rechteck 359"/>
              <p:cNvSpPr/>
              <p:nvPr/>
            </p:nvSpPr>
            <p:spPr>
              <a:xfrm rot="5400000">
                <a:off x="6471720" y="450288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2537" name="Rechteck 360"/>
              <p:cNvSpPr/>
              <p:nvPr/>
            </p:nvSpPr>
            <p:spPr>
              <a:xfrm rot="5400000">
                <a:off x="6291720" y="450288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</p:grpSp>
        <p:grpSp>
          <p:nvGrpSpPr>
            <p:cNvPr id="2538" name="Gruppieren 365"/>
            <p:cNvGrpSpPr/>
            <p:nvPr/>
          </p:nvGrpSpPr>
          <p:grpSpPr>
            <a:xfrm>
              <a:off x="6291720" y="4682880"/>
              <a:ext cx="524160" cy="179280"/>
              <a:chOff x="6291720" y="4682880"/>
              <a:chExt cx="524160" cy="179280"/>
            </a:xfrm>
          </p:grpSpPr>
          <p:sp>
            <p:nvSpPr>
              <p:cNvPr id="2539" name="Rechteck 366"/>
              <p:cNvSpPr/>
              <p:nvPr/>
            </p:nvSpPr>
            <p:spPr>
              <a:xfrm rot="5400000">
                <a:off x="6636960" y="468324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1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2540" name="Rechteck 367"/>
              <p:cNvSpPr/>
              <p:nvPr/>
            </p:nvSpPr>
            <p:spPr>
              <a:xfrm rot="5400000">
                <a:off x="6471720" y="468288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2541" name="Rechteck 368"/>
              <p:cNvSpPr/>
              <p:nvPr/>
            </p:nvSpPr>
            <p:spPr>
              <a:xfrm rot="5400000">
                <a:off x="6291720" y="468288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</p:grpSp>
      </p:grpSp>
      <p:grpSp>
        <p:nvGrpSpPr>
          <p:cNvPr id="2542" name="Gruppieren 391"/>
          <p:cNvGrpSpPr/>
          <p:nvPr/>
        </p:nvGrpSpPr>
        <p:grpSpPr>
          <a:xfrm>
            <a:off x="6289200" y="3304440"/>
            <a:ext cx="526680" cy="359280"/>
            <a:chOff x="6289200" y="3304440"/>
            <a:chExt cx="526680" cy="359280"/>
          </a:xfrm>
        </p:grpSpPr>
        <p:grpSp>
          <p:nvGrpSpPr>
            <p:cNvPr id="2543" name="Gruppieren 353"/>
            <p:cNvGrpSpPr/>
            <p:nvPr/>
          </p:nvGrpSpPr>
          <p:grpSpPr>
            <a:xfrm>
              <a:off x="6291720" y="3304440"/>
              <a:ext cx="524160" cy="179280"/>
              <a:chOff x="6291720" y="3304440"/>
              <a:chExt cx="524160" cy="179280"/>
            </a:xfrm>
          </p:grpSpPr>
          <p:sp>
            <p:nvSpPr>
              <p:cNvPr id="2544" name="Rechteck 354"/>
              <p:cNvSpPr/>
              <p:nvPr/>
            </p:nvSpPr>
            <p:spPr>
              <a:xfrm rot="5400000">
                <a:off x="6636960" y="330480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1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2545" name="Rechteck 355"/>
              <p:cNvSpPr/>
              <p:nvPr/>
            </p:nvSpPr>
            <p:spPr>
              <a:xfrm rot="5400000">
                <a:off x="6471720" y="330444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2546" name="Rechteck 356"/>
              <p:cNvSpPr/>
              <p:nvPr/>
            </p:nvSpPr>
            <p:spPr>
              <a:xfrm rot="5400000">
                <a:off x="6291720" y="330444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</p:grpSp>
        <p:grpSp>
          <p:nvGrpSpPr>
            <p:cNvPr id="2547" name="Gruppieren 369"/>
            <p:cNvGrpSpPr/>
            <p:nvPr/>
          </p:nvGrpSpPr>
          <p:grpSpPr>
            <a:xfrm>
              <a:off x="6289200" y="3484440"/>
              <a:ext cx="524160" cy="179280"/>
              <a:chOff x="6289200" y="3484440"/>
              <a:chExt cx="524160" cy="179280"/>
            </a:xfrm>
          </p:grpSpPr>
          <p:sp>
            <p:nvSpPr>
              <p:cNvPr id="2548" name="Rechteck 370"/>
              <p:cNvSpPr/>
              <p:nvPr/>
            </p:nvSpPr>
            <p:spPr>
              <a:xfrm rot="5400000">
                <a:off x="6634440" y="348480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1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2549" name="Rechteck 371"/>
              <p:cNvSpPr/>
              <p:nvPr/>
            </p:nvSpPr>
            <p:spPr>
              <a:xfrm rot="5400000">
                <a:off x="6469200" y="348444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2550" name="Rechteck 372"/>
              <p:cNvSpPr/>
              <p:nvPr/>
            </p:nvSpPr>
            <p:spPr>
              <a:xfrm rot="5400000">
                <a:off x="6289200" y="348444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</p:grpSp>
      </p:grpSp>
      <p:grpSp>
        <p:nvGrpSpPr>
          <p:cNvPr id="2551" name="Gruppieren 393"/>
          <p:cNvGrpSpPr/>
          <p:nvPr/>
        </p:nvGrpSpPr>
        <p:grpSpPr>
          <a:xfrm>
            <a:off x="6289200" y="5866200"/>
            <a:ext cx="526680" cy="359280"/>
            <a:chOff x="6289200" y="5866200"/>
            <a:chExt cx="526680" cy="359280"/>
          </a:xfrm>
        </p:grpSpPr>
        <p:grpSp>
          <p:nvGrpSpPr>
            <p:cNvPr id="2552" name="Gruppieren 361"/>
            <p:cNvGrpSpPr/>
            <p:nvPr/>
          </p:nvGrpSpPr>
          <p:grpSpPr>
            <a:xfrm>
              <a:off x="6289200" y="5866200"/>
              <a:ext cx="524160" cy="179280"/>
              <a:chOff x="6289200" y="5866200"/>
              <a:chExt cx="524160" cy="179280"/>
            </a:xfrm>
          </p:grpSpPr>
          <p:sp>
            <p:nvSpPr>
              <p:cNvPr id="2553" name="Rechteck 362"/>
              <p:cNvSpPr/>
              <p:nvPr/>
            </p:nvSpPr>
            <p:spPr>
              <a:xfrm rot="5400000">
                <a:off x="6634440" y="586656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1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2554" name="Rechteck 363"/>
              <p:cNvSpPr/>
              <p:nvPr/>
            </p:nvSpPr>
            <p:spPr>
              <a:xfrm rot="5400000">
                <a:off x="6469200" y="586620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2555" name="Rechteck 364"/>
              <p:cNvSpPr/>
              <p:nvPr/>
            </p:nvSpPr>
            <p:spPr>
              <a:xfrm rot="5400000">
                <a:off x="6289200" y="586620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</p:grpSp>
        <p:grpSp>
          <p:nvGrpSpPr>
            <p:cNvPr id="2556" name="Gruppieren 373"/>
            <p:cNvGrpSpPr/>
            <p:nvPr/>
          </p:nvGrpSpPr>
          <p:grpSpPr>
            <a:xfrm>
              <a:off x="6291720" y="6046200"/>
              <a:ext cx="524160" cy="179280"/>
              <a:chOff x="6291720" y="6046200"/>
              <a:chExt cx="524160" cy="179280"/>
            </a:xfrm>
          </p:grpSpPr>
          <p:sp>
            <p:nvSpPr>
              <p:cNvPr id="2557" name="Rechteck 374"/>
              <p:cNvSpPr/>
              <p:nvPr/>
            </p:nvSpPr>
            <p:spPr>
              <a:xfrm rot="5400000">
                <a:off x="6636960" y="604656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1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2558" name="Rechteck 375"/>
              <p:cNvSpPr/>
              <p:nvPr/>
            </p:nvSpPr>
            <p:spPr>
              <a:xfrm rot="5400000">
                <a:off x="6471720" y="604620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  <p:sp>
            <p:nvSpPr>
              <p:cNvPr id="2559" name="Rechteck 376"/>
              <p:cNvSpPr/>
              <p:nvPr/>
            </p:nvSpPr>
            <p:spPr>
              <a:xfrm rot="5400000">
                <a:off x="6291720" y="6046200"/>
                <a:ext cx="178920" cy="17892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rgbClr val="092A3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lt1"/>
                  </a:solidFill>
                  <a:latin typeface="Aptos"/>
                </a:endParaRPr>
              </a:p>
            </p:txBody>
          </p:sp>
        </p:grpSp>
      </p:grpSp>
      <p:sp>
        <p:nvSpPr>
          <p:cNvPr id="2560" name="Textfeld 377"/>
          <p:cNvSpPr/>
          <p:nvPr/>
        </p:nvSpPr>
        <p:spPr>
          <a:xfrm rot="5400000">
            <a:off x="6450480" y="5020920"/>
            <a:ext cx="361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…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1" name="Textfeld 378"/>
              <p:cNvSpPr txBox="1"/>
              <p:nvPr/>
            </p:nvSpPr>
            <p:spPr>
              <a:xfrm>
                <a:off x="6362280" y="2916000"/>
                <a:ext cx="455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2562" name="Gruppieren 458"/>
          <p:cNvGrpSpPr/>
          <p:nvPr/>
        </p:nvGrpSpPr>
        <p:grpSpPr>
          <a:xfrm>
            <a:off x="7588080" y="4152240"/>
            <a:ext cx="527040" cy="1463760"/>
            <a:chOff x="7588080" y="4152240"/>
            <a:chExt cx="527040" cy="1463760"/>
          </a:xfrm>
        </p:grpSpPr>
        <p:grpSp>
          <p:nvGrpSpPr>
            <p:cNvPr id="2563" name="Gruppieren 394"/>
            <p:cNvGrpSpPr/>
            <p:nvPr/>
          </p:nvGrpSpPr>
          <p:grpSpPr>
            <a:xfrm>
              <a:off x="7589160" y="4519440"/>
              <a:ext cx="524160" cy="359280"/>
              <a:chOff x="7589160" y="4519440"/>
              <a:chExt cx="524160" cy="359280"/>
            </a:xfrm>
          </p:grpSpPr>
          <p:grpSp>
            <p:nvGrpSpPr>
              <p:cNvPr id="2564" name="Gruppieren 395"/>
              <p:cNvGrpSpPr/>
              <p:nvPr/>
            </p:nvGrpSpPr>
            <p:grpSpPr>
              <a:xfrm>
                <a:off x="7589160" y="4519440"/>
                <a:ext cx="524160" cy="179280"/>
                <a:chOff x="7589160" y="4519440"/>
                <a:chExt cx="524160" cy="179280"/>
              </a:xfrm>
            </p:grpSpPr>
            <p:sp>
              <p:nvSpPr>
                <p:cNvPr id="2565" name="Rechteck 400"/>
                <p:cNvSpPr/>
                <p:nvPr/>
              </p:nvSpPr>
              <p:spPr>
                <a:xfrm rot="5400000">
                  <a:off x="7934400" y="451980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1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  <p:sp>
              <p:nvSpPr>
                <p:cNvPr id="2566" name="Rechteck 401"/>
                <p:cNvSpPr/>
                <p:nvPr/>
              </p:nvSpPr>
              <p:spPr>
                <a:xfrm rot="5400000">
                  <a:off x="7769160" y="451944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0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  <p:sp>
              <p:nvSpPr>
                <p:cNvPr id="2567" name="Rechteck 402"/>
                <p:cNvSpPr/>
                <p:nvPr/>
              </p:nvSpPr>
              <p:spPr>
                <a:xfrm rot="5400000">
                  <a:off x="7589160" y="451944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0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</p:grpSp>
          <p:grpSp>
            <p:nvGrpSpPr>
              <p:cNvPr id="2568" name="Gruppieren 396"/>
              <p:cNvGrpSpPr/>
              <p:nvPr/>
            </p:nvGrpSpPr>
            <p:grpSpPr>
              <a:xfrm>
                <a:off x="7589160" y="4699440"/>
                <a:ext cx="524160" cy="179280"/>
                <a:chOff x="7589160" y="4699440"/>
                <a:chExt cx="524160" cy="179280"/>
              </a:xfrm>
            </p:grpSpPr>
            <p:sp>
              <p:nvSpPr>
                <p:cNvPr id="2569" name="Rechteck 397"/>
                <p:cNvSpPr/>
                <p:nvPr/>
              </p:nvSpPr>
              <p:spPr>
                <a:xfrm rot="5400000">
                  <a:off x="7934400" y="469980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1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  <p:sp>
              <p:nvSpPr>
                <p:cNvPr id="2570" name="Rechteck 398"/>
                <p:cNvSpPr/>
                <p:nvPr/>
              </p:nvSpPr>
              <p:spPr>
                <a:xfrm rot="5400000">
                  <a:off x="7769160" y="469944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0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  <p:sp>
              <p:nvSpPr>
                <p:cNvPr id="2571" name="Rechteck 399"/>
                <p:cNvSpPr/>
                <p:nvPr/>
              </p:nvSpPr>
              <p:spPr>
                <a:xfrm rot="5400000">
                  <a:off x="7589160" y="469944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0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</p:grpSp>
        </p:grpSp>
        <p:grpSp>
          <p:nvGrpSpPr>
            <p:cNvPr id="2572" name="Gruppieren 403"/>
            <p:cNvGrpSpPr/>
            <p:nvPr/>
          </p:nvGrpSpPr>
          <p:grpSpPr>
            <a:xfrm>
              <a:off x="7588080" y="4152240"/>
              <a:ext cx="527040" cy="359640"/>
              <a:chOff x="7588080" y="4152240"/>
              <a:chExt cx="527040" cy="359640"/>
            </a:xfrm>
          </p:grpSpPr>
          <p:grpSp>
            <p:nvGrpSpPr>
              <p:cNvPr id="2573" name="Gruppieren 404"/>
              <p:cNvGrpSpPr/>
              <p:nvPr/>
            </p:nvGrpSpPr>
            <p:grpSpPr>
              <a:xfrm>
                <a:off x="7590960" y="4152240"/>
                <a:ext cx="524160" cy="179280"/>
                <a:chOff x="7590960" y="4152240"/>
                <a:chExt cx="524160" cy="179280"/>
              </a:xfrm>
            </p:grpSpPr>
            <p:sp>
              <p:nvSpPr>
                <p:cNvPr id="2574" name="Rechteck 409"/>
                <p:cNvSpPr/>
                <p:nvPr/>
              </p:nvSpPr>
              <p:spPr>
                <a:xfrm rot="5400000">
                  <a:off x="7936200" y="415260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1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  <p:sp>
              <p:nvSpPr>
                <p:cNvPr id="2575" name="Rechteck 410"/>
                <p:cNvSpPr/>
                <p:nvPr/>
              </p:nvSpPr>
              <p:spPr>
                <a:xfrm rot="5400000">
                  <a:off x="7770960" y="415224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0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  <p:sp>
              <p:nvSpPr>
                <p:cNvPr id="2576" name="Rechteck 411"/>
                <p:cNvSpPr/>
                <p:nvPr/>
              </p:nvSpPr>
              <p:spPr>
                <a:xfrm rot="5400000">
                  <a:off x="7590960" y="415224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0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</p:grpSp>
          <p:grpSp>
            <p:nvGrpSpPr>
              <p:cNvPr id="2577" name="Gruppieren 405"/>
              <p:cNvGrpSpPr/>
              <p:nvPr/>
            </p:nvGrpSpPr>
            <p:grpSpPr>
              <a:xfrm>
                <a:off x="7588080" y="4332600"/>
                <a:ext cx="524520" cy="179280"/>
                <a:chOff x="7588080" y="4332600"/>
                <a:chExt cx="524520" cy="179280"/>
              </a:xfrm>
            </p:grpSpPr>
            <p:sp>
              <p:nvSpPr>
                <p:cNvPr id="2578" name="Rechteck 406"/>
                <p:cNvSpPr/>
                <p:nvPr/>
              </p:nvSpPr>
              <p:spPr>
                <a:xfrm rot="5400000">
                  <a:off x="7933680" y="433296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1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  <p:sp>
              <p:nvSpPr>
                <p:cNvPr id="2579" name="Rechteck 407"/>
                <p:cNvSpPr/>
                <p:nvPr/>
              </p:nvSpPr>
              <p:spPr>
                <a:xfrm rot="5400000">
                  <a:off x="7768080" y="433260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0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  <p:sp>
              <p:nvSpPr>
                <p:cNvPr id="2580" name="Rechteck 408"/>
                <p:cNvSpPr/>
                <p:nvPr/>
              </p:nvSpPr>
              <p:spPr>
                <a:xfrm rot="5400000">
                  <a:off x="7588080" y="433260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0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</p:grpSp>
        </p:grpSp>
        <p:grpSp>
          <p:nvGrpSpPr>
            <p:cNvPr id="2581" name="Gruppieren 412"/>
            <p:cNvGrpSpPr/>
            <p:nvPr/>
          </p:nvGrpSpPr>
          <p:grpSpPr>
            <a:xfrm>
              <a:off x="7588080" y="5256720"/>
              <a:ext cx="527040" cy="359280"/>
              <a:chOff x="7588080" y="5256720"/>
              <a:chExt cx="527040" cy="359280"/>
            </a:xfrm>
          </p:grpSpPr>
          <p:grpSp>
            <p:nvGrpSpPr>
              <p:cNvPr id="2582" name="Gruppieren 413"/>
              <p:cNvGrpSpPr/>
              <p:nvPr/>
            </p:nvGrpSpPr>
            <p:grpSpPr>
              <a:xfrm>
                <a:off x="7588080" y="5256720"/>
                <a:ext cx="524520" cy="179280"/>
                <a:chOff x="7588080" y="5256720"/>
                <a:chExt cx="524520" cy="179280"/>
              </a:xfrm>
            </p:grpSpPr>
            <p:sp>
              <p:nvSpPr>
                <p:cNvPr id="2583" name="Rechteck 418"/>
                <p:cNvSpPr/>
                <p:nvPr/>
              </p:nvSpPr>
              <p:spPr>
                <a:xfrm rot="5400000">
                  <a:off x="7933680" y="525708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1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  <p:sp>
              <p:nvSpPr>
                <p:cNvPr id="2584" name="Rechteck 419"/>
                <p:cNvSpPr/>
                <p:nvPr/>
              </p:nvSpPr>
              <p:spPr>
                <a:xfrm rot="5400000">
                  <a:off x="7768080" y="525672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0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  <p:sp>
              <p:nvSpPr>
                <p:cNvPr id="2585" name="Rechteck 420"/>
                <p:cNvSpPr/>
                <p:nvPr/>
              </p:nvSpPr>
              <p:spPr>
                <a:xfrm rot="5400000">
                  <a:off x="7588080" y="525672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0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</p:grpSp>
          <p:grpSp>
            <p:nvGrpSpPr>
              <p:cNvPr id="2586" name="Gruppieren 414"/>
              <p:cNvGrpSpPr/>
              <p:nvPr/>
            </p:nvGrpSpPr>
            <p:grpSpPr>
              <a:xfrm>
                <a:off x="7590960" y="5436720"/>
                <a:ext cx="524160" cy="179280"/>
                <a:chOff x="7590960" y="5436720"/>
                <a:chExt cx="524160" cy="179280"/>
              </a:xfrm>
            </p:grpSpPr>
            <p:sp>
              <p:nvSpPr>
                <p:cNvPr id="2587" name="Rechteck 415"/>
                <p:cNvSpPr/>
                <p:nvPr/>
              </p:nvSpPr>
              <p:spPr>
                <a:xfrm rot="5400000">
                  <a:off x="7936200" y="543708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1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  <p:sp>
              <p:nvSpPr>
                <p:cNvPr id="2588" name="Rechteck 416"/>
                <p:cNvSpPr/>
                <p:nvPr/>
              </p:nvSpPr>
              <p:spPr>
                <a:xfrm rot="5400000">
                  <a:off x="7770960" y="543672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0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  <p:sp>
              <p:nvSpPr>
                <p:cNvPr id="2589" name="Rechteck 417"/>
                <p:cNvSpPr/>
                <p:nvPr/>
              </p:nvSpPr>
              <p:spPr>
                <a:xfrm rot="5400000">
                  <a:off x="7590960" y="5436720"/>
                  <a:ext cx="178920" cy="17892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rgbClr val="092A38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</a:pPr>
                  <a:endParaRPr lang="de-DE" sz="1800" b="0" strike="noStrike" spc="-1">
                    <a:solidFill>
                      <a:schemeClr val="lt1"/>
                    </a:solidFill>
                    <a:latin typeface="Aptos"/>
                  </a:endParaRPr>
                </a:p>
              </p:txBody>
            </p:sp>
          </p:grpSp>
        </p:grpSp>
        <p:sp>
          <p:nvSpPr>
            <p:cNvPr id="2590" name="Textfeld 457"/>
            <p:cNvSpPr/>
            <p:nvPr/>
          </p:nvSpPr>
          <p:spPr>
            <a:xfrm rot="5400000">
              <a:off x="7725600" y="4893480"/>
              <a:ext cx="3614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de-DE" sz="1800" b="0" strike="noStrike" spc="-1">
                  <a:solidFill>
                    <a:schemeClr val="dk1"/>
                  </a:solidFill>
                  <a:latin typeface="Aptos"/>
                </a:rPr>
                <a:t>…</a:t>
              </a:r>
              <a:endParaRPr lang="de-DE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91" name="Textfeld 488"/>
              <p:cNvSpPr txBox="1"/>
              <p:nvPr/>
            </p:nvSpPr>
            <p:spPr>
              <a:xfrm>
                <a:off x="8763480" y="372636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2" name="Textfeld 489"/>
              <p:cNvSpPr txBox="1"/>
              <p:nvPr/>
            </p:nvSpPr>
            <p:spPr>
              <a:xfrm>
                <a:off x="7544880" y="3740040"/>
                <a:ext cx="455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2593" name="Gruppieren 497"/>
          <p:cNvGrpSpPr/>
          <p:nvPr/>
        </p:nvGrpSpPr>
        <p:grpSpPr>
          <a:xfrm>
            <a:off x="8599680" y="4139640"/>
            <a:ext cx="716400" cy="1464120"/>
            <a:chOff x="8599680" y="4139640"/>
            <a:chExt cx="716400" cy="1464120"/>
          </a:xfrm>
        </p:grpSpPr>
        <p:grpSp>
          <p:nvGrpSpPr>
            <p:cNvPr id="2594" name="Gruppieren 490"/>
            <p:cNvGrpSpPr/>
            <p:nvPr/>
          </p:nvGrpSpPr>
          <p:grpSpPr>
            <a:xfrm>
              <a:off x="8599680" y="4139640"/>
              <a:ext cx="527040" cy="1463760"/>
              <a:chOff x="8599680" y="4139640"/>
              <a:chExt cx="527040" cy="1463760"/>
            </a:xfrm>
          </p:grpSpPr>
          <p:grpSp>
            <p:nvGrpSpPr>
              <p:cNvPr id="2595" name="Gruppieren 460"/>
              <p:cNvGrpSpPr/>
              <p:nvPr/>
            </p:nvGrpSpPr>
            <p:grpSpPr>
              <a:xfrm>
                <a:off x="8600760" y="4506840"/>
                <a:ext cx="524160" cy="359280"/>
                <a:chOff x="8600760" y="4506840"/>
                <a:chExt cx="524160" cy="359280"/>
              </a:xfrm>
            </p:grpSpPr>
            <p:grpSp>
              <p:nvGrpSpPr>
                <p:cNvPr id="2596" name="Gruppieren 480"/>
                <p:cNvGrpSpPr/>
                <p:nvPr/>
              </p:nvGrpSpPr>
              <p:grpSpPr>
                <a:xfrm>
                  <a:off x="8600760" y="4506840"/>
                  <a:ext cx="524160" cy="179280"/>
                  <a:chOff x="8600760" y="4506840"/>
                  <a:chExt cx="524160" cy="179280"/>
                </a:xfrm>
              </p:grpSpPr>
              <p:sp>
                <p:nvSpPr>
                  <p:cNvPr id="2597" name="Rechteck 485"/>
                  <p:cNvSpPr/>
                  <p:nvPr/>
                </p:nvSpPr>
                <p:spPr>
                  <a:xfrm rot="5400000">
                    <a:off x="8946000" y="450720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1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  <p:sp>
                <p:nvSpPr>
                  <p:cNvPr id="2598" name="Rechteck 486"/>
                  <p:cNvSpPr/>
                  <p:nvPr/>
                </p:nvSpPr>
                <p:spPr>
                  <a:xfrm rot="5400000">
                    <a:off x="8780760" y="450684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0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  <p:sp>
                <p:nvSpPr>
                  <p:cNvPr id="2599" name="Rechteck 487"/>
                  <p:cNvSpPr/>
                  <p:nvPr/>
                </p:nvSpPr>
                <p:spPr>
                  <a:xfrm rot="5400000">
                    <a:off x="8600760" y="450684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0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</p:grpSp>
            <p:grpSp>
              <p:nvGrpSpPr>
                <p:cNvPr id="2600" name="Gruppieren 481"/>
                <p:cNvGrpSpPr/>
                <p:nvPr/>
              </p:nvGrpSpPr>
              <p:grpSpPr>
                <a:xfrm>
                  <a:off x="8600760" y="4686840"/>
                  <a:ext cx="524160" cy="179280"/>
                  <a:chOff x="8600760" y="4686840"/>
                  <a:chExt cx="524160" cy="179280"/>
                </a:xfrm>
              </p:grpSpPr>
              <p:sp>
                <p:nvSpPr>
                  <p:cNvPr id="2601" name="Rechteck 482"/>
                  <p:cNvSpPr/>
                  <p:nvPr/>
                </p:nvSpPr>
                <p:spPr>
                  <a:xfrm rot="5400000">
                    <a:off x="8946000" y="468720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1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  <p:sp>
                <p:nvSpPr>
                  <p:cNvPr id="2602" name="Rechteck 483"/>
                  <p:cNvSpPr/>
                  <p:nvPr/>
                </p:nvSpPr>
                <p:spPr>
                  <a:xfrm rot="5400000">
                    <a:off x="8780760" y="468684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0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  <p:sp>
                <p:nvSpPr>
                  <p:cNvPr id="2603" name="Rechteck 484"/>
                  <p:cNvSpPr/>
                  <p:nvPr/>
                </p:nvSpPr>
                <p:spPr>
                  <a:xfrm rot="5400000">
                    <a:off x="8600760" y="468684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0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</p:grpSp>
          </p:grpSp>
          <p:grpSp>
            <p:nvGrpSpPr>
              <p:cNvPr id="2604" name="Gruppieren 461"/>
              <p:cNvGrpSpPr/>
              <p:nvPr/>
            </p:nvGrpSpPr>
            <p:grpSpPr>
              <a:xfrm>
                <a:off x="8599680" y="4139640"/>
                <a:ext cx="527040" cy="359640"/>
                <a:chOff x="8599680" y="4139640"/>
                <a:chExt cx="527040" cy="359640"/>
              </a:xfrm>
            </p:grpSpPr>
            <p:grpSp>
              <p:nvGrpSpPr>
                <p:cNvPr id="2605" name="Gruppieren 472"/>
                <p:cNvGrpSpPr/>
                <p:nvPr/>
              </p:nvGrpSpPr>
              <p:grpSpPr>
                <a:xfrm>
                  <a:off x="8602200" y="4139640"/>
                  <a:ext cx="524520" cy="179280"/>
                  <a:chOff x="8602200" y="4139640"/>
                  <a:chExt cx="524520" cy="179280"/>
                </a:xfrm>
              </p:grpSpPr>
              <p:sp>
                <p:nvSpPr>
                  <p:cNvPr id="2606" name="Rechteck 477"/>
                  <p:cNvSpPr/>
                  <p:nvPr/>
                </p:nvSpPr>
                <p:spPr>
                  <a:xfrm rot="5400000">
                    <a:off x="8947800" y="414000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1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  <p:sp>
                <p:nvSpPr>
                  <p:cNvPr id="2607" name="Rechteck 478"/>
                  <p:cNvSpPr/>
                  <p:nvPr/>
                </p:nvSpPr>
                <p:spPr>
                  <a:xfrm rot="5400000">
                    <a:off x="8782200" y="413964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0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  <p:sp>
                <p:nvSpPr>
                  <p:cNvPr id="2608" name="Rechteck 479"/>
                  <p:cNvSpPr/>
                  <p:nvPr/>
                </p:nvSpPr>
                <p:spPr>
                  <a:xfrm rot="5400000">
                    <a:off x="8602200" y="413964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0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</p:grpSp>
            <p:grpSp>
              <p:nvGrpSpPr>
                <p:cNvPr id="2609" name="Gruppieren 473"/>
                <p:cNvGrpSpPr/>
                <p:nvPr/>
              </p:nvGrpSpPr>
              <p:grpSpPr>
                <a:xfrm>
                  <a:off x="8599680" y="4320000"/>
                  <a:ext cx="524160" cy="179280"/>
                  <a:chOff x="8599680" y="4320000"/>
                  <a:chExt cx="524160" cy="179280"/>
                </a:xfrm>
              </p:grpSpPr>
              <p:sp>
                <p:nvSpPr>
                  <p:cNvPr id="2610" name="Rechteck 474"/>
                  <p:cNvSpPr/>
                  <p:nvPr/>
                </p:nvSpPr>
                <p:spPr>
                  <a:xfrm rot="5400000">
                    <a:off x="8944920" y="432036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1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  <p:sp>
                <p:nvSpPr>
                  <p:cNvPr id="2611" name="Rechteck 475"/>
                  <p:cNvSpPr/>
                  <p:nvPr/>
                </p:nvSpPr>
                <p:spPr>
                  <a:xfrm rot="5400000">
                    <a:off x="8779680" y="432000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0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  <p:sp>
                <p:nvSpPr>
                  <p:cNvPr id="2612" name="Rechteck 476"/>
                  <p:cNvSpPr/>
                  <p:nvPr/>
                </p:nvSpPr>
                <p:spPr>
                  <a:xfrm rot="5400000">
                    <a:off x="8599680" y="432000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0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</p:grpSp>
          </p:grpSp>
          <p:grpSp>
            <p:nvGrpSpPr>
              <p:cNvPr id="2613" name="Gruppieren 462"/>
              <p:cNvGrpSpPr/>
              <p:nvPr/>
            </p:nvGrpSpPr>
            <p:grpSpPr>
              <a:xfrm>
                <a:off x="8599680" y="5244120"/>
                <a:ext cx="527040" cy="359280"/>
                <a:chOff x="8599680" y="5244120"/>
                <a:chExt cx="527040" cy="359280"/>
              </a:xfrm>
            </p:grpSpPr>
            <p:grpSp>
              <p:nvGrpSpPr>
                <p:cNvPr id="2614" name="Gruppieren 464"/>
                <p:cNvGrpSpPr/>
                <p:nvPr/>
              </p:nvGrpSpPr>
              <p:grpSpPr>
                <a:xfrm>
                  <a:off x="8599680" y="5244120"/>
                  <a:ext cx="524160" cy="179280"/>
                  <a:chOff x="8599680" y="5244120"/>
                  <a:chExt cx="524160" cy="179280"/>
                </a:xfrm>
              </p:grpSpPr>
              <p:sp>
                <p:nvSpPr>
                  <p:cNvPr id="2615" name="Rechteck 469"/>
                  <p:cNvSpPr/>
                  <p:nvPr/>
                </p:nvSpPr>
                <p:spPr>
                  <a:xfrm rot="5400000">
                    <a:off x="8944920" y="524448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1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  <p:sp>
                <p:nvSpPr>
                  <p:cNvPr id="2616" name="Rechteck 470"/>
                  <p:cNvSpPr/>
                  <p:nvPr/>
                </p:nvSpPr>
                <p:spPr>
                  <a:xfrm rot="5400000">
                    <a:off x="8779680" y="524412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0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  <p:sp>
                <p:nvSpPr>
                  <p:cNvPr id="2617" name="Rechteck 471"/>
                  <p:cNvSpPr/>
                  <p:nvPr/>
                </p:nvSpPr>
                <p:spPr>
                  <a:xfrm rot="5400000">
                    <a:off x="8599680" y="524412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0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</p:grpSp>
            <p:grpSp>
              <p:nvGrpSpPr>
                <p:cNvPr id="2618" name="Gruppieren 465"/>
                <p:cNvGrpSpPr/>
                <p:nvPr/>
              </p:nvGrpSpPr>
              <p:grpSpPr>
                <a:xfrm>
                  <a:off x="8602200" y="5424120"/>
                  <a:ext cx="524520" cy="179280"/>
                  <a:chOff x="8602200" y="5424120"/>
                  <a:chExt cx="524520" cy="179280"/>
                </a:xfrm>
              </p:grpSpPr>
              <p:sp>
                <p:nvSpPr>
                  <p:cNvPr id="2619" name="Rechteck 466"/>
                  <p:cNvSpPr/>
                  <p:nvPr/>
                </p:nvSpPr>
                <p:spPr>
                  <a:xfrm rot="5400000">
                    <a:off x="8947800" y="542448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1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  <p:sp>
                <p:nvSpPr>
                  <p:cNvPr id="2620" name="Rechteck 467"/>
                  <p:cNvSpPr/>
                  <p:nvPr/>
                </p:nvSpPr>
                <p:spPr>
                  <a:xfrm rot="5400000">
                    <a:off x="8782200" y="542412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0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  <p:sp>
                <p:nvSpPr>
                  <p:cNvPr id="2621" name="Rechteck 468"/>
                  <p:cNvSpPr/>
                  <p:nvPr/>
                </p:nvSpPr>
                <p:spPr>
                  <a:xfrm rot="5400000">
                    <a:off x="8602200" y="5424120"/>
                    <a:ext cx="178920" cy="1789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rgbClr val="092A38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tIns="45000" rIns="90000" bIns="45000" anchor="ctr">
                    <a:noAutofit/>
                  </a:bodyPr>
                  <a:lstStyle/>
                  <a:p>
                    <a:pPr algn="ctr" defTabSz="914400">
                      <a:lnSpc>
                        <a:spcPct val="100000"/>
                      </a:lnSpc>
                    </a:pPr>
                    <a:endParaRPr lang="de-DE" sz="1800" b="0" strike="noStrike" spc="-1">
                      <a:solidFill>
                        <a:schemeClr val="lt1"/>
                      </a:solidFill>
                      <a:latin typeface="Aptos"/>
                    </a:endParaRPr>
                  </a:p>
                </p:txBody>
              </p:sp>
            </p:grpSp>
          </p:grpSp>
          <p:sp>
            <p:nvSpPr>
              <p:cNvPr id="2622" name="Textfeld 463"/>
              <p:cNvSpPr/>
              <p:nvPr/>
            </p:nvSpPr>
            <p:spPr>
              <a:xfrm rot="5400000">
                <a:off x="8736840" y="4880880"/>
                <a:ext cx="36144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</a:pPr>
                <a:r>
                  <a:rPr lang="de-DE" sz="1800" b="0" strike="noStrike" spc="-1">
                    <a:solidFill>
                      <a:schemeClr val="dk1"/>
                    </a:solidFill>
                    <a:latin typeface="Aptos"/>
                  </a:rPr>
                  <a:t>…</a:t>
                </a:r>
                <a:endParaRPr lang="de-DE" sz="1800" b="0" strike="noStrike" spc="-1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sp>
          <p:nvSpPr>
            <p:cNvPr id="2623" name="Rechteck 491"/>
            <p:cNvSpPr/>
            <p:nvPr/>
          </p:nvSpPr>
          <p:spPr>
            <a:xfrm rot="5400000">
              <a:off x="9127440" y="4506840"/>
              <a:ext cx="178920" cy="1789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24" name="Rechteck 492"/>
            <p:cNvSpPr/>
            <p:nvPr/>
          </p:nvSpPr>
          <p:spPr>
            <a:xfrm rot="5400000">
              <a:off x="9127440" y="4686840"/>
              <a:ext cx="178920" cy="1789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25" name="Rechteck 493"/>
            <p:cNvSpPr/>
            <p:nvPr/>
          </p:nvSpPr>
          <p:spPr>
            <a:xfrm rot="5400000">
              <a:off x="9129240" y="4139640"/>
              <a:ext cx="178920" cy="1789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26" name="Rechteck 494"/>
            <p:cNvSpPr/>
            <p:nvPr/>
          </p:nvSpPr>
          <p:spPr>
            <a:xfrm rot="5400000">
              <a:off x="9126360" y="4320000"/>
              <a:ext cx="178920" cy="1789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27" name="Rechteck 495"/>
            <p:cNvSpPr/>
            <p:nvPr/>
          </p:nvSpPr>
          <p:spPr>
            <a:xfrm rot="5400000">
              <a:off x="9134280" y="5244840"/>
              <a:ext cx="178920" cy="1789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28" name="Rechteck 496"/>
            <p:cNvSpPr/>
            <p:nvPr/>
          </p:nvSpPr>
          <p:spPr>
            <a:xfrm rot="5400000">
              <a:off x="9137160" y="5424840"/>
              <a:ext cx="178920" cy="1789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629" name="Gruppieren 498"/>
          <p:cNvGrpSpPr/>
          <p:nvPr/>
        </p:nvGrpSpPr>
        <p:grpSpPr>
          <a:xfrm>
            <a:off x="9869040" y="4372200"/>
            <a:ext cx="704160" cy="179280"/>
            <a:chOff x="9869040" y="4372200"/>
            <a:chExt cx="704160" cy="179280"/>
          </a:xfrm>
        </p:grpSpPr>
        <p:sp>
          <p:nvSpPr>
            <p:cNvPr id="2630" name="Rechteck 499"/>
            <p:cNvSpPr/>
            <p:nvPr/>
          </p:nvSpPr>
          <p:spPr>
            <a:xfrm rot="5400000">
              <a:off x="10394280" y="4372200"/>
              <a:ext cx="178920" cy="1789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31" name="Rechteck 500"/>
            <p:cNvSpPr/>
            <p:nvPr/>
          </p:nvSpPr>
          <p:spPr>
            <a:xfrm rot="5400000">
              <a:off x="10214280" y="4372560"/>
              <a:ext cx="178920" cy="1789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32" name="Rechteck 501"/>
            <p:cNvSpPr/>
            <p:nvPr/>
          </p:nvSpPr>
          <p:spPr>
            <a:xfrm rot="5400000">
              <a:off x="10049040" y="4372200"/>
              <a:ext cx="178920" cy="1789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33" name="Rechteck 502"/>
            <p:cNvSpPr/>
            <p:nvPr/>
          </p:nvSpPr>
          <p:spPr>
            <a:xfrm rot="5400000">
              <a:off x="9869040" y="4372200"/>
              <a:ext cx="178920" cy="1789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634" name="Gruppieren 503"/>
          <p:cNvGrpSpPr/>
          <p:nvPr/>
        </p:nvGrpSpPr>
        <p:grpSpPr>
          <a:xfrm>
            <a:off x="9869040" y="4558680"/>
            <a:ext cx="704160" cy="179280"/>
            <a:chOff x="9869040" y="4558680"/>
            <a:chExt cx="704160" cy="179280"/>
          </a:xfrm>
        </p:grpSpPr>
        <p:sp>
          <p:nvSpPr>
            <p:cNvPr id="2635" name="Rechteck 504"/>
            <p:cNvSpPr/>
            <p:nvPr/>
          </p:nvSpPr>
          <p:spPr>
            <a:xfrm rot="5400000">
              <a:off x="10394280" y="4558680"/>
              <a:ext cx="178920" cy="1789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36" name="Rechteck 505"/>
            <p:cNvSpPr/>
            <p:nvPr/>
          </p:nvSpPr>
          <p:spPr>
            <a:xfrm rot="5400000">
              <a:off x="10214280" y="4559040"/>
              <a:ext cx="178920" cy="1789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37" name="Rechteck 506"/>
            <p:cNvSpPr/>
            <p:nvPr/>
          </p:nvSpPr>
          <p:spPr>
            <a:xfrm rot="5400000">
              <a:off x="10049040" y="4558680"/>
              <a:ext cx="178920" cy="1789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38" name="Rechteck 507"/>
            <p:cNvSpPr/>
            <p:nvPr/>
          </p:nvSpPr>
          <p:spPr>
            <a:xfrm rot="5400000">
              <a:off x="9869040" y="4558680"/>
              <a:ext cx="178920" cy="1789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39" name="Textfeld 508"/>
              <p:cNvSpPr txBox="1"/>
              <p:nvPr/>
            </p:nvSpPr>
            <p:spPr>
              <a:xfrm>
                <a:off x="10047960" y="3967920"/>
                <a:ext cx="455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2640" name="Rechteck 509"/>
          <p:cNvSpPr/>
          <p:nvPr/>
        </p:nvSpPr>
        <p:spPr>
          <a:xfrm>
            <a:off x="2574720" y="2577240"/>
            <a:ext cx="7034400" cy="4010760"/>
          </a:xfrm>
          <a:prstGeom prst="rect">
            <a:avLst/>
          </a:prstGeom>
          <a:noFill/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2641" name="Textfeld 511"/>
          <p:cNvSpPr/>
          <p:nvPr/>
        </p:nvSpPr>
        <p:spPr>
          <a:xfrm>
            <a:off x="2574720" y="2208600"/>
            <a:ext cx="7034400" cy="36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Multihead-Self-Attention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642" name="Gerade Verbindung mit Pfeil 19"/>
          <p:cNvCxnSpPr/>
          <p:nvPr/>
        </p:nvCxnSpPr>
        <p:spPr>
          <a:xfrm>
            <a:off x="2996640" y="3135960"/>
            <a:ext cx="1080" cy="28126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sp>
        <p:nvSpPr>
          <p:cNvPr id="2643" name="Textfeld 20"/>
          <p:cNvSpPr/>
          <p:nvPr/>
        </p:nvSpPr>
        <p:spPr>
          <a:xfrm rot="16200000">
            <a:off x="2175480" y="4296960"/>
            <a:ext cx="12697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N x Heads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Textfeld 6"/>
          <p:cNvSpPr/>
          <p:nvPr/>
        </p:nvSpPr>
        <p:spPr>
          <a:xfrm>
            <a:off x="3381840" y="1882440"/>
            <a:ext cx="4685400" cy="4793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645" name="Textfeld 55"/>
          <p:cNvSpPr/>
          <p:nvPr/>
        </p:nvSpPr>
        <p:spPr>
          <a:xfrm>
            <a:off x="3933360" y="3917880"/>
            <a:ext cx="3646080" cy="9126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Transoformer – Encoder Block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647" name="Gruppieren 66"/>
          <p:cNvGrpSpPr/>
          <p:nvPr/>
        </p:nvGrpSpPr>
        <p:grpSpPr>
          <a:xfrm>
            <a:off x="5412600" y="5879880"/>
            <a:ext cx="704160" cy="179280"/>
            <a:chOff x="5412600" y="5879880"/>
            <a:chExt cx="704160" cy="179280"/>
          </a:xfrm>
        </p:grpSpPr>
        <p:sp>
          <p:nvSpPr>
            <p:cNvPr id="2648" name="Rechteck 67"/>
            <p:cNvSpPr/>
            <p:nvPr/>
          </p:nvSpPr>
          <p:spPr>
            <a:xfrm rot="5400000">
              <a:off x="5937840" y="58798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49" name="Rechteck 68"/>
            <p:cNvSpPr/>
            <p:nvPr/>
          </p:nvSpPr>
          <p:spPr>
            <a:xfrm rot="5400000">
              <a:off x="5757840" y="58802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50" name="Rechteck 69"/>
            <p:cNvSpPr/>
            <p:nvPr/>
          </p:nvSpPr>
          <p:spPr>
            <a:xfrm rot="5400000">
              <a:off x="5592600" y="58798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51" name="Rechteck 70"/>
            <p:cNvSpPr/>
            <p:nvPr/>
          </p:nvSpPr>
          <p:spPr>
            <a:xfrm rot="5400000">
              <a:off x="5412600" y="58798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652" name="Gruppieren 71"/>
          <p:cNvGrpSpPr/>
          <p:nvPr/>
        </p:nvGrpSpPr>
        <p:grpSpPr>
          <a:xfrm>
            <a:off x="5412600" y="6066360"/>
            <a:ext cx="704160" cy="179280"/>
            <a:chOff x="5412600" y="6066360"/>
            <a:chExt cx="704160" cy="179280"/>
          </a:xfrm>
        </p:grpSpPr>
        <p:sp>
          <p:nvSpPr>
            <p:cNvPr id="2653" name="Rechteck 72"/>
            <p:cNvSpPr/>
            <p:nvPr/>
          </p:nvSpPr>
          <p:spPr>
            <a:xfrm rot="5400000">
              <a:off x="5937840" y="60663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54" name="Rechteck 73"/>
            <p:cNvSpPr/>
            <p:nvPr/>
          </p:nvSpPr>
          <p:spPr>
            <a:xfrm rot="5400000">
              <a:off x="5757840" y="60667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55" name="Rechteck 74"/>
            <p:cNvSpPr/>
            <p:nvPr/>
          </p:nvSpPr>
          <p:spPr>
            <a:xfrm rot="5400000">
              <a:off x="5592600" y="60663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56" name="Rechteck 75"/>
            <p:cNvSpPr/>
            <p:nvPr/>
          </p:nvSpPr>
          <p:spPr>
            <a:xfrm rot="5400000">
              <a:off x="5412600" y="60663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57" name="Textfeld 76"/>
              <p:cNvSpPr txBox="1"/>
              <p:nvPr/>
            </p:nvSpPr>
            <p:spPr>
              <a:xfrm>
                <a:off x="5571360" y="6308280"/>
                <a:ext cx="3848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grpSp>
        <p:nvGrpSpPr>
          <p:cNvPr id="2658" name="Gruppieren 498"/>
          <p:cNvGrpSpPr/>
          <p:nvPr/>
        </p:nvGrpSpPr>
        <p:grpSpPr>
          <a:xfrm>
            <a:off x="6202800" y="4290120"/>
            <a:ext cx="704520" cy="179280"/>
            <a:chOff x="6202800" y="4290120"/>
            <a:chExt cx="704520" cy="179280"/>
          </a:xfrm>
        </p:grpSpPr>
        <p:sp>
          <p:nvSpPr>
            <p:cNvPr id="2659" name="Rechteck 499"/>
            <p:cNvSpPr/>
            <p:nvPr/>
          </p:nvSpPr>
          <p:spPr>
            <a:xfrm rot="5400000">
              <a:off x="6728400" y="4290120"/>
              <a:ext cx="178920" cy="1789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60" name="Rechteck 500"/>
            <p:cNvSpPr/>
            <p:nvPr/>
          </p:nvSpPr>
          <p:spPr>
            <a:xfrm rot="5400000">
              <a:off x="6548400" y="4290480"/>
              <a:ext cx="178920" cy="1789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61" name="Rechteck 501"/>
            <p:cNvSpPr/>
            <p:nvPr/>
          </p:nvSpPr>
          <p:spPr>
            <a:xfrm rot="5400000">
              <a:off x="6382800" y="4290120"/>
              <a:ext cx="178920" cy="1789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62" name="Rechteck 502"/>
            <p:cNvSpPr/>
            <p:nvPr/>
          </p:nvSpPr>
          <p:spPr>
            <a:xfrm rot="5400000">
              <a:off x="6202800" y="4290120"/>
              <a:ext cx="178920" cy="1789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663" name="Gruppieren 503"/>
          <p:cNvGrpSpPr/>
          <p:nvPr/>
        </p:nvGrpSpPr>
        <p:grpSpPr>
          <a:xfrm>
            <a:off x="6202800" y="4476240"/>
            <a:ext cx="704520" cy="179280"/>
            <a:chOff x="6202800" y="4476240"/>
            <a:chExt cx="704520" cy="179280"/>
          </a:xfrm>
        </p:grpSpPr>
        <p:sp>
          <p:nvSpPr>
            <p:cNvPr id="2664" name="Rechteck 504"/>
            <p:cNvSpPr/>
            <p:nvPr/>
          </p:nvSpPr>
          <p:spPr>
            <a:xfrm rot="5400000">
              <a:off x="6728400" y="4476240"/>
              <a:ext cx="178920" cy="1789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65" name="Rechteck 505"/>
            <p:cNvSpPr/>
            <p:nvPr/>
          </p:nvSpPr>
          <p:spPr>
            <a:xfrm rot="5400000">
              <a:off x="6548400" y="4476600"/>
              <a:ext cx="178920" cy="1789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66" name="Rechteck 506"/>
            <p:cNvSpPr/>
            <p:nvPr/>
          </p:nvSpPr>
          <p:spPr>
            <a:xfrm rot="5400000">
              <a:off x="6382800" y="4476240"/>
              <a:ext cx="178920" cy="1789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67" name="Rechteck 507"/>
            <p:cNvSpPr/>
            <p:nvPr/>
          </p:nvSpPr>
          <p:spPr>
            <a:xfrm rot="5400000">
              <a:off x="6202800" y="4476240"/>
              <a:ext cx="178920" cy="1789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68" name="Textfeld 508"/>
              <p:cNvSpPr txBox="1"/>
              <p:nvPr/>
            </p:nvSpPr>
            <p:spPr>
              <a:xfrm>
                <a:off x="6381720" y="3885480"/>
                <a:ext cx="4554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2669" name="Textfeld 511"/>
          <p:cNvSpPr/>
          <p:nvPr/>
        </p:nvSpPr>
        <p:spPr>
          <a:xfrm>
            <a:off x="4108320" y="5195520"/>
            <a:ext cx="3310200" cy="36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Multihead-Self-Attention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670" name="Gruppieren 18"/>
          <p:cNvGrpSpPr/>
          <p:nvPr/>
        </p:nvGrpSpPr>
        <p:grpSpPr>
          <a:xfrm>
            <a:off x="5152320" y="4299120"/>
            <a:ext cx="704160" cy="179280"/>
            <a:chOff x="5152320" y="4299120"/>
            <a:chExt cx="704160" cy="179280"/>
          </a:xfrm>
        </p:grpSpPr>
        <p:sp>
          <p:nvSpPr>
            <p:cNvPr id="2671" name="Rechteck 19"/>
            <p:cNvSpPr/>
            <p:nvPr/>
          </p:nvSpPr>
          <p:spPr>
            <a:xfrm rot="5400000">
              <a:off x="5677560" y="42991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72" name="Rechteck 20"/>
            <p:cNvSpPr/>
            <p:nvPr/>
          </p:nvSpPr>
          <p:spPr>
            <a:xfrm rot="5400000">
              <a:off x="5497560" y="429948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73" name="Rechteck 21"/>
            <p:cNvSpPr/>
            <p:nvPr/>
          </p:nvSpPr>
          <p:spPr>
            <a:xfrm rot="5400000">
              <a:off x="5332320" y="42991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74" name="Rechteck 22"/>
            <p:cNvSpPr/>
            <p:nvPr/>
          </p:nvSpPr>
          <p:spPr>
            <a:xfrm rot="5400000">
              <a:off x="5152320" y="42991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675" name="Gruppieren 23"/>
          <p:cNvGrpSpPr/>
          <p:nvPr/>
        </p:nvGrpSpPr>
        <p:grpSpPr>
          <a:xfrm>
            <a:off x="5152320" y="4485600"/>
            <a:ext cx="704160" cy="179280"/>
            <a:chOff x="5152320" y="4485600"/>
            <a:chExt cx="704160" cy="179280"/>
          </a:xfrm>
        </p:grpSpPr>
        <p:sp>
          <p:nvSpPr>
            <p:cNvPr id="2676" name="Rechteck 24"/>
            <p:cNvSpPr/>
            <p:nvPr/>
          </p:nvSpPr>
          <p:spPr>
            <a:xfrm rot="5400000">
              <a:off x="5677560" y="4485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77" name="Rechteck 25"/>
            <p:cNvSpPr/>
            <p:nvPr/>
          </p:nvSpPr>
          <p:spPr>
            <a:xfrm rot="5400000">
              <a:off x="5497560" y="4485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78" name="Rechteck 26"/>
            <p:cNvSpPr/>
            <p:nvPr/>
          </p:nvSpPr>
          <p:spPr>
            <a:xfrm rot="5400000">
              <a:off x="5332320" y="4485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679" name="Rechteck 27"/>
            <p:cNvSpPr/>
            <p:nvPr/>
          </p:nvSpPr>
          <p:spPr>
            <a:xfrm rot="5400000">
              <a:off x="5152320" y="4485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80" name="Textfeld 28"/>
              <p:cNvSpPr txBox="1"/>
              <p:nvPr/>
            </p:nvSpPr>
            <p:spPr>
              <a:xfrm>
                <a:off x="5318280" y="3919320"/>
                <a:ext cx="3848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1" name="Textfeld 29"/>
              <p:cNvSpPr txBox="1"/>
              <p:nvPr/>
            </p:nvSpPr>
            <p:spPr>
              <a:xfrm>
                <a:off x="5822280" y="4287240"/>
                <a:ext cx="40320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2" name="Textfeld 30"/>
              <p:cNvSpPr txBox="1"/>
              <p:nvPr/>
            </p:nvSpPr>
            <p:spPr>
              <a:xfrm>
                <a:off x="4178520" y="4296240"/>
                <a:ext cx="83052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𝑁𝑜𝑟𝑚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3" name="Textfeld 31"/>
              <p:cNvSpPr txBox="1"/>
              <p:nvPr/>
            </p:nvSpPr>
            <p:spPr>
              <a:xfrm>
                <a:off x="4779360" y="4120920"/>
                <a:ext cx="470520" cy="64512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84" name="Textfeld 33"/>
              <p:cNvSpPr txBox="1"/>
              <p:nvPr/>
            </p:nvSpPr>
            <p:spPr>
              <a:xfrm rot="10800000">
                <a:off x="6827040" y="4183560"/>
                <a:ext cx="470520" cy="64512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cxnSp>
        <p:nvCxnSpPr>
          <p:cNvPr id="2685" name="Gewinkelte Verbindung 40"/>
          <p:cNvCxnSpPr>
            <a:stCxn id="2656" idx="2"/>
            <a:endCxn id="2645" idx="1"/>
          </p:cNvCxnSpPr>
          <p:nvPr/>
        </p:nvCxnSpPr>
        <p:spPr>
          <a:xfrm rot="10800000">
            <a:off x="3933000" y="4373640"/>
            <a:ext cx="1479600" cy="1782000"/>
          </a:xfrm>
          <a:prstGeom prst="bentConnector3">
            <a:avLst>
              <a:gd name="adj1" fmla="val 149987"/>
            </a:avLst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2686" name="Gerade Verbindung mit Pfeil 58"/>
          <p:cNvCxnSpPr>
            <a:stCxn id="2669" idx="0"/>
            <a:endCxn id="2645" idx="2"/>
          </p:cNvCxnSpPr>
          <p:nvPr/>
        </p:nvCxnSpPr>
        <p:spPr>
          <a:xfrm flipH="1" flipV="1">
            <a:off x="5756400" y="4830480"/>
            <a:ext cx="7200" cy="36540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2687" name="Gerade Verbindung mit Pfeil 449"/>
          <p:cNvCxnSpPr>
            <a:endCxn id="2669" idx="2"/>
          </p:cNvCxnSpPr>
          <p:nvPr/>
        </p:nvCxnSpPr>
        <p:spPr>
          <a:xfrm flipH="1" flipV="1">
            <a:off x="5763240" y="5559480"/>
            <a:ext cx="1440" cy="31860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sp>
        <p:nvSpPr>
          <p:cNvPr id="2688" name="Textfeld 78"/>
          <p:cNvSpPr/>
          <p:nvPr/>
        </p:nvSpPr>
        <p:spPr>
          <a:xfrm>
            <a:off x="4097520" y="3080160"/>
            <a:ext cx="3310200" cy="36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Feed Forward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689" name="Gerade Verbindung mit Pfeil 79"/>
          <p:cNvCxnSpPr>
            <a:stCxn id="2645" idx="0"/>
            <a:endCxn id="2688" idx="2"/>
          </p:cNvCxnSpPr>
          <p:nvPr/>
        </p:nvCxnSpPr>
        <p:spPr>
          <a:xfrm flipH="1" flipV="1">
            <a:off x="5752440" y="3444120"/>
            <a:ext cx="4320" cy="47412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sp>
        <p:nvSpPr>
          <p:cNvPr id="2690" name="Textfeld 3"/>
          <p:cNvSpPr/>
          <p:nvPr/>
        </p:nvSpPr>
        <p:spPr>
          <a:xfrm>
            <a:off x="4108320" y="2373480"/>
            <a:ext cx="3310200" cy="3639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Add &amp; Norm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691" name="Gerade Verbindung mit Pfeil 4"/>
          <p:cNvCxnSpPr>
            <a:endCxn id="2690" idx="2"/>
          </p:cNvCxnSpPr>
          <p:nvPr/>
        </p:nvCxnSpPr>
        <p:spPr>
          <a:xfrm flipH="1" flipV="1">
            <a:off x="5763240" y="2737440"/>
            <a:ext cx="1440" cy="34380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2692" name="Gewinkelte Verbindung 5"/>
          <p:cNvCxnSpPr>
            <a:endCxn id="2690" idx="1"/>
          </p:cNvCxnSpPr>
          <p:nvPr/>
        </p:nvCxnSpPr>
        <p:spPr>
          <a:xfrm rot="10800000">
            <a:off x="4107960" y="2554920"/>
            <a:ext cx="1648800" cy="1170720"/>
          </a:xfrm>
          <a:prstGeom prst="bentConnector3">
            <a:avLst>
              <a:gd name="adj1" fmla="val 50010"/>
            </a:avLst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2693" name="Gerade Verbindung mit Pfeil 8"/>
          <p:cNvCxnSpPr>
            <a:stCxn id="2690" idx="0"/>
          </p:cNvCxnSpPr>
          <p:nvPr/>
        </p:nvCxnSpPr>
        <p:spPr>
          <a:xfrm flipV="1">
            <a:off x="5763240" y="1662120"/>
            <a:ext cx="1800" cy="71172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sp>
        <p:nvSpPr>
          <p:cNvPr id="2694" name="Textfeld 11"/>
          <p:cNvSpPr/>
          <p:nvPr/>
        </p:nvSpPr>
        <p:spPr>
          <a:xfrm rot="16200000">
            <a:off x="2596320" y="5006880"/>
            <a:ext cx="1935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Skip-connection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5" name="Textfeld 12"/>
          <p:cNvSpPr/>
          <p:nvPr/>
        </p:nvSpPr>
        <p:spPr>
          <a:xfrm rot="16200000">
            <a:off x="2596320" y="2920680"/>
            <a:ext cx="1935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Skip-connection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Textfeld 55"/>
          <p:cNvSpPr/>
          <p:nvPr/>
        </p:nvSpPr>
        <p:spPr>
          <a:xfrm>
            <a:off x="1478160" y="4078800"/>
            <a:ext cx="1806120" cy="2113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de-DE" sz="800" b="0" strike="noStrike" spc="-1">
                <a:solidFill>
                  <a:schemeClr val="dk1"/>
                </a:solidFill>
                <a:latin typeface="Aptos"/>
              </a:rPr>
              <a:t>Add &amp; Norm</a:t>
            </a:r>
            <a:endParaRPr lang="de-DE" sz="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Transformer – Encoder Modelle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698" name="Gruppieren 66"/>
          <p:cNvGrpSpPr/>
          <p:nvPr/>
        </p:nvGrpSpPr>
        <p:grpSpPr>
          <a:xfrm>
            <a:off x="1824480" y="4469760"/>
            <a:ext cx="433800" cy="78480"/>
            <a:chOff x="1824480" y="4469760"/>
            <a:chExt cx="433800" cy="78480"/>
          </a:xfrm>
        </p:grpSpPr>
        <p:sp>
          <p:nvSpPr>
            <p:cNvPr id="2699" name="Rechteck 67"/>
            <p:cNvSpPr/>
            <p:nvPr/>
          </p:nvSpPr>
          <p:spPr>
            <a:xfrm rot="5400000">
              <a:off x="2164320" y="4453920"/>
              <a:ext cx="78120" cy="10980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700" name="Rechteck 68"/>
            <p:cNvSpPr/>
            <p:nvPr/>
          </p:nvSpPr>
          <p:spPr>
            <a:xfrm rot="5400000">
              <a:off x="2053440" y="4454280"/>
              <a:ext cx="78120" cy="10980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701" name="Rechteck 69"/>
            <p:cNvSpPr/>
            <p:nvPr/>
          </p:nvSpPr>
          <p:spPr>
            <a:xfrm rot="5400000">
              <a:off x="1951200" y="4453920"/>
              <a:ext cx="78120" cy="10980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702" name="Rechteck 70"/>
            <p:cNvSpPr/>
            <p:nvPr/>
          </p:nvSpPr>
          <p:spPr>
            <a:xfrm rot="5400000">
              <a:off x="1840320" y="4453920"/>
              <a:ext cx="78120" cy="10980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2703" name="Gruppieren 71"/>
          <p:cNvGrpSpPr/>
          <p:nvPr/>
        </p:nvGrpSpPr>
        <p:grpSpPr>
          <a:xfrm>
            <a:off x="1901520" y="4555080"/>
            <a:ext cx="433800" cy="78480"/>
            <a:chOff x="1901520" y="4555080"/>
            <a:chExt cx="433800" cy="78480"/>
          </a:xfrm>
        </p:grpSpPr>
        <p:sp>
          <p:nvSpPr>
            <p:cNvPr id="2704" name="Rechteck 72"/>
            <p:cNvSpPr/>
            <p:nvPr/>
          </p:nvSpPr>
          <p:spPr>
            <a:xfrm rot="5400000">
              <a:off x="2241360" y="4539240"/>
              <a:ext cx="78120" cy="10980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705" name="Rechteck 73"/>
            <p:cNvSpPr/>
            <p:nvPr/>
          </p:nvSpPr>
          <p:spPr>
            <a:xfrm rot="5400000">
              <a:off x="2130120" y="4539600"/>
              <a:ext cx="78120" cy="10980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706" name="Rechteck 74"/>
            <p:cNvSpPr/>
            <p:nvPr/>
          </p:nvSpPr>
          <p:spPr>
            <a:xfrm rot="5400000">
              <a:off x="2028240" y="4539240"/>
              <a:ext cx="78120" cy="10980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2707" name="Rechteck 75"/>
            <p:cNvSpPr/>
            <p:nvPr/>
          </p:nvSpPr>
          <p:spPr>
            <a:xfrm rot="5400000">
              <a:off x="1917360" y="4539240"/>
              <a:ext cx="78120" cy="10980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08" name="Textfeld 76"/>
              <p:cNvSpPr txBox="1"/>
              <p:nvPr/>
            </p:nvSpPr>
            <p:spPr>
              <a:xfrm>
                <a:off x="1999080" y="4434840"/>
                <a:ext cx="236880" cy="2142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2709" name="Textfeld 511"/>
          <p:cNvSpPr/>
          <p:nvPr/>
        </p:nvSpPr>
        <p:spPr>
          <a:xfrm>
            <a:off x="1483920" y="4014000"/>
            <a:ext cx="1649160" cy="2113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de-DE" sz="800" b="0" strike="noStrike" spc="-1">
                <a:solidFill>
                  <a:schemeClr val="dk1"/>
                </a:solidFill>
                <a:latin typeface="Aptos"/>
              </a:rPr>
              <a:t>Multihead-Self-Attention</a:t>
            </a:r>
            <a:endParaRPr lang="de-DE" sz="80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710" name="Gewinkelte Verbindung 40"/>
          <p:cNvCxnSpPr/>
          <p:nvPr/>
        </p:nvCxnSpPr>
        <p:spPr>
          <a:xfrm rot="16200000" flipV="1">
            <a:off x="1727640" y="3345840"/>
            <a:ext cx="1347840" cy="960840"/>
          </a:xfrm>
          <a:prstGeom prst="bentConnector3">
            <a:avLst>
              <a:gd name="adj1" fmla="val 0"/>
            </a:avLst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2711" name="Gerade Verbindung mit Pfeil 58"/>
          <p:cNvCxnSpPr>
            <a:stCxn id="2709" idx="0"/>
            <a:endCxn id="2696" idx="2"/>
          </p:cNvCxnSpPr>
          <p:nvPr/>
        </p:nvCxnSpPr>
        <p:spPr>
          <a:xfrm>
            <a:off x="2308320" y="4014000"/>
            <a:ext cx="73080" cy="2764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2712" name="Gerade Verbindung mit Pfeil 449"/>
          <p:cNvCxnSpPr>
            <a:endCxn id="2709" idx="2"/>
          </p:cNvCxnSpPr>
          <p:nvPr/>
        </p:nvCxnSpPr>
        <p:spPr>
          <a:xfrm flipV="1">
            <a:off x="1478160" y="4225320"/>
            <a:ext cx="830520" cy="2638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sp>
        <p:nvSpPr>
          <p:cNvPr id="2713" name="Textfeld 78"/>
          <p:cNvSpPr/>
          <p:nvPr/>
        </p:nvSpPr>
        <p:spPr>
          <a:xfrm>
            <a:off x="1565280" y="3953160"/>
            <a:ext cx="1451520" cy="2113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de-DE" sz="800" b="0" strike="noStrike" spc="-1">
                <a:solidFill>
                  <a:schemeClr val="dk1"/>
                </a:solidFill>
                <a:latin typeface="Aptos"/>
              </a:rPr>
              <a:t>Feed Forward</a:t>
            </a:r>
            <a:endParaRPr lang="de-DE" sz="80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714" name="Gerade Verbindung mit Pfeil 79"/>
          <p:cNvCxnSpPr>
            <a:stCxn id="2696" idx="0"/>
            <a:endCxn id="2713" idx="2"/>
          </p:cNvCxnSpPr>
          <p:nvPr/>
        </p:nvCxnSpPr>
        <p:spPr>
          <a:xfrm flipH="1">
            <a:off x="2291040" y="4078800"/>
            <a:ext cx="90360" cy="8604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sp>
        <p:nvSpPr>
          <p:cNvPr id="2715" name="Textfeld 9"/>
          <p:cNvSpPr/>
          <p:nvPr/>
        </p:nvSpPr>
        <p:spPr>
          <a:xfrm>
            <a:off x="1786320" y="3874320"/>
            <a:ext cx="748440" cy="333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de-DE" sz="800" b="0" strike="noStrike" spc="-1">
                <a:solidFill>
                  <a:schemeClr val="dk1"/>
                </a:solidFill>
                <a:latin typeface="Aptos"/>
              </a:rPr>
              <a:t>Add &amp; Norm</a:t>
            </a:r>
            <a:endParaRPr lang="de-DE" sz="80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716" name="Gerade Verbindung mit Pfeil 10"/>
          <p:cNvCxnSpPr>
            <a:stCxn id="2713" idx="0"/>
            <a:endCxn id="2715" idx="2"/>
          </p:cNvCxnSpPr>
          <p:nvPr/>
        </p:nvCxnSpPr>
        <p:spPr>
          <a:xfrm flipH="1">
            <a:off x="2160360" y="3953160"/>
            <a:ext cx="131040" cy="25452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2717" name="Gewinkelte Verbindung 14"/>
          <p:cNvCxnSpPr>
            <a:endCxn id="2715" idx="1"/>
          </p:cNvCxnSpPr>
          <p:nvPr/>
        </p:nvCxnSpPr>
        <p:spPr>
          <a:xfrm flipH="1" flipV="1">
            <a:off x="1786320" y="4040640"/>
            <a:ext cx="379080" cy="978840"/>
          </a:xfrm>
          <a:prstGeom prst="bentConnector3">
            <a:avLst>
              <a:gd name="adj1" fmla="val -51140"/>
            </a:avLst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2718" name="Gerade Verbindung mit Pfeil 32"/>
          <p:cNvCxnSpPr/>
          <p:nvPr/>
        </p:nvCxnSpPr>
        <p:spPr>
          <a:xfrm flipV="1">
            <a:off x="2034000" y="3694680"/>
            <a:ext cx="1080" cy="28836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pic>
        <p:nvPicPr>
          <p:cNvPr id="2719" name="Inhaltsplatzhalter 4" descr="Ein Bild, das Text, Diagramm, Screenshot, Plan enthält.&#10;&#10;Automatisch generierte Beschreibung"/>
          <p:cNvPicPr/>
          <p:nvPr/>
        </p:nvPicPr>
        <p:blipFill>
          <a:blip r:embed="rId2"/>
          <a:srcRect t="37334" r="52739"/>
          <a:stretch/>
        </p:blipFill>
        <p:spPr>
          <a:xfrm>
            <a:off x="1085040" y="2325600"/>
            <a:ext cx="2277000" cy="4348440"/>
          </a:xfrm>
          <a:prstGeom prst="rect">
            <a:avLst/>
          </a:prstGeom>
          <a:ln w="0">
            <a:noFill/>
          </a:ln>
        </p:spPr>
      </p:pic>
      <p:sp>
        <p:nvSpPr>
          <p:cNvPr id="2720" name="Textfeld 18"/>
          <p:cNvSpPr/>
          <p:nvPr/>
        </p:nvSpPr>
        <p:spPr>
          <a:xfrm>
            <a:off x="896760" y="6367320"/>
            <a:ext cx="3008160" cy="409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700" b="0" i="1" strike="noStrike" spc="-1" baseline="30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</a:t>
            </a:r>
            <a:r>
              <a:rPr lang="de-DE" sz="700" b="0" i="1" strike="noStrike" spc="-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Vaswani, A., Shazeer, N., Parmar, N., Uszkoreit, J., Jones, L., Gomez, A. N., Kaiser, L., &amp; Polosukhin, I. (2023).  Attention Is All You Need. Abgerufen von https://arxiv.org/abs/1706.03762</a:t>
            </a:r>
            <a:endParaRPr lang="de-DE" sz="7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1" name="Abgerundetes Rechteck 25"/>
          <p:cNvSpPr/>
          <p:nvPr/>
        </p:nvSpPr>
        <p:spPr>
          <a:xfrm>
            <a:off x="1636920" y="1836360"/>
            <a:ext cx="1797120" cy="289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de-DE" sz="1400" b="0" strike="noStrike" spc="-1">
                <a:solidFill>
                  <a:schemeClr val="dk1"/>
                </a:solidFill>
                <a:latin typeface="Aptos"/>
              </a:rPr>
              <a:t>Head‘s</a:t>
            </a:r>
            <a:endParaRPr lang="de-DE" sz="140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722" name="Gerade Verbindung 27"/>
          <p:cNvCxnSpPr/>
          <p:nvPr/>
        </p:nvCxnSpPr>
        <p:spPr>
          <a:xfrm flipV="1">
            <a:off x="2665440" y="2131200"/>
            <a:ext cx="1080" cy="19512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cxnSp>
        <p:nvCxnSpPr>
          <p:cNvPr id="2723" name="Gerade Verbindung 29"/>
          <p:cNvCxnSpPr/>
          <p:nvPr/>
        </p:nvCxnSpPr>
        <p:spPr>
          <a:xfrm>
            <a:off x="4278600" y="1836360"/>
            <a:ext cx="1080" cy="4108320"/>
          </a:xfrm>
          <a:prstGeom prst="straightConnector1">
            <a:avLst/>
          </a:prstGeom>
          <a:ln w="0">
            <a:solidFill>
              <a:srgbClr val="156082"/>
            </a:solidFill>
          </a:ln>
        </p:spPr>
      </p:cxnSp>
      <p:sp>
        <p:nvSpPr>
          <p:cNvPr id="2724" name="Textfeld 30"/>
          <p:cNvSpPr/>
          <p:nvPr/>
        </p:nvSpPr>
        <p:spPr>
          <a:xfrm>
            <a:off x="4980960" y="1836360"/>
            <a:ext cx="5062680" cy="420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1" u="sng" strike="noStrike" spc="-1">
                <a:solidFill>
                  <a:schemeClr val="dk1"/>
                </a:solidFill>
                <a:uFillTx/>
                <a:latin typeface="Aptos"/>
              </a:rPr>
              <a:t>Können zu jeder Zeit auf den gesamten Kontext zugreifen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lang="de-DE" sz="1800" b="0" u="sng" strike="noStrike" spc="-1">
                <a:solidFill>
                  <a:schemeClr val="dk1"/>
                </a:solidFill>
                <a:uFillTx/>
                <a:latin typeface="Aptos"/>
              </a:rPr>
              <a:t>Anwendungen: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Klassifikationen (NLP)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Sentiment analysis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 zero-Shot-Classifikation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Named Entity Recognition (NER)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Vision Transformer 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lang="de-DE" sz="1800" b="0" u="sng" strike="noStrike" spc="-1">
                <a:solidFill>
                  <a:schemeClr val="dk1"/>
                </a:solidFill>
                <a:uFillTx/>
                <a:latin typeface="Aptos"/>
              </a:rPr>
              <a:t>Beispiele: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Bert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DistilBert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lang="de-DE" sz="1800" b="0" u="sng" strike="noStrike" spc="-1">
                <a:solidFill>
                  <a:schemeClr val="dk1"/>
                </a:solidFill>
                <a:uFillTx/>
                <a:latin typeface="Aptos"/>
              </a:rPr>
              <a:t>Trainingsverfahren(NLP):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5" name="Textfeld 3"/>
          <p:cNvSpPr/>
          <p:nvPr/>
        </p:nvSpPr>
        <p:spPr>
          <a:xfrm>
            <a:off x="5007960" y="6044400"/>
            <a:ext cx="6097680" cy="638280"/>
          </a:xfrm>
          <a:prstGeom prst="rect">
            <a:avLst/>
          </a:prstGeom>
          <a:solidFill>
            <a:srgbClr val="FFFFFF"/>
          </a:solidFill>
          <a:ln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Input: „Er setzte sich auf die [MASK] im Park.“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Target: „Bank“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Transformer – Decoder Modelle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27" name="Inhaltsplatzhalter 4" descr="Ein Bild, das Text, Diagramm, Screenshot, Plan enthält.&#10;&#10;Automatisch generierte Beschreibung"/>
          <p:cNvPicPr/>
          <p:nvPr/>
        </p:nvPicPr>
        <p:blipFill>
          <a:blip r:embed="rId2"/>
          <a:srcRect l="52610" t="51872" r="860" b="4746"/>
          <a:stretch/>
        </p:blipFill>
        <p:spPr>
          <a:xfrm>
            <a:off x="1494720" y="3429000"/>
            <a:ext cx="1691280" cy="2244960"/>
          </a:xfrm>
          <a:prstGeom prst="rect">
            <a:avLst/>
          </a:prstGeom>
          <a:ln w="0">
            <a:noFill/>
          </a:ln>
        </p:spPr>
      </p:pic>
      <p:pic>
        <p:nvPicPr>
          <p:cNvPr id="2728" name="Inhaltsplatzhalter 4" descr="Ein Bild, das Text, Diagramm, Screenshot, Plan enthält.&#10;&#10;Automatisch generierte Beschreibung"/>
          <p:cNvPicPr/>
          <p:nvPr/>
        </p:nvPicPr>
        <p:blipFill>
          <a:blip r:embed="rId2"/>
          <a:srcRect l="52610" t="-9" r="860" b="63875"/>
          <a:stretch/>
        </p:blipFill>
        <p:spPr>
          <a:xfrm>
            <a:off x="1494720" y="1558440"/>
            <a:ext cx="1691280" cy="1869480"/>
          </a:xfrm>
          <a:prstGeom prst="rect">
            <a:avLst/>
          </a:prstGeom>
          <a:ln w="0">
            <a:noFill/>
          </a:ln>
        </p:spPr>
      </p:pic>
      <p:pic>
        <p:nvPicPr>
          <p:cNvPr id="2729" name="Inhaltsplatzhalter 4" descr="Ein Bild, das Text, Diagramm, Screenshot, Plan enthält.&#10;&#10;Automatisch generierte Beschreibung"/>
          <p:cNvPicPr/>
          <p:nvPr/>
        </p:nvPicPr>
        <p:blipFill>
          <a:blip r:embed="rId2"/>
          <a:srcRect l="88097" t="45009" r="2218" b="48875"/>
          <a:stretch/>
        </p:blipFill>
        <p:spPr>
          <a:xfrm>
            <a:off x="2754720" y="3429000"/>
            <a:ext cx="349920" cy="313920"/>
          </a:xfrm>
          <a:prstGeom prst="rect">
            <a:avLst/>
          </a:prstGeom>
          <a:ln w="0">
            <a:noFill/>
          </a:ln>
        </p:spPr>
      </p:pic>
      <p:sp>
        <p:nvSpPr>
          <p:cNvPr id="2730" name="Textfeld 4"/>
          <p:cNvSpPr/>
          <p:nvPr/>
        </p:nvSpPr>
        <p:spPr>
          <a:xfrm>
            <a:off x="5367240" y="1558440"/>
            <a:ext cx="5062680" cy="365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1" strike="noStrike" spc="-1">
                <a:solidFill>
                  <a:schemeClr val="dk1"/>
                </a:solidFill>
                <a:latin typeface="Aptos"/>
              </a:rPr>
              <a:t>Können lediglich auf Informationen der Sequenz  zugreifen, die vor dem zu bestimmenden Token stehen. 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lang="de-DE" sz="1800" b="1" u="sng" strike="noStrike" spc="-1">
                <a:solidFill>
                  <a:schemeClr val="dk1"/>
                </a:solidFill>
                <a:uFillTx/>
                <a:latin typeface="Aptos"/>
              </a:rPr>
              <a:t> 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lang="de-DE" sz="1800" b="0" u="sng" strike="noStrike" spc="-1">
                <a:solidFill>
                  <a:schemeClr val="dk1"/>
                </a:solidFill>
                <a:uFillTx/>
                <a:latin typeface="Aptos"/>
              </a:rPr>
              <a:t>Anwendungen von Decoder Modellen: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Text Generierung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lang="de-DE" sz="1800" b="0" u="sng" strike="noStrike" spc="-1">
                <a:solidFill>
                  <a:schemeClr val="dk1"/>
                </a:solidFill>
                <a:uFillTx/>
                <a:latin typeface="Aptos"/>
              </a:rPr>
              <a:t>Beispiele: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GPT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GPT-2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lang="de-DE" sz="1800" b="0" u="sng" strike="noStrike" spc="-1">
                <a:solidFill>
                  <a:schemeClr val="dk1"/>
                </a:solidFill>
                <a:uFillTx/>
                <a:latin typeface="Aptos"/>
              </a:rPr>
              <a:t>Trainingsverfahren: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1" name="Inhaltsplatzhalter 2"/>
          <p:cNvSpPr/>
          <p:nvPr/>
        </p:nvSpPr>
        <p:spPr>
          <a:xfrm>
            <a:off x="5548680" y="4944600"/>
            <a:ext cx="3688920" cy="326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9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800" b="0" i="1" strike="noStrike" spc="-1">
                <a:solidFill>
                  <a:schemeClr val="dk1"/>
                </a:solidFill>
                <a:latin typeface="Aptos"/>
              </a:rPr>
              <a:t>                Inputs </a:t>
            </a:r>
            <a:r>
              <a:rPr lang="de-DE" sz="800" b="0" i="1" strike="noStrike" spc="-1">
                <a:solidFill>
                  <a:schemeClr val="dk1"/>
                </a:solidFill>
                <a:latin typeface="Wingdings"/>
              </a:rPr>
              <a:t></a:t>
            </a:r>
            <a:r>
              <a:rPr lang="de-DE" sz="800" b="0" i="1" strike="noStrike" spc="-1">
                <a:solidFill>
                  <a:schemeClr val="dk1"/>
                </a:solidFill>
                <a:latin typeface="Aptos"/>
              </a:rPr>
              <a:t> Targets</a:t>
            </a:r>
            <a:endParaRPr lang="de-DE" sz="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ptos Display"/>
              <a:buAutoNum type="arabicPeriod"/>
              <a:tabLst>
                <a:tab pos="0" algn="l"/>
              </a:tabLst>
            </a:pPr>
            <a:r>
              <a:rPr lang="de-DE" sz="800" b="0" i="1" strike="noStrike" spc="-1">
                <a:solidFill>
                  <a:schemeClr val="dk1"/>
                </a:solidFill>
                <a:latin typeface="Aptos"/>
              </a:rPr>
              <a:t>Er - -&gt;  setzte</a:t>
            </a:r>
            <a:endParaRPr lang="de-DE" sz="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ptos Display"/>
              <a:buAutoNum type="arabicPeriod"/>
              <a:tabLst>
                <a:tab pos="0" algn="l"/>
              </a:tabLst>
            </a:pPr>
            <a:r>
              <a:rPr lang="de-DE" sz="800" b="0" i="1" strike="noStrike" spc="-1">
                <a:solidFill>
                  <a:schemeClr val="dk1"/>
                </a:solidFill>
                <a:latin typeface="Aptos"/>
              </a:rPr>
              <a:t>Er setzte - - &gt; sich</a:t>
            </a:r>
            <a:endParaRPr lang="de-DE" sz="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ptos Display"/>
              <a:buAutoNum type="arabicPeriod"/>
              <a:tabLst>
                <a:tab pos="0" algn="l"/>
              </a:tabLst>
            </a:pPr>
            <a:r>
              <a:rPr lang="de-DE" sz="800" b="0" i="1" strike="noStrike" spc="-1">
                <a:solidFill>
                  <a:schemeClr val="dk1"/>
                </a:solidFill>
                <a:latin typeface="Aptos"/>
              </a:rPr>
              <a:t>Er setzte sich - - &gt; auf</a:t>
            </a:r>
            <a:endParaRPr lang="de-DE" sz="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ptos Display"/>
              <a:buAutoNum type="arabicPeriod"/>
              <a:tabLst>
                <a:tab pos="0" algn="l"/>
              </a:tabLst>
            </a:pPr>
            <a:r>
              <a:rPr lang="de-DE" sz="800" b="0" i="1" strike="noStrike" spc="-1">
                <a:solidFill>
                  <a:schemeClr val="dk1"/>
                </a:solidFill>
                <a:latin typeface="Aptos"/>
              </a:rPr>
              <a:t>Er setzte sich auf - - &gt; die</a:t>
            </a:r>
            <a:endParaRPr lang="de-DE" sz="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9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9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2" name="Geschweifte Klammer links 6"/>
          <p:cNvSpPr/>
          <p:nvPr/>
        </p:nvSpPr>
        <p:spPr>
          <a:xfrm>
            <a:off x="2795400" y="2312280"/>
            <a:ext cx="80280" cy="23256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733" name="Textfeld 10"/>
          <p:cNvSpPr/>
          <p:nvPr/>
        </p:nvSpPr>
        <p:spPr>
          <a:xfrm>
            <a:off x="2779560" y="2298240"/>
            <a:ext cx="2229480" cy="25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100" b="0" strike="noStrike" spc="-1">
                <a:solidFill>
                  <a:schemeClr val="dk1"/>
                </a:solidFill>
                <a:latin typeface="Aptos"/>
              </a:rPr>
              <a:t>Aachen, …, Schaltung, …, Zebra</a:t>
            </a:r>
            <a:endParaRPr lang="de-DE" sz="1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4" name="Geschweifte Klammer rechts 11"/>
          <p:cNvSpPr/>
          <p:nvPr/>
        </p:nvSpPr>
        <p:spPr>
          <a:xfrm>
            <a:off x="4853520" y="2323080"/>
            <a:ext cx="80280" cy="2325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cxnSp>
        <p:nvCxnSpPr>
          <p:cNvPr id="2735" name="Gerade Verbindung mit Pfeil 13"/>
          <p:cNvCxnSpPr/>
          <p:nvPr/>
        </p:nvCxnSpPr>
        <p:spPr>
          <a:xfrm flipV="1">
            <a:off x="2519640" y="2439720"/>
            <a:ext cx="235800" cy="55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sp>
        <p:nvSpPr>
          <p:cNvPr id="2736" name="Geschweifte Klammer links 14"/>
          <p:cNvSpPr/>
          <p:nvPr/>
        </p:nvSpPr>
        <p:spPr>
          <a:xfrm>
            <a:off x="2763360" y="1674720"/>
            <a:ext cx="80280" cy="23256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sp>
        <p:nvSpPr>
          <p:cNvPr id="2737" name="Textfeld 15"/>
          <p:cNvSpPr/>
          <p:nvPr/>
        </p:nvSpPr>
        <p:spPr>
          <a:xfrm>
            <a:off x="2772360" y="1660680"/>
            <a:ext cx="1703520" cy="25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100" b="0" strike="noStrike" spc="-1">
                <a:solidFill>
                  <a:schemeClr val="dk1"/>
                </a:solidFill>
                <a:latin typeface="Aptos"/>
              </a:rPr>
              <a:t>0.001, …, 0.98, …, 0.023</a:t>
            </a:r>
            <a:endParaRPr lang="de-DE" sz="1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8" name="Geschweifte Klammer rechts 16"/>
          <p:cNvSpPr/>
          <p:nvPr/>
        </p:nvSpPr>
        <p:spPr>
          <a:xfrm>
            <a:off x="4536000" y="1685880"/>
            <a:ext cx="80280" cy="23256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Aptos"/>
            </a:endParaRPr>
          </a:p>
        </p:txBody>
      </p:sp>
      <p:cxnSp>
        <p:nvCxnSpPr>
          <p:cNvPr id="2739" name="Gerade Verbindung mit Pfeil 17"/>
          <p:cNvCxnSpPr/>
          <p:nvPr/>
        </p:nvCxnSpPr>
        <p:spPr>
          <a:xfrm>
            <a:off x="2438280" y="1797840"/>
            <a:ext cx="264960" cy="1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2740" name="Gerade Verbindung mit Pfeil 21"/>
          <p:cNvCxnSpPr>
            <a:stCxn id="2737" idx="0"/>
          </p:cNvCxnSpPr>
          <p:nvPr/>
        </p:nvCxnSpPr>
        <p:spPr>
          <a:xfrm flipV="1">
            <a:off x="3624120" y="1463040"/>
            <a:ext cx="3960" cy="19800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sp>
        <p:nvSpPr>
          <p:cNvPr id="2741" name="Textfeld 22"/>
          <p:cNvSpPr/>
          <p:nvPr/>
        </p:nvSpPr>
        <p:spPr>
          <a:xfrm>
            <a:off x="3204720" y="1258920"/>
            <a:ext cx="946440" cy="25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100" b="0" strike="noStrike" spc="-1">
                <a:solidFill>
                  <a:schemeClr val="dk1"/>
                </a:solidFill>
                <a:latin typeface="Aptos"/>
              </a:rPr>
              <a:t>„Schaltung“</a:t>
            </a:r>
            <a:endParaRPr lang="de-DE" sz="1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2" name="Textfeld 25"/>
          <p:cNvSpPr/>
          <p:nvPr/>
        </p:nvSpPr>
        <p:spPr>
          <a:xfrm>
            <a:off x="543960" y="5746320"/>
            <a:ext cx="326592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200" b="0" strike="noStrike" spc="-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„Während des Meetings überprüfte sie die“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3" name="Textfeld 26"/>
          <p:cNvSpPr/>
          <p:nvPr/>
        </p:nvSpPr>
        <p:spPr>
          <a:xfrm>
            <a:off x="187920" y="1274760"/>
            <a:ext cx="33922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200" b="0" strike="noStrike" spc="-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„Während des Meetings überprüfte sie die“ +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4" name="Textfeld 27"/>
          <p:cNvSpPr/>
          <p:nvPr/>
        </p:nvSpPr>
        <p:spPr>
          <a:xfrm>
            <a:off x="428040" y="5747040"/>
            <a:ext cx="4020120" cy="2725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200" b="0" strike="noStrike" spc="-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„Während des Meetings überprüfte sie die Schaltung“</a:t>
            </a:r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5" name="Textfeld 28"/>
          <p:cNvSpPr/>
          <p:nvPr/>
        </p:nvSpPr>
        <p:spPr>
          <a:xfrm>
            <a:off x="3023640" y="2827080"/>
            <a:ext cx="1739520" cy="592920"/>
          </a:xfrm>
          <a:prstGeom prst="rect">
            <a:avLst/>
          </a:prstGeom>
          <a:solidFill>
            <a:srgbClr val="FFFFFF"/>
          </a:solidFill>
          <a:ln>
            <a:solidFill>
              <a:srgbClr val="E9713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de-DE" sz="1100" b="0" strike="noStrike" spc="-1">
                <a:solidFill>
                  <a:schemeClr val="dk1"/>
                </a:solidFill>
                <a:latin typeface="Aptos"/>
              </a:rPr>
              <a:t>Motivation für effiziente Tokenisierung</a:t>
            </a:r>
            <a:endParaRPr lang="de-DE" sz="110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746" name="Gerade Verbindung mit Pfeil 30"/>
          <p:cNvCxnSpPr>
            <a:stCxn id="2745" idx="0"/>
            <a:endCxn id="2733" idx="2"/>
          </p:cNvCxnSpPr>
          <p:nvPr/>
        </p:nvCxnSpPr>
        <p:spPr>
          <a:xfrm flipV="1">
            <a:off x="3893400" y="2555640"/>
            <a:ext cx="1080" cy="27180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sp>
        <p:nvSpPr>
          <p:cNvPr id="2747" name="Textfeld 34"/>
          <p:cNvSpPr/>
          <p:nvPr/>
        </p:nvSpPr>
        <p:spPr>
          <a:xfrm>
            <a:off x="5668920" y="2572920"/>
            <a:ext cx="2945880" cy="249480"/>
          </a:xfrm>
          <a:prstGeom prst="rect">
            <a:avLst/>
          </a:prstGeom>
          <a:noFill/>
          <a:ln w="0">
            <a:solidFill>
              <a:srgbClr val="F2AA8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50" b="0" strike="noStrike" spc="-1">
                <a:solidFill>
                  <a:schemeClr val="dk1"/>
                </a:solidFill>
                <a:latin typeface="Aptos"/>
              </a:rPr>
              <a:t>Character-Tokens -&gt; zu große Q,K,V Matrizen</a:t>
            </a:r>
            <a:endParaRPr lang="de-DE" sz="10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8" name="Textfeld 36"/>
          <p:cNvSpPr/>
          <p:nvPr/>
        </p:nvSpPr>
        <p:spPr>
          <a:xfrm>
            <a:off x="9034200" y="2566440"/>
            <a:ext cx="2793240" cy="249480"/>
          </a:xfrm>
          <a:prstGeom prst="rect">
            <a:avLst/>
          </a:prstGeom>
          <a:noFill/>
          <a:ln w="0">
            <a:solidFill>
              <a:srgbClr val="F2AA8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50" b="0" strike="noStrike" spc="-1">
                <a:solidFill>
                  <a:schemeClr val="dk1"/>
                </a:solidFill>
                <a:latin typeface="Aptos"/>
              </a:rPr>
              <a:t>Word-Tokens -&gt;  extrem großer MLP-Head</a:t>
            </a:r>
            <a:endParaRPr lang="de-DE" sz="10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9" name="Gewitterblitz 38"/>
          <p:cNvSpPr/>
          <p:nvPr/>
        </p:nvSpPr>
        <p:spPr>
          <a:xfrm>
            <a:off x="8747640" y="2572920"/>
            <a:ext cx="228240" cy="252720"/>
          </a:xfrm>
          <a:prstGeom prst="lightningBolt">
            <a:avLst/>
          </a:prstGeom>
          <a:solidFill>
            <a:srgbClr val="FFFF00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35280" rIns="90000" bIns="3528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2750" name="Textfeld 39"/>
          <p:cNvSpPr/>
          <p:nvPr/>
        </p:nvSpPr>
        <p:spPr>
          <a:xfrm>
            <a:off x="896760" y="6367320"/>
            <a:ext cx="3008160" cy="409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700" b="0" i="1" strike="noStrike" spc="-1" baseline="30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</a:t>
            </a:r>
            <a:r>
              <a:rPr lang="de-DE" sz="700" b="0" i="1" strike="noStrike" spc="-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Vaswani, A., Shazeer, N., Parmar, N., Uszkoreit, J., Jones, L., Gomez, A. N., Kaiser, L., &amp; Polosukhin, I. (2023).  Attention Is All You Need. Abgerufen von https://arxiv.org/abs/1706.03762</a:t>
            </a:r>
            <a:endParaRPr lang="de-DE" sz="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Transformer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2752" name="Gerade Verbindung 7"/>
          <p:cNvCxnSpPr/>
          <p:nvPr/>
        </p:nvCxnSpPr>
        <p:spPr>
          <a:xfrm>
            <a:off x="4278600" y="1836360"/>
            <a:ext cx="1080" cy="4108320"/>
          </a:xfrm>
          <a:prstGeom prst="straightConnector1">
            <a:avLst/>
          </a:prstGeom>
          <a:ln w="0">
            <a:solidFill>
              <a:srgbClr val="156082"/>
            </a:solidFill>
          </a:ln>
        </p:spPr>
      </p:cxnSp>
      <p:pic>
        <p:nvPicPr>
          <p:cNvPr id="2753" name="Inhaltsplatzhalter 4" descr="Ein Bild, das Text, Diagramm, Screenshot, Plan enthält.&#10;&#10;Automatisch generierte Beschreibung"/>
          <p:cNvPicPr/>
          <p:nvPr/>
        </p:nvPicPr>
        <p:blipFill>
          <a:blip r:embed="rId2"/>
          <a:srcRect l="2205" t="877" r="-494" b="-1469"/>
          <a:stretch/>
        </p:blipFill>
        <p:spPr>
          <a:xfrm>
            <a:off x="524880" y="1412640"/>
            <a:ext cx="3575160" cy="5209200"/>
          </a:xfrm>
          <a:prstGeom prst="rect">
            <a:avLst/>
          </a:prstGeom>
          <a:ln w="0">
            <a:noFill/>
          </a:ln>
        </p:spPr>
      </p:pic>
      <p:sp>
        <p:nvSpPr>
          <p:cNvPr id="2754" name="Textfeld 3"/>
          <p:cNvSpPr/>
          <p:nvPr/>
        </p:nvSpPr>
        <p:spPr>
          <a:xfrm>
            <a:off x="4633920" y="1690560"/>
            <a:ext cx="6097680" cy="502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1" strike="noStrike" spc="-1">
                <a:solidFill>
                  <a:schemeClr val="dk1"/>
                </a:solidFill>
                <a:latin typeface="Aptos"/>
              </a:rPr>
              <a:t>Spezialisiert auf generative Aufgaben, unter Berücksichtigung eines Inputs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lang="de-DE" sz="1800" b="0" u="sng" strike="noStrike" spc="-1">
                <a:solidFill>
                  <a:schemeClr val="dk1"/>
                </a:solidFill>
                <a:uFillTx/>
                <a:latin typeface="Aptos"/>
              </a:rPr>
              <a:t>Anwendungen von Decoder Modellen: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Generatives Question Answering 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Übersetzung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Zusammenfassungen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lang="de-DE" sz="1800" b="0" u="sng" strike="noStrike" spc="-1">
                <a:solidFill>
                  <a:schemeClr val="dk1"/>
                </a:solidFill>
                <a:uFillTx/>
                <a:latin typeface="Aptos"/>
              </a:rPr>
              <a:t>Beispiele: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GPT-3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BART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mBart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lang="de-DE" sz="1800" b="0" u="sng" strike="noStrike" spc="-1">
                <a:solidFill>
                  <a:schemeClr val="dk1"/>
                </a:solidFill>
                <a:uFillTx/>
                <a:latin typeface="Aptos"/>
              </a:rPr>
              <a:t>Trainingsverfahren</a:t>
            </a: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: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Komplexe Trainingsverfahren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Zb. Maskieren größerer Textpassagen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5" name="Textfeld 2"/>
          <p:cNvSpPr/>
          <p:nvPr/>
        </p:nvSpPr>
        <p:spPr>
          <a:xfrm>
            <a:off x="404280" y="6550200"/>
            <a:ext cx="3696120" cy="409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700" b="0" i="1" strike="noStrike" spc="-1" baseline="30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</a:t>
            </a:r>
            <a:r>
              <a:rPr lang="de-DE" sz="700" b="0" i="1" strike="noStrike" spc="-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Vaswani, A., Shazeer, N., Parmar, N., Uszkoreit, J., Jones, L., Gomez, A. N., Kaiser, L., &amp; Polosukhin, I. (2023).  Attention Is All You Need. Abgerufen von https://arxiv.org/abs/1706.03762</a:t>
            </a:r>
            <a:endParaRPr lang="de-DE" sz="7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27662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NLP - Vorarbeit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Vision Transformer 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57" name="Picture 2"/>
          <p:cNvPicPr/>
          <p:nvPr/>
        </p:nvPicPr>
        <p:blipFill>
          <a:blip r:embed="rId2"/>
          <a:srcRect t="13069"/>
          <a:stretch/>
        </p:blipFill>
        <p:spPr>
          <a:xfrm>
            <a:off x="3285720" y="1935360"/>
            <a:ext cx="5193000" cy="3430800"/>
          </a:xfrm>
          <a:prstGeom prst="rect">
            <a:avLst/>
          </a:prstGeom>
          <a:ln w="0">
            <a:noFill/>
          </a:ln>
        </p:spPr>
      </p:pic>
      <p:sp>
        <p:nvSpPr>
          <p:cNvPr id="2758" name="Textfeld 3"/>
          <p:cNvSpPr/>
          <p:nvPr/>
        </p:nvSpPr>
        <p:spPr>
          <a:xfrm>
            <a:off x="3556440" y="5365800"/>
            <a:ext cx="4718880" cy="106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600" b="0" i="1" u="sng" strike="noStrike" spc="-1" baseline="30000">
                <a:solidFill>
                  <a:srgbClr val="467886"/>
                </a:solidFill>
                <a:highlight>
                  <a:srgbClr val="FFFFFF"/>
                </a:highlight>
                <a:uFillTx/>
                <a:latin typeface="Söhne"/>
                <a:hlinkClick r:id="rId3"/>
              </a:rPr>
              <a:t>Quelle: Alexey Dosovitskiy</a:t>
            </a:r>
            <a:r>
              <a:rPr lang="de-DE" sz="1600" b="0" i="1" strike="noStrike" spc="-1" baseline="30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 </a:t>
            </a:r>
            <a:r>
              <a:rPr lang="de-DE" sz="1600" b="0" i="1" u="sng" strike="noStrike" spc="-1" baseline="30000">
                <a:solidFill>
                  <a:srgbClr val="467886"/>
                </a:solidFill>
                <a:highlight>
                  <a:srgbClr val="FFFFFF"/>
                </a:highlight>
                <a:uFillTx/>
                <a:latin typeface="Söhne"/>
                <a:hlinkClick r:id="rId4"/>
              </a:rPr>
              <a:t>Lucas Beyer</a:t>
            </a:r>
            <a:r>
              <a:rPr lang="de-DE" sz="1600" b="0" i="1" strike="noStrike" spc="-1" baseline="30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 </a:t>
            </a:r>
            <a:r>
              <a:rPr lang="de-DE" sz="1600" b="0" i="1" u="sng" strike="noStrike" spc="-1" baseline="30000">
                <a:solidFill>
                  <a:srgbClr val="467886"/>
                </a:solidFill>
                <a:highlight>
                  <a:srgbClr val="FFFFFF"/>
                </a:highlight>
                <a:uFillTx/>
                <a:latin typeface="Söhne"/>
                <a:hlinkClick r:id="rId5"/>
              </a:rPr>
              <a:t>Alexander Kolesnikov</a:t>
            </a:r>
            <a:r>
              <a:rPr lang="de-DE" sz="1600" b="0" i="1" strike="noStrike" spc="-1" baseline="30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 </a:t>
            </a:r>
            <a:r>
              <a:rPr lang="de-DE" sz="1600" b="0" i="1" u="sng" strike="noStrike" spc="-1" baseline="30000">
                <a:solidFill>
                  <a:srgbClr val="467886"/>
                </a:solidFill>
                <a:highlight>
                  <a:srgbClr val="FFFFFF"/>
                </a:highlight>
                <a:uFillTx/>
                <a:latin typeface="Söhne"/>
                <a:hlinkClick r:id="rId6"/>
              </a:rPr>
              <a:t>Dirk Weissenborn</a:t>
            </a:r>
            <a:r>
              <a:rPr lang="de-DE" sz="1600" b="0" i="1" strike="noStrike" spc="-1" baseline="3000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 (2020). An Image is Worth 16x16 Words: Transformers for Image Recognition at Scale Abgerufen von: https://arxiv.org/abs/2010.11929v2</a:t>
            </a: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de-DE" sz="1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Weitere Quellen 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105704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2222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500" b="0" i="1" u="sng" strike="noStrike" spc="-1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Paper:</a:t>
            </a:r>
            <a:endParaRPr lang="de-DE" sz="45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D0D0D"/>
              </a:buClr>
              <a:buFont typeface="Arial"/>
              <a:buChar char="•"/>
              <a:tabLst>
                <a:tab pos="0" algn="l"/>
              </a:tabLst>
            </a:pPr>
            <a:r>
              <a:rPr lang="de-DE" sz="4500" b="0" i="1" strike="noStrike" spc="-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Attention Is All You Need: </a:t>
            </a:r>
            <a:r>
              <a:rPr lang="de-DE" sz="4500" b="0" i="1" u="sng" strike="noStrike" spc="-1">
                <a:solidFill>
                  <a:srgbClr val="467886"/>
                </a:solidFill>
                <a:highlight>
                  <a:srgbClr val="FFFFFF"/>
                </a:highlight>
                <a:uFillTx/>
                <a:latin typeface="Söhne"/>
                <a:hlinkClick r:id="rId2"/>
              </a:rPr>
              <a:t>https://arxiv.org/abs/2010.11929v2</a:t>
            </a:r>
            <a:endParaRPr lang="de-DE" sz="45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D0D0D"/>
              </a:buClr>
              <a:buFont typeface="Arial"/>
              <a:buChar char="•"/>
              <a:tabLst>
                <a:tab pos="0" algn="l"/>
              </a:tabLst>
            </a:pPr>
            <a:r>
              <a:rPr lang="de-DE" sz="4500" b="0" i="1" strike="noStrike" spc="-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An Image is Worth 16x16 Words: Transformers for Image Recognition at </a:t>
            </a:r>
            <a:r>
              <a:rPr lang="de-DE" sz="4500" b="0" i="1" strike="noStrike" spc="-1">
                <a:solidFill>
                  <a:srgbClr val="467886"/>
                </a:solidFill>
                <a:highlight>
                  <a:srgbClr val="FFFFFF"/>
                </a:highlight>
                <a:latin typeface="Söhne"/>
              </a:rPr>
              <a:t>Scale</a:t>
            </a:r>
            <a:r>
              <a:rPr lang="de-DE" sz="4500" b="1" strike="noStrike" spc="-1">
                <a:solidFill>
                  <a:srgbClr val="467886"/>
                </a:solidFill>
                <a:highlight>
                  <a:srgbClr val="FFFFFF"/>
                </a:highlight>
                <a:latin typeface="Lucida Grande"/>
              </a:rPr>
              <a:t>: </a:t>
            </a:r>
            <a:r>
              <a:rPr lang="de-DE" sz="4500" b="0" i="1" u="sng" strike="noStrike" spc="-1">
                <a:solidFill>
                  <a:srgbClr val="467886"/>
                </a:solidFill>
                <a:highlight>
                  <a:srgbClr val="FFFFFF"/>
                </a:highlight>
                <a:uFillTx/>
                <a:latin typeface="Söhne"/>
                <a:hlinkClick r:id="rId2"/>
              </a:rPr>
              <a:t>https://arxiv.org/abs/2010.11929v2</a:t>
            </a:r>
            <a:endParaRPr lang="de-DE" sz="45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500" b="0" u="sng" strike="noStrike" spc="-1">
                <a:solidFill>
                  <a:schemeClr val="dk1"/>
                </a:solidFill>
                <a:highlight>
                  <a:srgbClr val="FFFFFF"/>
                </a:highlight>
                <a:uFillTx/>
                <a:latin typeface="Söhne"/>
              </a:rPr>
              <a:t>Blogs/Tutorials:</a:t>
            </a:r>
            <a:endParaRPr lang="de-DE" sz="45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D0D0D"/>
              </a:buClr>
              <a:buFont typeface="Arial"/>
              <a:buChar char="•"/>
              <a:tabLst>
                <a:tab pos="0" algn="l"/>
              </a:tabLst>
            </a:pPr>
            <a:r>
              <a:rPr lang="de-DE" sz="4500" b="0" i="1" strike="noStrike" spc="-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Hugging Face NLP-Course </a:t>
            </a:r>
            <a:r>
              <a:rPr lang="de-DE" sz="4500" b="0" i="1" u="sng" strike="noStrike" spc="-1">
                <a:solidFill>
                  <a:srgbClr val="467886"/>
                </a:solidFill>
                <a:highlight>
                  <a:srgbClr val="FFFFFF"/>
                </a:highlight>
                <a:uFillTx/>
                <a:latin typeface="Söhne"/>
                <a:hlinkClick r:id="rId3"/>
              </a:rPr>
              <a:t>https://huggingface.co/learn/nlp-course/de/chapter1/1</a:t>
            </a:r>
            <a:endParaRPr lang="de-DE" sz="45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D0D0D"/>
              </a:buClr>
              <a:buFont typeface="Arial"/>
              <a:buChar char="•"/>
              <a:tabLst>
                <a:tab pos="0" algn="l"/>
              </a:tabLst>
            </a:pPr>
            <a:r>
              <a:rPr lang="de-DE" sz="4500" b="0" i="1" strike="noStrike" spc="-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Pytorch Transformer from Scratch: </a:t>
            </a:r>
            <a:r>
              <a:rPr lang="de-DE" sz="4500" b="0" i="1" u="sng" strike="noStrike" spc="-1">
                <a:solidFill>
                  <a:srgbClr val="467886"/>
                </a:solidFill>
                <a:highlight>
                  <a:srgbClr val="FFFFFF"/>
                </a:highlight>
                <a:uFillTx/>
                <a:latin typeface="Söhne"/>
                <a:hlinkClick r:id="rId4"/>
              </a:rPr>
              <a:t>https://</a:t>
            </a:r>
            <a:r>
              <a:rPr lang="de-DE" sz="4500" b="0" i="1" u="sng" strike="noStrike" spc="-1">
                <a:solidFill>
                  <a:srgbClr val="467886"/>
                </a:solidFill>
                <a:highlight>
                  <a:srgbClr val="FFFFFF"/>
                </a:highlight>
                <a:uFillTx/>
                <a:latin typeface="Söhne"/>
                <a:hlinkClick r:id="rId4"/>
              </a:rPr>
              <a:t>uvadlc</a:t>
            </a:r>
            <a:r>
              <a:rPr lang="de-DE" sz="4500" b="0" i="1" u="sng" strike="noStrike" spc="-1">
                <a:solidFill>
                  <a:srgbClr val="467886"/>
                </a:solidFill>
                <a:highlight>
                  <a:srgbClr val="FFFFFF"/>
                </a:highlight>
                <a:uFillTx/>
                <a:latin typeface="Söhne"/>
                <a:hlinkClick r:id="rId4"/>
              </a:rPr>
              <a:t>-</a:t>
            </a:r>
            <a:r>
              <a:rPr lang="de-DE" sz="4500" b="0" i="1" u="sng" strike="noStrike" spc="-1">
                <a:solidFill>
                  <a:srgbClr val="467886"/>
                </a:solidFill>
                <a:highlight>
                  <a:srgbClr val="FFFFFF"/>
                </a:highlight>
                <a:uFillTx/>
                <a:latin typeface="Söhne"/>
                <a:hlinkClick r:id="rId4"/>
              </a:rPr>
              <a:t>notebooks.readthedocs.io</a:t>
            </a:r>
            <a:r>
              <a:rPr lang="de-DE" sz="4500" b="0" i="1" u="sng" strike="noStrike" spc="-1">
                <a:solidFill>
                  <a:srgbClr val="467886"/>
                </a:solidFill>
                <a:highlight>
                  <a:srgbClr val="FFFFFF"/>
                </a:highlight>
                <a:uFillTx/>
                <a:latin typeface="Söhne"/>
                <a:hlinkClick r:id="rId4"/>
              </a:rPr>
              <a:t>/en/latest/tutorial_notebooks/tutorial6/Transformers_and_MHAttention.html</a:t>
            </a:r>
            <a:endParaRPr lang="de-DE" sz="45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D0D0D"/>
              </a:buClr>
              <a:buFont typeface="Arial"/>
              <a:buChar char="•"/>
              <a:tabLst>
                <a:tab pos="0" algn="l"/>
              </a:tabLst>
            </a:pPr>
            <a:r>
              <a:rPr lang="de-DE" sz="4500" b="0" i="1" strike="noStrike" spc="-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Illustrated Transformers: </a:t>
            </a:r>
            <a:r>
              <a:rPr lang="de-DE" sz="4500" b="0" i="1" u="sng" strike="noStrike" spc="-1">
                <a:solidFill>
                  <a:srgbClr val="467886"/>
                </a:solidFill>
                <a:highlight>
                  <a:srgbClr val="FFFFFF"/>
                </a:highlight>
                <a:uFillTx/>
                <a:latin typeface="Söhne"/>
                <a:hlinkClick r:id="rId5"/>
              </a:rPr>
              <a:t>https://jalammar.github.io/illustrated-transformer/</a:t>
            </a:r>
            <a:endParaRPr lang="de-DE" sz="45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D0D0D"/>
              </a:buClr>
              <a:buFont typeface="Arial"/>
              <a:buChar char="•"/>
              <a:tabLst>
                <a:tab pos="0" algn="l"/>
              </a:tabLst>
            </a:pPr>
            <a:r>
              <a:rPr lang="de-DE" sz="4500" b="0" i="1" strike="noStrike" spc="-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Illustrated Guide to Transformers:  </a:t>
            </a:r>
            <a:r>
              <a:rPr lang="de-DE" sz="4500" b="0" i="1" u="sng" strike="noStrike" spc="-1">
                <a:solidFill>
                  <a:srgbClr val="467886"/>
                </a:solidFill>
                <a:highlight>
                  <a:srgbClr val="FFFFFF"/>
                </a:highlight>
                <a:uFillTx/>
                <a:latin typeface="Söhne"/>
                <a:hlinkClick r:id="rId6"/>
              </a:rPr>
              <a:t>https://towardsdatascience.com/illustrated-guide-to-transformers-step-by-step-explanation-f74876522bc0</a:t>
            </a:r>
            <a:endParaRPr lang="de-DE" sz="45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500" b="0" u="sng" strike="noStrike" spc="-1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Videos – 3Blue1Brown:</a:t>
            </a:r>
            <a:endParaRPr lang="de-DE" sz="45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D0D0D"/>
              </a:buClr>
              <a:buFont typeface="Arial"/>
              <a:buChar char="•"/>
              <a:tabLst>
                <a:tab pos="0" algn="l"/>
              </a:tabLst>
            </a:pPr>
            <a:r>
              <a:rPr lang="de-DE" sz="4500" b="0" strike="noStrike" spc="-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Attention: </a:t>
            </a:r>
            <a:r>
              <a:rPr lang="de-DE" sz="4500" b="0" u="sng" strike="noStrike" spc="-1">
                <a:solidFill>
                  <a:srgbClr val="467886"/>
                </a:solidFill>
                <a:highlight>
                  <a:srgbClr val="FFFFFF"/>
                </a:highlight>
                <a:uFillTx/>
                <a:latin typeface="Söhne"/>
                <a:hlinkClick r:id="rId7"/>
              </a:rPr>
              <a:t>https://www.youtube.com/watch?v=eMlx5fFNoYc</a:t>
            </a:r>
            <a:r>
              <a:rPr lang="de-DE" sz="4500" b="0" u="sng" strike="noStrike" spc="-1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 </a:t>
            </a:r>
            <a:endParaRPr lang="de-DE" sz="45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D0D0D"/>
              </a:buClr>
              <a:buFont typeface="Arial"/>
              <a:buChar char="•"/>
              <a:tabLst>
                <a:tab pos="0" algn="l"/>
              </a:tabLst>
            </a:pPr>
            <a:r>
              <a:rPr lang="de-DE" sz="4500" b="0" strike="noStrike" spc="-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Transformer: </a:t>
            </a:r>
            <a:r>
              <a:rPr lang="de-DE" sz="4500" b="0" u="sng" strike="noStrike" spc="-1">
                <a:solidFill>
                  <a:srgbClr val="467886"/>
                </a:solidFill>
                <a:highlight>
                  <a:srgbClr val="FFFFFF"/>
                </a:highlight>
                <a:uFillTx/>
                <a:latin typeface="Söhne"/>
                <a:hlinkClick r:id="rId8"/>
              </a:rPr>
              <a:t>https://www.youtube.com/watch?v=wjZofJX0v4M</a:t>
            </a:r>
            <a:r>
              <a:rPr lang="de-DE" sz="4500" b="0" u="sng" strike="noStrike" spc="-1">
                <a:solidFill>
                  <a:srgbClr val="0D0D0D"/>
                </a:solidFill>
                <a:highlight>
                  <a:srgbClr val="FFFFFF"/>
                </a:highlight>
                <a:uFillTx/>
                <a:latin typeface="Söhne"/>
              </a:rPr>
              <a:t> </a:t>
            </a:r>
            <a:endParaRPr lang="de-DE" sz="45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br>
              <a:rPr sz="2400"/>
            </a:b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NLP – Vorarbeit - Tokenisierung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1146320" cy="344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strike="noStrike" spc="-1">
                <a:solidFill>
                  <a:schemeClr val="dk1"/>
                </a:solidFill>
                <a:latin typeface="Aptos"/>
              </a:rPr>
              <a:t>				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„Er setzte sich auf die Bank im Park“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[„Er“, „setzte“, „sich“, „auf“, „die“, „Bank“, „im“, “Park“]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feil nach unten 59"/>
          <p:cNvSpPr/>
          <p:nvPr/>
        </p:nvSpPr>
        <p:spPr>
          <a:xfrm>
            <a:off x="6307200" y="3652200"/>
            <a:ext cx="103680" cy="451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ptos"/>
            </a:endParaRPr>
          </a:p>
        </p:txBody>
      </p:sp>
      <p:sp>
        <p:nvSpPr>
          <p:cNvPr id="104" name="Textfeld 142"/>
          <p:cNvSpPr/>
          <p:nvPr/>
        </p:nvSpPr>
        <p:spPr>
          <a:xfrm>
            <a:off x="598320" y="4312440"/>
            <a:ext cx="25376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Tokens: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NLP - Vorarbeit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284360" y="1690560"/>
            <a:ext cx="107352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Er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setzte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sich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auf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die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Bank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im 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800" b="0" i="1" strike="noStrike" spc="-1">
                <a:solidFill>
                  <a:schemeClr val="dk1"/>
                </a:solidFill>
                <a:latin typeface="Aptos"/>
              </a:rPr>
              <a:t>Park</a:t>
            </a:r>
            <a:endParaRPr lang="de-DE" sz="2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07" name="Gruppieren 4"/>
          <p:cNvGrpSpPr/>
          <p:nvPr/>
        </p:nvGrpSpPr>
        <p:grpSpPr>
          <a:xfrm>
            <a:off x="6964920" y="4019400"/>
            <a:ext cx="704160" cy="179280"/>
            <a:chOff x="6964920" y="4019400"/>
            <a:chExt cx="704160" cy="179280"/>
          </a:xfrm>
        </p:grpSpPr>
        <p:sp>
          <p:nvSpPr>
            <p:cNvPr id="108" name="Rechteck 7"/>
            <p:cNvSpPr/>
            <p:nvPr/>
          </p:nvSpPr>
          <p:spPr>
            <a:xfrm rot="5400000">
              <a:off x="7490160" y="40194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09" name="Rechteck 8"/>
            <p:cNvSpPr/>
            <p:nvPr/>
          </p:nvSpPr>
          <p:spPr>
            <a:xfrm rot="5400000">
              <a:off x="7310160" y="40197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0" name="Rechteck 10"/>
            <p:cNvSpPr/>
            <p:nvPr/>
          </p:nvSpPr>
          <p:spPr>
            <a:xfrm rot="5400000">
              <a:off x="7144920" y="40194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1" name="Rechteck 11"/>
            <p:cNvSpPr/>
            <p:nvPr/>
          </p:nvSpPr>
          <p:spPr>
            <a:xfrm rot="5400000">
              <a:off x="6964920" y="40194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12" name="Gruppieren 16"/>
          <p:cNvGrpSpPr/>
          <p:nvPr/>
        </p:nvGrpSpPr>
        <p:grpSpPr>
          <a:xfrm>
            <a:off x="6964920" y="3639240"/>
            <a:ext cx="704160" cy="179280"/>
            <a:chOff x="6964920" y="3639240"/>
            <a:chExt cx="704160" cy="179280"/>
          </a:xfrm>
        </p:grpSpPr>
        <p:sp>
          <p:nvSpPr>
            <p:cNvPr id="113" name="Rechteck 17"/>
            <p:cNvSpPr/>
            <p:nvPr/>
          </p:nvSpPr>
          <p:spPr>
            <a:xfrm rot="5400000">
              <a:off x="7490160" y="36392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4" name="Rechteck 18"/>
            <p:cNvSpPr/>
            <p:nvPr/>
          </p:nvSpPr>
          <p:spPr>
            <a:xfrm rot="5400000">
              <a:off x="7310160" y="36396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5" name="Rechteck 19"/>
            <p:cNvSpPr/>
            <p:nvPr/>
          </p:nvSpPr>
          <p:spPr>
            <a:xfrm rot="5400000">
              <a:off x="7144920" y="36392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6" name="Rechteck 20"/>
            <p:cNvSpPr/>
            <p:nvPr/>
          </p:nvSpPr>
          <p:spPr>
            <a:xfrm rot="5400000">
              <a:off x="6964920" y="36392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17" name="Gruppieren 21"/>
          <p:cNvGrpSpPr/>
          <p:nvPr/>
        </p:nvGrpSpPr>
        <p:grpSpPr>
          <a:xfrm>
            <a:off x="6964920" y="2879640"/>
            <a:ext cx="704160" cy="179280"/>
            <a:chOff x="6964920" y="2879640"/>
            <a:chExt cx="704160" cy="179280"/>
          </a:xfrm>
        </p:grpSpPr>
        <p:sp>
          <p:nvSpPr>
            <p:cNvPr id="118" name="Rechteck 22"/>
            <p:cNvSpPr/>
            <p:nvPr/>
          </p:nvSpPr>
          <p:spPr>
            <a:xfrm rot="5400000">
              <a:off x="7490160" y="28796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19" name="Rechteck 23"/>
            <p:cNvSpPr/>
            <p:nvPr/>
          </p:nvSpPr>
          <p:spPr>
            <a:xfrm rot="5400000">
              <a:off x="7310160" y="28800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0" name="Rechteck 25"/>
            <p:cNvSpPr/>
            <p:nvPr/>
          </p:nvSpPr>
          <p:spPr>
            <a:xfrm rot="5400000">
              <a:off x="7144920" y="28796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1" name="Rechteck 26"/>
            <p:cNvSpPr/>
            <p:nvPr/>
          </p:nvSpPr>
          <p:spPr>
            <a:xfrm rot="5400000">
              <a:off x="6964920" y="28796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22" name="Gruppieren 27"/>
          <p:cNvGrpSpPr/>
          <p:nvPr/>
        </p:nvGrpSpPr>
        <p:grpSpPr>
          <a:xfrm>
            <a:off x="6964920" y="3259440"/>
            <a:ext cx="704160" cy="179280"/>
            <a:chOff x="6964920" y="3259440"/>
            <a:chExt cx="704160" cy="179280"/>
          </a:xfrm>
        </p:grpSpPr>
        <p:sp>
          <p:nvSpPr>
            <p:cNvPr id="123" name="Rechteck 28"/>
            <p:cNvSpPr/>
            <p:nvPr/>
          </p:nvSpPr>
          <p:spPr>
            <a:xfrm rot="5400000">
              <a:off x="7490160" y="32594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4" name="Rechteck 29"/>
            <p:cNvSpPr/>
            <p:nvPr/>
          </p:nvSpPr>
          <p:spPr>
            <a:xfrm rot="5400000">
              <a:off x="7310160" y="32598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5" name="Rechteck 30"/>
            <p:cNvSpPr/>
            <p:nvPr/>
          </p:nvSpPr>
          <p:spPr>
            <a:xfrm rot="5400000">
              <a:off x="7144920" y="32594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6" name="Rechteck 31"/>
            <p:cNvSpPr/>
            <p:nvPr/>
          </p:nvSpPr>
          <p:spPr>
            <a:xfrm rot="5400000">
              <a:off x="6964920" y="325944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27" name="Gruppieren 32"/>
          <p:cNvGrpSpPr/>
          <p:nvPr/>
        </p:nvGrpSpPr>
        <p:grpSpPr>
          <a:xfrm>
            <a:off x="6964920" y="4779360"/>
            <a:ext cx="704160" cy="179280"/>
            <a:chOff x="6964920" y="4779360"/>
            <a:chExt cx="704160" cy="179280"/>
          </a:xfrm>
        </p:grpSpPr>
        <p:sp>
          <p:nvSpPr>
            <p:cNvPr id="128" name="Rechteck 33"/>
            <p:cNvSpPr/>
            <p:nvPr/>
          </p:nvSpPr>
          <p:spPr>
            <a:xfrm rot="5400000">
              <a:off x="7490160" y="47793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29" name="Rechteck 34"/>
            <p:cNvSpPr/>
            <p:nvPr/>
          </p:nvSpPr>
          <p:spPr>
            <a:xfrm rot="5400000">
              <a:off x="7310160" y="47797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30" name="Rechteck 35"/>
            <p:cNvSpPr/>
            <p:nvPr/>
          </p:nvSpPr>
          <p:spPr>
            <a:xfrm rot="5400000">
              <a:off x="7144920" y="47793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31" name="Rechteck 36"/>
            <p:cNvSpPr/>
            <p:nvPr/>
          </p:nvSpPr>
          <p:spPr>
            <a:xfrm rot="5400000">
              <a:off x="6964920" y="47793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32" name="Gruppieren 37"/>
          <p:cNvGrpSpPr/>
          <p:nvPr/>
        </p:nvGrpSpPr>
        <p:grpSpPr>
          <a:xfrm>
            <a:off x="6964920" y="4399200"/>
            <a:ext cx="704160" cy="179280"/>
            <a:chOff x="6964920" y="4399200"/>
            <a:chExt cx="704160" cy="179280"/>
          </a:xfrm>
        </p:grpSpPr>
        <p:sp>
          <p:nvSpPr>
            <p:cNvPr id="133" name="Rechteck 38"/>
            <p:cNvSpPr/>
            <p:nvPr/>
          </p:nvSpPr>
          <p:spPr>
            <a:xfrm rot="5400000">
              <a:off x="7490160" y="43992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34" name="Rechteck 39"/>
            <p:cNvSpPr/>
            <p:nvPr/>
          </p:nvSpPr>
          <p:spPr>
            <a:xfrm rot="5400000">
              <a:off x="7310160" y="43995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35" name="Rechteck 40"/>
            <p:cNvSpPr/>
            <p:nvPr/>
          </p:nvSpPr>
          <p:spPr>
            <a:xfrm rot="5400000">
              <a:off x="7144920" y="43992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36" name="Rechteck 41"/>
            <p:cNvSpPr/>
            <p:nvPr/>
          </p:nvSpPr>
          <p:spPr>
            <a:xfrm rot="5400000">
              <a:off x="6964920" y="439920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37" name="Gruppieren 42"/>
          <p:cNvGrpSpPr/>
          <p:nvPr/>
        </p:nvGrpSpPr>
        <p:grpSpPr>
          <a:xfrm>
            <a:off x="6964920" y="5159160"/>
            <a:ext cx="704160" cy="179280"/>
            <a:chOff x="6964920" y="5159160"/>
            <a:chExt cx="704160" cy="179280"/>
          </a:xfrm>
        </p:grpSpPr>
        <p:sp>
          <p:nvSpPr>
            <p:cNvPr id="138" name="Rechteck 43"/>
            <p:cNvSpPr/>
            <p:nvPr/>
          </p:nvSpPr>
          <p:spPr>
            <a:xfrm rot="5400000">
              <a:off x="7490160" y="51591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39" name="Rechteck 44"/>
            <p:cNvSpPr/>
            <p:nvPr/>
          </p:nvSpPr>
          <p:spPr>
            <a:xfrm rot="5400000">
              <a:off x="7310160" y="51595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0" name="Rechteck 45"/>
            <p:cNvSpPr/>
            <p:nvPr/>
          </p:nvSpPr>
          <p:spPr>
            <a:xfrm rot="5400000">
              <a:off x="7144920" y="51591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1" name="Rechteck 46"/>
            <p:cNvSpPr/>
            <p:nvPr/>
          </p:nvSpPr>
          <p:spPr>
            <a:xfrm rot="5400000">
              <a:off x="6964920" y="51591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grpSp>
        <p:nvGrpSpPr>
          <p:cNvPr id="142" name="Gruppieren 47"/>
          <p:cNvGrpSpPr/>
          <p:nvPr/>
        </p:nvGrpSpPr>
        <p:grpSpPr>
          <a:xfrm>
            <a:off x="6964920" y="5538960"/>
            <a:ext cx="704160" cy="179280"/>
            <a:chOff x="6964920" y="5538960"/>
            <a:chExt cx="704160" cy="179280"/>
          </a:xfrm>
        </p:grpSpPr>
        <p:sp>
          <p:nvSpPr>
            <p:cNvPr id="143" name="Rechteck 48"/>
            <p:cNvSpPr/>
            <p:nvPr/>
          </p:nvSpPr>
          <p:spPr>
            <a:xfrm rot="5400000">
              <a:off x="7490160" y="553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4" name="Rechteck 49"/>
            <p:cNvSpPr/>
            <p:nvPr/>
          </p:nvSpPr>
          <p:spPr>
            <a:xfrm rot="5400000">
              <a:off x="7310160" y="553932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1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5" name="Rechteck 50"/>
            <p:cNvSpPr/>
            <p:nvPr/>
          </p:nvSpPr>
          <p:spPr>
            <a:xfrm rot="5400000">
              <a:off x="7144920" y="553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  <p:sp>
          <p:nvSpPr>
            <p:cNvPr id="146" name="Rechteck 51"/>
            <p:cNvSpPr/>
            <p:nvPr/>
          </p:nvSpPr>
          <p:spPr>
            <a:xfrm rot="5400000">
              <a:off x="6964920" y="5538960"/>
              <a:ext cx="178920" cy="178920"/>
            </a:xfrm>
            <a:prstGeom prst="rect">
              <a:avLst/>
            </a:prstGeom>
            <a:solidFill>
              <a:srgbClr val="156082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de-DE" sz="1800" b="0" strike="noStrike" spc="-1">
                <a:solidFill>
                  <a:schemeClr val="lt1"/>
                </a:solidFill>
                <a:latin typeface="Aptos"/>
              </a:endParaRPr>
            </a:p>
          </p:txBody>
        </p:sp>
      </p:grpSp>
      <p:cxnSp>
        <p:nvCxnSpPr>
          <p:cNvPr id="147" name="Gerade Verbindung mit Pfeil 52"/>
          <p:cNvCxnSpPr/>
          <p:nvPr/>
        </p:nvCxnSpPr>
        <p:spPr>
          <a:xfrm>
            <a:off x="5328000" y="2954160"/>
            <a:ext cx="768960" cy="1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148" name="Gerade Verbindung mit Pfeil 53"/>
          <p:cNvCxnSpPr/>
          <p:nvPr/>
        </p:nvCxnSpPr>
        <p:spPr>
          <a:xfrm>
            <a:off x="5319000" y="3325320"/>
            <a:ext cx="777960" cy="10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149" name="Gerade Verbindung mit Pfeil 54"/>
          <p:cNvCxnSpPr/>
          <p:nvPr/>
        </p:nvCxnSpPr>
        <p:spPr>
          <a:xfrm>
            <a:off x="5319000" y="4094280"/>
            <a:ext cx="777960" cy="1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150" name="Gerade Verbindung mit Pfeil 55"/>
          <p:cNvCxnSpPr/>
          <p:nvPr/>
        </p:nvCxnSpPr>
        <p:spPr>
          <a:xfrm>
            <a:off x="5328000" y="4474080"/>
            <a:ext cx="768960" cy="1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151" name="Gerade Verbindung mit Pfeil 56"/>
          <p:cNvCxnSpPr/>
          <p:nvPr/>
        </p:nvCxnSpPr>
        <p:spPr>
          <a:xfrm>
            <a:off x="5328000" y="4853880"/>
            <a:ext cx="768960" cy="1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152" name="Gerade Verbindung mit Pfeil 57"/>
          <p:cNvCxnSpPr/>
          <p:nvPr/>
        </p:nvCxnSpPr>
        <p:spPr>
          <a:xfrm>
            <a:off x="5319000" y="5234040"/>
            <a:ext cx="777960" cy="1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153" name="Gerade Verbindung mit Pfeil 58"/>
          <p:cNvCxnSpPr/>
          <p:nvPr/>
        </p:nvCxnSpPr>
        <p:spPr>
          <a:xfrm>
            <a:off x="5319000" y="5613840"/>
            <a:ext cx="777960" cy="1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154" name="Gerade Verbindung mit Pfeil 59"/>
          <p:cNvCxnSpPr/>
          <p:nvPr/>
        </p:nvCxnSpPr>
        <p:spPr>
          <a:xfrm>
            <a:off x="5328000" y="3714120"/>
            <a:ext cx="768960" cy="10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feld 60"/>
              <p:cNvSpPr txBox="1"/>
              <p:nvPr/>
            </p:nvSpPr>
            <p:spPr>
              <a:xfrm>
                <a:off x="7688160" y="280152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feld 61"/>
              <p:cNvSpPr txBox="1"/>
              <p:nvPr/>
            </p:nvSpPr>
            <p:spPr>
              <a:xfrm>
                <a:off x="7688160" y="3176640"/>
                <a:ext cx="4532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feld 62"/>
              <p:cNvSpPr txBox="1"/>
              <p:nvPr/>
            </p:nvSpPr>
            <p:spPr>
              <a:xfrm>
                <a:off x="7688160" y="542808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feld 63"/>
              <p:cNvSpPr txBox="1"/>
              <p:nvPr/>
            </p:nvSpPr>
            <p:spPr>
              <a:xfrm>
                <a:off x="7688160" y="392724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feld 64"/>
              <p:cNvSpPr txBox="1"/>
              <p:nvPr/>
            </p:nvSpPr>
            <p:spPr>
              <a:xfrm>
                <a:off x="7688160" y="430236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feld 65"/>
              <p:cNvSpPr txBox="1"/>
              <p:nvPr/>
            </p:nvSpPr>
            <p:spPr>
              <a:xfrm>
                <a:off x="7688160" y="467748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66"/>
              <p:cNvSpPr txBox="1"/>
              <p:nvPr/>
            </p:nvSpPr>
            <p:spPr>
              <a:xfrm>
                <a:off x="7688160" y="505296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7"/>
              <p:cNvSpPr txBox="1"/>
              <p:nvPr/>
            </p:nvSpPr>
            <p:spPr>
              <a:xfrm>
                <a:off x="7688160" y="3551760"/>
                <a:ext cx="458640" cy="36828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163" name="Textfeld 68"/>
          <p:cNvSpPr/>
          <p:nvPr/>
        </p:nvSpPr>
        <p:spPr>
          <a:xfrm>
            <a:off x="6073920" y="2288880"/>
            <a:ext cx="24886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1" u="sng" strike="noStrike" spc="-1">
                <a:solidFill>
                  <a:schemeClr val="dk1"/>
                </a:solidFill>
                <a:uFillTx/>
                <a:latin typeface="Aptos"/>
              </a:rPr>
              <a:t>Embedding Vektoren</a:t>
            </a:r>
            <a:r>
              <a:rPr lang="de-DE" sz="1800" b="1" strike="noStrike" spc="-1">
                <a:solidFill>
                  <a:schemeClr val="dk1"/>
                </a:solidFill>
                <a:latin typeface="Aptos"/>
              </a:rPr>
              <a:t>: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feld 108"/>
          <p:cNvSpPr/>
          <p:nvPr/>
        </p:nvSpPr>
        <p:spPr>
          <a:xfrm>
            <a:off x="4246560" y="2314800"/>
            <a:ext cx="8960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de-DE" sz="1800" b="1" u="sng" strike="noStrike" spc="-1">
                <a:solidFill>
                  <a:schemeClr val="dk1"/>
                </a:solidFill>
                <a:uFillTx/>
                <a:latin typeface="Aptos"/>
              </a:rPr>
              <a:t>Token: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NLP - Vorarbeit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66" name="Gerade Verbindung mit Pfeil 4"/>
          <p:cNvCxnSpPr/>
          <p:nvPr/>
        </p:nvCxnSpPr>
        <p:spPr>
          <a:xfrm>
            <a:off x="4141080" y="5578560"/>
            <a:ext cx="3910320" cy="1080"/>
          </a:xfrm>
          <a:prstGeom prst="straightConnector1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cxnSp>
        <p:nvCxnSpPr>
          <p:cNvPr id="167" name="Gerade Verbindung mit Pfeil 5"/>
          <p:cNvCxnSpPr/>
          <p:nvPr/>
        </p:nvCxnSpPr>
        <p:spPr>
          <a:xfrm flipV="1">
            <a:off x="4293720" y="3246480"/>
            <a:ext cx="1080" cy="2485440"/>
          </a:xfrm>
          <a:prstGeom prst="straightConnector1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sp>
        <p:nvSpPr>
          <p:cNvPr id="168" name="Textfeld 7"/>
          <p:cNvSpPr/>
          <p:nvPr/>
        </p:nvSpPr>
        <p:spPr>
          <a:xfrm>
            <a:off x="7326000" y="5662440"/>
            <a:ext cx="1324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Merkmal 2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feld 8"/>
          <p:cNvSpPr/>
          <p:nvPr/>
        </p:nvSpPr>
        <p:spPr>
          <a:xfrm>
            <a:off x="3017520" y="2988000"/>
            <a:ext cx="1324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Merkmal 1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70" name="Gerade Verbindung mit Pfeil 28"/>
          <p:cNvCxnSpPr>
            <a:endCxn id="171" idx="2"/>
          </p:cNvCxnSpPr>
          <p:nvPr/>
        </p:nvCxnSpPr>
        <p:spPr>
          <a:xfrm flipV="1">
            <a:off x="4293720" y="3083760"/>
            <a:ext cx="1281240" cy="24958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172" name="Gerade Verbindung mit Pfeil 45"/>
          <p:cNvCxnSpPr>
            <a:endCxn id="173" idx="2"/>
          </p:cNvCxnSpPr>
          <p:nvPr/>
        </p:nvCxnSpPr>
        <p:spPr>
          <a:xfrm flipV="1">
            <a:off x="4293720" y="3341880"/>
            <a:ext cx="1631160" cy="223776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sp>
        <p:nvSpPr>
          <p:cNvPr id="174" name="Textfeld 57"/>
          <p:cNvSpPr/>
          <p:nvPr/>
        </p:nvSpPr>
        <p:spPr>
          <a:xfrm>
            <a:off x="7082280" y="4536360"/>
            <a:ext cx="848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Palme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feld 58"/>
          <p:cNvSpPr/>
          <p:nvPr/>
        </p:nvSpPr>
        <p:spPr>
          <a:xfrm>
            <a:off x="7699320" y="4408920"/>
            <a:ext cx="812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Baum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Textfeld 59"/>
          <p:cNvSpPr/>
          <p:nvPr/>
        </p:nvSpPr>
        <p:spPr>
          <a:xfrm>
            <a:off x="7459560" y="4804920"/>
            <a:ext cx="964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Pflanze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feld 60"/>
          <p:cNvSpPr/>
          <p:nvPr/>
        </p:nvSpPr>
        <p:spPr>
          <a:xfrm>
            <a:off x="5153400" y="2719800"/>
            <a:ext cx="8427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Fabrik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feld 61"/>
          <p:cNvSpPr/>
          <p:nvPr/>
        </p:nvSpPr>
        <p:spPr>
          <a:xfrm>
            <a:off x="5560560" y="2977920"/>
            <a:ext cx="728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Haus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77" name="Gerade Verbindung mit Pfeil 66"/>
          <p:cNvCxnSpPr>
            <a:endCxn id="174" idx="1"/>
          </p:cNvCxnSpPr>
          <p:nvPr/>
        </p:nvCxnSpPr>
        <p:spPr>
          <a:xfrm flipV="1">
            <a:off x="4293720" y="4718160"/>
            <a:ext cx="2788920" cy="8614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178" name="Gerade Verbindung mit Pfeil 69"/>
          <p:cNvCxnSpPr>
            <a:endCxn id="176" idx="1"/>
          </p:cNvCxnSpPr>
          <p:nvPr/>
        </p:nvCxnSpPr>
        <p:spPr>
          <a:xfrm flipV="1">
            <a:off x="4293720" y="4986720"/>
            <a:ext cx="3166200" cy="59292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  <p:cxnSp>
        <p:nvCxnSpPr>
          <p:cNvPr id="179" name="Gerade Verbindung mit Pfeil 72"/>
          <p:cNvCxnSpPr>
            <a:endCxn id="175" idx="1"/>
          </p:cNvCxnSpPr>
          <p:nvPr/>
        </p:nvCxnSpPr>
        <p:spPr>
          <a:xfrm flipV="1">
            <a:off x="4293720" y="4590720"/>
            <a:ext cx="3405960" cy="98892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4400" b="0" strike="noStrike" spc="-1">
                <a:solidFill>
                  <a:schemeClr val="dk1"/>
                </a:solidFill>
                <a:latin typeface="Aptos Display"/>
              </a:rPr>
              <a:t>NLP - Vorarbeit</a:t>
            </a:r>
            <a:endParaRPr lang="de-DE" sz="440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81" name="Gerade Verbindung mit Pfeil 4"/>
          <p:cNvCxnSpPr/>
          <p:nvPr/>
        </p:nvCxnSpPr>
        <p:spPr>
          <a:xfrm>
            <a:off x="4141080" y="5578560"/>
            <a:ext cx="3910320" cy="1080"/>
          </a:xfrm>
          <a:prstGeom prst="straightConnector1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cxnSp>
        <p:nvCxnSpPr>
          <p:cNvPr id="182" name="Gerade Verbindung mit Pfeil 5"/>
          <p:cNvCxnSpPr/>
          <p:nvPr/>
        </p:nvCxnSpPr>
        <p:spPr>
          <a:xfrm flipV="1">
            <a:off x="4293720" y="3246480"/>
            <a:ext cx="1080" cy="2485440"/>
          </a:xfrm>
          <a:prstGeom prst="straightConnector1">
            <a:avLst/>
          </a:prstGeom>
          <a:ln w="0">
            <a:solidFill>
              <a:srgbClr val="000000"/>
            </a:solidFill>
            <a:tailEnd type="triangle" w="med" len="med"/>
          </a:ln>
        </p:spPr>
      </p:cxnSp>
      <p:sp>
        <p:nvSpPr>
          <p:cNvPr id="183" name="Textfeld 7"/>
          <p:cNvSpPr/>
          <p:nvPr/>
        </p:nvSpPr>
        <p:spPr>
          <a:xfrm>
            <a:off x="7326000" y="5662440"/>
            <a:ext cx="1324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Merkmal 2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Textfeld 8"/>
          <p:cNvSpPr/>
          <p:nvPr/>
        </p:nvSpPr>
        <p:spPr>
          <a:xfrm>
            <a:off x="3017520" y="2988000"/>
            <a:ext cx="1324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Merkmal 1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5" name="Grafik 24" descr="Fabrik Silhouette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5423760" y="2676240"/>
            <a:ext cx="449280" cy="449280"/>
          </a:xfrm>
          <a:prstGeom prst="rect">
            <a:avLst/>
          </a:prstGeom>
          <a:ln w="0">
            <a:noFill/>
          </a:ln>
        </p:spPr>
      </p:pic>
      <p:pic>
        <p:nvPicPr>
          <p:cNvPr id="186" name="Grafik 26" descr="Zu verkaufen Silhouette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5726520" y="295308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187" name="Grafik 38" descr="Palme Silhouette"/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>
          <a:xfrm>
            <a:off x="7373880" y="4553280"/>
            <a:ext cx="449280" cy="449280"/>
          </a:xfrm>
          <a:prstGeom prst="rect">
            <a:avLst/>
          </a:prstGeom>
          <a:ln w="0">
            <a:noFill/>
          </a:ln>
        </p:spPr>
      </p:pic>
      <p:pic>
        <p:nvPicPr>
          <p:cNvPr id="188" name="Grafik 42" descr="Blume Silhouette"/>
          <p:cNvPicPr/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/>
        </p:blipFill>
        <p:spPr>
          <a:xfrm>
            <a:off x="7719120" y="4808520"/>
            <a:ext cx="377280" cy="377280"/>
          </a:xfrm>
          <a:prstGeom prst="rect">
            <a:avLst/>
          </a:prstGeom>
          <a:ln w="0">
            <a:noFill/>
          </a:ln>
        </p:spPr>
      </p:pic>
      <p:pic>
        <p:nvPicPr>
          <p:cNvPr id="189" name="Grafik 44" descr="Laubbaum Silhouette"/>
          <p:cNvPicPr/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/>
        </p:blipFill>
        <p:spPr>
          <a:xfrm>
            <a:off x="7864560" y="4387680"/>
            <a:ext cx="465120" cy="465120"/>
          </a:xfrm>
          <a:prstGeom prst="rect">
            <a:avLst/>
          </a:prstGeom>
          <a:ln w="0">
            <a:noFill/>
          </a:ln>
        </p:spPr>
      </p:pic>
      <p:sp>
        <p:nvSpPr>
          <p:cNvPr id="190" name="Textfeld 2"/>
          <p:cNvSpPr/>
          <p:nvPr/>
        </p:nvSpPr>
        <p:spPr>
          <a:xfrm>
            <a:off x="6396120" y="3708360"/>
            <a:ext cx="7207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800" b="0" strike="noStrike" spc="-1">
                <a:solidFill>
                  <a:schemeClr val="dk1"/>
                </a:solidFill>
                <a:latin typeface="Aptos"/>
              </a:rPr>
              <a:t>Bank</a:t>
            </a: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91" name="Gerade Verbindung mit Pfeil 3"/>
          <p:cNvCxnSpPr>
            <a:endCxn id="190" idx="1"/>
          </p:cNvCxnSpPr>
          <p:nvPr/>
        </p:nvCxnSpPr>
        <p:spPr>
          <a:xfrm flipV="1">
            <a:off x="4293720" y="3890160"/>
            <a:ext cx="2102760" cy="1689480"/>
          </a:xfrm>
          <a:prstGeom prst="straightConnector1">
            <a:avLst/>
          </a:prstGeom>
          <a:ln w="0">
            <a:solidFill>
              <a:srgbClr val="156082"/>
            </a:solidFill>
            <a:tailEnd type="triangle" w="med" len="med"/>
          </a:ln>
        </p:spPr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</a:majorFont>
      <a:minorFont>
        <a:latin typeface="Aptos" panose="021100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2222</Words>
  <Application>Microsoft Macintosh PowerPoint</Application>
  <PresentationFormat>Breitbild</PresentationFormat>
  <Paragraphs>969</Paragraphs>
  <Slides>51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22</vt:i4>
      </vt:variant>
      <vt:variant>
        <vt:lpstr>Folientitel</vt:lpstr>
      </vt:variant>
      <vt:variant>
        <vt:i4>51</vt:i4>
      </vt:variant>
    </vt:vector>
  </HeadingPairs>
  <TitlesOfParts>
    <vt:vector size="83" baseType="lpstr">
      <vt:lpstr>Aptos</vt:lpstr>
      <vt:lpstr>Aptos Display</vt:lpstr>
      <vt:lpstr>Arial</vt:lpstr>
      <vt:lpstr>Calibri</vt:lpstr>
      <vt:lpstr>Cambria Math</vt:lpstr>
      <vt:lpstr>Lucida Grande</vt:lpstr>
      <vt:lpstr>OpenSymbol</vt:lpstr>
      <vt:lpstr>Söhne</vt:lpstr>
      <vt:lpstr>Symbol</vt:lpstr>
      <vt:lpstr>Wingdings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1_Office Theme</vt:lpstr>
      <vt:lpstr>1_Office Theme</vt:lpstr>
      <vt:lpstr>1_Office Theme</vt:lpstr>
      <vt:lpstr>1_Office Theme</vt:lpstr>
      <vt:lpstr>1_Office Theme</vt:lpstr>
      <vt:lpstr>1_Office Theme</vt:lpstr>
      <vt:lpstr>1_Office Theme</vt:lpstr>
      <vt:lpstr>1_Office Theme</vt:lpstr>
      <vt:lpstr>1_Office Theme</vt:lpstr>
      <vt:lpstr>1_Office Theme</vt:lpstr>
      <vt:lpstr>1_Office Theme</vt:lpstr>
      <vt:lpstr>Self-Attention und Transformerarchitekturen</vt:lpstr>
      <vt:lpstr>Agenda</vt:lpstr>
      <vt:lpstr>Motivation und Herkunft</vt:lpstr>
      <vt:lpstr>Motivation &amp; Herkunft</vt:lpstr>
      <vt:lpstr>NLP - Vorarbeit</vt:lpstr>
      <vt:lpstr>NLP – Vorarbeit - Tokenisierung</vt:lpstr>
      <vt:lpstr>NLP - Vorarbeit</vt:lpstr>
      <vt:lpstr>NLP - Vorarbeit</vt:lpstr>
      <vt:lpstr>NLP - Vorarbeit</vt:lpstr>
      <vt:lpstr>NLP - Vorarbeit</vt:lpstr>
      <vt:lpstr>Self-Attention Konzept</vt:lpstr>
      <vt:lpstr>Self-Attention - Konzept</vt:lpstr>
      <vt:lpstr>Self-Attention - Konzept</vt:lpstr>
      <vt:lpstr>Self-Attention - Konzept</vt:lpstr>
      <vt:lpstr>Self-Attention - Konzept</vt:lpstr>
      <vt:lpstr>Self-Attention - Konzept</vt:lpstr>
      <vt:lpstr>NLP - Vorarbeit</vt:lpstr>
      <vt:lpstr>NLP - Vorarbeit</vt:lpstr>
      <vt:lpstr>Self-Attention- Deep Dive</vt:lpstr>
      <vt:lpstr>Self-Attention – Deep Dive</vt:lpstr>
      <vt:lpstr>Self-Attention – Deep Dive</vt:lpstr>
      <vt:lpstr>Self-Attention – Deep Dive</vt:lpstr>
      <vt:lpstr>Self-Attention – Deep Dive</vt:lpstr>
      <vt:lpstr>Self-Attention – Deep Dive</vt:lpstr>
      <vt:lpstr>Self-Attention – Deep Dive</vt:lpstr>
      <vt:lpstr>Self-Attention – Deep Dive</vt:lpstr>
      <vt:lpstr>Self-Attention – Deep Dive</vt:lpstr>
      <vt:lpstr>Self-Attention – Deep Dive</vt:lpstr>
      <vt:lpstr>Self-Attention – Deep Dive</vt:lpstr>
      <vt:lpstr>Self-Attention – Deep Dive</vt:lpstr>
      <vt:lpstr>Einschub – Masked Self-Attention </vt:lpstr>
      <vt:lpstr>Masked-Self-Attention</vt:lpstr>
      <vt:lpstr>Self-Attention – Masking</vt:lpstr>
      <vt:lpstr>Self-Attention – Masking</vt:lpstr>
      <vt:lpstr>Self-Attention – Masking</vt:lpstr>
      <vt:lpstr>Fortsetzung: Self-Attention </vt:lpstr>
      <vt:lpstr>Self-Attention – Deep Dive</vt:lpstr>
      <vt:lpstr>Self-Attention – Deep Dive</vt:lpstr>
      <vt:lpstr>Self-Attention – Deep Dive</vt:lpstr>
      <vt:lpstr>Self-Attention – Deep Dive</vt:lpstr>
      <vt:lpstr>Multihead Self-Attention</vt:lpstr>
      <vt:lpstr>Multihead-Self-Attention</vt:lpstr>
      <vt:lpstr>Multihead-Self-Attention</vt:lpstr>
      <vt:lpstr>Transformer</vt:lpstr>
      <vt:lpstr>Multihead-Self-Attention</vt:lpstr>
      <vt:lpstr>Transoformer – Encoder Block</vt:lpstr>
      <vt:lpstr>Transformer – Encoder Modelle</vt:lpstr>
      <vt:lpstr>Transformer – Decoder Modelle</vt:lpstr>
      <vt:lpstr>Transformer</vt:lpstr>
      <vt:lpstr>Vision Transformer </vt:lpstr>
      <vt:lpstr>Weitere Quellen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Self-Attention Mechanismus und Transformer</dc:title>
  <dc:subject/>
  <dc:creator>Michel Kruse</dc:creator>
  <dc:description/>
  <cp:lastModifiedBy>Microsoft Office User</cp:lastModifiedBy>
  <cp:revision>31</cp:revision>
  <dcterms:created xsi:type="dcterms:W3CDTF">2024-03-20T12:20:31Z</dcterms:created>
  <dcterms:modified xsi:type="dcterms:W3CDTF">2024-06-18T13:17:40Z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Breitbild</vt:lpwstr>
  </property>
  <property fmtid="{D5CDD505-2E9C-101B-9397-08002B2CF9AE}" pid="4" name="Slides">
    <vt:i4>51</vt:i4>
  </property>
</Properties>
</file>