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63AF-1BEA-4182-87BD-AE6CC993D7E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2F020AC-DDA5-43B2-ACEB-C0422889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63AF-1BEA-4182-87BD-AE6CC993D7E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20AC-DDA5-43B2-ACEB-C0422889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1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63AF-1BEA-4182-87BD-AE6CC993D7E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20AC-DDA5-43B2-ACEB-C0422889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63AF-1BEA-4182-87BD-AE6CC993D7E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20AC-DDA5-43B2-ACEB-C0422889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3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7AC63AF-1BEA-4182-87BD-AE6CC993D7E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2F020AC-DDA5-43B2-ACEB-C0422889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0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63AF-1BEA-4182-87BD-AE6CC993D7E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20AC-DDA5-43B2-ACEB-C0422889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63AF-1BEA-4182-87BD-AE6CC993D7E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20AC-DDA5-43B2-ACEB-C0422889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63AF-1BEA-4182-87BD-AE6CC993D7E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20AC-DDA5-43B2-ACEB-C0422889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8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63AF-1BEA-4182-87BD-AE6CC993D7E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20AC-DDA5-43B2-ACEB-C0422889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4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63AF-1BEA-4182-87BD-AE6CC993D7E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20AC-DDA5-43B2-ACEB-C0422889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6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63AF-1BEA-4182-87BD-AE6CC993D7E9}" type="datetimeFigureOut">
              <a:rPr lang="en-US" smtClean="0"/>
              <a:t>11/21/2016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20AC-DDA5-43B2-ACEB-C0422889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3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7AC63AF-1BEA-4182-87BD-AE6CC993D7E9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2F020AC-DDA5-43B2-ACEB-C0422889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5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Dicky Desta </a:t>
            </a:r>
            <a:r>
              <a:rPr lang="en-US" dirty="0" err="1" smtClean="0"/>
              <a:t>Satria</a:t>
            </a:r>
            <a:endParaRPr lang="en-US" dirty="0" smtClean="0"/>
          </a:p>
          <a:p>
            <a:r>
              <a:rPr lang="en-US" dirty="0" smtClean="0"/>
              <a:t>Melina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Hidayati</a:t>
            </a:r>
            <a:endParaRPr lang="en-US" dirty="0" smtClean="0"/>
          </a:p>
          <a:p>
            <a:r>
              <a:rPr lang="en-US" dirty="0" smtClean="0"/>
              <a:t>Rafi Sani </a:t>
            </a:r>
            <a:r>
              <a:rPr lang="en-US" dirty="0" err="1" smtClean="0"/>
              <a:t>Ihsani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236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673100"/>
            <a:ext cx="10058400" cy="5499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(4 </a:t>
            </a:r>
            <a:r>
              <a:rPr lang="en-US" dirty="0" err="1"/>
              <a:t>dan</a:t>
            </a:r>
            <a:r>
              <a:rPr lang="en-US" dirty="0"/>
              <a:t> 5)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lain yang </a:t>
            </a:r>
            <a:r>
              <a:rPr lang="en-US" dirty="0" err="1"/>
              <a:t>tersisa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(13) </a:t>
            </a:r>
            <a:r>
              <a:rPr lang="en-US" dirty="0" err="1"/>
              <a:t>dan</a:t>
            </a:r>
            <a:r>
              <a:rPr lang="en-US" dirty="0"/>
              <a:t> 2.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</a:t>
            </a:r>
            <a:r>
              <a:rPr lang="en-US" sz="1400" dirty="0" smtClean="0"/>
              <a:t>(</a:t>
            </a:r>
            <a:r>
              <a:rPr lang="en-US" sz="1050" dirty="0" smtClean="0"/>
              <a:t>45</a:t>
            </a:r>
            <a:r>
              <a:rPr lang="en-US" sz="1400" dirty="0" smtClean="0"/>
              <a:t>)(</a:t>
            </a:r>
            <a:r>
              <a:rPr lang="en-US" sz="1050" dirty="0"/>
              <a:t>13</a:t>
            </a:r>
            <a:r>
              <a:rPr lang="en-US" sz="1400" dirty="0" smtClean="0"/>
              <a:t>)</a:t>
            </a:r>
            <a:r>
              <a:rPr lang="en-US" sz="1050" dirty="0" smtClean="0"/>
              <a:t>  </a:t>
            </a:r>
            <a:r>
              <a:rPr lang="en-US" dirty="0"/>
              <a:t>= </a:t>
            </a:r>
            <a:r>
              <a:rPr lang="en-US" dirty="0" smtClean="0"/>
              <a:t>min{d</a:t>
            </a:r>
            <a:r>
              <a:rPr lang="en-US" sz="1050" dirty="0" smtClean="0"/>
              <a:t>41 </a:t>
            </a:r>
            <a:r>
              <a:rPr lang="en-US" dirty="0"/>
              <a:t>, </a:t>
            </a:r>
            <a:r>
              <a:rPr lang="en-US" dirty="0" smtClean="0"/>
              <a:t>d</a:t>
            </a:r>
            <a:r>
              <a:rPr lang="en-US" sz="1050" dirty="0" smtClean="0"/>
              <a:t>43 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d</a:t>
            </a:r>
            <a:r>
              <a:rPr lang="en-US" sz="1050" dirty="0" smtClean="0"/>
              <a:t>51 </a:t>
            </a:r>
            <a:r>
              <a:rPr lang="en-US" dirty="0"/>
              <a:t>, </a:t>
            </a:r>
            <a:r>
              <a:rPr lang="en-US" dirty="0" smtClean="0"/>
              <a:t>d</a:t>
            </a:r>
            <a:r>
              <a:rPr lang="en-US" sz="1050" dirty="0" smtClean="0"/>
              <a:t>53</a:t>
            </a:r>
            <a:r>
              <a:rPr lang="en-US" dirty="0" smtClean="0"/>
              <a:t>} </a:t>
            </a:r>
            <a:r>
              <a:rPr lang="en-US" dirty="0"/>
              <a:t>= </a:t>
            </a:r>
            <a:r>
              <a:rPr lang="en-US" dirty="0" smtClean="0"/>
              <a:t>min{5,4, 7, 6} </a:t>
            </a:r>
            <a:r>
              <a:rPr lang="en-US" dirty="0"/>
              <a:t>= </a:t>
            </a:r>
            <a:r>
              <a:rPr lang="en-US" dirty="0" smtClean="0"/>
              <a:t>4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d</a:t>
            </a:r>
            <a:r>
              <a:rPr lang="en-US" sz="1400" dirty="0" smtClean="0"/>
              <a:t>(</a:t>
            </a:r>
            <a:r>
              <a:rPr lang="en-US" sz="1050" dirty="0" smtClean="0"/>
              <a:t>13</a:t>
            </a:r>
            <a:r>
              <a:rPr lang="en-US" sz="1400" dirty="0" smtClean="0"/>
              <a:t>)</a:t>
            </a:r>
            <a:r>
              <a:rPr lang="en-US" sz="1050" dirty="0" smtClean="0"/>
              <a:t>2  </a:t>
            </a:r>
            <a:r>
              <a:rPr lang="en-US" dirty="0"/>
              <a:t>= </a:t>
            </a:r>
            <a:r>
              <a:rPr lang="en-US" dirty="0" smtClean="0"/>
              <a:t>min{d</a:t>
            </a:r>
            <a:r>
              <a:rPr lang="en-US" sz="1050" dirty="0" smtClean="0"/>
              <a:t>42 </a:t>
            </a:r>
            <a:r>
              <a:rPr lang="en-US" dirty="0"/>
              <a:t>, </a:t>
            </a:r>
            <a:r>
              <a:rPr lang="en-US" dirty="0" smtClean="0"/>
              <a:t>d</a:t>
            </a:r>
            <a:r>
              <a:rPr lang="en-US" sz="1050" dirty="0" smtClean="0"/>
              <a:t>52</a:t>
            </a:r>
            <a:r>
              <a:rPr lang="en-US" dirty="0" smtClean="0"/>
              <a:t>} </a:t>
            </a:r>
            <a:r>
              <a:rPr lang="en-US" dirty="0"/>
              <a:t>= </a:t>
            </a:r>
            <a:r>
              <a:rPr lang="en-US" dirty="0" smtClean="0"/>
              <a:t>min{4,4</a:t>
            </a:r>
            <a:r>
              <a:rPr lang="en-US" dirty="0"/>
              <a:t>} = </a:t>
            </a:r>
            <a:r>
              <a:rPr lang="en-US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yang </a:t>
            </a:r>
            <a:r>
              <a:rPr lang="en-US" dirty="0" err="1"/>
              <a:t>bersesuaian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4 </a:t>
            </a:r>
            <a:r>
              <a:rPr lang="en-US" dirty="0" err="1"/>
              <a:t>dan</a:t>
            </a:r>
            <a:r>
              <a:rPr lang="en-US" dirty="0"/>
              <a:t> 5,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(45)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026723"/>
              </p:ext>
            </p:extLst>
          </p:nvPr>
        </p:nvGraphicFramePr>
        <p:xfrm>
          <a:off x="1820090" y="4321716"/>
          <a:ext cx="3288090" cy="124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18"/>
                <a:gridCol w="657618"/>
                <a:gridCol w="657618"/>
                <a:gridCol w="657618"/>
                <a:gridCol w="6576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Dman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(13)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(13)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20847"/>
              </p:ext>
            </p:extLst>
          </p:nvPr>
        </p:nvGraphicFramePr>
        <p:xfrm>
          <a:off x="6811190" y="4454579"/>
          <a:ext cx="2630472" cy="996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18"/>
                <a:gridCol w="657618"/>
                <a:gridCol w="657618"/>
                <a:gridCol w="6576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Dman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(45)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(13)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(45)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(13)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5803900" y="4965700"/>
            <a:ext cx="71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800600" y="4038600"/>
            <a:ext cx="0" cy="1854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676400" y="5448300"/>
            <a:ext cx="3657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41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711200"/>
            <a:ext cx="10058400" cy="5461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yang </a:t>
            </a:r>
            <a:r>
              <a:rPr lang="en-US" dirty="0" err="1"/>
              <a:t>terkecil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/>
              <a:t>min(</a:t>
            </a:r>
            <a:r>
              <a:rPr lang="en-US" dirty="0" err="1"/>
              <a:t>D</a:t>
            </a:r>
            <a:r>
              <a:rPr lang="en-US" sz="1050" dirty="0" err="1"/>
              <a:t>man</a:t>
            </a:r>
            <a:r>
              <a:rPr lang="en-US" dirty="0"/>
              <a:t>) = </a:t>
            </a:r>
            <a:r>
              <a:rPr lang="en-US" dirty="0" smtClean="0"/>
              <a:t>min(d</a:t>
            </a:r>
            <a:r>
              <a:rPr lang="en-US" sz="1400" dirty="0" smtClean="0"/>
              <a:t>(</a:t>
            </a:r>
            <a:r>
              <a:rPr lang="en-US" sz="1050" dirty="0" smtClean="0"/>
              <a:t>13</a:t>
            </a:r>
            <a:r>
              <a:rPr lang="en-US" sz="1400" dirty="0" smtClean="0"/>
              <a:t>)</a:t>
            </a:r>
            <a:r>
              <a:rPr lang="en-US" sz="105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3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terpilih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(13) </a:t>
            </a:r>
            <a:r>
              <a:rPr lang="en-US" dirty="0" err="1"/>
              <a:t>dan</a:t>
            </a:r>
            <a:r>
              <a:rPr lang="en-US" dirty="0"/>
              <a:t> 2,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digabungkan</a:t>
            </a:r>
            <a:r>
              <a:rPr lang="en-US" dirty="0"/>
              <a:t>. (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pengelompokan</a:t>
            </a:r>
            <a:r>
              <a:rPr lang="en-US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((13) </a:t>
            </a:r>
            <a:r>
              <a:rPr lang="en-US" dirty="0" err="1"/>
              <a:t>dan</a:t>
            </a:r>
            <a:r>
              <a:rPr lang="en-US" dirty="0"/>
              <a:t> 2)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lain yang </a:t>
            </a:r>
            <a:r>
              <a:rPr lang="en-US" dirty="0" err="1"/>
              <a:t>tersisa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(45</a:t>
            </a:r>
            <a:r>
              <a:rPr lang="en-US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d</a:t>
            </a:r>
            <a:r>
              <a:rPr lang="en-US" sz="1400" dirty="0" smtClean="0"/>
              <a:t>(</a:t>
            </a:r>
            <a:r>
              <a:rPr lang="en-US" sz="1050" dirty="0" smtClean="0"/>
              <a:t>132</a:t>
            </a:r>
            <a:r>
              <a:rPr lang="en-US" sz="1400" dirty="0" smtClean="0"/>
              <a:t>)(</a:t>
            </a:r>
            <a:r>
              <a:rPr lang="en-US" sz="1050" dirty="0" smtClean="0"/>
              <a:t>45</a:t>
            </a:r>
            <a:r>
              <a:rPr lang="en-US" sz="1400" dirty="0" smtClean="0"/>
              <a:t>)</a:t>
            </a:r>
            <a:r>
              <a:rPr lang="en-US" sz="1050" dirty="0" smtClean="0"/>
              <a:t>  </a:t>
            </a:r>
            <a:r>
              <a:rPr lang="en-US" dirty="0"/>
              <a:t>= </a:t>
            </a:r>
            <a:r>
              <a:rPr lang="en-US" dirty="0" smtClean="0"/>
              <a:t>min{d</a:t>
            </a:r>
            <a:r>
              <a:rPr lang="en-US" sz="1050" dirty="0" smtClean="0"/>
              <a:t>14 </a:t>
            </a:r>
            <a:r>
              <a:rPr lang="en-US" dirty="0"/>
              <a:t>, </a:t>
            </a:r>
            <a:r>
              <a:rPr lang="en-US" dirty="0" smtClean="0"/>
              <a:t>d</a:t>
            </a:r>
            <a:r>
              <a:rPr lang="en-US" sz="1050" dirty="0" smtClean="0"/>
              <a:t>15 </a:t>
            </a:r>
            <a:r>
              <a:rPr lang="en-US" dirty="0"/>
              <a:t>, </a:t>
            </a:r>
            <a:r>
              <a:rPr lang="en-US" dirty="0" smtClean="0"/>
              <a:t>d</a:t>
            </a:r>
            <a:r>
              <a:rPr lang="en-US" sz="1050" dirty="0" smtClean="0"/>
              <a:t>34 </a:t>
            </a:r>
            <a:r>
              <a:rPr lang="en-US" dirty="0"/>
              <a:t>, </a:t>
            </a:r>
            <a:r>
              <a:rPr lang="en-US" dirty="0" smtClean="0"/>
              <a:t>d</a:t>
            </a:r>
            <a:r>
              <a:rPr lang="en-US" sz="1050" dirty="0" smtClean="0"/>
              <a:t>35</a:t>
            </a:r>
            <a:r>
              <a:rPr lang="en-US" dirty="0"/>
              <a:t> , </a:t>
            </a:r>
            <a:r>
              <a:rPr lang="en-US" dirty="0" smtClean="0"/>
              <a:t>d</a:t>
            </a:r>
            <a:r>
              <a:rPr lang="en-US" sz="1050" dirty="0" smtClean="0"/>
              <a:t>24 </a:t>
            </a:r>
            <a:r>
              <a:rPr lang="en-US" dirty="0"/>
              <a:t>, </a:t>
            </a:r>
            <a:r>
              <a:rPr lang="en-US" dirty="0" smtClean="0"/>
              <a:t>d</a:t>
            </a:r>
            <a:r>
              <a:rPr lang="en-US" sz="1050" dirty="0" smtClean="0"/>
              <a:t>25</a:t>
            </a:r>
            <a:r>
              <a:rPr lang="en-US" dirty="0" smtClean="0"/>
              <a:t>} </a:t>
            </a:r>
            <a:r>
              <a:rPr lang="en-US" dirty="0"/>
              <a:t>= </a:t>
            </a:r>
            <a:r>
              <a:rPr lang="en-US" dirty="0" smtClean="0"/>
              <a:t>min{5,7,4,6,4,4} </a:t>
            </a:r>
            <a:r>
              <a:rPr lang="en-US" dirty="0"/>
              <a:t>= 4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49448"/>
              </p:ext>
            </p:extLst>
          </p:nvPr>
        </p:nvGraphicFramePr>
        <p:xfrm>
          <a:off x="1883590" y="4848279"/>
          <a:ext cx="2630472" cy="996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18"/>
                <a:gridCol w="657618"/>
                <a:gridCol w="657618"/>
                <a:gridCol w="6576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Dman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(45)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(13)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(45)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(13)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55480"/>
              </p:ext>
            </p:extLst>
          </p:nvPr>
        </p:nvGraphicFramePr>
        <p:xfrm>
          <a:off x="6201590" y="4962579"/>
          <a:ext cx="1972854" cy="746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18"/>
                <a:gridCol w="657618"/>
                <a:gridCol w="6576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Dman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(45)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(13)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(45)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(13)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5245100" y="5384800"/>
            <a:ext cx="71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03700" y="4648200"/>
            <a:ext cx="0" cy="1320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663700" y="5727700"/>
            <a:ext cx="3073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785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609600"/>
            <a:ext cx="10058400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(132) </a:t>
            </a:r>
            <a:r>
              <a:rPr lang="en-US" dirty="0" err="1"/>
              <a:t>dan</a:t>
            </a:r>
            <a:r>
              <a:rPr lang="en-US" dirty="0"/>
              <a:t> (45) </a:t>
            </a:r>
            <a:r>
              <a:rPr lang="en-US" dirty="0" err="1"/>
              <a:t>digabung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lima data,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(13245)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4.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32022"/>
              </p:ext>
            </p:extLst>
          </p:nvPr>
        </p:nvGraphicFramePr>
        <p:xfrm>
          <a:off x="1137338" y="2048416"/>
          <a:ext cx="3945708" cy="149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18"/>
                <a:gridCol w="657618"/>
                <a:gridCol w="657618"/>
                <a:gridCol w="657618"/>
                <a:gridCol w="657618"/>
                <a:gridCol w="6576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Dman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470148" y="1676400"/>
            <a:ext cx="0" cy="2463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1069848" y="2908300"/>
            <a:ext cx="4191000" cy="12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32648"/>
              </p:ext>
            </p:extLst>
          </p:nvPr>
        </p:nvGraphicFramePr>
        <p:xfrm>
          <a:off x="6658790" y="2150016"/>
          <a:ext cx="3288090" cy="124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18"/>
                <a:gridCol w="657618"/>
                <a:gridCol w="657618"/>
                <a:gridCol w="657618"/>
                <a:gridCol w="6576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Dman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(13)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(13)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9639300" y="1866900"/>
            <a:ext cx="0" cy="1854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515100" y="3276600"/>
            <a:ext cx="3657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1265"/>
              </p:ext>
            </p:extLst>
          </p:nvPr>
        </p:nvGraphicFramePr>
        <p:xfrm>
          <a:off x="1883590" y="4848279"/>
          <a:ext cx="2630472" cy="996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18"/>
                <a:gridCol w="657618"/>
                <a:gridCol w="657618"/>
                <a:gridCol w="6576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Dman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(45)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(13)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(45)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(13)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4203700" y="4648200"/>
            <a:ext cx="0" cy="1320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63700" y="5727700"/>
            <a:ext cx="3073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278857"/>
              </p:ext>
            </p:extLst>
          </p:nvPr>
        </p:nvGraphicFramePr>
        <p:xfrm>
          <a:off x="7242990" y="4848279"/>
          <a:ext cx="1972854" cy="746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18"/>
                <a:gridCol w="657618"/>
                <a:gridCol w="6576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Dman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(45)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(13)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(45)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(13)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715000" y="2908300"/>
            <a:ext cx="71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60848" y="5308600"/>
            <a:ext cx="13335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40300" y="3556000"/>
            <a:ext cx="1654049" cy="1092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852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i="1" dirty="0" smtClean="0"/>
              <a:t>Hierarchical Clustering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yang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hirarki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data.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pengelompokannya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Agglomerative (Bottom-Up)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Devisive</a:t>
            </a:r>
            <a:r>
              <a:rPr lang="en-US" dirty="0" smtClean="0"/>
              <a:t> (Top-Down). </a:t>
            </a:r>
            <a:r>
              <a:rPr lang="en-US" dirty="0" err="1" smtClean="0"/>
              <a:t>Tapi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bahas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Agglomerative.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48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Agglomerative 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Matrik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data.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Ulangi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3 </a:t>
            </a:r>
            <a:r>
              <a:rPr lang="en-US" dirty="0" err="1" smtClean="0"/>
              <a:t>dan</a:t>
            </a:r>
            <a:r>
              <a:rPr lang="en-US" dirty="0" smtClean="0"/>
              <a:t> 4 </a:t>
            </a:r>
            <a:r>
              <a:rPr lang="en-US" dirty="0" err="1" smtClean="0"/>
              <a:t>higga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yang </a:t>
            </a:r>
            <a:r>
              <a:rPr lang="en-US" dirty="0" err="1" smtClean="0"/>
              <a:t>tersisa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Gabungkan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parameter </a:t>
            </a:r>
            <a:r>
              <a:rPr lang="en-US" dirty="0" err="1" smtClean="0"/>
              <a:t>kedekatan</a:t>
            </a:r>
            <a:r>
              <a:rPr lang="en-US" dirty="0" smtClean="0"/>
              <a:t> yang </a:t>
            </a:r>
            <a:r>
              <a:rPr lang="en-US" dirty="0" err="1" smtClean="0"/>
              <a:t>ditentukan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Perbarui</a:t>
            </a:r>
            <a:r>
              <a:rPr lang="en-US" dirty="0" smtClean="0"/>
              <a:t> </a:t>
            </a:r>
            <a:r>
              <a:rPr lang="en-US" dirty="0" err="1" smtClean="0"/>
              <a:t>Matrik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kedekatan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yang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tersisa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Selesai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81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Matrik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,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Manhattan Distance 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Euclidian Distance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91" y="2632060"/>
            <a:ext cx="3887842" cy="907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91" y="4473209"/>
            <a:ext cx="4184209" cy="116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66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Pengelompokan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Hierarki</a:t>
            </a:r>
            <a:r>
              <a:rPr lang="en-US" dirty="0" smtClean="0"/>
              <a:t> </a:t>
            </a:r>
            <a:r>
              <a:rPr lang="en-US" dirty="0" err="1" smtClean="0"/>
              <a:t>Aglomeratif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Linkage (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Complete Linkage (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Terjauh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Average Linkage (</a:t>
            </a:r>
            <a:r>
              <a:rPr lang="en-US" dirty="0" err="1" smtClean="0"/>
              <a:t>Jarak</a:t>
            </a:r>
            <a:r>
              <a:rPr lang="en-US" dirty="0" smtClean="0"/>
              <a:t> Rata-Rata)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1" y="2586791"/>
            <a:ext cx="2974876" cy="434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1" y="4026281"/>
            <a:ext cx="2974876" cy="375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1" y="5407185"/>
            <a:ext cx="2806434" cy="44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Perhatikan</a:t>
            </a:r>
            <a:r>
              <a:rPr lang="en-US" dirty="0" smtClean="0"/>
              <a:t> data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Kelompokan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AHC Single Linkage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manhattan</a:t>
            </a:r>
            <a:r>
              <a:rPr lang="en-US" dirty="0" smtClean="0"/>
              <a:t>!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42941"/>
              </p:ext>
            </p:extLst>
          </p:nvPr>
        </p:nvGraphicFramePr>
        <p:xfrm>
          <a:off x="1358231" y="2632687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Fitur</a:t>
                      </a:r>
                      <a:r>
                        <a:rPr lang="en-US" dirty="0" smtClean="0"/>
                        <a:t>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Fitur</a:t>
                      </a:r>
                      <a:r>
                        <a:rPr lang="en-US" dirty="0" smtClean="0"/>
                        <a:t>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356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77894"/>
          </a:xfrm>
        </p:spPr>
        <p:txBody>
          <a:bodyPr>
            <a:normAutofit/>
          </a:bodyPr>
          <a:lstStyle/>
          <a:p>
            <a:r>
              <a:rPr lang="pt-BR" sz="2800" dirty="0"/>
              <a:t>Menghitung Jarak Pada Semua Pasangan dua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962526"/>
            <a:ext cx="10058400" cy="5260474"/>
          </a:xfrm>
        </p:spPr>
        <p:txBody>
          <a:bodyPr>
            <a:normAutofit/>
          </a:bodyPr>
          <a:lstStyle/>
          <a:p>
            <a:pPr marL="0" lvl="8" indent="0">
              <a:buNone/>
            </a:pPr>
            <a:endParaRPr lang="en-US" dirty="0" smtClean="0"/>
          </a:p>
          <a:p>
            <a:pPr marL="0" lvl="8" indent="0">
              <a:buNone/>
            </a:pPr>
            <a:endParaRPr lang="en-US" dirty="0"/>
          </a:p>
          <a:p>
            <a:pPr marL="0" lvl="8" indent="0">
              <a:buNone/>
            </a:pPr>
            <a:endParaRPr lang="en-US" dirty="0" smtClean="0"/>
          </a:p>
          <a:p>
            <a:pPr marL="0" lvl="8" indent="0">
              <a:buNone/>
            </a:pPr>
            <a:endParaRPr lang="en-US" dirty="0"/>
          </a:p>
          <a:p>
            <a:pPr marL="0" lvl="8" indent="0">
              <a:buNone/>
            </a:pPr>
            <a:endParaRPr lang="en-US" dirty="0" smtClean="0"/>
          </a:p>
          <a:p>
            <a:pPr marL="0" lvl="8" indent="0">
              <a:buNone/>
            </a:pPr>
            <a:endParaRPr lang="en-US" dirty="0" smtClean="0"/>
          </a:p>
          <a:p>
            <a:pPr marL="0" lvl="8" indent="0">
              <a:buNone/>
            </a:pPr>
            <a:r>
              <a:rPr lang="en-US" dirty="0" err="1" smtClean="0"/>
              <a:t>D</a:t>
            </a:r>
            <a:r>
              <a:rPr lang="en-US" sz="1000" dirty="0" err="1" smtClean="0"/>
              <a:t>man</a:t>
            </a:r>
            <a:r>
              <a:rPr lang="en-US" sz="1000" dirty="0" smtClean="0"/>
              <a:t> </a:t>
            </a:r>
            <a:r>
              <a:rPr lang="en-US" dirty="0"/>
              <a:t>( Data</a:t>
            </a:r>
            <a:r>
              <a:rPr lang="en-US" sz="1000" dirty="0"/>
              <a:t>1 </a:t>
            </a:r>
            <a:r>
              <a:rPr lang="en-US" dirty="0"/>
              <a:t>, Data</a:t>
            </a:r>
            <a:r>
              <a:rPr lang="en-US" sz="1000" dirty="0"/>
              <a:t>1</a:t>
            </a:r>
            <a:r>
              <a:rPr lang="en-US" dirty="0"/>
              <a:t>) = |1-1| + |1-1| = </a:t>
            </a:r>
            <a:r>
              <a:rPr lang="en-US" dirty="0" smtClean="0"/>
              <a:t>0		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: </a:t>
            </a:r>
            <a:endParaRPr lang="en-US" dirty="0"/>
          </a:p>
          <a:p>
            <a:pPr marL="0" lvl="8" indent="0">
              <a:buNone/>
            </a:pPr>
            <a:r>
              <a:rPr lang="en-US" dirty="0" err="1" smtClean="0"/>
              <a:t>D</a:t>
            </a:r>
            <a:r>
              <a:rPr lang="en-US" sz="1000" dirty="0" err="1" smtClean="0"/>
              <a:t>man</a:t>
            </a:r>
            <a:r>
              <a:rPr lang="en-US" sz="800" dirty="0" smtClean="0"/>
              <a:t> </a:t>
            </a:r>
            <a:r>
              <a:rPr lang="en-US" dirty="0"/>
              <a:t>( Data</a:t>
            </a:r>
            <a:r>
              <a:rPr lang="en-US" sz="1000" dirty="0"/>
              <a:t>1</a:t>
            </a:r>
            <a:r>
              <a:rPr lang="en-US" sz="800" dirty="0"/>
              <a:t> </a:t>
            </a:r>
            <a:r>
              <a:rPr lang="en-US" dirty="0"/>
              <a:t>, Data</a:t>
            </a:r>
            <a:r>
              <a:rPr lang="en-US" sz="1000" dirty="0"/>
              <a:t>2</a:t>
            </a:r>
            <a:r>
              <a:rPr lang="en-US" dirty="0"/>
              <a:t>) = |1-4| + |1-1| = </a:t>
            </a:r>
            <a:r>
              <a:rPr lang="en-US" dirty="0" smtClean="0"/>
              <a:t>3		</a:t>
            </a:r>
            <a:endParaRPr lang="en-US" dirty="0"/>
          </a:p>
          <a:p>
            <a:pPr marL="0" lvl="8" indent="0">
              <a:buNone/>
            </a:pPr>
            <a:r>
              <a:rPr lang="en-US" dirty="0" err="1" smtClean="0"/>
              <a:t>D</a:t>
            </a:r>
            <a:r>
              <a:rPr lang="en-US" sz="1000" dirty="0" err="1" smtClean="0"/>
              <a:t>man</a:t>
            </a:r>
            <a:r>
              <a:rPr lang="en-US" sz="600" dirty="0" smtClean="0"/>
              <a:t> </a:t>
            </a:r>
            <a:r>
              <a:rPr lang="en-US" dirty="0"/>
              <a:t>( Data</a:t>
            </a:r>
            <a:r>
              <a:rPr lang="en-US" sz="1000" dirty="0"/>
              <a:t>1</a:t>
            </a:r>
            <a:r>
              <a:rPr lang="en-US" sz="600" dirty="0"/>
              <a:t> </a:t>
            </a:r>
            <a:r>
              <a:rPr lang="en-US" dirty="0"/>
              <a:t>, Data</a:t>
            </a:r>
            <a:r>
              <a:rPr lang="en-US" sz="1000" dirty="0"/>
              <a:t>3</a:t>
            </a:r>
            <a:r>
              <a:rPr lang="en-US" dirty="0"/>
              <a:t>) = |1-1| + |1-2| </a:t>
            </a:r>
            <a:r>
              <a:rPr lang="en-US" dirty="0" smtClean="0"/>
              <a:t>= 1</a:t>
            </a:r>
          </a:p>
          <a:p>
            <a:pPr marL="0" lvl="8" indent="0">
              <a:buNone/>
            </a:pPr>
            <a:r>
              <a:rPr lang="en-US" dirty="0" err="1"/>
              <a:t>D</a:t>
            </a:r>
            <a:r>
              <a:rPr lang="en-US" sz="1000" dirty="0" err="1"/>
              <a:t>man</a:t>
            </a:r>
            <a:r>
              <a:rPr lang="en-US" sz="1000" dirty="0"/>
              <a:t> </a:t>
            </a:r>
            <a:r>
              <a:rPr lang="en-US" dirty="0"/>
              <a:t>( Data</a:t>
            </a:r>
            <a:r>
              <a:rPr lang="en-US" sz="1000" dirty="0"/>
              <a:t>1 </a:t>
            </a:r>
            <a:r>
              <a:rPr lang="en-US" dirty="0"/>
              <a:t>, </a:t>
            </a:r>
            <a:r>
              <a:rPr lang="en-US" dirty="0" smtClean="0"/>
              <a:t>Data</a:t>
            </a:r>
            <a:r>
              <a:rPr lang="en-US" sz="1000" dirty="0" smtClean="0"/>
              <a:t>4</a:t>
            </a:r>
            <a:r>
              <a:rPr lang="en-US" dirty="0" smtClean="0"/>
              <a:t>) </a:t>
            </a:r>
            <a:r>
              <a:rPr lang="en-US" dirty="0"/>
              <a:t>= |</a:t>
            </a:r>
            <a:r>
              <a:rPr lang="en-US" dirty="0" smtClean="0"/>
              <a:t>1-3| </a:t>
            </a:r>
            <a:r>
              <a:rPr lang="en-US" dirty="0"/>
              <a:t>+ |</a:t>
            </a:r>
            <a:r>
              <a:rPr lang="en-US" dirty="0" smtClean="0"/>
              <a:t>1-4| </a:t>
            </a:r>
            <a:r>
              <a:rPr lang="en-US" dirty="0"/>
              <a:t>= </a:t>
            </a:r>
            <a:r>
              <a:rPr lang="en-US" dirty="0" smtClean="0"/>
              <a:t>5</a:t>
            </a:r>
            <a:endParaRPr lang="en-US" dirty="0"/>
          </a:p>
          <a:p>
            <a:pPr marL="0" lvl="8" indent="0">
              <a:buNone/>
            </a:pPr>
            <a:r>
              <a:rPr lang="en-US" dirty="0" err="1"/>
              <a:t>D</a:t>
            </a:r>
            <a:r>
              <a:rPr lang="en-US" sz="1000" dirty="0" err="1"/>
              <a:t>man</a:t>
            </a:r>
            <a:r>
              <a:rPr lang="en-US" sz="800" dirty="0"/>
              <a:t> </a:t>
            </a:r>
            <a:r>
              <a:rPr lang="en-US" dirty="0"/>
              <a:t>( Data</a:t>
            </a:r>
            <a:r>
              <a:rPr lang="en-US" sz="1000" dirty="0"/>
              <a:t>1</a:t>
            </a:r>
            <a:r>
              <a:rPr lang="en-US" sz="800" dirty="0"/>
              <a:t> </a:t>
            </a:r>
            <a:r>
              <a:rPr lang="en-US" dirty="0"/>
              <a:t>, </a:t>
            </a:r>
            <a:r>
              <a:rPr lang="en-US" dirty="0" smtClean="0"/>
              <a:t>Data</a:t>
            </a:r>
            <a:r>
              <a:rPr lang="en-US" sz="1000" dirty="0" smtClean="0"/>
              <a:t>5</a:t>
            </a:r>
            <a:r>
              <a:rPr lang="en-US" dirty="0" smtClean="0"/>
              <a:t>) </a:t>
            </a:r>
            <a:r>
              <a:rPr lang="en-US" dirty="0"/>
              <a:t>= |</a:t>
            </a:r>
            <a:r>
              <a:rPr lang="en-US" dirty="0" smtClean="0"/>
              <a:t>1-5| </a:t>
            </a:r>
            <a:r>
              <a:rPr lang="en-US" dirty="0"/>
              <a:t>+ |</a:t>
            </a:r>
            <a:r>
              <a:rPr lang="en-US" dirty="0" smtClean="0"/>
              <a:t>1-4| </a:t>
            </a:r>
            <a:r>
              <a:rPr lang="en-US" dirty="0"/>
              <a:t>= </a:t>
            </a:r>
            <a:r>
              <a:rPr lang="en-US" dirty="0" smtClean="0"/>
              <a:t>7</a:t>
            </a:r>
            <a:endParaRPr lang="en-US" dirty="0"/>
          </a:p>
          <a:p>
            <a:pPr marL="0" lvl="8" indent="0">
              <a:buNone/>
            </a:pPr>
            <a:r>
              <a:rPr lang="en-US" dirty="0" err="1"/>
              <a:t>D</a:t>
            </a:r>
            <a:r>
              <a:rPr lang="en-US" sz="1000" dirty="0" err="1"/>
              <a:t>man</a:t>
            </a:r>
            <a:r>
              <a:rPr lang="en-US" sz="600" dirty="0"/>
              <a:t> </a:t>
            </a:r>
            <a:r>
              <a:rPr lang="en-US" dirty="0"/>
              <a:t>( </a:t>
            </a:r>
            <a:r>
              <a:rPr lang="en-US" dirty="0" smtClean="0"/>
              <a:t>Data</a:t>
            </a:r>
            <a:r>
              <a:rPr lang="en-US" sz="1000" dirty="0" smtClean="0"/>
              <a:t>2 </a:t>
            </a:r>
            <a:r>
              <a:rPr lang="en-US" dirty="0" smtClean="0"/>
              <a:t>, </a:t>
            </a:r>
            <a:r>
              <a:rPr lang="en-US" dirty="0"/>
              <a:t>Data</a:t>
            </a:r>
            <a:r>
              <a:rPr lang="en-US" sz="1000" dirty="0"/>
              <a:t>3</a:t>
            </a:r>
            <a:r>
              <a:rPr lang="en-US" dirty="0"/>
              <a:t>) = </a:t>
            </a:r>
            <a:r>
              <a:rPr lang="en-US" dirty="0" smtClean="0"/>
              <a:t>|4-1</a:t>
            </a:r>
            <a:r>
              <a:rPr lang="en-US" dirty="0"/>
              <a:t>| + |1-2| = 4</a:t>
            </a:r>
            <a:endParaRPr lang="en-US" dirty="0" smtClean="0"/>
          </a:p>
          <a:p>
            <a:pPr marL="0" lvl="8" indent="0">
              <a:buNone/>
            </a:pPr>
            <a:r>
              <a:rPr lang="en-US" dirty="0" err="1"/>
              <a:t>D</a:t>
            </a:r>
            <a:r>
              <a:rPr lang="en-US" sz="1000" dirty="0" err="1"/>
              <a:t>man</a:t>
            </a:r>
            <a:r>
              <a:rPr lang="en-US" sz="1000" dirty="0"/>
              <a:t> </a:t>
            </a:r>
            <a:r>
              <a:rPr lang="en-US" dirty="0"/>
              <a:t>( </a:t>
            </a:r>
            <a:r>
              <a:rPr lang="en-US" dirty="0" smtClean="0"/>
              <a:t>Data</a:t>
            </a:r>
            <a:r>
              <a:rPr lang="en-US" sz="1000" dirty="0" smtClean="0"/>
              <a:t>2 </a:t>
            </a:r>
            <a:r>
              <a:rPr lang="en-US" dirty="0" smtClean="0"/>
              <a:t>, Data</a:t>
            </a:r>
            <a:r>
              <a:rPr lang="en-US" sz="1000" dirty="0" smtClean="0"/>
              <a:t>4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|4-3| </a:t>
            </a:r>
            <a:r>
              <a:rPr lang="en-US" dirty="0"/>
              <a:t>+ |</a:t>
            </a:r>
            <a:r>
              <a:rPr lang="en-US" dirty="0" smtClean="0"/>
              <a:t>1-4| </a:t>
            </a:r>
            <a:r>
              <a:rPr lang="en-US" dirty="0"/>
              <a:t>= </a:t>
            </a:r>
            <a:r>
              <a:rPr lang="en-US" dirty="0" smtClean="0"/>
              <a:t>4</a:t>
            </a:r>
            <a:endParaRPr lang="en-US" dirty="0"/>
          </a:p>
          <a:p>
            <a:pPr marL="0" lvl="8" indent="0">
              <a:buNone/>
            </a:pPr>
            <a:r>
              <a:rPr lang="en-US" dirty="0" err="1"/>
              <a:t>D</a:t>
            </a:r>
            <a:r>
              <a:rPr lang="en-US" sz="1000" dirty="0" err="1"/>
              <a:t>man</a:t>
            </a:r>
            <a:r>
              <a:rPr lang="en-US" sz="800" dirty="0"/>
              <a:t> </a:t>
            </a:r>
            <a:r>
              <a:rPr lang="en-US" dirty="0"/>
              <a:t>( </a:t>
            </a:r>
            <a:r>
              <a:rPr lang="en-US" dirty="0" smtClean="0"/>
              <a:t>Data</a:t>
            </a:r>
            <a:r>
              <a:rPr lang="en-US" sz="1000" dirty="0" smtClean="0"/>
              <a:t>2 </a:t>
            </a:r>
            <a:r>
              <a:rPr lang="en-US" dirty="0" smtClean="0"/>
              <a:t>, Data</a:t>
            </a:r>
            <a:r>
              <a:rPr lang="en-US" sz="1000" dirty="0"/>
              <a:t>5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|4-5| </a:t>
            </a:r>
            <a:r>
              <a:rPr lang="en-US" dirty="0"/>
              <a:t>+ |</a:t>
            </a:r>
            <a:r>
              <a:rPr lang="en-US" dirty="0" smtClean="0"/>
              <a:t>1-4| = 4</a:t>
            </a:r>
            <a:endParaRPr lang="en-US" dirty="0"/>
          </a:p>
          <a:p>
            <a:pPr marL="0" lvl="8" indent="0">
              <a:buNone/>
            </a:pPr>
            <a:r>
              <a:rPr lang="en-US" dirty="0" err="1"/>
              <a:t>D</a:t>
            </a:r>
            <a:r>
              <a:rPr lang="en-US" sz="1000" dirty="0" err="1"/>
              <a:t>man</a:t>
            </a:r>
            <a:r>
              <a:rPr lang="en-US" sz="600" dirty="0"/>
              <a:t> </a:t>
            </a:r>
            <a:r>
              <a:rPr lang="en-US" dirty="0"/>
              <a:t>( </a:t>
            </a:r>
            <a:r>
              <a:rPr lang="en-US" dirty="0" smtClean="0"/>
              <a:t>Data</a:t>
            </a:r>
            <a:r>
              <a:rPr lang="en-US" sz="1000" dirty="0" smtClean="0"/>
              <a:t>3</a:t>
            </a:r>
            <a:r>
              <a:rPr lang="en-US" sz="600" dirty="0" smtClean="0"/>
              <a:t> </a:t>
            </a:r>
            <a:r>
              <a:rPr lang="en-US" dirty="0"/>
              <a:t>, </a:t>
            </a:r>
            <a:r>
              <a:rPr lang="en-US" dirty="0" smtClean="0"/>
              <a:t>Data</a:t>
            </a:r>
            <a:r>
              <a:rPr lang="en-US" sz="1000" dirty="0" smtClean="0"/>
              <a:t>4</a:t>
            </a:r>
            <a:r>
              <a:rPr lang="en-US" dirty="0" smtClean="0"/>
              <a:t>) </a:t>
            </a:r>
            <a:r>
              <a:rPr lang="en-US" dirty="0"/>
              <a:t>= |</a:t>
            </a:r>
            <a:r>
              <a:rPr lang="en-US" dirty="0" smtClean="0"/>
              <a:t>1-3| </a:t>
            </a:r>
            <a:r>
              <a:rPr lang="en-US" dirty="0"/>
              <a:t>+ </a:t>
            </a:r>
            <a:r>
              <a:rPr lang="en-US" dirty="0" smtClean="0"/>
              <a:t>|2-4| = </a:t>
            </a:r>
            <a:r>
              <a:rPr lang="en-US" dirty="0"/>
              <a:t>4</a:t>
            </a:r>
            <a:endParaRPr lang="en-US" dirty="0" smtClean="0"/>
          </a:p>
          <a:p>
            <a:pPr marL="0" lvl="8" indent="0">
              <a:buNone/>
            </a:pPr>
            <a:r>
              <a:rPr lang="en-US" dirty="0" err="1"/>
              <a:t>D</a:t>
            </a:r>
            <a:r>
              <a:rPr lang="en-US" sz="1000" dirty="0" err="1"/>
              <a:t>man</a:t>
            </a:r>
            <a:r>
              <a:rPr lang="en-US" sz="1000" dirty="0"/>
              <a:t> </a:t>
            </a:r>
            <a:r>
              <a:rPr lang="en-US" dirty="0"/>
              <a:t>( </a:t>
            </a:r>
            <a:r>
              <a:rPr lang="en-US" dirty="0" smtClean="0"/>
              <a:t>Data</a:t>
            </a:r>
            <a:r>
              <a:rPr lang="en-US" sz="1000" dirty="0" smtClean="0"/>
              <a:t>3 </a:t>
            </a:r>
            <a:r>
              <a:rPr lang="en-US" dirty="0"/>
              <a:t>, </a:t>
            </a:r>
            <a:r>
              <a:rPr lang="en-US" dirty="0" smtClean="0"/>
              <a:t>Data</a:t>
            </a:r>
            <a:r>
              <a:rPr lang="en-US" sz="1000" dirty="0" smtClean="0"/>
              <a:t>5</a:t>
            </a:r>
            <a:r>
              <a:rPr lang="en-US" dirty="0" smtClean="0"/>
              <a:t>) </a:t>
            </a:r>
            <a:r>
              <a:rPr lang="en-US" dirty="0"/>
              <a:t>= |</a:t>
            </a:r>
            <a:r>
              <a:rPr lang="en-US" dirty="0" smtClean="0"/>
              <a:t>1-5| </a:t>
            </a:r>
            <a:r>
              <a:rPr lang="en-US" dirty="0"/>
              <a:t>+ </a:t>
            </a:r>
            <a:r>
              <a:rPr lang="en-US" dirty="0" smtClean="0"/>
              <a:t>|2-4| </a:t>
            </a:r>
            <a:r>
              <a:rPr lang="en-US" dirty="0"/>
              <a:t>= </a:t>
            </a:r>
            <a:r>
              <a:rPr lang="en-US" dirty="0" smtClean="0"/>
              <a:t>6</a:t>
            </a:r>
            <a:endParaRPr lang="en-US" dirty="0"/>
          </a:p>
          <a:p>
            <a:pPr marL="0" lvl="8" indent="0">
              <a:buNone/>
            </a:pPr>
            <a:r>
              <a:rPr lang="en-US" dirty="0" err="1"/>
              <a:t>D</a:t>
            </a:r>
            <a:r>
              <a:rPr lang="en-US" sz="1000" dirty="0" err="1"/>
              <a:t>man</a:t>
            </a:r>
            <a:r>
              <a:rPr lang="en-US" sz="800" dirty="0"/>
              <a:t> </a:t>
            </a:r>
            <a:r>
              <a:rPr lang="en-US" dirty="0"/>
              <a:t>( </a:t>
            </a:r>
            <a:r>
              <a:rPr lang="en-US" dirty="0" smtClean="0"/>
              <a:t>Data</a:t>
            </a:r>
            <a:r>
              <a:rPr lang="en-US" sz="1000" dirty="0" smtClean="0"/>
              <a:t>4 </a:t>
            </a:r>
            <a:r>
              <a:rPr lang="en-US" dirty="0" smtClean="0"/>
              <a:t>, Data</a:t>
            </a:r>
            <a:r>
              <a:rPr lang="en-US" sz="1000" dirty="0" smtClean="0"/>
              <a:t>5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|</a:t>
            </a:r>
            <a:r>
              <a:rPr lang="en-US" dirty="0"/>
              <a:t>3</a:t>
            </a:r>
            <a:r>
              <a:rPr lang="en-US" dirty="0" smtClean="0"/>
              <a:t>-5| </a:t>
            </a:r>
            <a:r>
              <a:rPr lang="en-US" dirty="0"/>
              <a:t>+ </a:t>
            </a:r>
            <a:r>
              <a:rPr lang="en-US" dirty="0" smtClean="0"/>
              <a:t>|</a:t>
            </a:r>
            <a:r>
              <a:rPr lang="en-US" dirty="0"/>
              <a:t>4</a:t>
            </a:r>
            <a:r>
              <a:rPr lang="en-US" dirty="0" smtClean="0"/>
              <a:t>-4| </a:t>
            </a:r>
            <a:r>
              <a:rPr lang="en-US" dirty="0"/>
              <a:t>= </a:t>
            </a:r>
            <a:r>
              <a:rPr lang="en-US" dirty="0" smtClean="0"/>
              <a:t>2</a:t>
            </a:r>
            <a:endParaRPr lang="en-US" dirty="0"/>
          </a:p>
          <a:p>
            <a:pPr marL="0" lvl="8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756782"/>
              </p:ext>
            </p:extLst>
          </p:nvPr>
        </p:nvGraphicFramePr>
        <p:xfrm>
          <a:off x="1069848" y="962526"/>
          <a:ext cx="7515351" cy="1349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117"/>
                <a:gridCol w="2505117"/>
                <a:gridCol w="2505117"/>
              </a:tblGrid>
              <a:tr h="2249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marL="55470" marR="55470" marT="27735" marB="27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Fitur</a:t>
                      </a:r>
                      <a:r>
                        <a:rPr lang="en-US" sz="1100" dirty="0" smtClean="0"/>
                        <a:t> X</a:t>
                      </a:r>
                      <a:endParaRPr lang="en-US" sz="1100" dirty="0"/>
                    </a:p>
                  </a:txBody>
                  <a:tcPr marL="55470" marR="55470" marT="27735" marB="27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Fitur</a:t>
                      </a:r>
                      <a:r>
                        <a:rPr lang="en-US" sz="1100" dirty="0" smtClean="0"/>
                        <a:t> Y</a:t>
                      </a:r>
                      <a:endParaRPr lang="en-US" sz="1100" dirty="0"/>
                    </a:p>
                  </a:txBody>
                  <a:tcPr marL="55470" marR="55470" marT="27735" marB="27735"/>
                </a:tc>
              </a:tr>
              <a:tr h="2249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5470" marR="55470" marT="27735" marB="27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5470" marR="55470" marT="27735" marB="27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5470" marR="55470" marT="27735" marB="27735"/>
                </a:tc>
              </a:tr>
              <a:tr h="2249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5470" marR="55470" marT="27735" marB="27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5470" marR="55470" marT="27735" marB="27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5470" marR="55470" marT="27735" marB="27735"/>
                </a:tc>
              </a:tr>
              <a:tr h="2249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55470" marR="55470" marT="27735" marB="27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5470" marR="55470" marT="27735" marB="27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5470" marR="55470" marT="27735" marB="27735"/>
                </a:tc>
              </a:tr>
              <a:tr h="2249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5470" marR="55470" marT="27735" marB="27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55470" marR="55470" marT="27735" marB="27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5470" marR="55470" marT="27735" marB="27735"/>
                </a:tc>
              </a:tr>
              <a:tr h="2249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marL="55470" marR="55470" marT="27735" marB="27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marL="55470" marR="55470" marT="27735" marB="27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5470" marR="55470" marT="27735" marB="27735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81543"/>
              </p:ext>
            </p:extLst>
          </p:nvPr>
        </p:nvGraphicFramePr>
        <p:xfrm>
          <a:off x="5757090" y="3216816"/>
          <a:ext cx="5495112" cy="149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852"/>
                <a:gridCol w="915852"/>
                <a:gridCol w="915852"/>
                <a:gridCol w="915852"/>
                <a:gridCol w="915852"/>
                <a:gridCol w="91585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Dman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072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37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 Linkage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68400"/>
            <a:ext cx="10058400" cy="5003800"/>
          </a:xfrm>
        </p:spPr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memperlakukan</a:t>
            </a:r>
            <a:r>
              <a:rPr lang="en-US" dirty="0"/>
              <a:t> 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      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yang </a:t>
            </a:r>
            <a:r>
              <a:rPr lang="en-US" dirty="0" err="1" smtClean="0"/>
              <a:t>terkecil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min(</a:t>
            </a:r>
            <a:r>
              <a:rPr lang="en-US" dirty="0" err="1" smtClean="0"/>
              <a:t>D</a:t>
            </a:r>
            <a:r>
              <a:rPr lang="en-US" sz="1000" dirty="0" err="1" smtClean="0"/>
              <a:t>man</a:t>
            </a:r>
            <a:r>
              <a:rPr lang="en-US" sz="1800" dirty="0" smtClean="0"/>
              <a:t>) = min(d</a:t>
            </a:r>
            <a:r>
              <a:rPr lang="en-US" sz="1000" dirty="0" smtClean="0"/>
              <a:t>13</a:t>
            </a:r>
            <a:r>
              <a:rPr lang="en-US" sz="1800" dirty="0" smtClean="0"/>
              <a:t>) = 1</a:t>
            </a:r>
          </a:p>
          <a:p>
            <a:r>
              <a:rPr lang="en-US" sz="1800" dirty="0" err="1" smtClean="0"/>
              <a:t>Terpilih</a:t>
            </a:r>
            <a:r>
              <a:rPr lang="en-US" sz="1800" dirty="0" smtClean="0"/>
              <a:t> </a:t>
            </a:r>
            <a:r>
              <a:rPr lang="en-US" sz="1800" dirty="0" err="1" smtClean="0"/>
              <a:t>kelompok</a:t>
            </a:r>
            <a:r>
              <a:rPr lang="en-US" sz="1800" dirty="0" smtClean="0"/>
              <a:t> 1 </a:t>
            </a:r>
            <a:r>
              <a:rPr lang="en-US" sz="1800" dirty="0" err="1" smtClean="0"/>
              <a:t>dan</a:t>
            </a:r>
            <a:r>
              <a:rPr lang="en-US" sz="1800" dirty="0" smtClean="0"/>
              <a:t> 3, </a:t>
            </a:r>
            <a:r>
              <a:rPr lang="en-US" sz="1800" dirty="0" err="1" smtClean="0"/>
              <a:t>sehingga</a:t>
            </a:r>
            <a:r>
              <a:rPr lang="en-US" sz="1800" dirty="0" smtClean="0"/>
              <a:t> </a:t>
            </a:r>
            <a:r>
              <a:rPr lang="en-US" sz="1800" dirty="0" err="1" smtClean="0"/>
              <a:t>kedua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177800">
              <a:buNone/>
            </a:pPr>
            <a:r>
              <a:rPr lang="en-US" sz="1800" dirty="0" err="1" smtClean="0"/>
              <a:t>Kelompok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digabungkan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err="1"/>
              <a:t>Menghitung</a:t>
            </a:r>
            <a:r>
              <a:rPr lang="en-US" sz="1800" dirty="0"/>
              <a:t> </a:t>
            </a:r>
            <a:r>
              <a:rPr lang="en-US" sz="1800" dirty="0" err="1"/>
              <a:t>jarak</a:t>
            </a:r>
            <a:r>
              <a:rPr lang="en-US" sz="1800" dirty="0"/>
              <a:t> </a:t>
            </a:r>
            <a:r>
              <a:rPr lang="en-US" sz="1800" dirty="0" err="1"/>
              <a:t>antar</a:t>
            </a:r>
            <a:r>
              <a:rPr lang="en-US" sz="1800" dirty="0"/>
              <a:t> </a:t>
            </a:r>
            <a:r>
              <a:rPr lang="en-US" sz="1800" dirty="0" err="1"/>
              <a:t>kelompok</a:t>
            </a:r>
            <a:r>
              <a:rPr lang="en-US" sz="1800" dirty="0"/>
              <a:t> (1 </a:t>
            </a:r>
            <a:r>
              <a:rPr lang="en-US" sz="1800" dirty="0" err="1"/>
              <a:t>dan</a:t>
            </a:r>
            <a:r>
              <a:rPr lang="en-US" sz="1800" dirty="0"/>
              <a:t> 3)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kelompok</a:t>
            </a:r>
            <a:r>
              <a:rPr lang="en-US" sz="1800" dirty="0"/>
              <a:t> lain yang </a:t>
            </a:r>
            <a:r>
              <a:rPr lang="en-US" sz="1800" dirty="0" err="1"/>
              <a:t>tersisa</a:t>
            </a:r>
            <a:r>
              <a:rPr lang="en-US" sz="1800" dirty="0"/>
              <a:t>, </a:t>
            </a:r>
            <a:r>
              <a:rPr lang="en-US" sz="1800" dirty="0" err="1"/>
              <a:t>yaitu</a:t>
            </a:r>
            <a:r>
              <a:rPr lang="en-US" sz="1800" dirty="0"/>
              <a:t> 2, 4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smtClean="0"/>
              <a:t>5</a:t>
            </a:r>
          </a:p>
          <a:p>
            <a:r>
              <a:rPr lang="en-US" sz="1800" dirty="0" smtClean="0"/>
              <a:t>d(</a:t>
            </a:r>
            <a:r>
              <a:rPr lang="en-US" sz="1000" dirty="0" smtClean="0"/>
              <a:t>13</a:t>
            </a:r>
            <a:r>
              <a:rPr lang="en-US" sz="1800" dirty="0" smtClean="0"/>
              <a:t>)</a:t>
            </a:r>
            <a:r>
              <a:rPr lang="en-US" sz="1000" dirty="0" smtClean="0"/>
              <a:t>2  </a:t>
            </a:r>
            <a:r>
              <a:rPr lang="en-US" sz="1800" dirty="0" smtClean="0"/>
              <a:t>= min{d</a:t>
            </a:r>
            <a:r>
              <a:rPr lang="en-US" sz="1000" dirty="0" smtClean="0"/>
              <a:t>13 </a:t>
            </a:r>
            <a:r>
              <a:rPr lang="en-US" sz="1800" dirty="0" smtClean="0"/>
              <a:t>, d</a:t>
            </a:r>
            <a:r>
              <a:rPr lang="en-US" sz="1000" dirty="0" smtClean="0"/>
              <a:t>32</a:t>
            </a:r>
            <a:r>
              <a:rPr lang="en-US" sz="1800" dirty="0" smtClean="0"/>
              <a:t>} = min{3,4} = 3</a:t>
            </a:r>
          </a:p>
          <a:p>
            <a:r>
              <a:rPr lang="en-US" sz="1800" dirty="0" smtClean="0"/>
              <a:t>d(</a:t>
            </a:r>
            <a:r>
              <a:rPr lang="en-US" sz="1000" dirty="0" smtClean="0"/>
              <a:t>13</a:t>
            </a:r>
            <a:r>
              <a:rPr lang="en-US" sz="1800" dirty="0" smtClean="0"/>
              <a:t>)</a:t>
            </a:r>
            <a:r>
              <a:rPr lang="en-US" sz="1000" dirty="0" smtClean="0"/>
              <a:t>4  </a:t>
            </a:r>
            <a:r>
              <a:rPr lang="en-US" sz="1800" dirty="0"/>
              <a:t>= </a:t>
            </a:r>
            <a:r>
              <a:rPr lang="en-US" sz="1800" dirty="0" smtClean="0"/>
              <a:t>min{d</a:t>
            </a:r>
            <a:r>
              <a:rPr lang="en-US" sz="1000" dirty="0" smtClean="0"/>
              <a:t>14 </a:t>
            </a:r>
            <a:r>
              <a:rPr lang="en-US" sz="1800" dirty="0"/>
              <a:t>, </a:t>
            </a:r>
            <a:r>
              <a:rPr lang="en-US" sz="1800" dirty="0" smtClean="0"/>
              <a:t>d</a:t>
            </a:r>
            <a:r>
              <a:rPr lang="en-US" sz="1000" dirty="0" smtClean="0"/>
              <a:t>34</a:t>
            </a:r>
            <a:r>
              <a:rPr lang="en-US" sz="1800" dirty="0" smtClean="0"/>
              <a:t>} </a:t>
            </a:r>
            <a:r>
              <a:rPr lang="en-US" sz="1800" dirty="0"/>
              <a:t>= </a:t>
            </a:r>
            <a:r>
              <a:rPr lang="en-US" sz="1800" dirty="0" smtClean="0"/>
              <a:t>min{5,4</a:t>
            </a:r>
            <a:r>
              <a:rPr lang="en-US" sz="1800" dirty="0"/>
              <a:t>} = 4</a:t>
            </a:r>
            <a:endParaRPr lang="en-US" sz="1800" dirty="0" smtClean="0"/>
          </a:p>
          <a:p>
            <a:r>
              <a:rPr lang="en-US" sz="1800" dirty="0" smtClean="0"/>
              <a:t>d(</a:t>
            </a:r>
            <a:r>
              <a:rPr lang="en-US" sz="1000" dirty="0" smtClean="0"/>
              <a:t>13</a:t>
            </a:r>
            <a:r>
              <a:rPr lang="en-US" sz="1800" dirty="0" smtClean="0"/>
              <a:t>)</a:t>
            </a:r>
            <a:r>
              <a:rPr lang="en-US" sz="1000" dirty="0" smtClean="0"/>
              <a:t>5  </a:t>
            </a:r>
            <a:r>
              <a:rPr lang="en-US" sz="1800" dirty="0"/>
              <a:t>= </a:t>
            </a:r>
            <a:r>
              <a:rPr lang="en-US" sz="1800" dirty="0" smtClean="0"/>
              <a:t>min{d</a:t>
            </a:r>
            <a:r>
              <a:rPr lang="en-US" sz="1000" dirty="0" smtClean="0"/>
              <a:t>15 </a:t>
            </a:r>
            <a:r>
              <a:rPr lang="en-US" sz="1800" dirty="0"/>
              <a:t>, </a:t>
            </a:r>
            <a:r>
              <a:rPr lang="en-US" sz="1800" dirty="0" smtClean="0"/>
              <a:t>d</a:t>
            </a:r>
            <a:r>
              <a:rPr lang="en-US" sz="1000" dirty="0" smtClean="0"/>
              <a:t>35</a:t>
            </a:r>
            <a:r>
              <a:rPr lang="en-US" sz="1800" dirty="0" smtClean="0"/>
              <a:t>} </a:t>
            </a:r>
            <a:r>
              <a:rPr lang="en-US" sz="1800" dirty="0"/>
              <a:t>= </a:t>
            </a:r>
            <a:r>
              <a:rPr lang="en-US" sz="1800" dirty="0" smtClean="0"/>
              <a:t>min{7,6} </a:t>
            </a:r>
            <a:r>
              <a:rPr lang="en-US" sz="1800" dirty="0"/>
              <a:t>= </a:t>
            </a:r>
            <a:r>
              <a:rPr lang="en-US" sz="1800" dirty="0" smtClean="0"/>
              <a:t>6</a:t>
            </a:r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26773"/>
              </p:ext>
            </p:extLst>
          </p:nvPr>
        </p:nvGraphicFramePr>
        <p:xfrm>
          <a:off x="6353990" y="2086516"/>
          <a:ext cx="3945708" cy="149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18"/>
                <a:gridCol w="657618"/>
                <a:gridCol w="657618"/>
                <a:gridCol w="657618"/>
                <a:gridCol w="657618"/>
                <a:gridCol w="6576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Dman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998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647700"/>
            <a:ext cx="10058400" cy="5524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baris-baris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kolom-kolom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yang </a:t>
            </a:r>
            <a:r>
              <a:rPr lang="en-US" dirty="0" err="1"/>
              <a:t>bersesuaian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1 </a:t>
            </a:r>
            <a:r>
              <a:rPr lang="en-US" dirty="0" err="1"/>
              <a:t>dan</a:t>
            </a:r>
            <a:r>
              <a:rPr lang="en-US" dirty="0"/>
              <a:t> 3,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(13</a:t>
            </a:r>
            <a:r>
              <a:rPr lang="en-US" dirty="0" smtClean="0"/>
              <a:t>).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yang </a:t>
            </a:r>
            <a:r>
              <a:rPr lang="en-US" dirty="0" err="1"/>
              <a:t>terkecil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min(</a:t>
            </a:r>
            <a:r>
              <a:rPr lang="en-US" dirty="0" err="1"/>
              <a:t>D</a:t>
            </a:r>
            <a:r>
              <a:rPr lang="en-US" sz="1050" dirty="0" err="1"/>
              <a:t>man</a:t>
            </a:r>
            <a:r>
              <a:rPr lang="en-US" dirty="0"/>
              <a:t>) = </a:t>
            </a:r>
            <a:r>
              <a:rPr lang="en-US" dirty="0" smtClean="0"/>
              <a:t>min(d</a:t>
            </a:r>
            <a:r>
              <a:rPr lang="en-US" sz="1050" dirty="0" smtClean="0"/>
              <a:t>45</a:t>
            </a:r>
            <a:r>
              <a:rPr lang="en-US" dirty="0" smtClean="0"/>
              <a:t>) </a:t>
            </a:r>
            <a:r>
              <a:rPr lang="en-US" dirty="0"/>
              <a:t>= 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67554"/>
              </p:ext>
            </p:extLst>
          </p:nvPr>
        </p:nvGraphicFramePr>
        <p:xfrm>
          <a:off x="1413690" y="2518316"/>
          <a:ext cx="3945708" cy="149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18"/>
                <a:gridCol w="657618"/>
                <a:gridCol w="657618"/>
                <a:gridCol w="657618"/>
                <a:gridCol w="657618"/>
                <a:gridCol w="6576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Dman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87390"/>
              </p:ext>
            </p:extLst>
          </p:nvPr>
        </p:nvGraphicFramePr>
        <p:xfrm>
          <a:off x="6836590" y="2670716"/>
          <a:ext cx="3288090" cy="124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18"/>
                <a:gridCol w="657618"/>
                <a:gridCol w="657618"/>
                <a:gridCol w="657618"/>
                <a:gridCol w="6576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Dman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(13)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(13)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820" marR="61820" marT="30910" marB="30910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746500" y="2146300"/>
            <a:ext cx="0" cy="2463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346200" y="3378200"/>
            <a:ext cx="4191000" cy="12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05500" y="3390900"/>
            <a:ext cx="71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801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201</TotalTime>
  <Words>878</Words>
  <Application>Microsoft Office PowerPoint</Application>
  <PresentationFormat>Widescreen</PresentationFormat>
  <Paragraphs>404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Wood Type</vt:lpstr>
      <vt:lpstr>Hierarchical Clustering</vt:lpstr>
      <vt:lpstr>Hierarchical Clustering</vt:lpstr>
      <vt:lpstr>Konsep Algoritma Agglomerative Hierarchical Clustering</vt:lpstr>
      <vt:lpstr>Rumus Umum</vt:lpstr>
      <vt:lpstr>Beberapa metode Pengelompokan Secara Hierarki Aglomeratif</vt:lpstr>
      <vt:lpstr>Contoh studi kasus</vt:lpstr>
      <vt:lpstr>Menghitung Jarak Pada Semua Pasangan dua data</vt:lpstr>
      <vt:lpstr>Single Linkage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Modeling</dc:title>
  <dc:creator>Desta</dc:creator>
  <cp:lastModifiedBy>Desta</cp:lastModifiedBy>
  <cp:revision>13</cp:revision>
  <dcterms:created xsi:type="dcterms:W3CDTF">2016-11-21T12:16:27Z</dcterms:created>
  <dcterms:modified xsi:type="dcterms:W3CDTF">2016-11-21T15:41:57Z</dcterms:modified>
</cp:coreProperties>
</file>