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56" r:id="rId2"/>
    <p:sldId id="260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310" r:id="rId13"/>
    <p:sldId id="273" r:id="rId14"/>
    <p:sldId id="311" r:id="rId15"/>
    <p:sldId id="312" r:id="rId16"/>
    <p:sldId id="274" r:id="rId17"/>
    <p:sldId id="275" r:id="rId18"/>
    <p:sldId id="313" r:id="rId19"/>
    <p:sldId id="316" r:id="rId20"/>
    <p:sldId id="331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76" r:id="rId36"/>
    <p:sldId id="277" r:id="rId37"/>
    <p:sldId id="278" r:id="rId38"/>
    <p:sldId id="315" r:id="rId39"/>
    <p:sldId id="279" r:id="rId40"/>
    <p:sldId id="280" r:id="rId41"/>
    <p:sldId id="281" r:id="rId42"/>
    <p:sldId id="282" r:id="rId43"/>
    <p:sldId id="283" r:id="rId44"/>
    <p:sldId id="309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1" r:id="rId62"/>
    <p:sldId id="302" r:id="rId63"/>
    <p:sldId id="303" r:id="rId64"/>
    <p:sldId id="304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>
      <p:cViewPr>
        <p:scale>
          <a:sx n="78" d="100"/>
          <a:sy n="78" d="100"/>
        </p:scale>
        <p:origin x="-10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560CB9-95D5-401A-B608-D94E6A66DC00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22CD56-017A-46B3-AB93-F8A25C6AA1F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3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6F9D8A-F1B7-421D-8CA6-D346A86F5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3227F-E79F-4916-A4E2-708FD581B1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3227F-E79F-4916-A4E2-708FD581B1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B6FC3A-C790-4C73-A479-E4AFE8D280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B6FC3A-C790-4C73-A479-E4AFE8D280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EB3D0-0210-419C-908F-496192C0F7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EB3D0-0210-419C-908F-496192C0F7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7E387-8C39-4D84-96EC-698D218725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7E387-8C39-4D84-96EC-698D218725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7E387-8C39-4D84-96EC-698D218725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7E387-8C39-4D84-96EC-698D218725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4F42E-AB3B-4B0D-A434-57AB328870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FF9A76-3BC4-4DD7-9D0B-D3F8B354AF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E1212A-084A-4BB0-836F-F8DF7CB3F5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6753CC-BE6E-4EE5-802D-B03F2BB7A7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E3E2F-6D5E-4349-A52A-0EFA646AE0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E3E2F-6D5E-4349-A52A-0EFA646AE0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0F2E3-2357-4125-81D6-78005748CA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50EC3-7ACF-4D0F-8965-DA69B48EB0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EF5E91-30F7-4F72-B4ED-D996FF8ADB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75A17-2D09-4F40-82BA-4311668783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DFB26-C6DB-42F1-B1BF-D5F8D17D85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A1CE50-8A12-475A-A0B8-E8DC5F694A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CBAE4-EAA2-4DEC-81B9-DFBCAA89C6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53373-3A0A-40B2-B41C-FD179D47DB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ACCD2-5F36-4579-A845-3043FD56E4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1A03C7-7FF6-46AC-8C5B-AC4B367F96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2DF569-CF98-49D8-9A48-D6A3EAB15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6A3C28-82E9-4739-A1A1-7B8DD92F5E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98AF4-1BA6-45B1-8AB8-6D0F354637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625BD-AAE7-4C32-A57C-22B0893068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41023-BB11-4E1A-AA4D-06B49E04B5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C7635-4FE7-49A0-8E57-D8AEF2B1F3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21730-9E84-4428-8E3E-EC22D5977A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291B7B-BEA3-4840-BCC0-181AA8D12B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BBF85-A5A8-4EC7-A4FB-045E949917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E4080D-8FC1-48D5-9D54-E99520CA25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1EDBB1-EF9A-44F7-B2F8-126962A987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C15C9F-376F-446A-B121-0C7F3D9FE1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34188-913A-47CF-8E30-470A79E42D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8FD8E-6BD2-4FCC-8991-7B684CE711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E0120-0FB7-4FBF-8F0C-709E7E92A4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79E12-0BEC-4C2D-95B3-3F523BF997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47909-1AEF-49B7-9324-1FE6D37F6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692CD-82E7-4C1F-B666-4290F83C3F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730C54-9D3C-407F-BA17-61AE29F8C2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B0F9F-2D1E-41A6-B6CF-638086DDAA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A29396-AA30-4774-A639-25465143C2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ADC43-9E03-4F34-AE41-7D4632C459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5ABD4-3B9C-4C07-A3CC-B6A51B0863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AEAAE6-9961-489C-93E2-DFEAA847F0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49263" eaLnBrk="1" hangingPunct="1"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9DDC-FF3E-449F-9F96-CF4348EFD991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2FC0-B8C2-468A-A0B3-C7437AB8C25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561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7B6B-E810-4253-9C9B-68644A31D178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9EBFD-479A-43C7-AED2-ACC0E844325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9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891E0-9743-408F-935D-FCB28164E79C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5F4-B520-421B-A710-0DA9DD4A88C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160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B3FBA-5740-4DBB-8963-172E49859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2844-5541-4144-92F7-70ACE6E21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924A-94C7-476E-AAC3-3EA8A1F34935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7762C-0A2D-4ABC-9FAC-14E143BA636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92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B5CB-F31C-442C-8DA9-5801E2242046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84AA-CEC9-4910-BD07-58230CD177C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02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16CC-1A92-4E13-84CB-DC0B02CDC7AF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3B52-D405-47A7-A48B-47D7338BC3E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984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B2D9B-C97A-4C4E-8311-B29D91C6B3AB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0282-B109-46E6-92CA-E4FA639C77C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1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3A7A-81C5-4E70-A284-3CAC30B1544F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1E96-F574-48EB-8FA1-282CD5B01F2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9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6E10-6FBC-4E0A-B641-47416847FEBF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A2C63-D37A-463B-889F-BC8022B5EA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3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A1F6-726E-4DDB-91B0-FDBC360A1206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D8461-D508-48F5-AE8B-624BE76FDFD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7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73948-1F63-4805-BF94-D4880160F9A8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F1332-1A45-4016-9551-967A7E0EDFA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179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AA1312E-8362-4505-AA12-C0CBF37E09A0}" type="datetimeFigureOut">
              <a:rPr lang="id-ID"/>
              <a:pPr>
                <a:defRPr/>
              </a:pPr>
              <a:t>10/04/2017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9A24101-F680-4689-AD6F-64E364209CC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34" r:id="rId7"/>
    <p:sldLayoutId id="2147483735" r:id="rId8"/>
    <p:sldLayoutId id="2147483736" r:id="rId9"/>
    <p:sldLayoutId id="2147483727" r:id="rId10"/>
    <p:sldLayoutId id="2147483737" r:id="rId11"/>
    <p:sldLayoutId id="2147483738" r:id="rId12"/>
    <p:sldLayoutId id="214748373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Dasar – dasar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UML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/>
            <a:r>
              <a:rPr lang="id-ID" smtClean="0"/>
              <a:t>Pemodelan Perangkat Lunak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Main 4 UML Diagrams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Use-Case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Class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Sequence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State</a:t>
            </a:r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marL="341313" indent="-341313" defTabSz="449263" eaLnBrk="1" hangingPunct="1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	</a:t>
            </a:r>
            <a:endParaRPr lang="en-GB" sz="3000" smtClean="0">
              <a:solidFill>
                <a:srgbClr val="33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Use-Case Diagram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8486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Contoh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Use-Case Diagram</a:t>
            </a:r>
          </a:p>
        </p:txBody>
      </p:sp>
      <p:pic>
        <p:nvPicPr>
          <p:cNvPr id="11776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15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78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Class Diagram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31938"/>
            <a:ext cx="7704137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Contoh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Class Diagram</a:t>
            </a:r>
          </a:p>
        </p:txBody>
      </p:sp>
      <p:pic>
        <p:nvPicPr>
          <p:cNvPr id="4" name="Picture 2" descr="Diagram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1416"/>
            <a:ext cx="719814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4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Sequence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6002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1600" b="1" dirty="0"/>
              <a:t>Sequence Diagram adalah</a:t>
            </a:r>
            <a:r>
              <a:rPr lang="id-ID" sz="1600" dirty="0"/>
              <a:t> salah satu dari </a:t>
            </a:r>
            <a:r>
              <a:rPr lang="id-ID" sz="1600" b="1" dirty="0"/>
              <a:t>diagram</a:t>
            </a:r>
            <a:r>
              <a:rPr lang="id-ID" sz="1600" dirty="0"/>
              <a:t> -</a:t>
            </a:r>
            <a:r>
              <a:rPr lang="id-ID" sz="1600" b="1" dirty="0"/>
              <a:t>diagram</a:t>
            </a:r>
            <a:r>
              <a:rPr lang="id-ID" sz="1600" dirty="0"/>
              <a:t> yang ada pada </a:t>
            </a:r>
            <a:r>
              <a:rPr lang="id-ID" sz="1600" dirty="0" smtClean="0"/>
              <a:t>UML.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600" b="1" dirty="0" smtClean="0"/>
              <a:t>Sequence </a:t>
            </a:r>
            <a:r>
              <a:rPr lang="id-ID" sz="1600" b="1" dirty="0"/>
              <a:t>diagram</a:t>
            </a:r>
            <a:r>
              <a:rPr lang="id-ID" sz="1600" dirty="0"/>
              <a:t> </a:t>
            </a:r>
            <a:r>
              <a:rPr lang="id-ID" sz="1600" dirty="0" smtClean="0"/>
              <a:t>menggambarkan </a:t>
            </a:r>
            <a:r>
              <a:rPr lang="id-ID" sz="1600" dirty="0"/>
              <a:t>kolaborasi dinamis antara sejumlah </a:t>
            </a:r>
            <a:r>
              <a:rPr lang="id-ID" sz="1600" dirty="0" smtClean="0"/>
              <a:t>object yang kegunaannya </a:t>
            </a:r>
            <a:r>
              <a:rPr lang="id-ID" sz="1600" dirty="0"/>
              <a:t>untuk menunjukkan rangkaian pesan yang dikirim </a:t>
            </a:r>
            <a:r>
              <a:rPr lang="id-ID" sz="1600" dirty="0" smtClean="0"/>
              <a:t>serta interaksi </a:t>
            </a:r>
            <a:r>
              <a:rPr lang="id-ID" sz="1600" dirty="0"/>
              <a:t>antara object.</a:t>
            </a:r>
          </a:p>
        </p:txBody>
      </p:sp>
      <p:pic>
        <p:nvPicPr>
          <p:cNvPr id="13517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99569"/>
            <a:ext cx="5791200" cy="42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7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Sequence Diagram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79914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S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equence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Diagram</a:t>
            </a:r>
          </a:p>
        </p:txBody>
      </p:sp>
      <p:pic>
        <p:nvPicPr>
          <p:cNvPr id="25606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323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Sequence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Diagram</a:t>
            </a:r>
          </a:p>
        </p:txBody>
      </p:sp>
      <p:pic>
        <p:nvPicPr>
          <p:cNvPr id="13926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752600"/>
            <a:ext cx="699311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25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State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Diagram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i="1" smtClean="0">
                <a:latin typeface="Arial Narrow" pitchFamily="34" charset="0"/>
              </a:rPr>
              <a:t>Diagram State adalah diagram untuk menggambarkan </a:t>
            </a:r>
            <a:r>
              <a:rPr lang="en-US" b="1" i="1" smtClean="0">
                <a:latin typeface="Arial Narrow" pitchFamily="34" charset="0"/>
              </a:rPr>
              <a:t>behavior, </a:t>
            </a:r>
            <a:r>
              <a:rPr lang="en-US" i="1" smtClean="0">
                <a:latin typeface="Arial Narrow" pitchFamily="34" charset="0"/>
              </a:rPr>
              <a:t>yaitu perubahan state di </a:t>
            </a:r>
            <a:r>
              <a:rPr lang="en-US" b="1" i="1" smtClean="0">
                <a:latin typeface="Arial Narrow" pitchFamily="34" charset="0"/>
              </a:rPr>
              <a:t>suatu class</a:t>
            </a:r>
            <a:r>
              <a:rPr lang="en-US" i="1" smtClean="0">
                <a:latin typeface="Arial Narrow" pitchFamily="34" charset="0"/>
              </a:rPr>
              <a:t> berdasarkan </a:t>
            </a:r>
            <a:r>
              <a:rPr lang="en-US" b="1" i="1" smtClean="0">
                <a:latin typeface="Arial Narrow" pitchFamily="34" charset="0"/>
              </a:rPr>
              <a:t>event </a:t>
            </a:r>
            <a:r>
              <a:rPr lang="en-US" i="1" smtClean="0">
                <a:latin typeface="Arial Narrow" pitchFamily="34" charset="0"/>
              </a:rPr>
              <a:t>dan </a:t>
            </a:r>
            <a:r>
              <a:rPr lang="en-US" b="1" i="1" smtClean="0">
                <a:latin typeface="Arial Narrow" pitchFamily="34" charset="0"/>
              </a:rPr>
              <a:t>message </a:t>
            </a:r>
            <a:r>
              <a:rPr lang="en-US" i="1" smtClean="0">
                <a:latin typeface="Arial Narrow" pitchFamily="34" charset="0"/>
              </a:rPr>
              <a:t>yang dikirimkan dan diterima oleh </a:t>
            </a:r>
            <a:r>
              <a:rPr lang="en-US" b="1" i="1" smtClean="0">
                <a:latin typeface="Arial Narrow" pitchFamily="34" charset="0"/>
              </a:rPr>
              <a:t>class </a:t>
            </a:r>
            <a:r>
              <a:rPr lang="en-US" i="1" smtClean="0">
                <a:latin typeface="Arial Narrow" pitchFamily="34" charset="0"/>
              </a:rPr>
              <a:t>tersebut</a:t>
            </a:r>
          </a:p>
          <a:p>
            <a:r>
              <a:rPr lang="en-US" smtClean="0">
                <a:latin typeface="Arial Narrow" pitchFamily="34" charset="0"/>
              </a:rPr>
              <a:t>Setiap diagram state hanya boleh memiliki satu </a:t>
            </a:r>
            <a:r>
              <a:rPr lang="en-US" i="1" smtClean="0">
                <a:latin typeface="Arial Narrow" pitchFamily="34" charset="0"/>
              </a:rPr>
              <a:t>start state (initial state) </a:t>
            </a:r>
            <a:r>
              <a:rPr lang="en-US" smtClean="0">
                <a:latin typeface="Arial Narrow" pitchFamily="34" charset="0"/>
              </a:rPr>
              <a:t>dan boleh memiliki satu atau lebih dari satu </a:t>
            </a:r>
            <a:r>
              <a:rPr lang="en-US" i="1" smtClean="0">
                <a:latin typeface="Arial Narrow" pitchFamily="34" charset="0"/>
              </a:rPr>
              <a:t>stop states (final state)</a:t>
            </a:r>
          </a:p>
          <a:p>
            <a:endParaRPr lang="en-US" b="1" i="1" smtClean="0">
              <a:latin typeface="Arial Narrow" pitchFamily="34" charset="0"/>
            </a:endParaRPr>
          </a:p>
          <a:p>
            <a:pPr>
              <a:buFontTx/>
              <a:buNone/>
            </a:pPr>
            <a:endParaRPr lang="en-US" i="1" smtClean="0">
              <a:latin typeface="Arial Narrow" pitchFamily="34" charset="0"/>
            </a:endParaRPr>
          </a:p>
          <a:p>
            <a:endParaRPr lang="en-US" i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94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37525" cy="4854575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50"/>
              </a:spcBef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>
                <a:solidFill>
                  <a:srgbClr val="5D8733"/>
                </a:solidFill>
              </a:rPr>
              <a:t>	</a:t>
            </a:r>
            <a:r>
              <a:rPr lang="en-GB" sz="2800" b="1" smtClean="0">
                <a:solidFill>
                  <a:srgbClr val="5D8733"/>
                </a:solidFill>
              </a:rPr>
              <a:t>Unified Modelling Language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b="1" i="1" smtClean="0"/>
              <a:t>	Memvisualisasikan dan mendokumentasikan hasil analisa dan desain.</a:t>
            </a:r>
            <a:r>
              <a:rPr lang="en-GB" sz="2800" smtClean="0">
                <a:solidFill>
                  <a:srgbClr val="5D8733"/>
                </a:solidFill>
              </a:rPr>
              <a:t>	</a:t>
            </a:r>
            <a:endParaRPr lang="id-ID" sz="2800" smtClean="0">
              <a:solidFill>
                <a:srgbClr val="5D8733"/>
              </a:solidFill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Unified </a:t>
            </a:r>
            <a:r>
              <a:rPr lang="id-ID" sz="2800" smtClean="0"/>
              <a:t>karena</a:t>
            </a:r>
            <a:r>
              <a:rPr lang="en-GB" sz="2800" smtClean="0"/>
              <a:t> …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/>
              <a:t>Mengkombinasika metode OO yg sudah ada sebelumnya (</a:t>
            </a:r>
            <a:r>
              <a:rPr lang="en-GB" sz="2000" smtClean="0"/>
              <a:t>Booch by </a:t>
            </a:r>
            <a:r>
              <a:rPr lang="en-GB" sz="2000" i="1" smtClean="0"/>
              <a:t>Grady Booch, OMT by Jim Rumbaugh and OOSE by Ivar Jacobson)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Modelling </a:t>
            </a:r>
            <a:r>
              <a:rPr lang="id-ID" sz="2800" smtClean="0"/>
              <a:t>karena</a:t>
            </a:r>
            <a:r>
              <a:rPr lang="en-GB" sz="2800" smtClean="0"/>
              <a:t>…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/>
              <a:t>Digunakan terutama untuk memodelkan sistem secara visual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Language </a:t>
            </a:r>
            <a:r>
              <a:rPr lang="id-ID" sz="2800" smtClean="0"/>
              <a:t>karena</a:t>
            </a:r>
            <a:r>
              <a:rPr lang="en-GB" sz="2800" smtClean="0"/>
              <a:t> …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/>
              <a:t>Berisi sintak yang digunakan untuk memodelkan pengetahuan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88913"/>
            <a:ext cx="2057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State</a:t>
            </a: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Diagram</a:t>
            </a:r>
          </a:p>
        </p:txBody>
      </p:sp>
      <p:pic>
        <p:nvPicPr>
          <p:cNvPr id="141314" name="Picture 2" descr="Image result for state diagram adal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5148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83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Diagram State : </a:t>
            </a:r>
            <a:r>
              <a:rPr lang="en-US" sz="3600" i="1">
                <a:latin typeface="Arial Narrow" pitchFamily="34" charset="0"/>
              </a:rPr>
              <a:t>How to Draw</a:t>
            </a:r>
          </a:p>
        </p:txBody>
      </p:sp>
      <p:pic>
        <p:nvPicPr>
          <p:cNvPr id="5124" name="Picture 4" descr="stat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275" y="1905000"/>
            <a:ext cx="36671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7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Diagram State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i="1">
                <a:latin typeface="Arial Narrow" pitchFamily="34" charset="0"/>
              </a:rPr>
              <a:t>State</a:t>
            </a:r>
          </a:p>
          <a:p>
            <a:pPr lvl="1"/>
            <a:r>
              <a:rPr lang="en-US">
                <a:latin typeface="Arial Narrow" pitchFamily="34" charset="0"/>
              </a:rPr>
              <a:t>Abstraksi dari nilai-nilai atribut dan asosiasi dari sebuah objek</a:t>
            </a:r>
          </a:p>
          <a:p>
            <a:pPr lvl="1"/>
            <a:r>
              <a:rPr lang="en-US">
                <a:latin typeface="Arial Narrow" pitchFamily="34" charset="0"/>
              </a:rPr>
              <a:t>Representasi kondisi/state dari sebuah objek pada periode waktu tertentu </a:t>
            </a:r>
          </a:p>
          <a:p>
            <a:pPr lvl="1"/>
            <a:r>
              <a:rPr lang="en-US">
                <a:latin typeface="Arial Narrow" pitchFamily="34" charset="0"/>
              </a:rPr>
              <a:t>Berhubungan dengan suatu interval waktu antara dua </a:t>
            </a:r>
            <a:r>
              <a:rPr lang="en-US" b="1">
                <a:latin typeface="Arial Narrow" pitchFamily="34" charset="0"/>
              </a:rPr>
              <a:t>event</a:t>
            </a:r>
          </a:p>
          <a:p>
            <a:r>
              <a:rPr lang="en-US">
                <a:latin typeface="Arial Narrow" pitchFamily="34" charset="0"/>
              </a:rPr>
              <a:t>Respon terhadap </a:t>
            </a:r>
            <a:r>
              <a:rPr lang="en-US" b="1">
                <a:latin typeface="Arial Narrow" pitchFamily="34" charset="0"/>
              </a:rPr>
              <a:t>event</a:t>
            </a:r>
            <a:r>
              <a:rPr lang="en-US">
                <a:latin typeface="Arial Narrow" pitchFamily="34" charset="0"/>
              </a:rPr>
              <a:t> dapat tergantung kepada state suatu objek</a:t>
            </a:r>
          </a:p>
        </p:txBody>
      </p:sp>
    </p:spTree>
    <p:extLst>
      <p:ext uri="{BB962C8B-B14F-4D97-AF65-F5344CB8AC3E}">
        <p14:creationId xmlns:p14="http://schemas.microsoft.com/office/powerpoint/2010/main" val="26433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>
                <a:latin typeface="Arial Narrow" pitchFamily="34" charset="0"/>
              </a:rPr>
              <a:t>Event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 Narrow" pitchFamily="34" charset="0"/>
              </a:rPr>
              <a:t>Event</a:t>
            </a:r>
            <a:r>
              <a:rPr lang="en-US" sz="2800" dirty="0">
                <a:latin typeface="Arial Narrow" pitchFamily="34" charset="0"/>
              </a:rPr>
              <a:t> – </a:t>
            </a:r>
            <a:r>
              <a:rPr lang="en-US" sz="2800" dirty="0" err="1">
                <a:latin typeface="Arial Narrow" pitchFamily="34" charset="0"/>
              </a:rPr>
              <a:t>spesifikasi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dari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sebuah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kejadian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tertentu</a:t>
            </a:r>
            <a:endParaRPr lang="en-US" sz="2800" dirty="0">
              <a:latin typeface="Arial Narrow" pitchFamily="34" charset="0"/>
            </a:endParaRPr>
          </a:p>
          <a:p>
            <a:r>
              <a:rPr lang="en-US" sz="2800" dirty="0" err="1">
                <a:latin typeface="Arial Narrow" pitchFamily="34" charset="0"/>
              </a:rPr>
              <a:t>Segala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sesuatu</a:t>
            </a:r>
            <a:r>
              <a:rPr lang="en-US" sz="2800" dirty="0">
                <a:latin typeface="Arial Narrow" pitchFamily="34" charset="0"/>
              </a:rPr>
              <a:t> yang </a:t>
            </a:r>
            <a:r>
              <a:rPr lang="en-US" sz="2800" dirty="0" err="1">
                <a:latin typeface="Arial Narrow" pitchFamily="34" charset="0"/>
              </a:rPr>
              <a:t>terjadi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dapat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dimodelkan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sebagai</a:t>
            </a:r>
            <a:r>
              <a:rPr lang="en-US" sz="2800" dirty="0">
                <a:latin typeface="Arial Narrow" pitchFamily="34" charset="0"/>
              </a:rPr>
              <a:t> event</a:t>
            </a:r>
          </a:p>
          <a:p>
            <a:r>
              <a:rPr lang="en-US" sz="2800" dirty="0" err="1">
                <a:latin typeface="Arial Narrow" pitchFamily="34" charset="0"/>
              </a:rPr>
              <a:t>Sebuah</a:t>
            </a:r>
            <a:r>
              <a:rPr lang="en-US" sz="2800" dirty="0">
                <a:latin typeface="Arial Narrow" pitchFamily="34" charset="0"/>
              </a:rPr>
              <a:t> state </a:t>
            </a:r>
            <a:r>
              <a:rPr lang="en-US" sz="2800" dirty="0" err="1">
                <a:latin typeface="Arial Narrow" pitchFamily="34" charset="0"/>
              </a:rPr>
              <a:t>menunjukkan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transisi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antar</a:t>
            </a:r>
            <a:r>
              <a:rPr lang="en-US" sz="2800" dirty="0">
                <a:latin typeface="Arial Narrow" pitchFamily="34" charset="0"/>
              </a:rPr>
              <a:t> status (state) yang </a:t>
            </a:r>
            <a:r>
              <a:rPr lang="en-US" sz="2800" dirty="0" err="1">
                <a:latin typeface="Arial Narrow" pitchFamily="34" charset="0"/>
              </a:rPr>
              <a:t>dipicu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oleh</a:t>
            </a:r>
            <a:r>
              <a:rPr lang="en-US" sz="2800" dirty="0">
                <a:latin typeface="Arial Narrow" pitchFamily="34" charset="0"/>
              </a:rPr>
              <a:t> stimulus </a:t>
            </a:r>
            <a:r>
              <a:rPr lang="en-US" sz="2800" dirty="0" err="1">
                <a:latin typeface="Arial Narrow" pitchFamily="34" charset="0"/>
              </a:rPr>
              <a:t>tertentu</a:t>
            </a:r>
            <a:r>
              <a:rPr lang="en-US" sz="2800" dirty="0">
                <a:latin typeface="Arial Narrow" pitchFamily="34" charset="0"/>
              </a:rPr>
              <a:t> (event)</a:t>
            </a:r>
          </a:p>
          <a:p>
            <a:endParaRPr lang="en-US" sz="2800" dirty="0">
              <a:latin typeface="Arial Narrow" pitchFamily="34" charset="0"/>
            </a:endParaRPr>
          </a:p>
        </p:txBody>
      </p:sp>
      <p:sp>
        <p:nvSpPr>
          <p:cNvPr id="7173" name="AutoShape 5"/>
          <p:cNvSpPr>
            <a:spLocks noChangeAspect="1" noChangeArrowheads="1" noTextEdit="1"/>
          </p:cNvSpPr>
          <p:nvPr/>
        </p:nvSpPr>
        <p:spPr bwMode="auto">
          <a:xfrm>
            <a:off x="533400" y="3733800"/>
            <a:ext cx="8001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4054475" y="4265612"/>
            <a:ext cx="8763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" y="0"/>
              </a:cxn>
              <a:cxn ang="0">
                <a:pos x="0" y="0"/>
              </a:cxn>
            </a:cxnLst>
            <a:rect l="0" t="0" r="r" b="b"/>
            <a:pathLst>
              <a:path w="552">
                <a:moveTo>
                  <a:pt x="0" y="0"/>
                </a:moveTo>
                <a:lnTo>
                  <a:pt x="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4054475" y="4265612"/>
            <a:ext cx="8763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2" y="0"/>
              </a:cxn>
              <a:cxn ang="0">
                <a:pos x="0" y="0"/>
              </a:cxn>
            </a:cxnLst>
            <a:rect l="0" t="0" r="r" b="b"/>
            <a:pathLst>
              <a:path w="552">
                <a:moveTo>
                  <a:pt x="0" y="0"/>
                </a:moveTo>
                <a:lnTo>
                  <a:pt x="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692525" y="4027487"/>
            <a:ext cx="1752600" cy="698500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4" y="186"/>
              </a:cxn>
              <a:cxn ang="0">
                <a:pos x="13" y="153"/>
              </a:cxn>
              <a:cxn ang="0">
                <a:pos x="29" y="120"/>
              </a:cxn>
              <a:cxn ang="0">
                <a:pos x="51" y="91"/>
              </a:cxn>
              <a:cxn ang="0">
                <a:pos x="81" y="64"/>
              </a:cxn>
              <a:cxn ang="0">
                <a:pos x="114" y="42"/>
              </a:cxn>
              <a:cxn ang="0">
                <a:pos x="151" y="23"/>
              </a:cxn>
              <a:cxn ang="0">
                <a:pos x="189" y="10"/>
              </a:cxn>
              <a:cxn ang="0">
                <a:pos x="232" y="3"/>
              </a:cxn>
              <a:cxn ang="0">
                <a:pos x="276" y="0"/>
              </a:cxn>
              <a:cxn ang="0">
                <a:pos x="828" y="0"/>
              </a:cxn>
              <a:cxn ang="0">
                <a:pos x="871" y="3"/>
              </a:cxn>
              <a:cxn ang="0">
                <a:pos x="913" y="10"/>
              </a:cxn>
              <a:cxn ang="0">
                <a:pos x="953" y="23"/>
              </a:cxn>
              <a:cxn ang="0">
                <a:pos x="990" y="42"/>
              </a:cxn>
              <a:cxn ang="0">
                <a:pos x="1023" y="64"/>
              </a:cxn>
              <a:cxn ang="0">
                <a:pos x="1051" y="91"/>
              </a:cxn>
              <a:cxn ang="0">
                <a:pos x="1073" y="120"/>
              </a:cxn>
              <a:cxn ang="0">
                <a:pos x="1090" y="153"/>
              </a:cxn>
              <a:cxn ang="0">
                <a:pos x="1101" y="186"/>
              </a:cxn>
              <a:cxn ang="0">
                <a:pos x="1104" y="220"/>
              </a:cxn>
              <a:cxn ang="0">
                <a:pos x="1101" y="254"/>
              </a:cxn>
              <a:cxn ang="0">
                <a:pos x="1090" y="288"/>
              </a:cxn>
              <a:cxn ang="0">
                <a:pos x="1073" y="320"/>
              </a:cxn>
              <a:cxn ang="0">
                <a:pos x="1051" y="349"/>
              </a:cxn>
              <a:cxn ang="0">
                <a:pos x="1023" y="376"/>
              </a:cxn>
              <a:cxn ang="0">
                <a:pos x="990" y="398"/>
              </a:cxn>
              <a:cxn ang="0">
                <a:pos x="953" y="417"/>
              </a:cxn>
              <a:cxn ang="0">
                <a:pos x="913" y="430"/>
              </a:cxn>
              <a:cxn ang="0">
                <a:pos x="871" y="438"/>
              </a:cxn>
              <a:cxn ang="0">
                <a:pos x="828" y="440"/>
              </a:cxn>
              <a:cxn ang="0">
                <a:pos x="276" y="440"/>
              </a:cxn>
              <a:cxn ang="0">
                <a:pos x="232" y="438"/>
              </a:cxn>
              <a:cxn ang="0">
                <a:pos x="189" y="430"/>
              </a:cxn>
              <a:cxn ang="0">
                <a:pos x="151" y="417"/>
              </a:cxn>
              <a:cxn ang="0">
                <a:pos x="114" y="398"/>
              </a:cxn>
              <a:cxn ang="0">
                <a:pos x="81" y="376"/>
              </a:cxn>
              <a:cxn ang="0">
                <a:pos x="51" y="349"/>
              </a:cxn>
              <a:cxn ang="0">
                <a:pos x="29" y="320"/>
              </a:cxn>
              <a:cxn ang="0">
                <a:pos x="13" y="288"/>
              </a:cxn>
              <a:cxn ang="0">
                <a:pos x="4" y="254"/>
              </a:cxn>
              <a:cxn ang="0">
                <a:pos x="0" y="220"/>
              </a:cxn>
            </a:cxnLst>
            <a:rect l="0" t="0" r="r" b="b"/>
            <a:pathLst>
              <a:path w="1104" h="440">
                <a:moveTo>
                  <a:pt x="0" y="220"/>
                </a:moveTo>
                <a:lnTo>
                  <a:pt x="4" y="186"/>
                </a:lnTo>
                <a:lnTo>
                  <a:pt x="13" y="153"/>
                </a:lnTo>
                <a:lnTo>
                  <a:pt x="29" y="120"/>
                </a:lnTo>
                <a:lnTo>
                  <a:pt x="51" y="91"/>
                </a:lnTo>
                <a:lnTo>
                  <a:pt x="81" y="64"/>
                </a:lnTo>
                <a:lnTo>
                  <a:pt x="114" y="42"/>
                </a:lnTo>
                <a:lnTo>
                  <a:pt x="151" y="23"/>
                </a:lnTo>
                <a:lnTo>
                  <a:pt x="189" y="10"/>
                </a:lnTo>
                <a:lnTo>
                  <a:pt x="232" y="3"/>
                </a:lnTo>
                <a:lnTo>
                  <a:pt x="276" y="0"/>
                </a:lnTo>
                <a:lnTo>
                  <a:pt x="828" y="0"/>
                </a:lnTo>
                <a:lnTo>
                  <a:pt x="871" y="3"/>
                </a:lnTo>
                <a:lnTo>
                  <a:pt x="913" y="10"/>
                </a:lnTo>
                <a:lnTo>
                  <a:pt x="953" y="23"/>
                </a:lnTo>
                <a:lnTo>
                  <a:pt x="990" y="42"/>
                </a:lnTo>
                <a:lnTo>
                  <a:pt x="1023" y="64"/>
                </a:lnTo>
                <a:lnTo>
                  <a:pt x="1051" y="91"/>
                </a:lnTo>
                <a:lnTo>
                  <a:pt x="1073" y="120"/>
                </a:lnTo>
                <a:lnTo>
                  <a:pt x="1090" y="153"/>
                </a:lnTo>
                <a:lnTo>
                  <a:pt x="1101" y="186"/>
                </a:lnTo>
                <a:lnTo>
                  <a:pt x="1104" y="220"/>
                </a:lnTo>
                <a:lnTo>
                  <a:pt x="1101" y="254"/>
                </a:lnTo>
                <a:lnTo>
                  <a:pt x="1090" y="288"/>
                </a:lnTo>
                <a:lnTo>
                  <a:pt x="1073" y="320"/>
                </a:lnTo>
                <a:lnTo>
                  <a:pt x="1051" y="349"/>
                </a:lnTo>
                <a:lnTo>
                  <a:pt x="1023" y="376"/>
                </a:lnTo>
                <a:lnTo>
                  <a:pt x="990" y="398"/>
                </a:lnTo>
                <a:lnTo>
                  <a:pt x="953" y="417"/>
                </a:lnTo>
                <a:lnTo>
                  <a:pt x="913" y="430"/>
                </a:lnTo>
                <a:lnTo>
                  <a:pt x="871" y="438"/>
                </a:lnTo>
                <a:lnTo>
                  <a:pt x="828" y="440"/>
                </a:lnTo>
                <a:lnTo>
                  <a:pt x="276" y="440"/>
                </a:lnTo>
                <a:lnTo>
                  <a:pt x="232" y="438"/>
                </a:lnTo>
                <a:lnTo>
                  <a:pt x="189" y="430"/>
                </a:lnTo>
                <a:lnTo>
                  <a:pt x="151" y="417"/>
                </a:lnTo>
                <a:lnTo>
                  <a:pt x="114" y="398"/>
                </a:lnTo>
                <a:lnTo>
                  <a:pt x="81" y="376"/>
                </a:lnTo>
                <a:lnTo>
                  <a:pt x="51" y="349"/>
                </a:lnTo>
                <a:lnTo>
                  <a:pt x="29" y="320"/>
                </a:lnTo>
                <a:lnTo>
                  <a:pt x="13" y="288"/>
                </a:lnTo>
                <a:lnTo>
                  <a:pt x="4" y="254"/>
                </a:lnTo>
                <a:lnTo>
                  <a:pt x="0" y="22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318000" y="3810000"/>
            <a:ext cx="350838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335463" y="4230687"/>
            <a:ext cx="3508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/>
              <a:t>Idle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7185" name="Freeform 17"/>
          <p:cNvSpPr>
            <a:spLocks/>
          </p:cNvSpPr>
          <p:nvPr/>
        </p:nvSpPr>
        <p:spPr bwMode="auto">
          <a:xfrm>
            <a:off x="5695950" y="6073775"/>
            <a:ext cx="8778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3" y="0"/>
              </a:cxn>
              <a:cxn ang="0">
                <a:pos x="0" y="0"/>
              </a:cxn>
            </a:cxnLst>
            <a:rect l="0" t="0" r="r" b="b"/>
            <a:pathLst>
              <a:path w="553">
                <a:moveTo>
                  <a:pt x="0" y="0"/>
                </a:moveTo>
                <a:lnTo>
                  <a:pt x="5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18"/>
          <p:cNvSpPr>
            <a:spLocks/>
          </p:cNvSpPr>
          <p:nvPr/>
        </p:nvSpPr>
        <p:spPr bwMode="auto">
          <a:xfrm>
            <a:off x="5695950" y="6073775"/>
            <a:ext cx="8778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3" y="0"/>
              </a:cxn>
              <a:cxn ang="0">
                <a:pos x="0" y="0"/>
              </a:cxn>
            </a:cxnLst>
            <a:rect l="0" t="0" r="r" b="b"/>
            <a:pathLst>
              <a:path w="553">
                <a:moveTo>
                  <a:pt x="0" y="0"/>
                </a:moveTo>
                <a:lnTo>
                  <a:pt x="5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>
            <a:off x="5334000" y="5834062"/>
            <a:ext cx="1754188" cy="70008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4" y="187"/>
              </a:cxn>
              <a:cxn ang="0">
                <a:pos x="15" y="153"/>
              </a:cxn>
              <a:cxn ang="0">
                <a:pos x="32" y="120"/>
              </a:cxn>
              <a:cxn ang="0">
                <a:pos x="54" y="91"/>
              </a:cxn>
              <a:cxn ang="0">
                <a:pos x="81" y="65"/>
              </a:cxn>
              <a:cxn ang="0">
                <a:pos x="114" y="43"/>
              </a:cxn>
              <a:cxn ang="0">
                <a:pos x="151" y="24"/>
              </a:cxn>
              <a:cxn ang="0">
                <a:pos x="192" y="10"/>
              </a:cxn>
              <a:cxn ang="0">
                <a:pos x="234" y="3"/>
              </a:cxn>
              <a:cxn ang="0">
                <a:pos x="276" y="0"/>
              </a:cxn>
              <a:cxn ang="0">
                <a:pos x="829" y="0"/>
              </a:cxn>
              <a:cxn ang="0">
                <a:pos x="873" y="3"/>
              </a:cxn>
              <a:cxn ang="0">
                <a:pos x="915" y="10"/>
              </a:cxn>
              <a:cxn ang="0">
                <a:pos x="954" y="24"/>
              </a:cxn>
              <a:cxn ang="0">
                <a:pos x="991" y="43"/>
              </a:cxn>
              <a:cxn ang="0">
                <a:pos x="1024" y="65"/>
              </a:cxn>
              <a:cxn ang="0">
                <a:pos x="1053" y="91"/>
              </a:cxn>
              <a:cxn ang="0">
                <a:pos x="1075" y="120"/>
              </a:cxn>
              <a:cxn ang="0">
                <a:pos x="1092" y="153"/>
              </a:cxn>
              <a:cxn ang="0">
                <a:pos x="1101" y="187"/>
              </a:cxn>
              <a:cxn ang="0">
                <a:pos x="1105" y="220"/>
              </a:cxn>
              <a:cxn ang="0">
                <a:pos x="1101" y="254"/>
              </a:cxn>
              <a:cxn ang="0">
                <a:pos x="1092" y="288"/>
              </a:cxn>
              <a:cxn ang="0">
                <a:pos x="1075" y="320"/>
              </a:cxn>
              <a:cxn ang="0">
                <a:pos x="1053" y="350"/>
              </a:cxn>
              <a:cxn ang="0">
                <a:pos x="1024" y="376"/>
              </a:cxn>
              <a:cxn ang="0">
                <a:pos x="991" y="398"/>
              </a:cxn>
              <a:cxn ang="0">
                <a:pos x="954" y="417"/>
              </a:cxn>
              <a:cxn ang="0">
                <a:pos x="915" y="430"/>
              </a:cxn>
              <a:cxn ang="0">
                <a:pos x="873" y="438"/>
              </a:cxn>
              <a:cxn ang="0">
                <a:pos x="829" y="441"/>
              </a:cxn>
              <a:cxn ang="0">
                <a:pos x="276" y="441"/>
              </a:cxn>
              <a:cxn ang="0">
                <a:pos x="234" y="438"/>
              </a:cxn>
              <a:cxn ang="0">
                <a:pos x="192" y="430"/>
              </a:cxn>
              <a:cxn ang="0">
                <a:pos x="151" y="417"/>
              </a:cxn>
              <a:cxn ang="0">
                <a:pos x="114" y="398"/>
              </a:cxn>
              <a:cxn ang="0">
                <a:pos x="81" y="376"/>
              </a:cxn>
              <a:cxn ang="0">
                <a:pos x="54" y="350"/>
              </a:cxn>
              <a:cxn ang="0">
                <a:pos x="32" y="320"/>
              </a:cxn>
              <a:cxn ang="0">
                <a:pos x="15" y="288"/>
              </a:cxn>
              <a:cxn ang="0">
                <a:pos x="4" y="254"/>
              </a:cxn>
              <a:cxn ang="0">
                <a:pos x="0" y="220"/>
              </a:cxn>
            </a:cxnLst>
            <a:rect l="0" t="0" r="r" b="b"/>
            <a:pathLst>
              <a:path w="1105" h="441">
                <a:moveTo>
                  <a:pt x="0" y="220"/>
                </a:moveTo>
                <a:lnTo>
                  <a:pt x="4" y="187"/>
                </a:lnTo>
                <a:lnTo>
                  <a:pt x="15" y="153"/>
                </a:lnTo>
                <a:lnTo>
                  <a:pt x="32" y="120"/>
                </a:lnTo>
                <a:lnTo>
                  <a:pt x="54" y="91"/>
                </a:lnTo>
                <a:lnTo>
                  <a:pt x="81" y="65"/>
                </a:lnTo>
                <a:lnTo>
                  <a:pt x="114" y="43"/>
                </a:lnTo>
                <a:lnTo>
                  <a:pt x="151" y="24"/>
                </a:lnTo>
                <a:lnTo>
                  <a:pt x="192" y="10"/>
                </a:lnTo>
                <a:lnTo>
                  <a:pt x="234" y="3"/>
                </a:lnTo>
                <a:lnTo>
                  <a:pt x="276" y="0"/>
                </a:lnTo>
                <a:lnTo>
                  <a:pt x="829" y="0"/>
                </a:lnTo>
                <a:lnTo>
                  <a:pt x="873" y="3"/>
                </a:lnTo>
                <a:lnTo>
                  <a:pt x="915" y="10"/>
                </a:lnTo>
                <a:lnTo>
                  <a:pt x="954" y="24"/>
                </a:lnTo>
                <a:lnTo>
                  <a:pt x="991" y="43"/>
                </a:lnTo>
                <a:lnTo>
                  <a:pt x="1024" y="65"/>
                </a:lnTo>
                <a:lnTo>
                  <a:pt x="1053" y="91"/>
                </a:lnTo>
                <a:lnTo>
                  <a:pt x="1075" y="120"/>
                </a:lnTo>
                <a:lnTo>
                  <a:pt x="1092" y="153"/>
                </a:lnTo>
                <a:lnTo>
                  <a:pt x="1101" y="187"/>
                </a:lnTo>
                <a:lnTo>
                  <a:pt x="1105" y="220"/>
                </a:lnTo>
                <a:lnTo>
                  <a:pt x="1101" y="254"/>
                </a:lnTo>
                <a:lnTo>
                  <a:pt x="1092" y="288"/>
                </a:lnTo>
                <a:lnTo>
                  <a:pt x="1075" y="320"/>
                </a:lnTo>
                <a:lnTo>
                  <a:pt x="1053" y="350"/>
                </a:lnTo>
                <a:lnTo>
                  <a:pt x="1024" y="376"/>
                </a:lnTo>
                <a:lnTo>
                  <a:pt x="991" y="398"/>
                </a:lnTo>
                <a:lnTo>
                  <a:pt x="954" y="417"/>
                </a:lnTo>
                <a:lnTo>
                  <a:pt x="915" y="430"/>
                </a:lnTo>
                <a:lnTo>
                  <a:pt x="873" y="438"/>
                </a:lnTo>
                <a:lnTo>
                  <a:pt x="829" y="441"/>
                </a:lnTo>
                <a:lnTo>
                  <a:pt x="276" y="441"/>
                </a:lnTo>
                <a:lnTo>
                  <a:pt x="234" y="438"/>
                </a:lnTo>
                <a:lnTo>
                  <a:pt x="192" y="430"/>
                </a:lnTo>
                <a:lnTo>
                  <a:pt x="151" y="417"/>
                </a:lnTo>
                <a:lnTo>
                  <a:pt x="114" y="398"/>
                </a:lnTo>
                <a:lnTo>
                  <a:pt x="81" y="376"/>
                </a:lnTo>
                <a:lnTo>
                  <a:pt x="54" y="350"/>
                </a:lnTo>
                <a:lnTo>
                  <a:pt x="32" y="320"/>
                </a:lnTo>
                <a:lnTo>
                  <a:pt x="15" y="288"/>
                </a:lnTo>
                <a:lnTo>
                  <a:pt x="4" y="254"/>
                </a:lnTo>
                <a:lnTo>
                  <a:pt x="0" y="22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854700" y="5616575"/>
            <a:ext cx="563563" cy="214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5872163" y="6059487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/>
              <a:t>Active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 flipV="1">
            <a:off x="4568825" y="4725987"/>
            <a:ext cx="1643063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1" name="Freeform 23"/>
          <p:cNvSpPr>
            <a:spLocks/>
          </p:cNvSpPr>
          <p:nvPr/>
        </p:nvSpPr>
        <p:spPr bwMode="auto">
          <a:xfrm>
            <a:off x="4492625" y="4659312"/>
            <a:ext cx="195263" cy="144463"/>
          </a:xfrm>
          <a:custGeom>
            <a:avLst/>
            <a:gdLst/>
            <a:ahLst/>
            <a:cxnLst>
              <a:cxn ang="0">
                <a:pos x="123" y="40"/>
              </a:cxn>
              <a:cxn ang="0">
                <a:pos x="0" y="0"/>
              </a:cxn>
              <a:cxn ang="0">
                <a:pos x="70" y="91"/>
              </a:cxn>
            </a:cxnLst>
            <a:rect l="0" t="0" r="r" b="b"/>
            <a:pathLst>
              <a:path w="123" h="91">
                <a:moveTo>
                  <a:pt x="123" y="40"/>
                </a:moveTo>
                <a:lnTo>
                  <a:pt x="0" y="0"/>
                </a:lnTo>
                <a:lnTo>
                  <a:pt x="70" y="9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5527675" y="4503737"/>
            <a:ext cx="3159125" cy="341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621338" y="4984750"/>
            <a:ext cx="3217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 b="1"/>
              <a:t>OffHook / dropConnection()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6934200" y="4017962"/>
            <a:ext cx="530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i="1">
                <a:solidFill>
                  <a:srgbClr val="FF00FF"/>
                </a:solidFill>
              </a:rPr>
              <a:t>event</a:t>
            </a:r>
            <a:endParaRPr lang="en-US" sz="1600" b="1" i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7198" name="Freeform 30"/>
          <p:cNvSpPr>
            <a:spLocks/>
          </p:cNvSpPr>
          <p:nvPr/>
        </p:nvSpPr>
        <p:spPr bwMode="auto">
          <a:xfrm>
            <a:off x="5883275" y="4337050"/>
            <a:ext cx="958850" cy="595312"/>
          </a:xfrm>
          <a:custGeom>
            <a:avLst/>
            <a:gdLst/>
            <a:ahLst/>
            <a:cxnLst>
              <a:cxn ang="0">
                <a:pos x="604" y="22"/>
              </a:cxn>
              <a:cxn ang="0">
                <a:pos x="593" y="37"/>
              </a:cxn>
              <a:cxn ang="0">
                <a:pos x="580" y="47"/>
              </a:cxn>
              <a:cxn ang="0">
                <a:pos x="567" y="57"/>
              </a:cxn>
              <a:cxn ang="0">
                <a:pos x="553" y="63"/>
              </a:cxn>
              <a:cxn ang="0">
                <a:pos x="536" y="69"/>
              </a:cxn>
              <a:cxn ang="0">
                <a:pos x="520" y="72"/>
              </a:cxn>
              <a:cxn ang="0">
                <a:pos x="501" y="75"/>
              </a:cxn>
              <a:cxn ang="0">
                <a:pos x="483" y="75"/>
              </a:cxn>
              <a:cxn ang="0">
                <a:pos x="462" y="74"/>
              </a:cxn>
              <a:cxn ang="0">
                <a:pos x="442" y="72"/>
              </a:cxn>
              <a:cxn ang="0">
                <a:pos x="422" y="69"/>
              </a:cxn>
              <a:cxn ang="0">
                <a:pos x="400" y="65"/>
              </a:cxn>
              <a:cxn ang="0">
                <a:pos x="378" y="60"/>
              </a:cxn>
              <a:cxn ang="0">
                <a:pos x="356" y="56"/>
              </a:cxn>
              <a:cxn ang="0">
                <a:pos x="334" y="50"/>
              </a:cxn>
              <a:cxn ang="0">
                <a:pos x="312" y="44"/>
              </a:cxn>
              <a:cxn ang="0">
                <a:pos x="289" y="38"/>
              </a:cxn>
              <a:cxn ang="0">
                <a:pos x="267" y="33"/>
              </a:cxn>
              <a:cxn ang="0">
                <a:pos x="245" y="27"/>
              </a:cxn>
              <a:cxn ang="0">
                <a:pos x="225" y="21"/>
              </a:cxn>
              <a:cxn ang="0">
                <a:pos x="203" y="15"/>
              </a:cxn>
              <a:cxn ang="0">
                <a:pos x="183" y="10"/>
              </a:cxn>
              <a:cxn ang="0">
                <a:pos x="164" y="6"/>
              </a:cxn>
              <a:cxn ang="0">
                <a:pos x="144" y="3"/>
              </a:cxn>
              <a:cxn ang="0">
                <a:pos x="127" y="2"/>
              </a:cxn>
              <a:cxn ang="0">
                <a:pos x="109" y="0"/>
              </a:cxn>
              <a:cxn ang="0">
                <a:pos x="94" y="0"/>
              </a:cxn>
              <a:cxn ang="0">
                <a:pos x="80" y="2"/>
              </a:cxn>
              <a:cxn ang="0">
                <a:pos x="65" y="5"/>
              </a:cxn>
              <a:cxn ang="0">
                <a:pos x="54" y="9"/>
              </a:cxn>
              <a:cxn ang="0">
                <a:pos x="43" y="16"/>
              </a:cxn>
              <a:cxn ang="0">
                <a:pos x="35" y="22"/>
              </a:cxn>
              <a:cxn ang="0">
                <a:pos x="30" y="30"/>
              </a:cxn>
              <a:cxn ang="0">
                <a:pos x="24" y="38"/>
              </a:cxn>
              <a:cxn ang="0">
                <a:pos x="21" y="49"/>
              </a:cxn>
              <a:cxn ang="0">
                <a:pos x="17" y="59"/>
              </a:cxn>
              <a:cxn ang="0">
                <a:pos x="13" y="71"/>
              </a:cxn>
              <a:cxn ang="0">
                <a:pos x="11" y="82"/>
              </a:cxn>
              <a:cxn ang="0">
                <a:pos x="10" y="94"/>
              </a:cxn>
              <a:cxn ang="0">
                <a:pos x="8" y="107"/>
              </a:cxn>
              <a:cxn ang="0">
                <a:pos x="8" y="122"/>
              </a:cxn>
              <a:cxn ang="0">
                <a:pos x="8" y="135"/>
              </a:cxn>
              <a:cxn ang="0">
                <a:pos x="8" y="150"/>
              </a:cxn>
              <a:cxn ang="0">
                <a:pos x="8" y="165"/>
              </a:cxn>
              <a:cxn ang="0">
                <a:pos x="8" y="179"/>
              </a:cxn>
              <a:cxn ang="0">
                <a:pos x="8" y="194"/>
              </a:cxn>
              <a:cxn ang="0">
                <a:pos x="10" y="209"/>
              </a:cxn>
              <a:cxn ang="0">
                <a:pos x="10" y="223"/>
              </a:cxn>
              <a:cxn ang="0">
                <a:pos x="11" y="238"/>
              </a:cxn>
              <a:cxn ang="0">
                <a:pos x="11" y="253"/>
              </a:cxn>
              <a:cxn ang="0">
                <a:pos x="13" y="266"/>
              </a:cxn>
              <a:cxn ang="0">
                <a:pos x="13" y="279"/>
              </a:cxn>
              <a:cxn ang="0">
                <a:pos x="15" y="292"/>
              </a:cxn>
              <a:cxn ang="0">
                <a:pos x="15" y="306"/>
              </a:cxn>
              <a:cxn ang="0">
                <a:pos x="15" y="317"/>
              </a:cxn>
              <a:cxn ang="0">
                <a:pos x="13" y="328"/>
              </a:cxn>
              <a:cxn ang="0">
                <a:pos x="13" y="338"/>
              </a:cxn>
              <a:cxn ang="0">
                <a:pos x="11" y="347"/>
              </a:cxn>
              <a:cxn ang="0">
                <a:pos x="10" y="356"/>
              </a:cxn>
              <a:cxn ang="0">
                <a:pos x="8" y="363"/>
              </a:cxn>
              <a:cxn ang="0">
                <a:pos x="4" y="369"/>
              </a:cxn>
              <a:cxn ang="0">
                <a:pos x="0" y="375"/>
              </a:cxn>
            </a:cxnLst>
            <a:rect l="0" t="0" r="r" b="b"/>
            <a:pathLst>
              <a:path w="604" h="375">
                <a:moveTo>
                  <a:pt x="604" y="22"/>
                </a:moveTo>
                <a:lnTo>
                  <a:pt x="593" y="37"/>
                </a:lnTo>
                <a:lnTo>
                  <a:pt x="580" y="47"/>
                </a:lnTo>
                <a:lnTo>
                  <a:pt x="567" y="57"/>
                </a:lnTo>
                <a:lnTo>
                  <a:pt x="553" y="63"/>
                </a:lnTo>
                <a:lnTo>
                  <a:pt x="536" y="69"/>
                </a:lnTo>
                <a:lnTo>
                  <a:pt x="520" y="72"/>
                </a:lnTo>
                <a:lnTo>
                  <a:pt x="501" y="75"/>
                </a:lnTo>
                <a:lnTo>
                  <a:pt x="483" y="75"/>
                </a:lnTo>
                <a:lnTo>
                  <a:pt x="462" y="74"/>
                </a:lnTo>
                <a:lnTo>
                  <a:pt x="442" y="72"/>
                </a:lnTo>
                <a:lnTo>
                  <a:pt x="422" y="69"/>
                </a:lnTo>
                <a:lnTo>
                  <a:pt x="400" y="65"/>
                </a:lnTo>
                <a:lnTo>
                  <a:pt x="378" y="60"/>
                </a:lnTo>
                <a:lnTo>
                  <a:pt x="356" y="56"/>
                </a:lnTo>
                <a:lnTo>
                  <a:pt x="334" y="50"/>
                </a:lnTo>
                <a:lnTo>
                  <a:pt x="312" y="44"/>
                </a:lnTo>
                <a:lnTo>
                  <a:pt x="289" y="38"/>
                </a:lnTo>
                <a:lnTo>
                  <a:pt x="267" y="33"/>
                </a:lnTo>
                <a:lnTo>
                  <a:pt x="245" y="27"/>
                </a:lnTo>
                <a:lnTo>
                  <a:pt x="225" y="21"/>
                </a:lnTo>
                <a:lnTo>
                  <a:pt x="203" y="15"/>
                </a:lnTo>
                <a:lnTo>
                  <a:pt x="183" y="10"/>
                </a:lnTo>
                <a:lnTo>
                  <a:pt x="164" y="6"/>
                </a:lnTo>
                <a:lnTo>
                  <a:pt x="144" y="3"/>
                </a:lnTo>
                <a:lnTo>
                  <a:pt x="127" y="2"/>
                </a:lnTo>
                <a:lnTo>
                  <a:pt x="109" y="0"/>
                </a:lnTo>
                <a:lnTo>
                  <a:pt x="94" y="0"/>
                </a:lnTo>
                <a:lnTo>
                  <a:pt x="80" y="2"/>
                </a:lnTo>
                <a:lnTo>
                  <a:pt x="65" y="5"/>
                </a:lnTo>
                <a:lnTo>
                  <a:pt x="54" y="9"/>
                </a:lnTo>
                <a:lnTo>
                  <a:pt x="43" y="16"/>
                </a:lnTo>
                <a:lnTo>
                  <a:pt x="35" y="22"/>
                </a:lnTo>
                <a:lnTo>
                  <a:pt x="30" y="30"/>
                </a:lnTo>
                <a:lnTo>
                  <a:pt x="24" y="38"/>
                </a:lnTo>
                <a:lnTo>
                  <a:pt x="21" y="49"/>
                </a:lnTo>
                <a:lnTo>
                  <a:pt x="17" y="59"/>
                </a:lnTo>
                <a:lnTo>
                  <a:pt x="13" y="71"/>
                </a:lnTo>
                <a:lnTo>
                  <a:pt x="11" y="82"/>
                </a:lnTo>
                <a:lnTo>
                  <a:pt x="10" y="94"/>
                </a:lnTo>
                <a:lnTo>
                  <a:pt x="8" y="107"/>
                </a:lnTo>
                <a:lnTo>
                  <a:pt x="8" y="122"/>
                </a:lnTo>
                <a:lnTo>
                  <a:pt x="8" y="135"/>
                </a:lnTo>
                <a:lnTo>
                  <a:pt x="8" y="150"/>
                </a:lnTo>
                <a:lnTo>
                  <a:pt x="8" y="165"/>
                </a:lnTo>
                <a:lnTo>
                  <a:pt x="8" y="179"/>
                </a:lnTo>
                <a:lnTo>
                  <a:pt x="8" y="194"/>
                </a:lnTo>
                <a:lnTo>
                  <a:pt x="10" y="209"/>
                </a:lnTo>
                <a:lnTo>
                  <a:pt x="10" y="223"/>
                </a:lnTo>
                <a:lnTo>
                  <a:pt x="11" y="238"/>
                </a:lnTo>
                <a:lnTo>
                  <a:pt x="11" y="253"/>
                </a:lnTo>
                <a:lnTo>
                  <a:pt x="13" y="266"/>
                </a:lnTo>
                <a:lnTo>
                  <a:pt x="13" y="279"/>
                </a:lnTo>
                <a:lnTo>
                  <a:pt x="15" y="292"/>
                </a:lnTo>
                <a:lnTo>
                  <a:pt x="15" y="306"/>
                </a:lnTo>
                <a:lnTo>
                  <a:pt x="15" y="317"/>
                </a:lnTo>
                <a:lnTo>
                  <a:pt x="13" y="328"/>
                </a:lnTo>
                <a:lnTo>
                  <a:pt x="13" y="338"/>
                </a:lnTo>
                <a:lnTo>
                  <a:pt x="11" y="347"/>
                </a:lnTo>
                <a:lnTo>
                  <a:pt x="10" y="356"/>
                </a:lnTo>
                <a:lnTo>
                  <a:pt x="8" y="363"/>
                </a:lnTo>
                <a:lnTo>
                  <a:pt x="4" y="369"/>
                </a:lnTo>
                <a:lnTo>
                  <a:pt x="0" y="375"/>
                </a:lnTo>
              </a:path>
            </a:pathLst>
          </a:custGeom>
          <a:noFill/>
          <a:ln w="17526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9" name="Freeform 31"/>
          <p:cNvSpPr>
            <a:spLocks/>
          </p:cNvSpPr>
          <p:nvPr/>
        </p:nvSpPr>
        <p:spPr bwMode="auto">
          <a:xfrm>
            <a:off x="5791200" y="4856162"/>
            <a:ext cx="115888" cy="95250"/>
          </a:xfrm>
          <a:custGeom>
            <a:avLst/>
            <a:gdLst/>
            <a:ahLst/>
            <a:cxnLst>
              <a:cxn ang="0">
                <a:pos x="59" y="7"/>
              </a:cxn>
              <a:cxn ang="0">
                <a:pos x="46" y="1"/>
              </a:cxn>
              <a:cxn ang="0">
                <a:pos x="33" y="0"/>
              </a:cxn>
              <a:cxn ang="0">
                <a:pos x="18" y="4"/>
              </a:cxn>
              <a:cxn ang="0">
                <a:pos x="7" y="12"/>
              </a:cxn>
              <a:cxn ang="0">
                <a:pos x="0" y="22"/>
              </a:cxn>
              <a:cxn ang="0">
                <a:pos x="0" y="34"/>
              </a:cxn>
              <a:cxn ang="0">
                <a:pos x="3" y="44"/>
              </a:cxn>
              <a:cxn ang="0">
                <a:pos x="13" y="53"/>
              </a:cxn>
              <a:cxn ang="0">
                <a:pos x="25" y="59"/>
              </a:cxn>
              <a:cxn ang="0">
                <a:pos x="40" y="60"/>
              </a:cxn>
              <a:cxn ang="0">
                <a:pos x="53" y="56"/>
              </a:cxn>
              <a:cxn ang="0">
                <a:pos x="66" y="48"/>
              </a:cxn>
              <a:cxn ang="0">
                <a:pos x="71" y="38"/>
              </a:cxn>
              <a:cxn ang="0">
                <a:pos x="73" y="26"/>
              </a:cxn>
              <a:cxn ang="0">
                <a:pos x="70" y="16"/>
              </a:cxn>
              <a:cxn ang="0">
                <a:pos x="59" y="7"/>
              </a:cxn>
            </a:cxnLst>
            <a:rect l="0" t="0" r="r" b="b"/>
            <a:pathLst>
              <a:path w="73" h="60">
                <a:moveTo>
                  <a:pt x="59" y="7"/>
                </a:moveTo>
                <a:lnTo>
                  <a:pt x="46" y="1"/>
                </a:lnTo>
                <a:lnTo>
                  <a:pt x="33" y="0"/>
                </a:lnTo>
                <a:lnTo>
                  <a:pt x="18" y="4"/>
                </a:lnTo>
                <a:lnTo>
                  <a:pt x="7" y="12"/>
                </a:lnTo>
                <a:lnTo>
                  <a:pt x="0" y="22"/>
                </a:lnTo>
                <a:lnTo>
                  <a:pt x="0" y="34"/>
                </a:lnTo>
                <a:lnTo>
                  <a:pt x="3" y="44"/>
                </a:lnTo>
                <a:lnTo>
                  <a:pt x="13" y="53"/>
                </a:lnTo>
                <a:lnTo>
                  <a:pt x="25" y="59"/>
                </a:lnTo>
                <a:lnTo>
                  <a:pt x="40" y="60"/>
                </a:lnTo>
                <a:lnTo>
                  <a:pt x="53" y="56"/>
                </a:lnTo>
                <a:lnTo>
                  <a:pt x="66" y="48"/>
                </a:lnTo>
                <a:lnTo>
                  <a:pt x="71" y="38"/>
                </a:lnTo>
                <a:lnTo>
                  <a:pt x="73" y="26"/>
                </a:lnTo>
                <a:lnTo>
                  <a:pt x="70" y="16"/>
                </a:lnTo>
                <a:lnTo>
                  <a:pt x="59" y="7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i="1">
                <a:latin typeface="Arial Narrow" pitchFamily="34" charset="0"/>
              </a:rPr>
              <a:t>Event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70037"/>
            <a:ext cx="8229600" cy="4525963"/>
          </a:xfrm>
        </p:spPr>
        <p:txBody>
          <a:bodyPr/>
          <a:lstStyle/>
          <a:p>
            <a:r>
              <a:rPr lang="en-US" sz="2600" i="1" dirty="0">
                <a:latin typeface="Arial Narrow" pitchFamily="34" charset="0"/>
              </a:rPr>
              <a:t>Event </a:t>
            </a:r>
            <a:r>
              <a:rPr lang="en-US" sz="2600" dirty="0" err="1">
                <a:latin typeface="Arial Narrow" pitchFamily="34" charset="0"/>
              </a:rPr>
              <a:t>dapat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dikategorikan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ke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dalam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i="1" dirty="0">
                <a:latin typeface="Arial Narrow" pitchFamily="34" charset="0"/>
              </a:rPr>
              <a:t>internal </a:t>
            </a:r>
            <a:r>
              <a:rPr lang="en-US" sz="2600" dirty="0" err="1">
                <a:latin typeface="Arial Narrow" pitchFamily="34" charset="0"/>
              </a:rPr>
              <a:t>atau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i="1" dirty="0">
                <a:latin typeface="Arial Narrow" pitchFamily="34" charset="0"/>
              </a:rPr>
              <a:t>external </a:t>
            </a:r>
            <a:r>
              <a:rPr lang="en-US" sz="2600" dirty="0">
                <a:latin typeface="Arial Narrow" pitchFamily="34" charset="0"/>
              </a:rPr>
              <a:t>event</a:t>
            </a:r>
          </a:p>
          <a:p>
            <a:r>
              <a:rPr lang="en-US" sz="2600" dirty="0">
                <a:latin typeface="Arial Narrow" pitchFamily="34" charset="0"/>
              </a:rPr>
              <a:t>Internal event </a:t>
            </a:r>
            <a:r>
              <a:rPr lang="en-US" sz="2600" dirty="0" err="1">
                <a:latin typeface="Arial Narrow" pitchFamily="34" charset="0"/>
              </a:rPr>
              <a:t>berasal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dari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menuju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ke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objek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pada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sistem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aplikasi</a:t>
            </a:r>
            <a:endParaRPr lang="en-US" sz="2600" dirty="0">
              <a:latin typeface="Arial Narrow" pitchFamily="34" charset="0"/>
            </a:endParaRPr>
          </a:p>
          <a:p>
            <a:r>
              <a:rPr lang="en-US" sz="2600" dirty="0">
                <a:latin typeface="Arial Narrow" pitchFamily="34" charset="0"/>
              </a:rPr>
              <a:t>External event </a:t>
            </a:r>
            <a:r>
              <a:rPr lang="en-US" sz="2600" dirty="0" err="1">
                <a:latin typeface="Arial Narrow" pitchFamily="34" charset="0"/>
              </a:rPr>
              <a:t>adalah</a:t>
            </a:r>
            <a:r>
              <a:rPr lang="en-US" sz="2600" dirty="0">
                <a:latin typeface="Arial Narrow" pitchFamily="34" charset="0"/>
              </a:rPr>
              <a:t> event yang </a:t>
            </a:r>
            <a:r>
              <a:rPr lang="en-US" sz="2600" dirty="0" err="1">
                <a:latin typeface="Arial Narrow" pitchFamily="34" charset="0"/>
              </a:rPr>
              <a:t>berasal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dari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aktor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ke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sistem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atau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sebaliknya</a:t>
            </a:r>
            <a:endParaRPr lang="en-US" sz="26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7483475" y="4102100"/>
            <a:ext cx="427038" cy="3254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7696200" y="44354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391400" y="462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7391400" y="4948238"/>
            <a:ext cx="30480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696200" y="4948238"/>
            <a:ext cx="24447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2971800" y="5549900"/>
            <a:ext cx="3352800" cy="12319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0099CC"/>
                </a:solidFill>
                <a:latin typeface="Times New Roman" pitchFamily="18" charset="0"/>
              </a:rPr>
              <a:t>System</a:t>
            </a: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1235075" y="4025900"/>
            <a:ext cx="427038" cy="32543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447800" y="43592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1143000" y="454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1143000" y="4872038"/>
            <a:ext cx="30480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1447800" y="4872038"/>
            <a:ext cx="24447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 rot="1471178">
            <a:off x="1727200" y="4992688"/>
            <a:ext cx="1905000" cy="596900"/>
          </a:xfrm>
          <a:prstGeom prst="notchedRightArrow">
            <a:avLst>
              <a:gd name="adj1" fmla="val 50000"/>
              <a:gd name="adj2" fmla="val 7978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i="1">
                <a:solidFill>
                  <a:srgbClr val="D60093"/>
                </a:solidFill>
                <a:latin typeface="Tahoma" pitchFamily="34" charset="0"/>
              </a:rPr>
              <a:t>Event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 rot="8271318" flipV="1">
            <a:off x="5791200" y="5249863"/>
            <a:ext cx="1905000" cy="600075"/>
          </a:xfrm>
          <a:prstGeom prst="notchedRightArrow">
            <a:avLst>
              <a:gd name="adj1" fmla="val 50000"/>
              <a:gd name="adj2" fmla="val 7936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i="1">
                <a:solidFill>
                  <a:srgbClr val="D60093"/>
                </a:solidFill>
                <a:latin typeface="Tahoma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2404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4 Jenis Event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Sinyal (</a:t>
            </a:r>
            <a:r>
              <a:rPr lang="en-US" i="1"/>
              <a:t>Signals</a:t>
            </a:r>
            <a:r>
              <a:rPr lang="en-US"/>
              <a:t>)</a:t>
            </a:r>
          </a:p>
          <a:p>
            <a:pPr marL="609600" indent="-609600">
              <a:buFontTx/>
              <a:buAutoNum type="arabicPeriod" startAt="2"/>
            </a:pPr>
            <a:r>
              <a:rPr lang="en-US" i="1"/>
              <a:t>Calls</a:t>
            </a:r>
          </a:p>
          <a:p>
            <a:pPr marL="609600" indent="-609600">
              <a:buFontTx/>
              <a:buAutoNum type="arabicPeriod" startAt="3"/>
            </a:pPr>
            <a:r>
              <a:rPr lang="en-US" i="1"/>
              <a:t>Passing of Time (Time event)</a:t>
            </a:r>
          </a:p>
          <a:p>
            <a:pPr marL="609600" indent="-609600">
              <a:buFontTx/>
              <a:buAutoNum type="arabicPeriod" startAt="4"/>
            </a:pPr>
            <a:r>
              <a:rPr lang="en-US" i="1"/>
              <a:t>Change in State (change vent)</a:t>
            </a:r>
          </a:p>
        </p:txBody>
      </p:sp>
    </p:spTree>
    <p:extLst>
      <p:ext uri="{BB962C8B-B14F-4D97-AF65-F5344CB8AC3E}">
        <p14:creationId xmlns:p14="http://schemas.microsoft.com/office/powerpoint/2010/main" val="2309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Sinyal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447800"/>
            <a:ext cx="8229600" cy="4267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Arial Narrow" pitchFamily="34" charset="0"/>
              </a:rPr>
              <a:t>Sinyal</a:t>
            </a:r>
            <a:r>
              <a:rPr lang="en-US" sz="2400" dirty="0">
                <a:latin typeface="Arial Narrow" pitchFamily="34" charset="0"/>
              </a:rPr>
              <a:t> – event yang </a:t>
            </a:r>
            <a:r>
              <a:rPr lang="en-US" sz="2400" dirty="0" err="1">
                <a:latin typeface="Arial Narrow" pitchFamily="34" charset="0"/>
              </a:rPr>
              <a:t>merepresentasikan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spesifikasi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stimulus </a:t>
            </a:r>
            <a:r>
              <a:rPr lang="en-US" sz="2400" dirty="0" err="1">
                <a:latin typeface="Arial Narrow" pitchFamily="34" charset="0"/>
              </a:rPr>
              <a:t>asinkron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dikomunikasikan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objek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Arial Narrow" pitchFamily="34" charset="0"/>
              </a:rPr>
              <a:t>Dimodelkan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sebagai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sebuah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kelas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Arial Narrow" pitchFamily="34" charset="0"/>
              </a:rPr>
              <a:t>Dikirimkan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secara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asinkron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oleh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sebuah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objek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ditangkap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oleh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objek</a:t>
            </a:r>
            <a:r>
              <a:rPr lang="en-US" sz="2400" dirty="0">
                <a:latin typeface="Arial Narrow" pitchFamily="34" charset="0"/>
              </a:rPr>
              <a:t> lain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Arial Narrow" pitchFamily="34" charset="0"/>
              </a:rPr>
              <a:t>Dikirimkan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sebagai</a:t>
            </a:r>
            <a:r>
              <a:rPr lang="en-US" sz="2400" dirty="0">
                <a:latin typeface="Arial Narrow" pitchFamily="34" charset="0"/>
              </a:rPr>
              <a:t>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	</a:t>
            </a:r>
            <a:r>
              <a:rPr lang="en-US" sz="2400" dirty="0" err="1">
                <a:latin typeface="Arial Narrow" pitchFamily="34" charset="0"/>
              </a:rPr>
              <a:t>Aksi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trasisi</a:t>
            </a:r>
            <a:r>
              <a:rPr lang="en-US" sz="2400" dirty="0">
                <a:latin typeface="Arial Narrow" pitchFamily="34" charset="0"/>
              </a:rPr>
              <a:t> state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 	Message </a:t>
            </a:r>
            <a:r>
              <a:rPr lang="en-US" sz="2400" dirty="0" err="1">
                <a:latin typeface="Arial Narrow" pitchFamily="34" charset="0"/>
              </a:rPr>
              <a:t>pada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interaksi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objek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Arial Narrow" pitchFamily="34" charset="0"/>
              </a:rPr>
              <a:t>Pemodelan</a:t>
            </a:r>
            <a:r>
              <a:rPr lang="en-US" sz="2400" dirty="0">
                <a:latin typeface="Arial Narrow" pitchFamily="34" charset="0"/>
              </a:rPr>
              <a:t> UML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	</a:t>
            </a:r>
            <a:r>
              <a:rPr lang="en-US" sz="2400" dirty="0" err="1">
                <a:latin typeface="Arial Narrow" pitchFamily="34" charset="0"/>
              </a:rPr>
              <a:t>Dependesi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menunjukkan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sinyal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dikirim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sebuah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kelas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	</a:t>
            </a:r>
            <a:r>
              <a:rPr lang="en-US" sz="2400" dirty="0" err="1">
                <a:latin typeface="Arial Narrow" pitchFamily="34" charset="0"/>
              </a:rPr>
              <a:t>Ditandai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stereotype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43000" y="4887913"/>
            <a:ext cx="7483475" cy="1376362"/>
            <a:chOff x="720" y="3079"/>
            <a:chExt cx="4714" cy="867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360" y="3592"/>
              <a:ext cx="1074" cy="25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4383" y="3615"/>
              <a:ext cx="309" cy="1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391" y="3621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moveTo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4360" y="3294"/>
              <a:ext cx="1074" cy="29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383" y="3317"/>
              <a:ext cx="29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4391" y="3323"/>
              <a:ext cx="4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position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391" y="3420"/>
              <a:ext cx="41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velocity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360" y="3111"/>
              <a:ext cx="1074" cy="18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391" y="3111"/>
              <a:ext cx="8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MovementAgent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094" y="3389"/>
              <a:ext cx="699" cy="27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213" y="3428"/>
              <a:ext cx="58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&lt;&lt;signal&gt;&gt;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221" y="3526"/>
              <a:ext cx="4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Collision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2094" y="3666"/>
              <a:ext cx="699" cy="2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2134" y="3705"/>
              <a:ext cx="6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force : float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4341" y="3660"/>
              <a:ext cx="1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2793" y="3655"/>
              <a:ext cx="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159" y="3473"/>
              <a:ext cx="583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172" y="3460"/>
              <a:ext cx="52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99CC"/>
                  </a:solidFill>
                </a:rPr>
                <a:t>&lt;&lt;send&gt;&gt;</a:t>
              </a:r>
              <a:endParaRPr lang="en-US" sz="1400" b="1">
                <a:solidFill>
                  <a:srgbClr val="0099CC"/>
                </a:solidFill>
                <a:latin typeface="Tahoma" pitchFamily="34" charset="0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893" y="3792"/>
              <a:ext cx="10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 i="1">
                  <a:solidFill>
                    <a:srgbClr val="FF00FF"/>
                  </a:solidFill>
                </a:rPr>
                <a:t>send dependency</a:t>
              </a:r>
              <a:endParaRPr lang="en-US" sz="1600" b="1" i="1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720" y="3567"/>
              <a:ext cx="11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 i="1">
                  <a:solidFill>
                    <a:srgbClr val="FF00FF"/>
                  </a:solidFill>
                </a:rPr>
                <a:t>Signal parameters</a:t>
              </a:r>
              <a:endParaRPr lang="en-US" sz="1600" b="1" i="1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2306" y="3079"/>
              <a:ext cx="3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 i="1">
                  <a:solidFill>
                    <a:srgbClr val="FF00FF"/>
                  </a:solidFill>
                </a:rPr>
                <a:t>signal</a:t>
              </a:r>
              <a:endParaRPr lang="en-US" sz="1600" b="1" i="1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2116" y="3139"/>
              <a:ext cx="137" cy="349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09" y="6"/>
                </a:cxn>
                <a:cxn ang="0">
                  <a:pos x="86" y="17"/>
                </a:cxn>
                <a:cxn ang="0">
                  <a:pos x="65" y="30"/>
                </a:cxn>
                <a:cxn ang="0">
                  <a:pos x="47" y="47"/>
                </a:cxn>
                <a:cxn ang="0">
                  <a:pos x="32" y="67"/>
                </a:cxn>
                <a:cxn ang="0">
                  <a:pos x="21" y="89"/>
                </a:cxn>
                <a:cxn ang="0">
                  <a:pos x="12" y="112"/>
                </a:cxn>
                <a:cxn ang="0">
                  <a:pos x="6" y="137"/>
                </a:cxn>
                <a:cxn ang="0">
                  <a:pos x="2" y="161"/>
                </a:cxn>
                <a:cxn ang="0">
                  <a:pos x="0" y="187"/>
                </a:cxn>
                <a:cxn ang="0">
                  <a:pos x="0" y="212"/>
                </a:cxn>
                <a:cxn ang="0">
                  <a:pos x="1" y="237"/>
                </a:cxn>
                <a:cxn ang="0">
                  <a:pos x="4" y="260"/>
                </a:cxn>
                <a:cxn ang="0">
                  <a:pos x="9" y="281"/>
                </a:cxn>
                <a:cxn ang="0">
                  <a:pos x="15" y="300"/>
                </a:cxn>
                <a:cxn ang="0">
                  <a:pos x="23" y="317"/>
                </a:cxn>
                <a:cxn ang="0">
                  <a:pos x="30" y="331"/>
                </a:cxn>
                <a:cxn ang="0">
                  <a:pos x="40" y="342"/>
                </a:cxn>
                <a:cxn ang="0">
                  <a:pos x="50" y="348"/>
                </a:cxn>
                <a:cxn ang="0">
                  <a:pos x="59" y="349"/>
                </a:cxn>
                <a:cxn ang="0">
                  <a:pos x="69" y="347"/>
                </a:cxn>
                <a:cxn ang="0">
                  <a:pos x="80" y="338"/>
                </a:cxn>
              </a:cxnLst>
              <a:rect l="0" t="0" r="r" b="b"/>
              <a:pathLst>
                <a:path w="137" h="349">
                  <a:moveTo>
                    <a:pt x="137" y="0"/>
                  </a:moveTo>
                  <a:lnTo>
                    <a:pt x="109" y="6"/>
                  </a:lnTo>
                  <a:lnTo>
                    <a:pt x="86" y="17"/>
                  </a:lnTo>
                  <a:lnTo>
                    <a:pt x="65" y="30"/>
                  </a:lnTo>
                  <a:lnTo>
                    <a:pt x="47" y="47"/>
                  </a:lnTo>
                  <a:lnTo>
                    <a:pt x="32" y="67"/>
                  </a:lnTo>
                  <a:lnTo>
                    <a:pt x="21" y="89"/>
                  </a:lnTo>
                  <a:lnTo>
                    <a:pt x="12" y="112"/>
                  </a:lnTo>
                  <a:lnTo>
                    <a:pt x="6" y="137"/>
                  </a:lnTo>
                  <a:lnTo>
                    <a:pt x="2" y="161"/>
                  </a:lnTo>
                  <a:lnTo>
                    <a:pt x="0" y="187"/>
                  </a:lnTo>
                  <a:lnTo>
                    <a:pt x="0" y="212"/>
                  </a:lnTo>
                  <a:lnTo>
                    <a:pt x="1" y="237"/>
                  </a:lnTo>
                  <a:lnTo>
                    <a:pt x="4" y="260"/>
                  </a:lnTo>
                  <a:lnTo>
                    <a:pt x="9" y="281"/>
                  </a:lnTo>
                  <a:lnTo>
                    <a:pt x="15" y="300"/>
                  </a:lnTo>
                  <a:lnTo>
                    <a:pt x="23" y="317"/>
                  </a:lnTo>
                  <a:lnTo>
                    <a:pt x="30" y="331"/>
                  </a:lnTo>
                  <a:lnTo>
                    <a:pt x="40" y="342"/>
                  </a:lnTo>
                  <a:lnTo>
                    <a:pt x="50" y="348"/>
                  </a:lnTo>
                  <a:lnTo>
                    <a:pt x="59" y="349"/>
                  </a:lnTo>
                  <a:lnTo>
                    <a:pt x="69" y="347"/>
                  </a:lnTo>
                  <a:lnTo>
                    <a:pt x="80" y="338"/>
                  </a:lnTo>
                </a:path>
              </a:pathLst>
            </a:custGeom>
            <a:noFill/>
            <a:ln w="11176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2172" y="3453"/>
              <a:ext cx="49" cy="49"/>
            </a:xfrm>
            <a:custGeom>
              <a:avLst/>
              <a:gdLst/>
              <a:ahLst/>
              <a:cxnLst>
                <a:cxn ang="0">
                  <a:pos x="7" y="42"/>
                </a:cxn>
                <a:cxn ang="0">
                  <a:pos x="16" y="47"/>
                </a:cxn>
                <a:cxn ang="0">
                  <a:pos x="25" y="49"/>
                </a:cxn>
                <a:cxn ang="0">
                  <a:pos x="34" y="46"/>
                </a:cxn>
                <a:cxn ang="0">
                  <a:pos x="42" y="41"/>
                </a:cxn>
                <a:cxn ang="0">
                  <a:pos x="47" y="33"/>
                </a:cxn>
                <a:cxn ang="0">
                  <a:pos x="49" y="23"/>
                </a:cxn>
                <a:cxn ang="0">
                  <a:pos x="46" y="13"/>
                </a:cxn>
                <a:cxn ang="0">
                  <a:pos x="41" y="6"/>
                </a:cxn>
                <a:cxn ang="0">
                  <a:pos x="33" y="1"/>
                </a:cxn>
                <a:cxn ang="0">
                  <a:pos x="23" y="0"/>
                </a:cxn>
                <a:cxn ang="0">
                  <a:pos x="13" y="1"/>
                </a:cxn>
                <a:cxn ang="0">
                  <a:pos x="6" y="7"/>
                </a:cxn>
                <a:cxn ang="0">
                  <a:pos x="1" y="16"/>
                </a:cxn>
                <a:cxn ang="0">
                  <a:pos x="0" y="25"/>
                </a:cxn>
                <a:cxn ang="0">
                  <a:pos x="2" y="34"/>
                </a:cxn>
                <a:cxn ang="0">
                  <a:pos x="7" y="42"/>
                </a:cxn>
              </a:cxnLst>
              <a:rect l="0" t="0" r="r" b="b"/>
              <a:pathLst>
                <a:path w="49" h="49">
                  <a:moveTo>
                    <a:pt x="7" y="42"/>
                  </a:moveTo>
                  <a:lnTo>
                    <a:pt x="16" y="47"/>
                  </a:lnTo>
                  <a:lnTo>
                    <a:pt x="25" y="49"/>
                  </a:lnTo>
                  <a:lnTo>
                    <a:pt x="34" y="46"/>
                  </a:lnTo>
                  <a:lnTo>
                    <a:pt x="42" y="41"/>
                  </a:lnTo>
                  <a:lnTo>
                    <a:pt x="47" y="33"/>
                  </a:lnTo>
                  <a:lnTo>
                    <a:pt x="49" y="23"/>
                  </a:lnTo>
                  <a:lnTo>
                    <a:pt x="46" y="13"/>
                  </a:lnTo>
                  <a:lnTo>
                    <a:pt x="41" y="6"/>
                  </a:lnTo>
                  <a:lnTo>
                    <a:pt x="33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6" y="7"/>
                  </a:lnTo>
                  <a:lnTo>
                    <a:pt x="1" y="16"/>
                  </a:lnTo>
                  <a:lnTo>
                    <a:pt x="0" y="25"/>
                  </a:lnTo>
                  <a:lnTo>
                    <a:pt x="2" y="34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auto">
            <a:xfrm>
              <a:off x="1434" y="3775"/>
              <a:ext cx="779" cy="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3"/>
                </a:cxn>
                <a:cxn ang="0">
                  <a:pos x="86" y="44"/>
                </a:cxn>
                <a:cxn ang="0">
                  <a:pos x="131" y="60"/>
                </a:cxn>
                <a:cxn ang="0">
                  <a:pos x="177" y="73"/>
                </a:cxn>
                <a:cxn ang="0">
                  <a:pos x="226" y="82"/>
                </a:cxn>
                <a:cxn ang="0">
                  <a:pos x="275" y="89"/>
                </a:cxn>
                <a:cxn ang="0">
                  <a:pos x="324" y="93"/>
                </a:cxn>
                <a:cxn ang="0">
                  <a:pos x="373" y="94"/>
                </a:cxn>
                <a:cxn ang="0">
                  <a:pos x="421" y="94"/>
                </a:cxn>
                <a:cxn ang="0">
                  <a:pos x="470" y="93"/>
                </a:cxn>
                <a:cxn ang="0">
                  <a:pos x="517" y="89"/>
                </a:cxn>
                <a:cxn ang="0">
                  <a:pos x="562" y="84"/>
                </a:cxn>
                <a:cxn ang="0">
                  <a:pos x="606" y="80"/>
                </a:cxn>
                <a:cxn ang="0">
                  <a:pos x="646" y="73"/>
                </a:cxn>
                <a:cxn ang="0">
                  <a:pos x="684" y="67"/>
                </a:cxn>
                <a:cxn ang="0">
                  <a:pos x="719" y="61"/>
                </a:cxn>
                <a:cxn ang="0">
                  <a:pos x="751" y="56"/>
                </a:cxn>
                <a:cxn ang="0">
                  <a:pos x="779" y="51"/>
                </a:cxn>
              </a:cxnLst>
              <a:rect l="0" t="0" r="r" b="b"/>
              <a:pathLst>
                <a:path w="779" h="94">
                  <a:moveTo>
                    <a:pt x="0" y="0"/>
                  </a:moveTo>
                  <a:lnTo>
                    <a:pt x="42" y="23"/>
                  </a:lnTo>
                  <a:lnTo>
                    <a:pt x="86" y="44"/>
                  </a:lnTo>
                  <a:lnTo>
                    <a:pt x="131" y="60"/>
                  </a:lnTo>
                  <a:lnTo>
                    <a:pt x="177" y="73"/>
                  </a:lnTo>
                  <a:lnTo>
                    <a:pt x="226" y="82"/>
                  </a:lnTo>
                  <a:lnTo>
                    <a:pt x="275" y="89"/>
                  </a:lnTo>
                  <a:lnTo>
                    <a:pt x="324" y="93"/>
                  </a:lnTo>
                  <a:lnTo>
                    <a:pt x="373" y="94"/>
                  </a:lnTo>
                  <a:lnTo>
                    <a:pt x="421" y="94"/>
                  </a:lnTo>
                  <a:lnTo>
                    <a:pt x="470" y="93"/>
                  </a:lnTo>
                  <a:lnTo>
                    <a:pt x="517" y="89"/>
                  </a:lnTo>
                  <a:lnTo>
                    <a:pt x="562" y="84"/>
                  </a:lnTo>
                  <a:lnTo>
                    <a:pt x="606" y="80"/>
                  </a:lnTo>
                  <a:lnTo>
                    <a:pt x="646" y="73"/>
                  </a:lnTo>
                  <a:lnTo>
                    <a:pt x="684" y="67"/>
                  </a:lnTo>
                  <a:lnTo>
                    <a:pt x="719" y="61"/>
                  </a:lnTo>
                  <a:lnTo>
                    <a:pt x="751" y="56"/>
                  </a:lnTo>
                  <a:lnTo>
                    <a:pt x="779" y="51"/>
                  </a:lnTo>
                </a:path>
              </a:pathLst>
            </a:custGeom>
            <a:noFill/>
            <a:ln w="11176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2189" y="3802"/>
              <a:ext cx="49" cy="4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" y="38"/>
                </a:cxn>
                <a:cxn ang="0">
                  <a:pos x="10" y="44"/>
                </a:cxn>
                <a:cxn ang="0">
                  <a:pos x="18" y="49"/>
                </a:cxn>
                <a:cxn ang="0">
                  <a:pos x="28" y="49"/>
                </a:cxn>
                <a:cxn ang="0">
                  <a:pos x="38" y="45"/>
                </a:cxn>
                <a:cxn ang="0">
                  <a:pos x="44" y="39"/>
                </a:cxn>
                <a:cxn ang="0">
                  <a:pos x="49" y="29"/>
                </a:cxn>
                <a:cxn ang="0">
                  <a:pos x="49" y="20"/>
                </a:cxn>
                <a:cxn ang="0">
                  <a:pos x="45" y="11"/>
                </a:cxn>
                <a:cxn ang="0">
                  <a:pos x="39" y="4"/>
                </a:cxn>
                <a:cxn ang="0">
                  <a:pos x="29" y="0"/>
                </a:cxn>
                <a:cxn ang="0">
                  <a:pos x="21" y="0"/>
                </a:cxn>
                <a:cxn ang="0">
                  <a:pos x="11" y="4"/>
                </a:cxn>
                <a:cxn ang="0">
                  <a:pos x="3" y="10"/>
                </a:cxn>
                <a:cxn ang="0">
                  <a:pos x="0" y="18"/>
                </a:cxn>
                <a:cxn ang="0">
                  <a:pos x="0" y="28"/>
                </a:cxn>
              </a:cxnLst>
              <a:rect l="0" t="0" r="r" b="b"/>
              <a:pathLst>
                <a:path w="49" h="49">
                  <a:moveTo>
                    <a:pt x="0" y="28"/>
                  </a:moveTo>
                  <a:lnTo>
                    <a:pt x="3" y="38"/>
                  </a:lnTo>
                  <a:lnTo>
                    <a:pt x="10" y="44"/>
                  </a:lnTo>
                  <a:lnTo>
                    <a:pt x="18" y="49"/>
                  </a:lnTo>
                  <a:lnTo>
                    <a:pt x="28" y="49"/>
                  </a:lnTo>
                  <a:lnTo>
                    <a:pt x="38" y="45"/>
                  </a:lnTo>
                  <a:lnTo>
                    <a:pt x="44" y="39"/>
                  </a:lnTo>
                  <a:lnTo>
                    <a:pt x="49" y="29"/>
                  </a:lnTo>
                  <a:lnTo>
                    <a:pt x="49" y="20"/>
                  </a:lnTo>
                  <a:lnTo>
                    <a:pt x="45" y="11"/>
                  </a:lnTo>
                  <a:lnTo>
                    <a:pt x="39" y="4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1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3056" y="3552"/>
              <a:ext cx="250" cy="245"/>
            </a:xfrm>
            <a:custGeom>
              <a:avLst/>
              <a:gdLst/>
              <a:ahLst/>
              <a:cxnLst>
                <a:cxn ang="0">
                  <a:pos x="250" y="245"/>
                </a:cxn>
                <a:cxn ang="0">
                  <a:pos x="238" y="244"/>
                </a:cxn>
                <a:cxn ang="0">
                  <a:pos x="225" y="243"/>
                </a:cxn>
                <a:cxn ang="0">
                  <a:pos x="215" y="240"/>
                </a:cxn>
                <a:cxn ang="0">
                  <a:pos x="205" y="239"/>
                </a:cxn>
                <a:cxn ang="0">
                  <a:pos x="195" y="237"/>
                </a:cxn>
                <a:cxn ang="0">
                  <a:pos x="186" y="235"/>
                </a:cxn>
                <a:cxn ang="0">
                  <a:pos x="179" y="233"/>
                </a:cxn>
                <a:cxn ang="0">
                  <a:pos x="172" y="230"/>
                </a:cxn>
                <a:cxn ang="0">
                  <a:pos x="164" y="228"/>
                </a:cxn>
                <a:cxn ang="0">
                  <a:pos x="157" y="226"/>
                </a:cxn>
                <a:cxn ang="0">
                  <a:pos x="151" y="222"/>
                </a:cxn>
                <a:cxn ang="0">
                  <a:pos x="145" y="218"/>
                </a:cxn>
                <a:cxn ang="0">
                  <a:pos x="139" y="215"/>
                </a:cxn>
                <a:cxn ang="0">
                  <a:pos x="131" y="211"/>
                </a:cxn>
                <a:cxn ang="0">
                  <a:pos x="125" y="205"/>
                </a:cxn>
                <a:cxn ang="0">
                  <a:pos x="118" y="200"/>
                </a:cxn>
                <a:cxn ang="0">
                  <a:pos x="108" y="190"/>
                </a:cxn>
                <a:cxn ang="0">
                  <a:pos x="97" y="179"/>
                </a:cxn>
                <a:cxn ang="0">
                  <a:pos x="85" y="168"/>
                </a:cxn>
                <a:cxn ang="0">
                  <a:pos x="74" y="155"/>
                </a:cxn>
                <a:cxn ang="0">
                  <a:pos x="62" y="141"/>
                </a:cxn>
                <a:cxn ang="0">
                  <a:pos x="51" y="128"/>
                </a:cxn>
                <a:cxn ang="0">
                  <a:pos x="41" y="114"/>
                </a:cxn>
                <a:cxn ang="0">
                  <a:pos x="31" y="100"/>
                </a:cxn>
                <a:cxn ang="0">
                  <a:pos x="22" y="86"/>
                </a:cxn>
                <a:cxn ang="0">
                  <a:pos x="14" y="73"/>
                </a:cxn>
                <a:cxn ang="0">
                  <a:pos x="8" y="59"/>
                </a:cxn>
                <a:cxn ang="0">
                  <a:pos x="3" y="47"/>
                </a:cxn>
                <a:cxn ang="0">
                  <a:pos x="1" y="36"/>
                </a:cxn>
                <a:cxn ang="0">
                  <a:pos x="0" y="27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5"/>
                </a:cxn>
                <a:cxn ang="0">
                  <a:pos x="20" y="1"/>
                </a:cxn>
                <a:cxn ang="0">
                  <a:pos x="33" y="0"/>
                </a:cxn>
              </a:cxnLst>
              <a:rect l="0" t="0" r="r" b="b"/>
              <a:pathLst>
                <a:path w="250" h="245">
                  <a:moveTo>
                    <a:pt x="250" y="245"/>
                  </a:moveTo>
                  <a:lnTo>
                    <a:pt x="238" y="244"/>
                  </a:lnTo>
                  <a:lnTo>
                    <a:pt x="225" y="243"/>
                  </a:lnTo>
                  <a:lnTo>
                    <a:pt x="215" y="240"/>
                  </a:lnTo>
                  <a:lnTo>
                    <a:pt x="205" y="239"/>
                  </a:lnTo>
                  <a:lnTo>
                    <a:pt x="195" y="237"/>
                  </a:lnTo>
                  <a:lnTo>
                    <a:pt x="186" y="235"/>
                  </a:lnTo>
                  <a:lnTo>
                    <a:pt x="179" y="233"/>
                  </a:lnTo>
                  <a:lnTo>
                    <a:pt x="172" y="230"/>
                  </a:lnTo>
                  <a:lnTo>
                    <a:pt x="164" y="228"/>
                  </a:lnTo>
                  <a:lnTo>
                    <a:pt x="157" y="226"/>
                  </a:lnTo>
                  <a:lnTo>
                    <a:pt x="151" y="222"/>
                  </a:lnTo>
                  <a:lnTo>
                    <a:pt x="145" y="218"/>
                  </a:lnTo>
                  <a:lnTo>
                    <a:pt x="139" y="215"/>
                  </a:lnTo>
                  <a:lnTo>
                    <a:pt x="131" y="211"/>
                  </a:lnTo>
                  <a:lnTo>
                    <a:pt x="125" y="205"/>
                  </a:lnTo>
                  <a:lnTo>
                    <a:pt x="118" y="200"/>
                  </a:lnTo>
                  <a:lnTo>
                    <a:pt x="108" y="190"/>
                  </a:lnTo>
                  <a:lnTo>
                    <a:pt x="97" y="179"/>
                  </a:lnTo>
                  <a:lnTo>
                    <a:pt x="85" y="168"/>
                  </a:lnTo>
                  <a:lnTo>
                    <a:pt x="74" y="155"/>
                  </a:lnTo>
                  <a:lnTo>
                    <a:pt x="62" y="141"/>
                  </a:lnTo>
                  <a:lnTo>
                    <a:pt x="51" y="128"/>
                  </a:lnTo>
                  <a:lnTo>
                    <a:pt x="41" y="114"/>
                  </a:lnTo>
                  <a:lnTo>
                    <a:pt x="31" y="100"/>
                  </a:lnTo>
                  <a:lnTo>
                    <a:pt x="22" y="86"/>
                  </a:lnTo>
                  <a:lnTo>
                    <a:pt x="14" y="73"/>
                  </a:lnTo>
                  <a:lnTo>
                    <a:pt x="8" y="59"/>
                  </a:lnTo>
                  <a:lnTo>
                    <a:pt x="3" y="47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5"/>
                  </a:lnTo>
                  <a:lnTo>
                    <a:pt x="20" y="1"/>
                  </a:lnTo>
                  <a:lnTo>
                    <a:pt x="33" y="0"/>
                  </a:lnTo>
                </a:path>
              </a:pathLst>
            </a:custGeom>
            <a:noFill/>
            <a:ln w="11176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3056" y="3512"/>
              <a:ext cx="49" cy="4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" y="34"/>
                </a:cxn>
                <a:cxn ang="0">
                  <a:pos x="7" y="43"/>
                </a:cxn>
                <a:cxn ang="0">
                  <a:pos x="16" y="48"/>
                </a:cxn>
                <a:cxn ang="0">
                  <a:pos x="26" y="49"/>
                </a:cxn>
                <a:cxn ang="0">
                  <a:pos x="34" y="47"/>
                </a:cxn>
                <a:cxn ang="0">
                  <a:pos x="43" y="42"/>
                </a:cxn>
                <a:cxn ang="0">
                  <a:pos x="48" y="33"/>
                </a:cxn>
                <a:cxn ang="0">
                  <a:pos x="49" y="23"/>
                </a:cxn>
                <a:cxn ang="0">
                  <a:pos x="48" y="15"/>
                </a:cxn>
                <a:cxn ang="0">
                  <a:pos x="42" y="6"/>
                </a:cxn>
                <a:cxn ang="0">
                  <a:pos x="33" y="1"/>
                </a:cxn>
                <a:cxn ang="0">
                  <a:pos x="25" y="0"/>
                </a:cxn>
                <a:cxn ang="0">
                  <a:pos x="15" y="1"/>
                </a:cxn>
                <a:cxn ang="0">
                  <a:pos x="6" y="8"/>
                </a:cxn>
                <a:cxn ang="0">
                  <a:pos x="1" y="16"/>
                </a:cxn>
                <a:cxn ang="0">
                  <a:pos x="0" y="25"/>
                </a:cxn>
              </a:cxnLst>
              <a:rect l="0" t="0" r="r" b="b"/>
              <a:pathLst>
                <a:path w="49" h="49">
                  <a:moveTo>
                    <a:pt x="0" y="25"/>
                  </a:moveTo>
                  <a:lnTo>
                    <a:pt x="3" y="34"/>
                  </a:lnTo>
                  <a:lnTo>
                    <a:pt x="7" y="43"/>
                  </a:lnTo>
                  <a:lnTo>
                    <a:pt x="16" y="48"/>
                  </a:lnTo>
                  <a:lnTo>
                    <a:pt x="26" y="49"/>
                  </a:lnTo>
                  <a:lnTo>
                    <a:pt x="34" y="47"/>
                  </a:lnTo>
                  <a:lnTo>
                    <a:pt x="43" y="42"/>
                  </a:lnTo>
                  <a:lnTo>
                    <a:pt x="48" y="33"/>
                  </a:lnTo>
                  <a:lnTo>
                    <a:pt x="49" y="23"/>
                  </a:lnTo>
                  <a:lnTo>
                    <a:pt x="48" y="15"/>
                  </a:lnTo>
                  <a:lnTo>
                    <a:pt x="42" y="6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H="1" flipV="1">
              <a:off x="2799" y="3655"/>
              <a:ext cx="1561" cy="1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Call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Merepresentasikan pemanggilan operasi</a:t>
            </a:r>
          </a:p>
          <a:p>
            <a:r>
              <a:rPr lang="en-US">
                <a:latin typeface="Arial Narrow" pitchFamily="34" charset="0"/>
              </a:rPr>
              <a:t>Synchronous</a:t>
            </a:r>
          </a:p>
        </p:txBody>
      </p:sp>
      <p:sp>
        <p:nvSpPr>
          <p:cNvPr id="11268" name="AutoShape 4"/>
          <p:cNvSpPr>
            <a:spLocks noChangeAspect="1" noChangeArrowheads="1" noTextEdit="1"/>
          </p:cNvSpPr>
          <p:nvPr/>
        </p:nvSpPr>
        <p:spPr bwMode="auto">
          <a:xfrm>
            <a:off x="1792288" y="3346450"/>
            <a:ext cx="57912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6459538" y="5214938"/>
            <a:ext cx="765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2" y="0"/>
              </a:cxn>
              <a:cxn ang="0">
                <a:pos x="0" y="0"/>
              </a:cxn>
            </a:cxnLst>
            <a:rect l="0" t="0" r="r" b="b"/>
            <a:pathLst>
              <a:path w="482">
                <a:moveTo>
                  <a:pt x="0" y="0"/>
                </a:moveTo>
                <a:lnTo>
                  <a:pt x="4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6459538" y="5214938"/>
            <a:ext cx="765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2" y="0"/>
              </a:cxn>
              <a:cxn ang="0">
                <a:pos x="0" y="0"/>
              </a:cxn>
            </a:cxnLst>
            <a:rect l="0" t="0" r="r" b="b"/>
            <a:pathLst>
              <a:path w="482">
                <a:moveTo>
                  <a:pt x="0" y="0"/>
                </a:moveTo>
                <a:lnTo>
                  <a:pt x="4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6076950" y="4449763"/>
            <a:ext cx="1530350" cy="765175"/>
          </a:xfrm>
          <a:custGeom>
            <a:avLst/>
            <a:gdLst/>
            <a:ahLst/>
            <a:cxnLst>
              <a:cxn ang="0">
                <a:pos x="0" y="241"/>
              </a:cxn>
              <a:cxn ang="0">
                <a:pos x="2" y="203"/>
              </a:cxn>
              <a:cxn ang="0">
                <a:pos x="11" y="167"/>
              </a:cxn>
              <a:cxn ang="0">
                <a:pos x="26" y="132"/>
              </a:cxn>
              <a:cxn ang="0">
                <a:pos x="45" y="100"/>
              </a:cxn>
              <a:cxn ang="0">
                <a:pos x="71" y="71"/>
              </a:cxn>
              <a:cxn ang="0">
                <a:pos x="98" y="47"/>
              </a:cxn>
              <a:cxn ang="0">
                <a:pos x="132" y="26"/>
              </a:cxn>
              <a:cxn ang="0">
                <a:pos x="166" y="12"/>
              </a:cxn>
              <a:cxn ang="0">
                <a:pos x="203" y="4"/>
              </a:cxn>
              <a:cxn ang="0">
                <a:pos x="241" y="0"/>
              </a:cxn>
              <a:cxn ang="0">
                <a:pos x="723" y="0"/>
              </a:cxn>
              <a:cxn ang="0">
                <a:pos x="760" y="4"/>
              </a:cxn>
              <a:cxn ang="0">
                <a:pos x="797" y="12"/>
              </a:cxn>
              <a:cxn ang="0">
                <a:pos x="832" y="26"/>
              </a:cxn>
              <a:cxn ang="0">
                <a:pos x="864" y="47"/>
              </a:cxn>
              <a:cxn ang="0">
                <a:pos x="893" y="71"/>
              </a:cxn>
              <a:cxn ang="0">
                <a:pos x="917" y="100"/>
              </a:cxn>
              <a:cxn ang="0">
                <a:pos x="937" y="132"/>
              </a:cxn>
              <a:cxn ang="0">
                <a:pos x="951" y="167"/>
              </a:cxn>
              <a:cxn ang="0">
                <a:pos x="961" y="203"/>
              </a:cxn>
              <a:cxn ang="0">
                <a:pos x="964" y="241"/>
              </a:cxn>
              <a:cxn ang="0">
                <a:pos x="961" y="278"/>
              </a:cxn>
              <a:cxn ang="0">
                <a:pos x="951" y="315"/>
              </a:cxn>
              <a:cxn ang="0">
                <a:pos x="937" y="351"/>
              </a:cxn>
              <a:cxn ang="0">
                <a:pos x="917" y="383"/>
              </a:cxn>
              <a:cxn ang="0">
                <a:pos x="893" y="412"/>
              </a:cxn>
              <a:cxn ang="0">
                <a:pos x="864" y="436"/>
              </a:cxn>
              <a:cxn ang="0">
                <a:pos x="832" y="457"/>
              </a:cxn>
              <a:cxn ang="0">
                <a:pos x="797" y="471"/>
              </a:cxn>
              <a:cxn ang="0">
                <a:pos x="760" y="479"/>
              </a:cxn>
              <a:cxn ang="0">
                <a:pos x="723" y="482"/>
              </a:cxn>
              <a:cxn ang="0">
                <a:pos x="241" y="482"/>
              </a:cxn>
              <a:cxn ang="0">
                <a:pos x="203" y="479"/>
              </a:cxn>
              <a:cxn ang="0">
                <a:pos x="166" y="471"/>
              </a:cxn>
              <a:cxn ang="0">
                <a:pos x="132" y="457"/>
              </a:cxn>
              <a:cxn ang="0">
                <a:pos x="98" y="436"/>
              </a:cxn>
              <a:cxn ang="0">
                <a:pos x="71" y="412"/>
              </a:cxn>
              <a:cxn ang="0">
                <a:pos x="45" y="383"/>
              </a:cxn>
              <a:cxn ang="0">
                <a:pos x="26" y="351"/>
              </a:cxn>
              <a:cxn ang="0">
                <a:pos x="11" y="315"/>
              </a:cxn>
              <a:cxn ang="0">
                <a:pos x="2" y="278"/>
              </a:cxn>
              <a:cxn ang="0">
                <a:pos x="0" y="241"/>
              </a:cxn>
            </a:cxnLst>
            <a:rect l="0" t="0" r="r" b="b"/>
            <a:pathLst>
              <a:path w="964" h="482">
                <a:moveTo>
                  <a:pt x="0" y="241"/>
                </a:moveTo>
                <a:lnTo>
                  <a:pt x="2" y="203"/>
                </a:lnTo>
                <a:lnTo>
                  <a:pt x="11" y="167"/>
                </a:lnTo>
                <a:lnTo>
                  <a:pt x="26" y="132"/>
                </a:lnTo>
                <a:lnTo>
                  <a:pt x="45" y="100"/>
                </a:lnTo>
                <a:lnTo>
                  <a:pt x="71" y="71"/>
                </a:lnTo>
                <a:lnTo>
                  <a:pt x="98" y="47"/>
                </a:lnTo>
                <a:lnTo>
                  <a:pt x="132" y="26"/>
                </a:lnTo>
                <a:lnTo>
                  <a:pt x="166" y="12"/>
                </a:lnTo>
                <a:lnTo>
                  <a:pt x="203" y="4"/>
                </a:lnTo>
                <a:lnTo>
                  <a:pt x="241" y="0"/>
                </a:lnTo>
                <a:lnTo>
                  <a:pt x="723" y="0"/>
                </a:lnTo>
                <a:lnTo>
                  <a:pt x="760" y="4"/>
                </a:lnTo>
                <a:lnTo>
                  <a:pt x="797" y="12"/>
                </a:lnTo>
                <a:lnTo>
                  <a:pt x="832" y="26"/>
                </a:lnTo>
                <a:lnTo>
                  <a:pt x="864" y="47"/>
                </a:lnTo>
                <a:lnTo>
                  <a:pt x="893" y="71"/>
                </a:lnTo>
                <a:lnTo>
                  <a:pt x="917" y="100"/>
                </a:lnTo>
                <a:lnTo>
                  <a:pt x="937" y="132"/>
                </a:lnTo>
                <a:lnTo>
                  <a:pt x="951" y="167"/>
                </a:lnTo>
                <a:lnTo>
                  <a:pt x="961" y="203"/>
                </a:lnTo>
                <a:lnTo>
                  <a:pt x="964" y="241"/>
                </a:lnTo>
                <a:lnTo>
                  <a:pt x="961" y="278"/>
                </a:lnTo>
                <a:lnTo>
                  <a:pt x="951" y="315"/>
                </a:lnTo>
                <a:lnTo>
                  <a:pt x="937" y="351"/>
                </a:lnTo>
                <a:lnTo>
                  <a:pt x="917" y="383"/>
                </a:lnTo>
                <a:lnTo>
                  <a:pt x="893" y="412"/>
                </a:lnTo>
                <a:lnTo>
                  <a:pt x="864" y="436"/>
                </a:lnTo>
                <a:lnTo>
                  <a:pt x="832" y="457"/>
                </a:lnTo>
                <a:lnTo>
                  <a:pt x="797" y="471"/>
                </a:lnTo>
                <a:lnTo>
                  <a:pt x="760" y="479"/>
                </a:lnTo>
                <a:lnTo>
                  <a:pt x="723" y="482"/>
                </a:lnTo>
                <a:lnTo>
                  <a:pt x="241" y="482"/>
                </a:lnTo>
                <a:lnTo>
                  <a:pt x="203" y="479"/>
                </a:lnTo>
                <a:lnTo>
                  <a:pt x="166" y="471"/>
                </a:lnTo>
                <a:lnTo>
                  <a:pt x="132" y="457"/>
                </a:lnTo>
                <a:lnTo>
                  <a:pt x="98" y="436"/>
                </a:lnTo>
                <a:lnTo>
                  <a:pt x="71" y="412"/>
                </a:lnTo>
                <a:lnTo>
                  <a:pt x="45" y="383"/>
                </a:lnTo>
                <a:lnTo>
                  <a:pt x="26" y="351"/>
                </a:lnTo>
                <a:lnTo>
                  <a:pt x="11" y="315"/>
                </a:lnTo>
                <a:lnTo>
                  <a:pt x="2" y="278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446838" y="4714875"/>
            <a:ext cx="787400" cy="234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62713" y="4729163"/>
            <a:ext cx="993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99CC"/>
                </a:solidFill>
              </a:rPr>
              <a:t>Automatic</a:t>
            </a:r>
            <a:endParaRPr lang="en-US" sz="1600" b="1">
              <a:solidFill>
                <a:srgbClr val="0099CC"/>
              </a:solidFill>
              <a:latin typeface="Tahoma" pitchFamily="34" charset="0"/>
            </a:endParaRPr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220913" y="5214938"/>
            <a:ext cx="765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2" y="0"/>
              </a:cxn>
              <a:cxn ang="0">
                <a:pos x="0" y="0"/>
              </a:cxn>
            </a:cxnLst>
            <a:rect l="0" t="0" r="r" b="b"/>
            <a:pathLst>
              <a:path w="482">
                <a:moveTo>
                  <a:pt x="0" y="0"/>
                </a:moveTo>
                <a:lnTo>
                  <a:pt x="4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2220913" y="5214938"/>
            <a:ext cx="765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2" y="0"/>
              </a:cxn>
              <a:cxn ang="0">
                <a:pos x="0" y="0"/>
              </a:cxn>
            </a:cxnLst>
            <a:rect l="0" t="0" r="r" b="b"/>
            <a:pathLst>
              <a:path w="482">
                <a:moveTo>
                  <a:pt x="0" y="0"/>
                </a:moveTo>
                <a:lnTo>
                  <a:pt x="4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1838325" y="4449763"/>
            <a:ext cx="1530350" cy="765175"/>
          </a:xfrm>
          <a:custGeom>
            <a:avLst/>
            <a:gdLst/>
            <a:ahLst/>
            <a:cxnLst>
              <a:cxn ang="0">
                <a:pos x="0" y="241"/>
              </a:cxn>
              <a:cxn ang="0">
                <a:pos x="4" y="203"/>
              </a:cxn>
              <a:cxn ang="0">
                <a:pos x="12" y="167"/>
              </a:cxn>
              <a:cxn ang="0">
                <a:pos x="26" y="132"/>
              </a:cxn>
              <a:cxn ang="0">
                <a:pos x="47" y="100"/>
              </a:cxn>
              <a:cxn ang="0">
                <a:pos x="71" y="71"/>
              </a:cxn>
              <a:cxn ang="0">
                <a:pos x="100" y="47"/>
              </a:cxn>
              <a:cxn ang="0">
                <a:pos x="132" y="26"/>
              </a:cxn>
              <a:cxn ang="0">
                <a:pos x="167" y="12"/>
              </a:cxn>
              <a:cxn ang="0">
                <a:pos x="204" y="4"/>
              </a:cxn>
              <a:cxn ang="0">
                <a:pos x="241" y="0"/>
              </a:cxn>
              <a:cxn ang="0">
                <a:pos x="723" y="0"/>
              </a:cxn>
              <a:cxn ang="0">
                <a:pos x="760" y="4"/>
              </a:cxn>
              <a:cxn ang="0">
                <a:pos x="797" y="12"/>
              </a:cxn>
              <a:cxn ang="0">
                <a:pos x="833" y="26"/>
              </a:cxn>
              <a:cxn ang="0">
                <a:pos x="865" y="47"/>
              </a:cxn>
              <a:cxn ang="0">
                <a:pos x="894" y="71"/>
              </a:cxn>
              <a:cxn ang="0">
                <a:pos x="918" y="100"/>
              </a:cxn>
              <a:cxn ang="0">
                <a:pos x="939" y="132"/>
              </a:cxn>
              <a:cxn ang="0">
                <a:pos x="953" y="167"/>
              </a:cxn>
              <a:cxn ang="0">
                <a:pos x="961" y="203"/>
              </a:cxn>
              <a:cxn ang="0">
                <a:pos x="964" y="241"/>
              </a:cxn>
              <a:cxn ang="0">
                <a:pos x="961" y="278"/>
              </a:cxn>
              <a:cxn ang="0">
                <a:pos x="953" y="315"/>
              </a:cxn>
              <a:cxn ang="0">
                <a:pos x="939" y="351"/>
              </a:cxn>
              <a:cxn ang="0">
                <a:pos x="918" y="383"/>
              </a:cxn>
              <a:cxn ang="0">
                <a:pos x="894" y="412"/>
              </a:cxn>
              <a:cxn ang="0">
                <a:pos x="865" y="436"/>
              </a:cxn>
              <a:cxn ang="0">
                <a:pos x="833" y="457"/>
              </a:cxn>
              <a:cxn ang="0">
                <a:pos x="797" y="471"/>
              </a:cxn>
              <a:cxn ang="0">
                <a:pos x="760" y="479"/>
              </a:cxn>
              <a:cxn ang="0">
                <a:pos x="723" y="482"/>
              </a:cxn>
              <a:cxn ang="0">
                <a:pos x="241" y="482"/>
              </a:cxn>
              <a:cxn ang="0">
                <a:pos x="204" y="479"/>
              </a:cxn>
              <a:cxn ang="0">
                <a:pos x="167" y="471"/>
              </a:cxn>
              <a:cxn ang="0">
                <a:pos x="132" y="457"/>
              </a:cxn>
              <a:cxn ang="0">
                <a:pos x="100" y="436"/>
              </a:cxn>
              <a:cxn ang="0">
                <a:pos x="71" y="412"/>
              </a:cxn>
              <a:cxn ang="0">
                <a:pos x="47" y="383"/>
              </a:cxn>
              <a:cxn ang="0">
                <a:pos x="26" y="351"/>
              </a:cxn>
              <a:cxn ang="0">
                <a:pos x="12" y="315"/>
              </a:cxn>
              <a:cxn ang="0">
                <a:pos x="4" y="278"/>
              </a:cxn>
              <a:cxn ang="0">
                <a:pos x="0" y="241"/>
              </a:cxn>
            </a:cxnLst>
            <a:rect l="0" t="0" r="r" b="b"/>
            <a:pathLst>
              <a:path w="964" h="482">
                <a:moveTo>
                  <a:pt x="0" y="241"/>
                </a:moveTo>
                <a:lnTo>
                  <a:pt x="4" y="203"/>
                </a:lnTo>
                <a:lnTo>
                  <a:pt x="12" y="167"/>
                </a:lnTo>
                <a:lnTo>
                  <a:pt x="26" y="132"/>
                </a:lnTo>
                <a:lnTo>
                  <a:pt x="47" y="100"/>
                </a:lnTo>
                <a:lnTo>
                  <a:pt x="71" y="71"/>
                </a:lnTo>
                <a:lnTo>
                  <a:pt x="100" y="47"/>
                </a:lnTo>
                <a:lnTo>
                  <a:pt x="132" y="26"/>
                </a:lnTo>
                <a:lnTo>
                  <a:pt x="167" y="12"/>
                </a:lnTo>
                <a:lnTo>
                  <a:pt x="204" y="4"/>
                </a:lnTo>
                <a:lnTo>
                  <a:pt x="241" y="0"/>
                </a:lnTo>
                <a:lnTo>
                  <a:pt x="723" y="0"/>
                </a:lnTo>
                <a:lnTo>
                  <a:pt x="760" y="4"/>
                </a:lnTo>
                <a:lnTo>
                  <a:pt x="797" y="12"/>
                </a:lnTo>
                <a:lnTo>
                  <a:pt x="833" y="26"/>
                </a:lnTo>
                <a:lnTo>
                  <a:pt x="865" y="47"/>
                </a:lnTo>
                <a:lnTo>
                  <a:pt x="894" y="71"/>
                </a:lnTo>
                <a:lnTo>
                  <a:pt x="918" y="100"/>
                </a:lnTo>
                <a:lnTo>
                  <a:pt x="939" y="132"/>
                </a:lnTo>
                <a:lnTo>
                  <a:pt x="953" y="167"/>
                </a:lnTo>
                <a:lnTo>
                  <a:pt x="961" y="203"/>
                </a:lnTo>
                <a:lnTo>
                  <a:pt x="964" y="241"/>
                </a:lnTo>
                <a:lnTo>
                  <a:pt x="961" y="278"/>
                </a:lnTo>
                <a:lnTo>
                  <a:pt x="953" y="315"/>
                </a:lnTo>
                <a:lnTo>
                  <a:pt x="939" y="351"/>
                </a:lnTo>
                <a:lnTo>
                  <a:pt x="918" y="383"/>
                </a:lnTo>
                <a:lnTo>
                  <a:pt x="894" y="412"/>
                </a:lnTo>
                <a:lnTo>
                  <a:pt x="865" y="436"/>
                </a:lnTo>
                <a:lnTo>
                  <a:pt x="833" y="457"/>
                </a:lnTo>
                <a:lnTo>
                  <a:pt x="797" y="471"/>
                </a:lnTo>
                <a:lnTo>
                  <a:pt x="760" y="479"/>
                </a:lnTo>
                <a:lnTo>
                  <a:pt x="723" y="482"/>
                </a:lnTo>
                <a:lnTo>
                  <a:pt x="241" y="482"/>
                </a:lnTo>
                <a:lnTo>
                  <a:pt x="204" y="479"/>
                </a:lnTo>
                <a:lnTo>
                  <a:pt x="167" y="471"/>
                </a:lnTo>
                <a:lnTo>
                  <a:pt x="132" y="457"/>
                </a:lnTo>
                <a:lnTo>
                  <a:pt x="100" y="436"/>
                </a:lnTo>
                <a:lnTo>
                  <a:pt x="71" y="412"/>
                </a:lnTo>
                <a:lnTo>
                  <a:pt x="47" y="383"/>
                </a:lnTo>
                <a:lnTo>
                  <a:pt x="26" y="351"/>
                </a:lnTo>
                <a:lnTo>
                  <a:pt x="12" y="315"/>
                </a:lnTo>
                <a:lnTo>
                  <a:pt x="4" y="278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308225" y="4714875"/>
            <a:ext cx="588963" cy="234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324100" y="4729163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99CC"/>
                </a:solidFill>
              </a:rPr>
              <a:t>Manual</a:t>
            </a:r>
            <a:endParaRPr lang="en-US" sz="1600" b="1">
              <a:solidFill>
                <a:srgbClr val="0099CC"/>
              </a:solidFill>
              <a:latin typeface="Tahoma" pitchFamily="34" charset="0"/>
            </a:endParaRP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3368675" y="4832350"/>
            <a:ext cx="27082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3" y="0"/>
              </a:cxn>
              <a:cxn ang="0">
                <a:pos x="1706" y="0"/>
              </a:cxn>
            </a:cxnLst>
            <a:rect l="0" t="0" r="r" b="b"/>
            <a:pathLst>
              <a:path w="1706">
                <a:moveTo>
                  <a:pt x="0" y="0"/>
                </a:moveTo>
                <a:lnTo>
                  <a:pt x="853" y="0"/>
                </a:lnTo>
                <a:lnTo>
                  <a:pt x="1706" y="0"/>
                </a:lnTo>
              </a:path>
            </a:pathLst>
          </a:custGeom>
          <a:noFill/>
          <a:ln w="14351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5900738" y="4773613"/>
            <a:ext cx="176212" cy="117475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11" y="37"/>
              </a:cxn>
              <a:cxn ang="0">
                <a:pos x="0" y="0"/>
              </a:cxn>
            </a:cxnLst>
            <a:rect l="0" t="0" r="r" b="b"/>
            <a:pathLst>
              <a:path w="111" h="74">
                <a:moveTo>
                  <a:pt x="0" y="74"/>
                </a:moveTo>
                <a:lnTo>
                  <a:pt x="111" y="37"/>
                </a:lnTo>
                <a:lnTo>
                  <a:pt x="0" y="0"/>
                </a:lnTo>
              </a:path>
            </a:pathLst>
          </a:custGeom>
          <a:noFill/>
          <a:ln w="14351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871913" y="4449763"/>
            <a:ext cx="20288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71913" y="4470400"/>
            <a:ext cx="1968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99CC"/>
                </a:solidFill>
              </a:rPr>
              <a:t>startAutopilot( normal )</a:t>
            </a:r>
            <a:endParaRPr lang="en-US" sz="1400" b="1">
              <a:solidFill>
                <a:srgbClr val="0099CC"/>
              </a:solidFill>
              <a:latin typeface="Tahoma" pitchFamily="34" charset="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200525" y="3475038"/>
            <a:ext cx="530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i="1">
                <a:solidFill>
                  <a:srgbClr val="FF00FF"/>
                </a:solidFill>
              </a:rPr>
              <a:t>event</a:t>
            </a:r>
            <a:endParaRPr lang="en-US" sz="1600" b="1" i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549775" y="5724525"/>
            <a:ext cx="982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i="1">
                <a:solidFill>
                  <a:srgbClr val="FF00FF"/>
                </a:solidFill>
              </a:rPr>
              <a:t>parameter</a:t>
            </a:r>
            <a:endParaRPr lang="en-US" sz="1600" b="1" i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11285" name="Freeform 21"/>
          <p:cNvSpPr>
            <a:spLocks/>
          </p:cNvSpPr>
          <p:nvPr/>
        </p:nvSpPr>
        <p:spPr bwMode="auto">
          <a:xfrm>
            <a:off x="3398838" y="3719513"/>
            <a:ext cx="801687" cy="839787"/>
          </a:xfrm>
          <a:custGeom>
            <a:avLst/>
            <a:gdLst/>
            <a:ahLst/>
            <a:cxnLst>
              <a:cxn ang="0">
                <a:pos x="505" y="0"/>
              </a:cxn>
              <a:cxn ang="0">
                <a:pos x="494" y="9"/>
              </a:cxn>
              <a:cxn ang="0">
                <a:pos x="481" y="13"/>
              </a:cxn>
              <a:cxn ang="0">
                <a:pos x="468" y="20"/>
              </a:cxn>
              <a:cxn ang="0">
                <a:pos x="453" y="23"/>
              </a:cxn>
              <a:cxn ang="0">
                <a:pos x="439" y="26"/>
              </a:cxn>
              <a:cxn ang="0">
                <a:pos x="424" y="29"/>
              </a:cxn>
              <a:cxn ang="0">
                <a:pos x="410" y="31"/>
              </a:cxn>
              <a:cxn ang="0">
                <a:pos x="394" y="33"/>
              </a:cxn>
              <a:cxn ang="0">
                <a:pos x="378" y="34"/>
              </a:cxn>
              <a:cxn ang="0">
                <a:pos x="362" y="34"/>
              </a:cxn>
              <a:cxn ang="0">
                <a:pos x="344" y="34"/>
              </a:cxn>
              <a:cxn ang="0">
                <a:pos x="328" y="34"/>
              </a:cxn>
              <a:cxn ang="0">
                <a:pos x="312" y="33"/>
              </a:cxn>
              <a:cxn ang="0">
                <a:pos x="294" y="33"/>
              </a:cxn>
              <a:cxn ang="0">
                <a:pos x="278" y="33"/>
              </a:cxn>
              <a:cxn ang="0">
                <a:pos x="261" y="31"/>
              </a:cxn>
              <a:cxn ang="0">
                <a:pos x="245" y="31"/>
              </a:cxn>
              <a:cxn ang="0">
                <a:pos x="227" y="31"/>
              </a:cxn>
              <a:cxn ang="0">
                <a:pos x="211" y="31"/>
              </a:cxn>
              <a:cxn ang="0">
                <a:pos x="195" y="31"/>
              </a:cxn>
              <a:cxn ang="0">
                <a:pos x="179" y="31"/>
              </a:cxn>
              <a:cxn ang="0">
                <a:pos x="164" y="33"/>
              </a:cxn>
              <a:cxn ang="0">
                <a:pos x="150" y="34"/>
              </a:cxn>
              <a:cxn ang="0">
                <a:pos x="135" y="37"/>
              </a:cxn>
              <a:cxn ang="0">
                <a:pos x="121" y="39"/>
              </a:cxn>
              <a:cxn ang="0">
                <a:pos x="108" y="44"/>
              </a:cxn>
              <a:cxn ang="0">
                <a:pos x="95" y="49"/>
              </a:cxn>
              <a:cxn ang="0">
                <a:pos x="82" y="54"/>
              </a:cxn>
              <a:cxn ang="0">
                <a:pos x="71" y="60"/>
              </a:cxn>
              <a:cxn ang="0">
                <a:pos x="61" y="68"/>
              </a:cxn>
              <a:cxn ang="0">
                <a:pos x="47" y="81"/>
              </a:cxn>
              <a:cxn ang="0">
                <a:pos x="36" y="95"/>
              </a:cxn>
              <a:cxn ang="0">
                <a:pos x="26" y="113"/>
              </a:cxn>
              <a:cxn ang="0">
                <a:pos x="18" y="131"/>
              </a:cxn>
              <a:cxn ang="0">
                <a:pos x="12" y="150"/>
              </a:cxn>
              <a:cxn ang="0">
                <a:pos x="7" y="171"/>
              </a:cxn>
              <a:cxn ang="0">
                <a:pos x="2" y="193"/>
              </a:cxn>
              <a:cxn ang="0">
                <a:pos x="0" y="216"/>
              </a:cxn>
              <a:cxn ang="0">
                <a:pos x="0" y="240"/>
              </a:cxn>
              <a:cxn ang="0">
                <a:pos x="0" y="262"/>
              </a:cxn>
              <a:cxn ang="0">
                <a:pos x="2" y="287"/>
              </a:cxn>
              <a:cxn ang="0">
                <a:pos x="5" y="311"/>
              </a:cxn>
              <a:cxn ang="0">
                <a:pos x="10" y="335"/>
              </a:cxn>
              <a:cxn ang="0">
                <a:pos x="16" y="359"/>
              </a:cxn>
              <a:cxn ang="0">
                <a:pos x="23" y="381"/>
              </a:cxn>
              <a:cxn ang="0">
                <a:pos x="32" y="402"/>
              </a:cxn>
              <a:cxn ang="0">
                <a:pos x="42" y="423"/>
              </a:cxn>
              <a:cxn ang="0">
                <a:pos x="52" y="442"/>
              </a:cxn>
              <a:cxn ang="0">
                <a:pos x="65" y="462"/>
              </a:cxn>
              <a:cxn ang="0">
                <a:pos x="77" y="478"/>
              </a:cxn>
              <a:cxn ang="0">
                <a:pos x="92" y="492"/>
              </a:cxn>
              <a:cxn ang="0">
                <a:pos x="106" y="505"/>
              </a:cxn>
              <a:cxn ang="0">
                <a:pos x="122" y="515"/>
              </a:cxn>
              <a:cxn ang="0">
                <a:pos x="140" y="523"/>
              </a:cxn>
              <a:cxn ang="0">
                <a:pos x="159" y="528"/>
              </a:cxn>
              <a:cxn ang="0">
                <a:pos x="179" y="529"/>
              </a:cxn>
              <a:cxn ang="0">
                <a:pos x="198" y="529"/>
              </a:cxn>
              <a:cxn ang="0">
                <a:pos x="219" y="524"/>
              </a:cxn>
              <a:cxn ang="0">
                <a:pos x="241" y="516"/>
              </a:cxn>
              <a:cxn ang="0">
                <a:pos x="264" y="505"/>
              </a:cxn>
            </a:cxnLst>
            <a:rect l="0" t="0" r="r" b="b"/>
            <a:pathLst>
              <a:path w="505" h="529">
                <a:moveTo>
                  <a:pt x="505" y="0"/>
                </a:moveTo>
                <a:lnTo>
                  <a:pt x="494" y="9"/>
                </a:lnTo>
                <a:lnTo>
                  <a:pt x="481" y="13"/>
                </a:lnTo>
                <a:lnTo>
                  <a:pt x="468" y="20"/>
                </a:lnTo>
                <a:lnTo>
                  <a:pt x="453" y="23"/>
                </a:lnTo>
                <a:lnTo>
                  <a:pt x="439" y="26"/>
                </a:lnTo>
                <a:lnTo>
                  <a:pt x="424" y="29"/>
                </a:lnTo>
                <a:lnTo>
                  <a:pt x="410" y="31"/>
                </a:lnTo>
                <a:lnTo>
                  <a:pt x="394" y="33"/>
                </a:lnTo>
                <a:lnTo>
                  <a:pt x="378" y="34"/>
                </a:lnTo>
                <a:lnTo>
                  <a:pt x="362" y="34"/>
                </a:lnTo>
                <a:lnTo>
                  <a:pt x="344" y="34"/>
                </a:lnTo>
                <a:lnTo>
                  <a:pt x="328" y="34"/>
                </a:lnTo>
                <a:lnTo>
                  <a:pt x="312" y="33"/>
                </a:lnTo>
                <a:lnTo>
                  <a:pt x="294" y="33"/>
                </a:lnTo>
                <a:lnTo>
                  <a:pt x="278" y="33"/>
                </a:lnTo>
                <a:lnTo>
                  <a:pt x="261" y="31"/>
                </a:lnTo>
                <a:lnTo>
                  <a:pt x="245" y="31"/>
                </a:lnTo>
                <a:lnTo>
                  <a:pt x="227" y="31"/>
                </a:lnTo>
                <a:lnTo>
                  <a:pt x="211" y="31"/>
                </a:lnTo>
                <a:lnTo>
                  <a:pt x="195" y="31"/>
                </a:lnTo>
                <a:lnTo>
                  <a:pt x="179" y="31"/>
                </a:lnTo>
                <a:lnTo>
                  <a:pt x="164" y="33"/>
                </a:lnTo>
                <a:lnTo>
                  <a:pt x="150" y="34"/>
                </a:lnTo>
                <a:lnTo>
                  <a:pt x="135" y="37"/>
                </a:lnTo>
                <a:lnTo>
                  <a:pt x="121" y="39"/>
                </a:lnTo>
                <a:lnTo>
                  <a:pt x="108" y="44"/>
                </a:lnTo>
                <a:lnTo>
                  <a:pt x="95" y="49"/>
                </a:lnTo>
                <a:lnTo>
                  <a:pt x="82" y="54"/>
                </a:lnTo>
                <a:lnTo>
                  <a:pt x="71" y="60"/>
                </a:lnTo>
                <a:lnTo>
                  <a:pt x="61" y="68"/>
                </a:lnTo>
                <a:lnTo>
                  <a:pt x="47" y="81"/>
                </a:lnTo>
                <a:lnTo>
                  <a:pt x="36" y="95"/>
                </a:lnTo>
                <a:lnTo>
                  <a:pt x="26" y="113"/>
                </a:lnTo>
                <a:lnTo>
                  <a:pt x="18" y="131"/>
                </a:lnTo>
                <a:lnTo>
                  <a:pt x="12" y="150"/>
                </a:lnTo>
                <a:lnTo>
                  <a:pt x="7" y="171"/>
                </a:lnTo>
                <a:lnTo>
                  <a:pt x="2" y="193"/>
                </a:lnTo>
                <a:lnTo>
                  <a:pt x="0" y="216"/>
                </a:lnTo>
                <a:lnTo>
                  <a:pt x="0" y="240"/>
                </a:lnTo>
                <a:lnTo>
                  <a:pt x="0" y="262"/>
                </a:lnTo>
                <a:lnTo>
                  <a:pt x="2" y="287"/>
                </a:lnTo>
                <a:lnTo>
                  <a:pt x="5" y="311"/>
                </a:lnTo>
                <a:lnTo>
                  <a:pt x="10" y="335"/>
                </a:lnTo>
                <a:lnTo>
                  <a:pt x="16" y="359"/>
                </a:lnTo>
                <a:lnTo>
                  <a:pt x="23" y="381"/>
                </a:lnTo>
                <a:lnTo>
                  <a:pt x="32" y="402"/>
                </a:lnTo>
                <a:lnTo>
                  <a:pt x="42" y="423"/>
                </a:lnTo>
                <a:lnTo>
                  <a:pt x="52" y="442"/>
                </a:lnTo>
                <a:lnTo>
                  <a:pt x="65" y="462"/>
                </a:lnTo>
                <a:lnTo>
                  <a:pt x="77" y="478"/>
                </a:lnTo>
                <a:lnTo>
                  <a:pt x="92" y="492"/>
                </a:lnTo>
                <a:lnTo>
                  <a:pt x="106" y="505"/>
                </a:lnTo>
                <a:lnTo>
                  <a:pt x="122" y="515"/>
                </a:lnTo>
                <a:lnTo>
                  <a:pt x="140" y="523"/>
                </a:lnTo>
                <a:lnTo>
                  <a:pt x="159" y="528"/>
                </a:lnTo>
                <a:lnTo>
                  <a:pt x="179" y="529"/>
                </a:lnTo>
                <a:lnTo>
                  <a:pt x="198" y="529"/>
                </a:lnTo>
                <a:lnTo>
                  <a:pt x="219" y="524"/>
                </a:lnTo>
                <a:lnTo>
                  <a:pt x="241" y="516"/>
                </a:lnTo>
                <a:lnTo>
                  <a:pt x="264" y="505"/>
                </a:lnTo>
              </a:path>
            </a:pathLst>
          </a:custGeom>
          <a:noFill/>
          <a:ln w="15875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3770313" y="4470400"/>
            <a:ext cx="101600" cy="101600"/>
          </a:xfrm>
          <a:custGeom>
            <a:avLst/>
            <a:gdLst/>
            <a:ahLst/>
            <a:cxnLst>
              <a:cxn ang="0">
                <a:pos x="4" y="48"/>
              </a:cxn>
              <a:cxn ang="0">
                <a:pos x="13" y="58"/>
              </a:cxn>
              <a:cxn ang="0">
                <a:pos x="24" y="64"/>
              </a:cxn>
              <a:cxn ang="0">
                <a:pos x="37" y="64"/>
              </a:cxn>
              <a:cxn ang="0">
                <a:pos x="48" y="61"/>
              </a:cxn>
              <a:cxn ang="0">
                <a:pos x="58" y="51"/>
              </a:cxn>
              <a:cxn ang="0">
                <a:pos x="64" y="40"/>
              </a:cxn>
              <a:cxn ang="0">
                <a:pos x="64" y="29"/>
              </a:cxn>
              <a:cxn ang="0">
                <a:pos x="61" y="16"/>
              </a:cxn>
              <a:cxn ang="0">
                <a:pos x="51" y="6"/>
              </a:cxn>
              <a:cxn ang="0">
                <a:pos x="40" y="2"/>
              </a:cxn>
              <a:cxn ang="0">
                <a:pos x="29" y="0"/>
              </a:cxn>
              <a:cxn ang="0">
                <a:pos x="16" y="5"/>
              </a:cxn>
              <a:cxn ang="0">
                <a:pos x="6" y="13"/>
              </a:cxn>
              <a:cxn ang="0">
                <a:pos x="1" y="24"/>
              </a:cxn>
              <a:cxn ang="0">
                <a:pos x="0" y="37"/>
              </a:cxn>
              <a:cxn ang="0">
                <a:pos x="4" y="48"/>
              </a:cxn>
            </a:cxnLst>
            <a:rect l="0" t="0" r="r" b="b"/>
            <a:pathLst>
              <a:path w="64" h="64">
                <a:moveTo>
                  <a:pt x="4" y="48"/>
                </a:moveTo>
                <a:lnTo>
                  <a:pt x="13" y="58"/>
                </a:lnTo>
                <a:lnTo>
                  <a:pt x="24" y="64"/>
                </a:lnTo>
                <a:lnTo>
                  <a:pt x="37" y="64"/>
                </a:lnTo>
                <a:lnTo>
                  <a:pt x="48" y="61"/>
                </a:lnTo>
                <a:lnTo>
                  <a:pt x="58" y="51"/>
                </a:lnTo>
                <a:lnTo>
                  <a:pt x="64" y="40"/>
                </a:lnTo>
                <a:lnTo>
                  <a:pt x="64" y="29"/>
                </a:lnTo>
                <a:lnTo>
                  <a:pt x="61" y="16"/>
                </a:lnTo>
                <a:lnTo>
                  <a:pt x="51" y="6"/>
                </a:lnTo>
                <a:lnTo>
                  <a:pt x="40" y="2"/>
                </a:lnTo>
                <a:lnTo>
                  <a:pt x="29" y="0"/>
                </a:lnTo>
                <a:lnTo>
                  <a:pt x="16" y="5"/>
                </a:lnTo>
                <a:lnTo>
                  <a:pt x="6" y="13"/>
                </a:lnTo>
                <a:lnTo>
                  <a:pt x="1" y="24"/>
                </a:lnTo>
                <a:lnTo>
                  <a:pt x="0" y="37"/>
                </a:lnTo>
                <a:lnTo>
                  <a:pt x="4" y="4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Freeform 23"/>
          <p:cNvSpPr>
            <a:spLocks/>
          </p:cNvSpPr>
          <p:nvPr/>
        </p:nvSpPr>
        <p:spPr bwMode="auto">
          <a:xfrm>
            <a:off x="4687888" y="4805363"/>
            <a:ext cx="479425" cy="862012"/>
          </a:xfrm>
          <a:custGeom>
            <a:avLst/>
            <a:gdLst/>
            <a:ahLst/>
            <a:cxnLst>
              <a:cxn ang="0">
                <a:pos x="0" y="543"/>
              </a:cxn>
              <a:cxn ang="0">
                <a:pos x="40" y="543"/>
              </a:cxn>
              <a:cxn ang="0">
                <a:pos x="75" y="538"/>
              </a:cxn>
              <a:cxn ang="0">
                <a:pos x="107" y="527"/>
              </a:cxn>
              <a:cxn ang="0">
                <a:pos x="135" y="512"/>
              </a:cxn>
              <a:cxn ang="0">
                <a:pos x="159" y="493"/>
              </a:cxn>
              <a:cxn ang="0">
                <a:pos x="180" y="471"/>
              </a:cxn>
              <a:cxn ang="0">
                <a:pos x="199" y="445"/>
              </a:cxn>
              <a:cxn ang="0">
                <a:pos x="215" y="416"/>
              </a:cxn>
              <a:cxn ang="0">
                <a:pos x="228" y="385"/>
              </a:cxn>
              <a:cxn ang="0">
                <a:pos x="239" y="352"/>
              </a:cxn>
              <a:cxn ang="0">
                <a:pos x="249" y="316"/>
              </a:cxn>
              <a:cxn ang="0">
                <a:pos x="257" y="281"/>
              </a:cxn>
              <a:cxn ang="0">
                <a:pos x="263" y="244"/>
              </a:cxn>
              <a:cxn ang="0">
                <a:pos x="270" y="207"/>
              </a:cxn>
              <a:cxn ang="0">
                <a:pos x="274" y="170"/>
              </a:cxn>
              <a:cxn ang="0">
                <a:pos x="279" y="133"/>
              </a:cxn>
              <a:cxn ang="0">
                <a:pos x="284" y="98"/>
              </a:cxn>
              <a:cxn ang="0">
                <a:pos x="289" y="62"/>
              </a:cxn>
              <a:cxn ang="0">
                <a:pos x="295" y="30"/>
              </a:cxn>
              <a:cxn ang="0">
                <a:pos x="302" y="0"/>
              </a:cxn>
            </a:cxnLst>
            <a:rect l="0" t="0" r="r" b="b"/>
            <a:pathLst>
              <a:path w="302" h="543">
                <a:moveTo>
                  <a:pt x="0" y="543"/>
                </a:moveTo>
                <a:lnTo>
                  <a:pt x="40" y="543"/>
                </a:lnTo>
                <a:lnTo>
                  <a:pt x="75" y="538"/>
                </a:lnTo>
                <a:lnTo>
                  <a:pt x="107" y="527"/>
                </a:lnTo>
                <a:lnTo>
                  <a:pt x="135" y="512"/>
                </a:lnTo>
                <a:lnTo>
                  <a:pt x="159" y="493"/>
                </a:lnTo>
                <a:lnTo>
                  <a:pt x="180" y="471"/>
                </a:lnTo>
                <a:lnTo>
                  <a:pt x="199" y="445"/>
                </a:lnTo>
                <a:lnTo>
                  <a:pt x="215" y="416"/>
                </a:lnTo>
                <a:lnTo>
                  <a:pt x="228" y="385"/>
                </a:lnTo>
                <a:lnTo>
                  <a:pt x="239" y="352"/>
                </a:lnTo>
                <a:lnTo>
                  <a:pt x="249" y="316"/>
                </a:lnTo>
                <a:lnTo>
                  <a:pt x="257" y="281"/>
                </a:lnTo>
                <a:lnTo>
                  <a:pt x="263" y="244"/>
                </a:lnTo>
                <a:lnTo>
                  <a:pt x="270" y="207"/>
                </a:lnTo>
                <a:lnTo>
                  <a:pt x="274" y="170"/>
                </a:lnTo>
                <a:lnTo>
                  <a:pt x="279" y="133"/>
                </a:lnTo>
                <a:lnTo>
                  <a:pt x="284" y="98"/>
                </a:lnTo>
                <a:lnTo>
                  <a:pt x="289" y="62"/>
                </a:lnTo>
                <a:lnTo>
                  <a:pt x="295" y="30"/>
                </a:lnTo>
                <a:lnTo>
                  <a:pt x="302" y="0"/>
                </a:lnTo>
              </a:path>
            </a:pathLst>
          </a:custGeom>
          <a:noFill/>
          <a:ln w="15875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Freeform 24"/>
          <p:cNvSpPr>
            <a:spLocks/>
          </p:cNvSpPr>
          <p:nvPr/>
        </p:nvSpPr>
        <p:spPr bwMode="auto">
          <a:xfrm>
            <a:off x="5116513" y="4754563"/>
            <a:ext cx="101600" cy="101600"/>
          </a:xfrm>
          <a:custGeom>
            <a:avLst/>
            <a:gdLst/>
            <a:ahLst/>
            <a:cxnLst>
              <a:cxn ang="0">
                <a:pos x="24" y="64"/>
              </a:cxn>
              <a:cxn ang="0">
                <a:pos x="37" y="64"/>
              </a:cxn>
              <a:cxn ang="0">
                <a:pos x="48" y="59"/>
              </a:cxn>
              <a:cxn ang="0">
                <a:pos x="57" y="51"/>
              </a:cxn>
              <a:cxn ang="0">
                <a:pos x="62" y="40"/>
              </a:cxn>
              <a:cxn ang="0">
                <a:pos x="64" y="27"/>
              </a:cxn>
              <a:cxn ang="0">
                <a:pos x="59" y="14"/>
              </a:cxn>
              <a:cxn ang="0">
                <a:pos x="49" y="6"/>
              </a:cxn>
              <a:cxn ang="0">
                <a:pos x="38" y="0"/>
              </a:cxn>
              <a:cxn ang="0">
                <a:pos x="25" y="0"/>
              </a:cxn>
              <a:cxn ang="0">
                <a:pos x="14" y="4"/>
              </a:cxn>
              <a:cxn ang="0">
                <a:pos x="4" y="12"/>
              </a:cxn>
              <a:cxn ang="0">
                <a:pos x="0" y="25"/>
              </a:cxn>
              <a:cxn ang="0">
                <a:pos x="0" y="38"/>
              </a:cxn>
              <a:cxn ang="0">
                <a:pos x="4" y="49"/>
              </a:cxn>
              <a:cxn ang="0">
                <a:pos x="12" y="59"/>
              </a:cxn>
              <a:cxn ang="0">
                <a:pos x="24" y="64"/>
              </a:cxn>
            </a:cxnLst>
            <a:rect l="0" t="0" r="r" b="b"/>
            <a:pathLst>
              <a:path w="64" h="64">
                <a:moveTo>
                  <a:pt x="24" y="64"/>
                </a:moveTo>
                <a:lnTo>
                  <a:pt x="37" y="64"/>
                </a:lnTo>
                <a:lnTo>
                  <a:pt x="48" y="59"/>
                </a:lnTo>
                <a:lnTo>
                  <a:pt x="57" y="51"/>
                </a:lnTo>
                <a:lnTo>
                  <a:pt x="62" y="40"/>
                </a:lnTo>
                <a:lnTo>
                  <a:pt x="64" y="27"/>
                </a:lnTo>
                <a:lnTo>
                  <a:pt x="59" y="14"/>
                </a:lnTo>
                <a:lnTo>
                  <a:pt x="49" y="6"/>
                </a:lnTo>
                <a:lnTo>
                  <a:pt x="38" y="0"/>
                </a:lnTo>
                <a:lnTo>
                  <a:pt x="25" y="0"/>
                </a:lnTo>
                <a:lnTo>
                  <a:pt x="14" y="4"/>
                </a:lnTo>
                <a:lnTo>
                  <a:pt x="4" y="12"/>
                </a:lnTo>
                <a:lnTo>
                  <a:pt x="0" y="25"/>
                </a:lnTo>
                <a:lnTo>
                  <a:pt x="0" y="38"/>
                </a:lnTo>
                <a:lnTo>
                  <a:pt x="4" y="49"/>
                </a:lnTo>
                <a:lnTo>
                  <a:pt x="12" y="59"/>
                </a:lnTo>
                <a:lnTo>
                  <a:pt x="24" y="64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>
                <a:latin typeface="Arial Narrow" pitchFamily="34" charset="0"/>
              </a:rPr>
              <a:t>Time and Change Event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 Narrow" pitchFamily="34" charset="0"/>
              </a:rPr>
              <a:t>Time Event - event </a:t>
            </a:r>
            <a:r>
              <a:rPr lang="en-US" sz="2400" dirty="0" err="1">
                <a:latin typeface="Arial Narrow" pitchFamily="34" charset="0"/>
              </a:rPr>
              <a:t>terjadi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berdasarkan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periode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waktu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tertentu</a:t>
            </a:r>
            <a:endParaRPr lang="en-US" sz="2400" dirty="0">
              <a:latin typeface="Arial Narrow" pitchFamily="34" charset="0"/>
            </a:endParaRPr>
          </a:p>
          <a:p>
            <a:pPr lvl="1"/>
            <a:r>
              <a:rPr lang="en-US" sz="2400" dirty="0" err="1">
                <a:latin typeface="Arial Narrow" pitchFamily="34" charset="0"/>
              </a:rPr>
              <a:t>Dimodelkan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i="1" dirty="0">
                <a:latin typeface="Arial Narrow" pitchFamily="34" charset="0"/>
              </a:rPr>
              <a:t>after (</a:t>
            </a:r>
            <a:r>
              <a:rPr lang="en-US" sz="2400" i="1" dirty="0" err="1">
                <a:latin typeface="Arial Narrow" pitchFamily="34" charset="0"/>
              </a:rPr>
              <a:t>periodOfTime</a:t>
            </a:r>
            <a:r>
              <a:rPr lang="en-US" sz="2400" i="1" dirty="0">
                <a:latin typeface="Arial Narrow" pitchFamily="34" charset="0"/>
              </a:rPr>
              <a:t>)</a:t>
            </a:r>
          </a:p>
          <a:p>
            <a:r>
              <a:rPr lang="en-US" sz="2400" dirty="0">
                <a:latin typeface="Arial Narrow" pitchFamily="34" charset="0"/>
              </a:rPr>
              <a:t>Change event – event </a:t>
            </a:r>
            <a:r>
              <a:rPr lang="en-US" sz="2400" dirty="0" err="1">
                <a:latin typeface="Arial Narrow" pitchFamily="34" charset="0"/>
              </a:rPr>
              <a:t>terjadi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karena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kondisi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dipenuhi</a:t>
            </a:r>
            <a:r>
              <a:rPr lang="en-US" sz="2400" dirty="0">
                <a:latin typeface="Arial Narrow" pitchFamily="34" charset="0"/>
              </a:rPr>
              <a:t>.</a:t>
            </a:r>
          </a:p>
          <a:p>
            <a:pPr lvl="1"/>
            <a:r>
              <a:rPr lang="en-US" sz="2400" dirty="0" err="1">
                <a:latin typeface="Arial Narrow" pitchFamily="34" charset="0"/>
              </a:rPr>
              <a:t>Dimodelkan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i="1" dirty="0">
                <a:latin typeface="Arial Narrow" pitchFamily="34" charset="0"/>
              </a:rPr>
              <a:t>when (</a:t>
            </a:r>
            <a:r>
              <a:rPr lang="en-US" sz="2400" i="1" dirty="0" err="1">
                <a:latin typeface="Arial Narrow" pitchFamily="34" charset="0"/>
              </a:rPr>
              <a:t>booleanExpr</a:t>
            </a:r>
            <a:r>
              <a:rPr lang="en-US" sz="2400" i="1" dirty="0">
                <a:latin typeface="Arial Narrow" pitchFamily="34" charset="0"/>
              </a:rPr>
              <a:t>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25513" y="3586162"/>
            <a:ext cx="7123112" cy="2890838"/>
            <a:chOff x="471" y="2137"/>
            <a:chExt cx="4487" cy="1821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660" y="2453"/>
              <a:ext cx="6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 i="1">
                  <a:solidFill>
                    <a:srgbClr val="FF00FF"/>
                  </a:solidFill>
                </a:rPr>
                <a:t>time event</a:t>
              </a:r>
              <a:endParaRPr lang="en-US" sz="1600" b="1" i="1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1878" y="3132"/>
              <a:ext cx="4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0"/>
                </a:cxn>
                <a:cxn ang="0">
                  <a:pos x="0" y="0"/>
                </a:cxn>
              </a:cxnLst>
              <a:rect l="0" t="0" r="r" b="b"/>
              <a:pathLst>
                <a:path w="492">
                  <a:moveTo>
                    <a:pt x="0" y="0"/>
                  </a:move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1878" y="3132"/>
              <a:ext cx="4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0"/>
                </a:cxn>
                <a:cxn ang="0">
                  <a:pos x="0" y="0"/>
                </a:cxn>
              </a:cxnLst>
              <a:rect l="0" t="0" r="r" b="b"/>
              <a:pathLst>
                <a:path w="492">
                  <a:moveTo>
                    <a:pt x="0" y="0"/>
                  </a:move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1632" y="2640"/>
              <a:ext cx="984" cy="492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1" y="207"/>
                </a:cxn>
                <a:cxn ang="0">
                  <a:pos x="11" y="169"/>
                </a:cxn>
                <a:cxn ang="0">
                  <a:pos x="26" y="135"/>
                </a:cxn>
                <a:cxn ang="0">
                  <a:pos x="46" y="102"/>
                </a:cxn>
                <a:cxn ang="0">
                  <a:pos x="70" y="72"/>
                </a:cxn>
                <a:cxn ang="0">
                  <a:pos x="100" y="46"/>
                </a:cxn>
                <a:cxn ang="0">
                  <a:pos x="133" y="26"/>
                </a:cxn>
                <a:cxn ang="0">
                  <a:pos x="169" y="12"/>
                </a:cxn>
                <a:cxn ang="0">
                  <a:pos x="206" y="3"/>
                </a:cxn>
                <a:cxn ang="0">
                  <a:pos x="246" y="0"/>
                </a:cxn>
                <a:cxn ang="0">
                  <a:pos x="738" y="0"/>
                </a:cxn>
                <a:cxn ang="0">
                  <a:pos x="775" y="3"/>
                </a:cxn>
                <a:cxn ang="0">
                  <a:pos x="813" y="12"/>
                </a:cxn>
                <a:cxn ang="0">
                  <a:pos x="849" y="26"/>
                </a:cxn>
                <a:cxn ang="0">
                  <a:pos x="882" y="46"/>
                </a:cxn>
                <a:cxn ang="0">
                  <a:pos x="911" y="72"/>
                </a:cxn>
                <a:cxn ang="0">
                  <a:pos x="936" y="102"/>
                </a:cxn>
                <a:cxn ang="0">
                  <a:pos x="956" y="135"/>
                </a:cxn>
                <a:cxn ang="0">
                  <a:pos x="970" y="169"/>
                </a:cxn>
                <a:cxn ang="0">
                  <a:pos x="980" y="207"/>
                </a:cxn>
                <a:cxn ang="0">
                  <a:pos x="984" y="246"/>
                </a:cxn>
                <a:cxn ang="0">
                  <a:pos x="980" y="284"/>
                </a:cxn>
                <a:cxn ang="0">
                  <a:pos x="970" y="321"/>
                </a:cxn>
                <a:cxn ang="0">
                  <a:pos x="956" y="357"/>
                </a:cxn>
                <a:cxn ang="0">
                  <a:pos x="936" y="390"/>
                </a:cxn>
                <a:cxn ang="0">
                  <a:pos x="911" y="420"/>
                </a:cxn>
                <a:cxn ang="0">
                  <a:pos x="882" y="444"/>
                </a:cxn>
                <a:cxn ang="0">
                  <a:pos x="849" y="464"/>
                </a:cxn>
                <a:cxn ang="0">
                  <a:pos x="813" y="479"/>
                </a:cxn>
                <a:cxn ang="0">
                  <a:pos x="775" y="489"/>
                </a:cxn>
                <a:cxn ang="0">
                  <a:pos x="738" y="492"/>
                </a:cxn>
                <a:cxn ang="0">
                  <a:pos x="246" y="492"/>
                </a:cxn>
                <a:cxn ang="0">
                  <a:pos x="206" y="489"/>
                </a:cxn>
                <a:cxn ang="0">
                  <a:pos x="169" y="479"/>
                </a:cxn>
                <a:cxn ang="0">
                  <a:pos x="133" y="464"/>
                </a:cxn>
                <a:cxn ang="0">
                  <a:pos x="100" y="444"/>
                </a:cxn>
                <a:cxn ang="0">
                  <a:pos x="70" y="420"/>
                </a:cxn>
                <a:cxn ang="0">
                  <a:pos x="46" y="390"/>
                </a:cxn>
                <a:cxn ang="0">
                  <a:pos x="26" y="357"/>
                </a:cxn>
                <a:cxn ang="0">
                  <a:pos x="11" y="321"/>
                </a:cxn>
                <a:cxn ang="0">
                  <a:pos x="1" y="284"/>
                </a:cxn>
                <a:cxn ang="0">
                  <a:pos x="0" y="246"/>
                </a:cxn>
              </a:cxnLst>
              <a:rect l="0" t="0" r="r" b="b"/>
              <a:pathLst>
                <a:path w="984" h="492">
                  <a:moveTo>
                    <a:pt x="0" y="246"/>
                  </a:moveTo>
                  <a:lnTo>
                    <a:pt x="1" y="207"/>
                  </a:lnTo>
                  <a:lnTo>
                    <a:pt x="11" y="169"/>
                  </a:lnTo>
                  <a:lnTo>
                    <a:pt x="26" y="135"/>
                  </a:lnTo>
                  <a:lnTo>
                    <a:pt x="46" y="102"/>
                  </a:lnTo>
                  <a:lnTo>
                    <a:pt x="70" y="72"/>
                  </a:lnTo>
                  <a:lnTo>
                    <a:pt x="100" y="46"/>
                  </a:lnTo>
                  <a:lnTo>
                    <a:pt x="133" y="26"/>
                  </a:lnTo>
                  <a:lnTo>
                    <a:pt x="169" y="12"/>
                  </a:lnTo>
                  <a:lnTo>
                    <a:pt x="206" y="3"/>
                  </a:lnTo>
                  <a:lnTo>
                    <a:pt x="246" y="0"/>
                  </a:lnTo>
                  <a:lnTo>
                    <a:pt x="738" y="0"/>
                  </a:lnTo>
                  <a:lnTo>
                    <a:pt x="775" y="3"/>
                  </a:lnTo>
                  <a:lnTo>
                    <a:pt x="813" y="12"/>
                  </a:lnTo>
                  <a:lnTo>
                    <a:pt x="849" y="26"/>
                  </a:lnTo>
                  <a:lnTo>
                    <a:pt x="882" y="46"/>
                  </a:lnTo>
                  <a:lnTo>
                    <a:pt x="911" y="72"/>
                  </a:lnTo>
                  <a:lnTo>
                    <a:pt x="936" y="102"/>
                  </a:lnTo>
                  <a:lnTo>
                    <a:pt x="956" y="135"/>
                  </a:lnTo>
                  <a:lnTo>
                    <a:pt x="970" y="169"/>
                  </a:lnTo>
                  <a:lnTo>
                    <a:pt x="980" y="207"/>
                  </a:lnTo>
                  <a:lnTo>
                    <a:pt x="984" y="246"/>
                  </a:lnTo>
                  <a:lnTo>
                    <a:pt x="980" y="284"/>
                  </a:lnTo>
                  <a:lnTo>
                    <a:pt x="970" y="321"/>
                  </a:lnTo>
                  <a:lnTo>
                    <a:pt x="956" y="357"/>
                  </a:lnTo>
                  <a:lnTo>
                    <a:pt x="936" y="390"/>
                  </a:lnTo>
                  <a:lnTo>
                    <a:pt x="911" y="420"/>
                  </a:lnTo>
                  <a:lnTo>
                    <a:pt x="882" y="444"/>
                  </a:lnTo>
                  <a:lnTo>
                    <a:pt x="849" y="464"/>
                  </a:lnTo>
                  <a:lnTo>
                    <a:pt x="813" y="479"/>
                  </a:lnTo>
                  <a:lnTo>
                    <a:pt x="775" y="489"/>
                  </a:lnTo>
                  <a:lnTo>
                    <a:pt x="738" y="492"/>
                  </a:lnTo>
                  <a:lnTo>
                    <a:pt x="246" y="492"/>
                  </a:lnTo>
                  <a:lnTo>
                    <a:pt x="206" y="489"/>
                  </a:lnTo>
                  <a:lnTo>
                    <a:pt x="169" y="479"/>
                  </a:lnTo>
                  <a:lnTo>
                    <a:pt x="133" y="464"/>
                  </a:lnTo>
                  <a:lnTo>
                    <a:pt x="100" y="444"/>
                  </a:lnTo>
                  <a:lnTo>
                    <a:pt x="70" y="420"/>
                  </a:lnTo>
                  <a:lnTo>
                    <a:pt x="46" y="390"/>
                  </a:lnTo>
                  <a:lnTo>
                    <a:pt x="26" y="357"/>
                  </a:lnTo>
                  <a:lnTo>
                    <a:pt x="11" y="321"/>
                  </a:lnTo>
                  <a:lnTo>
                    <a:pt x="1" y="28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024" y="2811"/>
              <a:ext cx="196" cy="1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034" y="2819"/>
              <a:ext cx="2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Idle</a:t>
              </a:r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3265" y="3957"/>
              <a:ext cx="4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0"/>
                </a:cxn>
                <a:cxn ang="0">
                  <a:pos x="0" y="0"/>
                </a:cxn>
              </a:cxnLst>
              <a:rect l="0" t="0" r="r" b="b"/>
              <a:pathLst>
                <a:path w="492">
                  <a:moveTo>
                    <a:pt x="0" y="0"/>
                  </a:move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3265" y="3957"/>
              <a:ext cx="4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0"/>
                </a:cxn>
                <a:cxn ang="0">
                  <a:pos x="0" y="0"/>
                </a:cxn>
              </a:cxnLst>
              <a:rect l="0" t="0" r="r" b="b"/>
              <a:pathLst>
                <a:path w="492">
                  <a:moveTo>
                    <a:pt x="0" y="0"/>
                  </a:move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3019" y="3465"/>
              <a:ext cx="984" cy="492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3" y="207"/>
                </a:cxn>
                <a:cxn ang="0">
                  <a:pos x="12" y="169"/>
                </a:cxn>
                <a:cxn ang="0">
                  <a:pos x="26" y="135"/>
                </a:cxn>
                <a:cxn ang="0">
                  <a:pos x="46" y="100"/>
                </a:cxn>
                <a:cxn ang="0">
                  <a:pos x="72" y="73"/>
                </a:cxn>
                <a:cxn ang="0">
                  <a:pos x="102" y="46"/>
                </a:cxn>
                <a:cxn ang="0">
                  <a:pos x="135" y="27"/>
                </a:cxn>
                <a:cxn ang="0">
                  <a:pos x="169" y="12"/>
                </a:cxn>
                <a:cxn ang="0">
                  <a:pos x="207" y="4"/>
                </a:cxn>
                <a:cxn ang="0">
                  <a:pos x="246" y="0"/>
                </a:cxn>
                <a:cxn ang="0">
                  <a:pos x="738" y="0"/>
                </a:cxn>
                <a:cxn ang="0">
                  <a:pos x="776" y="4"/>
                </a:cxn>
                <a:cxn ang="0">
                  <a:pos x="813" y="12"/>
                </a:cxn>
                <a:cxn ang="0">
                  <a:pos x="849" y="27"/>
                </a:cxn>
                <a:cxn ang="0">
                  <a:pos x="882" y="46"/>
                </a:cxn>
                <a:cxn ang="0">
                  <a:pos x="912" y="73"/>
                </a:cxn>
                <a:cxn ang="0">
                  <a:pos x="936" y="100"/>
                </a:cxn>
                <a:cxn ang="0">
                  <a:pos x="956" y="135"/>
                </a:cxn>
                <a:cxn ang="0">
                  <a:pos x="971" y="169"/>
                </a:cxn>
                <a:cxn ang="0">
                  <a:pos x="981" y="207"/>
                </a:cxn>
                <a:cxn ang="0">
                  <a:pos x="984" y="246"/>
                </a:cxn>
                <a:cxn ang="0">
                  <a:pos x="981" y="284"/>
                </a:cxn>
                <a:cxn ang="0">
                  <a:pos x="971" y="322"/>
                </a:cxn>
                <a:cxn ang="0">
                  <a:pos x="956" y="358"/>
                </a:cxn>
                <a:cxn ang="0">
                  <a:pos x="936" y="391"/>
                </a:cxn>
                <a:cxn ang="0">
                  <a:pos x="912" y="420"/>
                </a:cxn>
                <a:cxn ang="0">
                  <a:pos x="882" y="445"/>
                </a:cxn>
                <a:cxn ang="0">
                  <a:pos x="849" y="464"/>
                </a:cxn>
                <a:cxn ang="0">
                  <a:pos x="813" y="479"/>
                </a:cxn>
                <a:cxn ang="0">
                  <a:pos x="776" y="489"/>
                </a:cxn>
                <a:cxn ang="0">
                  <a:pos x="738" y="492"/>
                </a:cxn>
                <a:cxn ang="0">
                  <a:pos x="246" y="492"/>
                </a:cxn>
                <a:cxn ang="0">
                  <a:pos x="207" y="489"/>
                </a:cxn>
                <a:cxn ang="0">
                  <a:pos x="169" y="479"/>
                </a:cxn>
                <a:cxn ang="0">
                  <a:pos x="135" y="464"/>
                </a:cxn>
                <a:cxn ang="0">
                  <a:pos x="102" y="445"/>
                </a:cxn>
                <a:cxn ang="0">
                  <a:pos x="72" y="420"/>
                </a:cxn>
                <a:cxn ang="0">
                  <a:pos x="46" y="391"/>
                </a:cxn>
                <a:cxn ang="0">
                  <a:pos x="26" y="358"/>
                </a:cxn>
                <a:cxn ang="0">
                  <a:pos x="12" y="322"/>
                </a:cxn>
                <a:cxn ang="0">
                  <a:pos x="3" y="284"/>
                </a:cxn>
                <a:cxn ang="0">
                  <a:pos x="0" y="246"/>
                </a:cxn>
              </a:cxnLst>
              <a:rect l="0" t="0" r="r" b="b"/>
              <a:pathLst>
                <a:path w="984" h="492">
                  <a:moveTo>
                    <a:pt x="0" y="246"/>
                  </a:moveTo>
                  <a:lnTo>
                    <a:pt x="3" y="207"/>
                  </a:lnTo>
                  <a:lnTo>
                    <a:pt x="12" y="169"/>
                  </a:lnTo>
                  <a:lnTo>
                    <a:pt x="26" y="135"/>
                  </a:lnTo>
                  <a:lnTo>
                    <a:pt x="46" y="100"/>
                  </a:lnTo>
                  <a:lnTo>
                    <a:pt x="72" y="73"/>
                  </a:lnTo>
                  <a:lnTo>
                    <a:pt x="102" y="46"/>
                  </a:lnTo>
                  <a:lnTo>
                    <a:pt x="135" y="27"/>
                  </a:lnTo>
                  <a:lnTo>
                    <a:pt x="169" y="12"/>
                  </a:lnTo>
                  <a:lnTo>
                    <a:pt x="207" y="4"/>
                  </a:lnTo>
                  <a:lnTo>
                    <a:pt x="246" y="0"/>
                  </a:lnTo>
                  <a:lnTo>
                    <a:pt x="738" y="0"/>
                  </a:lnTo>
                  <a:lnTo>
                    <a:pt x="776" y="4"/>
                  </a:lnTo>
                  <a:lnTo>
                    <a:pt x="813" y="12"/>
                  </a:lnTo>
                  <a:lnTo>
                    <a:pt x="849" y="27"/>
                  </a:lnTo>
                  <a:lnTo>
                    <a:pt x="882" y="46"/>
                  </a:lnTo>
                  <a:lnTo>
                    <a:pt x="912" y="73"/>
                  </a:lnTo>
                  <a:lnTo>
                    <a:pt x="936" y="100"/>
                  </a:lnTo>
                  <a:lnTo>
                    <a:pt x="956" y="135"/>
                  </a:lnTo>
                  <a:lnTo>
                    <a:pt x="971" y="169"/>
                  </a:lnTo>
                  <a:lnTo>
                    <a:pt x="981" y="207"/>
                  </a:lnTo>
                  <a:lnTo>
                    <a:pt x="984" y="246"/>
                  </a:lnTo>
                  <a:lnTo>
                    <a:pt x="981" y="284"/>
                  </a:lnTo>
                  <a:lnTo>
                    <a:pt x="971" y="322"/>
                  </a:lnTo>
                  <a:lnTo>
                    <a:pt x="956" y="358"/>
                  </a:lnTo>
                  <a:lnTo>
                    <a:pt x="936" y="391"/>
                  </a:lnTo>
                  <a:lnTo>
                    <a:pt x="912" y="420"/>
                  </a:lnTo>
                  <a:lnTo>
                    <a:pt x="882" y="445"/>
                  </a:lnTo>
                  <a:lnTo>
                    <a:pt x="849" y="464"/>
                  </a:lnTo>
                  <a:lnTo>
                    <a:pt x="813" y="479"/>
                  </a:lnTo>
                  <a:lnTo>
                    <a:pt x="776" y="489"/>
                  </a:lnTo>
                  <a:lnTo>
                    <a:pt x="738" y="492"/>
                  </a:lnTo>
                  <a:lnTo>
                    <a:pt x="246" y="492"/>
                  </a:lnTo>
                  <a:lnTo>
                    <a:pt x="207" y="489"/>
                  </a:lnTo>
                  <a:lnTo>
                    <a:pt x="169" y="479"/>
                  </a:lnTo>
                  <a:lnTo>
                    <a:pt x="135" y="464"/>
                  </a:lnTo>
                  <a:lnTo>
                    <a:pt x="102" y="445"/>
                  </a:lnTo>
                  <a:lnTo>
                    <a:pt x="72" y="420"/>
                  </a:lnTo>
                  <a:lnTo>
                    <a:pt x="46" y="391"/>
                  </a:lnTo>
                  <a:lnTo>
                    <a:pt x="26" y="358"/>
                  </a:lnTo>
                  <a:lnTo>
                    <a:pt x="12" y="322"/>
                  </a:lnTo>
                  <a:lnTo>
                    <a:pt x="3" y="28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352" y="3636"/>
              <a:ext cx="316" cy="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362" y="3644"/>
              <a:ext cx="3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Active</a:t>
              </a:r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1878" y="2394"/>
              <a:ext cx="492" cy="246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0"/>
                </a:cxn>
                <a:cxn ang="0">
                  <a:pos x="246" y="0"/>
                </a:cxn>
                <a:cxn ang="0">
                  <a:pos x="492" y="0"/>
                </a:cxn>
                <a:cxn ang="0">
                  <a:pos x="492" y="246"/>
                </a:cxn>
              </a:cxnLst>
              <a:rect l="0" t="0" r="r" b="b"/>
              <a:pathLst>
                <a:path w="492" h="246">
                  <a:moveTo>
                    <a:pt x="0" y="246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492" y="0"/>
                  </a:lnTo>
                  <a:lnTo>
                    <a:pt x="492" y="246"/>
                  </a:lnTo>
                </a:path>
              </a:pathLst>
            </a:custGeom>
            <a:noFill/>
            <a:ln w="482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2332" y="2527"/>
              <a:ext cx="75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13"/>
                </a:cxn>
                <a:cxn ang="0">
                  <a:pos x="75" y="0"/>
                </a:cxn>
              </a:cxnLst>
              <a:rect l="0" t="0" r="r" b="b"/>
              <a:pathLst>
                <a:path w="75" h="113">
                  <a:moveTo>
                    <a:pt x="0" y="0"/>
                  </a:moveTo>
                  <a:lnTo>
                    <a:pt x="38" y="113"/>
                  </a:lnTo>
                  <a:lnTo>
                    <a:pt x="75" y="0"/>
                  </a:lnTo>
                </a:path>
              </a:pathLst>
            </a:custGeom>
            <a:noFill/>
            <a:ln w="482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391" y="2137"/>
              <a:ext cx="1874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1489" y="2145"/>
              <a:ext cx="16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when( 11:49pm ) / selfTest()</a:t>
              </a:r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2759" y="3173"/>
              <a:ext cx="2199" cy="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2914" y="3181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after( 2 sec ) / dropConnection()</a:t>
              </a:r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471" y="2530"/>
              <a:ext cx="8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FF00FF"/>
                  </a:solidFill>
                </a:rPr>
                <a:t>change</a:t>
              </a:r>
              <a:r>
                <a:rPr lang="en-US" sz="1600" b="1" i="1">
                  <a:solidFill>
                    <a:srgbClr val="FF00FF"/>
                  </a:solidFill>
                </a:rPr>
                <a:t> event</a:t>
              </a:r>
              <a:endParaRPr lang="en-US" sz="1600" b="1" i="1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auto">
            <a:xfrm rot="21248042" flipV="1">
              <a:off x="789" y="2235"/>
              <a:ext cx="566" cy="3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1" y="35"/>
                </a:cxn>
                <a:cxn ang="0">
                  <a:pos x="3" y="68"/>
                </a:cxn>
                <a:cxn ang="0">
                  <a:pos x="0" y="95"/>
                </a:cxn>
                <a:cxn ang="0">
                  <a:pos x="1" y="118"/>
                </a:cxn>
                <a:cxn ang="0">
                  <a:pos x="10" y="140"/>
                </a:cxn>
                <a:cxn ang="0">
                  <a:pos x="19" y="158"/>
                </a:cxn>
                <a:cxn ang="0">
                  <a:pos x="34" y="174"/>
                </a:cxn>
                <a:cxn ang="0">
                  <a:pos x="52" y="187"/>
                </a:cxn>
                <a:cxn ang="0">
                  <a:pos x="72" y="199"/>
                </a:cxn>
                <a:cxn ang="0">
                  <a:pos x="95" y="209"/>
                </a:cxn>
                <a:cxn ang="0">
                  <a:pos x="119" y="217"/>
                </a:cxn>
                <a:cxn ang="0">
                  <a:pos x="146" y="223"/>
                </a:cxn>
                <a:cxn ang="0">
                  <a:pos x="173" y="230"/>
                </a:cxn>
                <a:cxn ang="0">
                  <a:pos x="200" y="236"/>
                </a:cxn>
                <a:cxn ang="0">
                  <a:pos x="228" y="243"/>
                </a:cxn>
                <a:cxn ang="0">
                  <a:pos x="255" y="248"/>
                </a:cxn>
                <a:cxn ang="0">
                  <a:pos x="282" y="254"/>
                </a:cxn>
                <a:cxn ang="0">
                  <a:pos x="306" y="263"/>
                </a:cxn>
                <a:cxn ang="0">
                  <a:pos x="331" y="271"/>
                </a:cxn>
                <a:cxn ang="0">
                  <a:pos x="352" y="281"/>
                </a:cxn>
                <a:cxn ang="0">
                  <a:pos x="370" y="292"/>
                </a:cxn>
              </a:cxnLst>
              <a:rect l="0" t="0" r="r" b="b"/>
              <a:pathLst>
                <a:path w="370" h="292">
                  <a:moveTo>
                    <a:pt x="24" y="0"/>
                  </a:moveTo>
                  <a:lnTo>
                    <a:pt x="11" y="35"/>
                  </a:lnTo>
                  <a:lnTo>
                    <a:pt x="3" y="68"/>
                  </a:lnTo>
                  <a:lnTo>
                    <a:pt x="0" y="95"/>
                  </a:lnTo>
                  <a:lnTo>
                    <a:pt x="1" y="118"/>
                  </a:lnTo>
                  <a:lnTo>
                    <a:pt x="10" y="140"/>
                  </a:lnTo>
                  <a:lnTo>
                    <a:pt x="19" y="158"/>
                  </a:lnTo>
                  <a:lnTo>
                    <a:pt x="34" y="174"/>
                  </a:lnTo>
                  <a:lnTo>
                    <a:pt x="52" y="187"/>
                  </a:lnTo>
                  <a:lnTo>
                    <a:pt x="72" y="199"/>
                  </a:lnTo>
                  <a:lnTo>
                    <a:pt x="95" y="209"/>
                  </a:lnTo>
                  <a:lnTo>
                    <a:pt x="119" y="217"/>
                  </a:lnTo>
                  <a:lnTo>
                    <a:pt x="146" y="223"/>
                  </a:lnTo>
                  <a:lnTo>
                    <a:pt x="173" y="230"/>
                  </a:lnTo>
                  <a:lnTo>
                    <a:pt x="200" y="236"/>
                  </a:lnTo>
                  <a:lnTo>
                    <a:pt x="228" y="243"/>
                  </a:lnTo>
                  <a:lnTo>
                    <a:pt x="255" y="248"/>
                  </a:lnTo>
                  <a:lnTo>
                    <a:pt x="282" y="254"/>
                  </a:lnTo>
                  <a:lnTo>
                    <a:pt x="306" y="263"/>
                  </a:lnTo>
                  <a:lnTo>
                    <a:pt x="331" y="271"/>
                  </a:lnTo>
                  <a:lnTo>
                    <a:pt x="352" y="281"/>
                  </a:lnTo>
                  <a:lnTo>
                    <a:pt x="370" y="292"/>
                  </a:lnTo>
                </a:path>
              </a:pathLst>
            </a:custGeom>
            <a:noFill/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auto">
            <a:xfrm>
              <a:off x="1292" y="2194"/>
              <a:ext cx="66" cy="66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" y="25"/>
                </a:cxn>
                <a:cxn ang="0">
                  <a:pos x="0" y="38"/>
                </a:cxn>
                <a:cxn ang="0">
                  <a:pos x="5" y="51"/>
                </a:cxn>
                <a:cxn ang="0">
                  <a:pos x="15" y="59"/>
                </a:cxn>
                <a:cxn ang="0">
                  <a:pos x="27" y="66"/>
                </a:cxn>
                <a:cxn ang="0">
                  <a:pos x="40" y="66"/>
                </a:cxn>
                <a:cxn ang="0">
                  <a:pos x="51" y="61"/>
                </a:cxn>
                <a:cxn ang="0">
                  <a:pos x="61" y="53"/>
                </a:cxn>
                <a:cxn ang="0">
                  <a:pos x="66" y="40"/>
                </a:cxn>
                <a:cxn ang="0">
                  <a:pos x="66" y="28"/>
                </a:cxn>
                <a:cxn ang="0">
                  <a:pos x="63" y="15"/>
                </a:cxn>
                <a:cxn ang="0">
                  <a:pos x="53" y="5"/>
                </a:cxn>
                <a:cxn ang="0">
                  <a:pos x="41" y="0"/>
                </a:cxn>
                <a:cxn ang="0">
                  <a:pos x="28" y="0"/>
                </a:cxn>
                <a:cxn ang="0">
                  <a:pos x="17" y="5"/>
                </a:cxn>
                <a:cxn ang="0">
                  <a:pos x="7" y="13"/>
                </a:cxn>
              </a:cxnLst>
              <a:rect l="0" t="0" r="r" b="b"/>
              <a:pathLst>
                <a:path w="66" h="66">
                  <a:moveTo>
                    <a:pt x="7" y="13"/>
                  </a:moveTo>
                  <a:lnTo>
                    <a:pt x="2" y="25"/>
                  </a:lnTo>
                  <a:lnTo>
                    <a:pt x="0" y="38"/>
                  </a:lnTo>
                  <a:lnTo>
                    <a:pt x="5" y="51"/>
                  </a:lnTo>
                  <a:lnTo>
                    <a:pt x="15" y="59"/>
                  </a:lnTo>
                  <a:lnTo>
                    <a:pt x="27" y="66"/>
                  </a:lnTo>
                  <a:lnTo>
                    <a:pt x="40" y="66"/>
                  </a:lnTo>
                  <a:lnTo>
                    <a:pt x="51" y="61"/>
                  </a:lnTo>
                  <a:lnTo>
                    <a:pt x="61" y="53"/>
                  </a:lnTo>
                  <a:lnTo>
                    <a:pt x="66" y="40"/>
                  </a:lnTo>
                  <a:lnTo>
                    <a:pt x="66" y="28"/>
                  </a:lnTo>
                  <a:lnTo>
                    <a:pt x="63" y="15"/>
                  </a:lnTo>
                  <a:lnTo>
                    <a:pt x="53" y="5"/>
                  </a:lnTo>
                  <a:lnTo>
                    <a:pt x="41" y="0"/>
                  </a:lnTo>
                  <a:lnTo>
                    <a:pt x="28" y="0"/>
                  </a:lnTo>
                  <a:lnTo>
                    <a:pt x="17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2858" y="2642"/>
              <a:ext cx="845" cy="506"/>
            </a:xfrm>
            <a:custGeom>
              <a:avLst/>
              <a:gdLst/>
              <a:ahLst/>
              <a:cxnLst>
                <a:cxn ang="0">
                  <a:pos x="845" y="0"/>
                </a:cxn>
                <a:cxn ang="0">
                  <a:pos x="828" y="33"/>
                </a:cxn>
                <a:cxn ang="0">
                  <a:pos x="809" y="60"/>
                </a:cxn>
                <a:cxn ang="0">
                  <a:pos x="789" y="83"/>
                </a:cxn>
                <a:cxn ang="0">
                  <a:pos x="764" y="105"/>
                </a:cxn>
                <a:cxn ang="0">
                  <a:pos x="740" y="121"/>
                </a:cxn>
                <a:cxn ang="0">
                  <a:pos x="713" y="134"/>
                </a:cxn>
                <a:cxn ang="0">
                  <a:pos x="686" y="144"/>
                </a:cxn>
                <a:cxn ang="0">
                  <a:pos x="656" y="152"/>
                </a:cxn>
                <a:cxn ang="0">
                  <a:pos x="627" y="157"/>
                </a:cxn>
                <a:cxn ang="0">
                  <a:pos x="595" y="162"/>
                </a:cxn>
                <a:cxn ang="0">
                  <a:pos x="563" y="164"/>
                </a:cxn>
                <a:cxn ang="0">
                  <a:pos x="530" y="164"/>
                </a:cxn>
                <a:cxn ang="0">
                  <a:pos x="497" y="164"/>
                </a:cxn>
                <a:cxn ang="0">
                  <a:pos x="464" y="162"/>
                </a:cxn>
                <a:cxn ang="0">
                  <a:pos x="431" y="162"/>
                </a:cxn>
                <a:cxn ang="0">
                  <a:pos x="399" y="160"/>
                </a:cxn>
                <a:cxn ang="0">
                  <a:pos x="367" y="159"/>
                </a:cxn>
                <a:cxn ang="0">
                  <a:pos x="335" y="159"/>
                </a:cxn>
                <a:cxn ang="0">
                  <a:pos x="304" y="159"/>
                </a:cxn>
                <a:cxn ang="0">
                  <a:pos x="274" y="160"/>
                </a:cxn>
                <a:cxn ang="0">
                  <a:pos x="245" y="164"/>
                </a:cxn>
                <a:cxn ang="0">
                  <a:pos x="217" y="170"/>
                </a:cxn>
                <a:cxn ang="0">
                  <a:pos x="190" y="177"/>
                </a:cxn>
                <a:cxn ang="0">
                  <a:pos x="166" y="187"/>
                </a:cxn>
                <a:cxn ang="0">
                  <a:pos x="143" y="200"/>
                </a:cxn>
                <a:cxn ang="0">
                  <a:pos x="123" y="215"/>
                </a:cxn>
                <a:cxn ang="0">
                  <a:pos x="115" y="223"/>
                </a:cxn>
                <a:cxn ang="0">
                  <a:pos x="107" y="231"/>
                </a:cxn>
                <a:cxn ang="0">
                  <a:pos x="99" y="241"/>
                </a:cxn>
                <a:cxn ang="0">
                  <a:pos x="92" y="249"/>
                </a:cxn>
                <a:cxn ang="0">
                  <a:pos x="85" y="259"/>
                </a:cxn>
                <a:cxn ang="0">
                  <a:pos x="79" y="270"/>
                </a:cxn>
                <a:cxn ang="0">
                  <a:pos x="72" y="280"/>
                </a:cxn>
                <a:cxn ang="0">
                  <a:pos x="66" y="292"/>
                </a:cxn>
                <a:cxn ang="0">
                  <a:pos x="61" y="303"/>
                </a:cxn>
                <a:cxn ang="0">
                  <a:pos x="56" y="315"/>
                </a:cxn>
                <a:cxn ang="0">
                  <a:pos x="51" y="328"/>
                </a:cxn>
                <a:cxn ang="0">
                  <a:pos x="46" y="339"/>
                </a:cxn>
                <a:cxn ang="0">
                  <a:pos x="41" y="351"/>
                </a:cxn>
                <a:cxn ang="0">
                  <a:pos x="36" y="364"/>
                </a:cxn>
                <a:cxn ang="0">
                  <a:pos x="33" y="377"/>
                </a:cxn>
                <a:cxn ang="0">
                  <a:pos x="30" y="388"/>
                </a:cxn>
                <a:cxn ang="0">
                  <a:pos x="25" y="401"/>
                </a:cxn>
                <a:cxn ang="0">
                  <a:pos x="22" y="414"/>
                </a:cxn>
                <a:cxn ang="0">
                  <a:pos x="18" y="426"/>
                </a:cxn>
                <a:cxn ang="0">
                  <a:pos x="15" y="439"/>
                </a:cxn>
                <a:cxn ang="0">
                  <a:pos x="13" y="451"/>
                </a:cxn>
                <a:cxn ang="0">
                  <a:pos x="10" y="462"/>
                </a:cxn>
                <a:cxn ang="0">
                  <a:pos x="7" y="474"/>
                </a:cxn>
                <a:cxn ang="0">
                  <a:pos x="5" y="485"/>
                </a:cxn>
                <a:cxn ang="0">
                  <a:pos x="2" y="496"/>
                </a:cxn>
                <a:cxn ang="0">
                  <a:pos x="0" y="506"/>
                </a:cxn>
              </a:cxnLst>
              <a:rect l="0" t="0" r="r" b="b"/>
              <a:pathLst>
                <a:path w="845" h="506">
                  <a:moveTo>
                    <a:pt x="845" y="0"/>
                  </a:moveTo>
                  <a:lnTo>
                    <a:pt x="828" y="33"/>
                  </a:lnTo>
                  <a:lnTo>
                    <a:pt x="809" y="60"/>
                  </a:lnTo>
                  <a:lnTo>
                    <a:pt x="789" y="83"/>
                  </a:lnTo>
                  <a:lnTo>
                    <a:pt x="764" y="105"/>
                  </a:lnTo>
                  <a:lnTo>
                    <a:pt x="740" y="121"/>
                  </a:lnTo>
                  <a:lnTo>
                    <a:pt x="713" y="134"/>
                  </a:lnTo>
                  <a:lnTo>
                    <a:pt x="686" y="144"/>
                  </a:lnTo>
                  <a:lnTo>
                    <a:pt x="656" y="152"/>
                  </a:lnTo>
                  <a:lnTo>
                    <a:pt x="627" y="157"/>
                  </a:lnTo>
                  <a:lnTo>
                    <a:pt x="595" y="162"/>
                  </a:lnTo>
                  <a:lnTo>
                    <a:pt x="563" y="164"/>
                  </a:lnTo>
                  <a:lnTo>
                    <a:pt x="530" y="164"/>
                  </a:lnTo>
                  <a:lnTo>
                    <a:pt x="497" y="164"/>
                  </a:lnTo>
                  <a:lnTo>
                    <a:pt x="464" y="162"/>
                  </a:lnTo>
                  <a:lnTo>
                    <a:pt x="431" y="162"/>
                  </a:lnTo>
                  <a:lnTo>
                    <a:pt x="399" y="160"/>
                  </a:lnTo>
                  <a:lnTo>
                    <a:pt x="367" y="159"/>
                  </a:lnTo>
                  <a:lnTo>
                    <a:pt x="335" y="159"/>
                  </a:lnTo>
                  <a:lnTo>
                    <a:pt x="304" y="159"/>
                  </a:lnTo>
                  <a:lnTo>
                    <a:pt x="274" y="160"/>
                  </a:lnTo>
                  <a:lnTo>
                    <a:pt x="245" y="164"/>
                  </a:lnTo>
                  <a:lnTo>
                    <a:pt x="217" y="170"/>
                  </a:lnTo>
                  <a:lnTo>
                    <a:pt x="190" y="177"/>
                  </a:lnTo>
                  <a:lnTo>
                    <a:pt x="166" y="187"/>
                  </a:lnTo>
                  <a:lnTo>
                    <a:pt x="143" y="200"/>
                  </a:lnTo>
                  <a:lnTo>
                    <a:pt x="123" y="215"/>
                  </a:lnTo>
                  <a:lnTo>
                    <a:pt x="115" y="223"/>
                  </a:lnTo>
                  <a:lnTo>
                    <a:pt x="107" y="231"/>
                  </a:lnTo>
                  <a:lnTo>
                    <a:pt x="99" y="241"/>
                  </a:lnTo>
                  <a:lnTo>
                    <a:pt x="92" y="249"/>
                  </a:lnTo>
                  <a:lnTo>
                    <a:pt x="85" y="259"/>
                  </a:lnTo>
                  <a:lnTo>
                    <a:pt x="79" y="270"/>
                  </a:lnTo>
                  <a:lnTo>
                    <a:pt x="72" y="280"/>
                  </a:lnTo>
                  <a:lnTo>
                    <a:pt x="66" y="292"/>
                  </a:lnTo>
                  <a:lnTo>
                    <a:pt x="61" y="303"/>
                  </a:lnTo>
                  <a:lnTo>
                    <a:pt x="56" y="315"/>
                  </a:lnTo>
                  <a:lnTo>
                    <a:pt x="51" y="328"/>
                  </a:lnTo>
                  <a:lnTo>
                    <a:pt x="46" y="339"/>
                  </a:lnTo>
                  <a:lnTo>
                    <a:pt x="41" y="351"/>
                  </a:lnTo>
                  <a:lnTo>
                    <a:pt x="36" y="364"/>
                  </a:lnTo>
                  <a:lnTo>
                    <a:pt x="33" y="377"/>
                  </a:lnTo>
                  <a:lnTo>
                    <a:pt x="30" y="388"/>
                  </a:lnTo>
                  <a:lnTo>
                    <a:pt x="25" y="401"/>
                  </a:lnTo>
                  <a:lnTo>
                    <a:pt x="22" y="414"/>
                  </a:lnTo>
                  <a:lnTo>
                    <a:pt x="18" y="426"/>
                  </a:lnTo>
                  <a:lnTo>
                    <a:pt x="15" y="439"/>
                  </a:lnTo>
                  <a:lnTo>
                    <a:pt x="13" y="451"/>
                  </a:lnTo>
                  <a:lnTo>
                    <a:pt x="10" y="462"/>
                  </a:lnTo>
                  <a:lnTo>
                    <a:pt x="7" y="474"/>
                  </a:lnTo>
                  <a:lnTo>
                    <a:pt x="5" y="485"/>
                  </a:lnTo>
                  <a:lnTo>
                    <a:pt x="2" y="496"/>
                  </a:lnTo>
                  <a:lnTo>
                    <a:pt x="0" y="506"/>
                  </a:lnTo>
                </a:path>
              </a:pathLst>
            </a:custGeom>
            <a:noFill/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>
              <a:off x="2825" y="3116"/>
              <a:ext cx="66" cy="65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27" y="0"/>
                </a:cxn>
                <a:cxn ang="0">
                  <a:pos x="15" y="4"/>
                </a:cxn>
                <a:cxn ang="0">
                  <a:pos x="5" y="14"/>
                </a:cxn>
                <a:cxn ang="0">
                  <a:pos x="0" y="26"/>
                </a:cxn>
                <a:cxn ang="0">
                  <a:pos x="0" y="39"/>
                </a:cxn>
                <a:cxn ang="0">
                  <a:pos x="5" y="50"/>
                </a:cxn>
                <a:cxn ang="0">
                  <a:pos x="14" y="60"/>
                </a:cxn>
                <a:cxn ang="0">
                  <a:pos x="25" y="65"/>
                </a:cxn>
                <a:cxn ang="0">
                  <a:pos x="38" y="65"/>
                </a:cxn>
                <a:cxn ang="0">
                  <a:pos x="51" y="62"/>
                </a:cxn>
                <a:cxn ang="0">
                  <a:pos x="59" y="52"/>
                </a:cxn>
                <a:cxn ang="0">
                  <a:pos x="66" y="40"/>
                </a:cxn>
                <a:cxn ang="0">
                  <a:pos x="66" y="27"/>
                </a:cxn>
                <a:cxn ang="0">
                  <a:pos x="61" y="16"/>
                </a:cxn>
                <a:cxn ang="0">
                  <a:pos x="51" y="6"/>
                </a:cxn>
                <a:cxn ang="0">
                  <a:pos x="40" y="1"/>
                </a:cxn>
              </a:cxnLst>
              <a:rect l="0" t="0" r="r" b="b"/>
              <a:pathLst>
                <a:path w="66" h="65">
                  <a:moveTo>
                    <a:pt x="40" y="1"/>
                  </a:moveTo>
                  <a:lnTo>
                    <a:pt x="27" y="0"/>
                  </a:lnTo>
                  <a:lnTo>
                    <a:pt x="15" y="4"/>
                  </a:lnTo>
                  <a:lnTo>
                    <a:pt x="5" y="14"/>
                  </a:lnTo>
                  <a:lnTo>
                    <a:pt x="0" y="26"/>
                  </a:lnTo>
                  <a:lnTo>
                    <a:pt x="0" y="39"/>
                  </a:lnTo>
                  <a:lnTo>
                    <a:pt x="5" y="50"/>
                  </a:lnTo>
                  <a:lnTo>
                    <a:pt x="14" y="60"/>
                  </a:lnTo>
                  <a:lnTo>
                    <a:pt x="25" y="65"/>
                  </a:lnTo>
                  <a:lnTo>
                    <a:pt x="38" y="65"/>
                  </a:lnTo>
                  <a:lnTo>
                    <a:pt x="51" y="62"/>
                  </a:lnTo>
                  <a:lnTo>
                    <a:pt x="59" y="52"/>
                  </a:lnTo>
                  <a:lnTo>
                    <a:pt x="66" y="40"/>
                  </a:lnTo>
                  <a:lnTo>
                    <a:pt x="66" y="27"/>
                  </a:lnTo>
                  <a:lnTo>
                    <a:pt x="61" y="16"/>
                  </a:lnTo>
                  <a:lnTo>
                    <a:pt x="51" y="6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 flipH="1" flipV="1">
              <a:off x="2407" y="3116"/>
              <a:ext cx="612" cy="5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6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State Machine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latin typeface="Arial Narrow" pitchFamily="34" charset="0"/>
              </a:rPr>
              <a:t>State machine</a:t>
            </a:r>
            <a:r>
              <a:rPr lang="en-US">
                <a:latin typeface="Arial Narrow" pitchFamily="34" charset="0"/>
              </a:rPr>
              <a:t> – behavior yang menggambarkan urutan </a:t>
            </a:r>
            <a:r>
              <a:rPr lang="en-US" i="1">
                <a:latin typeface="Arial Narrow" pitchFamily="34" charset="0"/>
              </a:rPr>
              <a:t>state</a:t>
            </a:r>
            <a:r>
              <a:rPr lang="en-US">
                <a:latin typeface="Arial Narrow" pitchFamily="34" charset="0"/>
              </a:rPr>
              <a:t> dari objek sepanjang </a:t>
            </a:r>
            <a:r>
              <a:rPr lang="en-US" i="1">
                <a:latin typeface="Arial Narrow" pitchFamily="34" charset="0"/>
              </a:rPr>
              <a:t>waktu hidup</a:t>
            </a:r>
            <a:r>
              <a:rPr lang="en-US">
                <a:latin typeface="Arial Narrow" pitchFamily="34" charset="0"/>
              </a:rPr>
              <a:t>-nya; event dan transisi antara state dan respon terhadap event tersebut. (David Harel)</a:t>
            </a:r>
          </a:p>
          <a:p>
            <a:r>
              <a:rPr lang="en-US">
                <a:latin typeface="Arial Narrow" pitchFamily="34" charset="0"/>
              </a:rPr>
              <a:t>Terdiri dari :</a:t>
            </a:r>
          </a:p>
          <a:p>
            <a:pPr lvl="1"/>
            <a:r>
              <a:rPr lang="en-US" sz="3200">
                <a:latin typeface="Arial Narrow" pitchFamily="34" charset="0"/>
              </a:rPr>
              <a:t>States</a:t>
            </a:r>
          </a:p>
          <a:p>
            <a:pPr lvl="1"/>
            <a:r>
              <a:rPr lang="en-US" sz="3200">
                <a:latin typeface="Arial Narrow" pitchFamily="34" charset="0"/>
              </a:rPr>
              <a:t>Transitions</a:t>
            </a:r>
          </a:p>
          <a:p>
            <a:pPr lvl="1"/>
            <a:r>
              <a:rPr lang="en-US" sz="3200">
                <a:latin typeface="Arial Narrow" pitchFamily="34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7092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accent1">
                    <a:satMod val="150000"/>
                  </a:schemeClr>
                </a:solidFill>
              </a:rPr>
              <a:t>What 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is UML?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smtClean="0"/>
          </a:p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Bahasa untuk menangkap dan menggambarkan pengetahuan</a:t>
            </a:r>
          </a:p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Perangkat untuk menemukan dan membangun sistem.</a:t>
            </a:r>
            <a:endParaRPr lang="en-GB" smtClean="0"/>
          </a:p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Perangkat untuk memodelkan pembangunan sistem secara visual</a:t>
            </a:r>
            <a:endParaRPr lang="en-GB" smtClean="0"/>
          </a:p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Perangkat yang populer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State Machine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057400"/>
            <a:ext cx="7162800" cy="3457575"/>
            <a:chOff x="1125" y="2586"/>
            <a:chExt cx="3533" cy="1214"/>
          </a:xfrm>
        </p:grpSpPr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1883" y="3395"/>
              <a:ext cx="2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0" y="0"/>
                </a:cxn>
              </a:cxnLst>
              <a:rect l="0" t="0" r="r" b="b"/>
              <a:pathLst>
                <a:path w="576">
                  <a:moveTo>
                    <a:pt x="0" y="0"/>
                  </a:move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1883" y="3395"/>
              <a:ext cx="2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0" y="0"/>
                </a:cxn>
              </a:cxnLst>
              <a:rect l="0" t="0" r="r" b="b"/>
              <a:pathLst>
                <a:path w="576">
                  <a:moveTo>
                    <a:pt x="0" y="0"/>
                  </a:move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1739" y="3107"/>
              <a:ext cx="576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4" y="241"/>
                </a:cxn>
                <a:cxn ang="0">
                  <a:pos x="14" y="197"/>
                </a:cxn>
                <a:cxn ang="0">
                  <a:pos x="31" y="157"/>
                </a:cxn>
                <a:cxn ang="0">
                  <a:pos x="56" y="119"/>
                </a:cxn>
                <a:cxn ang="0">
                  <a:pos x="85" y="84"/>
                </a:cxn>
                <a:cxn ang="0">
                  <a:pos x="119" y="53"/>
                </a:cxn>
                <a:cxn ang="0">
                  <a:pos x="158" y="30"/>
                </a:cxn>
                <a:cxn ang="0">
                  <a:pos x="200" y="13"/>
                </a:cxn>
                <a:cxn ang="0">
                  <a:pos x="244" y="3"/>
                </a:cxn>
                <a:cxn ang="0">
                  <a:pos x="288" y="0"/>
                </a:cxn>
                <a:cxn ang="0">
                  <a:pos x="864" y="0"/>
                </a:cxn>
                <a:cxn ang="0">
                  <a:pos x="908" y="3"/>
                </a:cxn>
                <a:cxn ang="0">
                  <a:pos x="952" y="13"/>
                </a:cxn>
                <a:cxn ang="0">
                  <a:pos x="994" y="30"/>
                </a:cxn>
                <a:cxn ang="0">
                  <a:pos x="1033" y="53"/>
                </a:cxn>
                <a:cxn ang="0">
                  <a:pos x="1067" y="84"/>
                </a:cxn>
                <a:cxn ang="0">
                  <a:pos x="1096" y="119"/>
                </a:cxn>
                <a:cxn ang="0">
                  <a:pos x="1121" y="157"/>
                </a:cxn>
                <a:cxn ang="0">
                  <a:pos x="1138" y="197"/>
                </a:cxn>
                <a:cxn ang="0">
                  <a:pos x="1148" y="241"/>
                </a:cxn>
                <a:cxn ang="0">
                  <a:pos x="1152" y="288"/>
                </a:cxn>
                <a:cxn ang="0">
                  <a:pos x="1148" y="332"/>
                </a:cxn>
                <a:cxn ang="0">
                  <a:pos x="1138" y="376"/>
                </a:cxn>
                <a:cxn ang="0">
                  <a:pos x="1121" y="418"/>
                </a:cxn>
                <a:cxn ang="0">
                  <a:pos x="1096" y="456"/>
                </a:cxn>
                <a:cxn ang="0">
                  <a:pos x="1067" y="491"/>
                </a:cxn>
                <a:cxn ang="0">
                  <a:pos x="1033" y="520"/>
                </a:cxn>
                <a:cxn ang="0">
                  <a:pos x="994" y="543"/>
                </a:cxn>
                <a:cxn ang="0">
                  <a:pos x="952" y="560"/>
                </a:cxn>
                <a:cxn ang="0">
                  <a:pos x="908" y="572"/>
                </a:cxn>
                <a:cxn ang="0">
                  <a:pos x="864" y="575"/>
                </a:cxn>
                <a:cxn ang="0">
                  <a:pos x="288" y="575"/>
                </a:cxn>
                <a:cxn ang="0">
                  <a:pos x="244" y="572"/>
                </a:cxn>
                <a:cxn ang="0">
                  <a:pos x="200" y="560"/>
                </a:cxn>
                <a:cxn ang="0">
                  <a:pos x="158" y="543"/>
                </a:cxn>
                <a:cxn ang="0">
                  <a:pos x="119" y="520"/>
                </a:cxn>
                <a:cxn ang="0">
                  <a:pos x="85" y="491"/>
                </a:cxn>
                <a:cxn ang="0">
                  <a:pos x="56" y="456"/>
                </a:cxn>
                <a:cxn ang="0">
                  <a:pos x="31" y="418"/>
                </a:cxn>
                <a:cxn ang="0">
                  <a:pos x="14" y="376"/>
                </a:cxn>
                <a:cxn ang="0">
                  <a:pos x="4" y="332"/>
                </a:cxn>
                <a:cxn ang="0">
                  <a:pos x="0" y="288"/>
                </a:cxn>
              </a:cxnLst>
              <a:rect l="0" t="0" r="r" b="b"/>
              <a:pathLst>
                <a:path w="1152" h="575">
                  <a:moveTo>
                    <a:pt x="0" y="288"/>
                  </a:moveTo>
                  <a:lnTo>
                    <a:pt x="4" y="241"/>
                  </a:lnTo>
                  <a:lnTo>
                    <a:pt x="14" y="197"/>
                  </a:lnTo>
                  <a:lnTo>
                    <a:pt x="31" y="157"/>
                  </a:lnTo>
                  <a:lnTo>
                    <a:pt x="56" y="119"/>
                  </a:lnTo>
                  <a:lnTo>
                    <a:pt x="85" y="84"/>
                  </a:lnTo>
                  <a:lnTo>
                    <a:pt x="119" y="53"/>
                  </a:lnTo>
                  <a:lnTo>
                    <a:pt x="158" y="30"/>
                  </a:lnTo>
                  <a:lnTo>
                    <a:pt x="200" y="13"/>
                  </a:lnTo>
                  <a:lnTo>
                    <a:pt x="244" y="3"/>
                  </a:lnTo>
                  <a:lnTo>
                    <a:pt x="288" y="0"/>
                  </a:lnTo>
                  <a:lnTo>
                    <a:pt x="864" y="0"/>
                  </a:lnTo>
                  <a:lnTo>
                    <a:pt x="908" y="3"/>
                  </a:lnTo>
                  <a:lnTo>
                    <a:pt x="952" y="13"/>
                  </a:lnTo>
                  <a:lnTo>
                    <a:pt x="994" y="30"/>
                  </a:lnTo>
                  <a:lnTo>
                    <a:pt x="1033" y="53"/>
                  </a:lnTo>
                  <a:lnTo>
                    <a:pt x="1067" y="84"/>
                  </a:lnTo>
                  <a:lnTo>
                    <a:pt x="1096" y="119"/>
                  </a:lnTo>
                  <a:lnTo>
                    <a:pt x="1121" y="157"/>
                  </a:lnTo>
                  <a:lnTo>
                    <a:pt x="1138" y="197"/>
                  </a:lnTo>
                  <a:lnTo>
                    <a:pt x="1148" y="241"/>
                  </a:lnTo>
                  <a:lnTo>
                    <a:pt x="1152" y="288"/>
                  </a:lnTo>
                  <a:lnTo>
                    <a:pt x="1148" y="332"/>
                  </a:lnTo>
                  <a:lnTo>
                    <a:pt x="1138" y="376"/>
                  </a:lnTo>
                  <a:lnTo>
                    <a:pt x="1121" y="418"/>
                  </a:lnTo>
                  <a:lnTo>
                    <a:pt x="1096" y="456"/>
                  </a:lnTo>
                  <a:lnTo>
                    <a:pt x="1067" y="491"/>
                  </a:lnTo>
                  <a:lnTo>
                    <a:pt x="1033" y="520"/>
                  </a:lnTo>
                  <a:lnTo>
                    <a:pt x="994" y="543"/>
                  </a:lnTo>
                  <a:lnTo>
                    <a:pt x="952" y="560"/>
                  </a:lnTo>
                  <a:lnTo>
                    <a:pt x="908" y="572"/>
                  </a:lnTo>
                  <a:lnTo>
                    <a:pt x="864" y="575"/>
                  </a:lnTo>
                  <a:lnTo>
                    <a:pt x="288" y="575"/>
                  </a:lnTo>
                  <a:lnTo>
                    <a:pt x="244" y="572"/>
                  </a:lnTo>
                  <a:lnTo>
                    <a:pt x="200" y="560"/>
                  </a:lnTo>
                  <a:lnTo>
                    <a:pt x="158" y="543"/>
                  </a:lnTo>
                  <a:lnTo>
                    <a:pt x="119" y="520"/>
                  </a:lnTo>
                  <a:lnTo>
                    <a:pt x="85" y="491"/>
                  </a:lnTo>
                  <a:lnTo>
                    <a:pt x="56" y="456"/>
                  </a:lnTo>
                  <a:lnTo>
                    <a:pt x="31" y="418"/>
                  </a:lnTo>
                  <a:lnTo>
                    <a:pt x="14" y="376"/>
                  </a:lnTo>
                  <a:lnTo>
                    <a:pt x="4" y="33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969" y="3207"/>
              <a:ext cx="116" cy="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975" y="3212"/>
              <a:ext cx="14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Idle</a:t>
              </a:r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3322" y="3395"/>
              <a:ext cx="2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0" y="0"/>
                </a:cxn>
              </a:cxnLst>
              <a:rect l="0" t="0" r="r" b="b"/>
              <a:pathLst>
                <a:path w="576">
                  <a:moveTo>
                    <a:pt x="0" y="0"/>
                  </a:move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3322" y="3395"/>
              <a:ext cx="2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0" y="0"/>
                </a:cxn>
              </a:cxnLst>
              <a:rect l="0" t="0" r="r" b="b"/>
              <a:pathLst>
                <a:path w="576">
                  <a:moveTo>
                    <a:pt x="0" y="0"/>
                  </a:move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auto">
            <a:xfrm>
              <a:off x="3178" y="3107"/>
              <a:ext cx="576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" y="241"/>
                </a:cxn>
                <a:cxn ang="0">
                  <a:pos x="13" y="197"/>
                </a:cxn>
                <a:cxn ang="0">
                  <a:pos x="30" y="157"/>
                </a:cxn>
                <a:cxn ang="0">
                  <a:pos x="55" y="119"/>
                </a:cxn>
                <a:cxn ang="0">
                  <a:pos x="84" y="84"/>
                </a:cxn>
                <a:cxn ang="0">
                  <a:pos x="119" y="53"/>
                </a:cxn>
                <a:cxn ang="0">
                  <a:pos x="157" y="30"/>
                </a:cxn>
                <a:cxn ang="0">
                  <a:pos x="199" y="13"/>
                </a:cxn>
                <a:cxn ang="0">
                  <a:pos x="243" y="3"/>
                </a:cxn>
                <a:cxn ang="0">
                  <a:pos x="287" y="0"/>
                </a:cxn>
                <a:cxn ang="0">
                  <a:pos x="863" y="0"/>
                </a:cxn>
                <a:cxn ang="0">
                  <a:pos x="907" y="3"/>
                </a:cxn>
                <a:cxn ang="0">
                  <a:pos x="951" y="13"/>
                </a:cxn>
                <a:cxn ang="0">
                  <a:pos x="994" y="30"/>
                </a:cxn>
                <a:cxn ang="0">
                  <a:pos x="1032" y="53"/>
                </a:cxn>
                <a:cxn ang="0">
                  <a:pos x="1066" y="84"/>
                </a:cxn>
                <a:cxn ang="0">
                  <a:pos x="1095" y="119"/>
                </a:cxn>
                <a:cxn ang="0">
                  <a:pos x="1120" y="157"/>
                </a:cxn>
                <a:cxn ang="0">
                  <a:pos x="1137" y="197"/>
                </a:cxn>
                <a:cxn ang="0">
                  <a:pos x="1147" y="241"/>
                </a:cxn>
                <a:cxn ang="0">
                  <a:pos x="1151" y="288"/>
                </a:cxn>
                <a:cxn ang="0">
                  <a:pos x="1147" y="332"/>
                </a:cxn>
                <a:cxn ang="0">
                  <a:pos x="1137" y="376"/>
                </a:cxn>
                <a:cxn ang="0">
                  <a:pos x="1120" y="418"/>
                </a:cxn>
                <a:cxn ang="0">
                  <a:pos x="1095" y="456"/>
                </a:cxn>
                <a:cxn ang="0">
                  <a:pos x="1066" y="491"/>
                </a:cxn>
                <a:cxn ang="0">
                  <a:pos x="1032" y="520"/>
                </a:cxn>
                <a:cxn ang="0">
                  <a:pos x="994" y="543"/>
                </a:cxn>
                <a:cxn ang="0">
                  <a:pos x="951" y="560"/>
                </a:cxn>
                <a:cxn ang="0">
                  <a:pos x="907" y="572"/>
                </a:cxn>
                <a:cxn ang="0">
                  <a:pos x="863" y="575"/>
                </a:cxn>
                <a:cxn ang="0">
                  <a:pos x="287" y="575"/>
                </a:cxn>
                <a:cxn ang="0">
                  <a:pos x="243" y="572"/>
                </a:cxn>
                <a:cxn ang="0">
                  <a:pos x="199" y="560"/>
                </a:cxn>
                <a:cxn ang="0">
                  <a:pos x="157" y="543"/>
                </a:cxn>
                <a:cxn ang="0">
                  <a:pos x="119" y="520"/>
                </a:cxn>
                <a:cxn ang="0">
                  <a:pos x="84" y="491"/>
                </a:cxn>
                <a:cxn ang="0">
                  <a:pos x="55" y="456"/>
                </a:cxn>
                <a:cxn ang="0">
                  <a:pos x="30" y="418"/>
                </a:cxn>
                <a:cxn ang="0">
                  <a:pos x="13" y="376"/>
                </a:cxn>
                <a:cxn ang="0">
                  <a:pos x="3" y="332"/>
                </a:cxn>
                <a:cxn ang="0">
                  <a:pos x="0" y="288"/>
                </a:cxn>
              </a:cxnLst>
              <a:rect l="0" t="0" r="r" b="b"/>
              <a:pathLst>
                <a:path w="1151" h="575">
                  <a:moveTo>
                    <a:pt x="0" y="288"/>
                  </a:moveTo>
                  <a:lnTo>
                    <a:pt x="3" y="241"/>
                  </a:lnTo>
                  <a:lnTo>
                    <a:pt x="13" y="197"/>
                  </a:lnTo>
                  <a:lnTo>
                    <a:pt x="30" y="157"/>
                  </a:lnTo>
                  <a:lnTo>
                    <a:pt x="55" y="119"/>
                  </a:lnTo>
                  <a:lnTo>
                    <a:pt x="84" y="84"/>
                  </a:lnTo>
                  <a:lnTo>
                    <a:pt x="119" y="53"/>
                  </a:lnTo>
                  <a:lnTo>
                    <a:pt x="157" y="30"/>
                  </a:lnTo>
                  <a:lnTo>
                    <a:pt x="199" y="13"/>
                  </a:lnTo>
                  <a:lnTo>
                    <a:pt x="243" y="3"/>
                  </a:lnTo>
                  <a:lnTo>
                    <a:pt x="287" y="0"/>
                  </a:lnTo>
                  <a:lnTo>
                    <a:pt x="863" y="0"/>
                  </a:lnTo>
                  <a:lnTo>
                    <a:pt x="907" y="3"/>
                  </a:lnTo>
                  <a:lnTo>
                    <a:pt x="951" y="13"/>
                  </a:lnTo>
                  <a:lnTo>
                    <a:pt x="994" y="30"/>
                  </a:lnTo>
                  <a:lnTo>
                    <a:pt x="1032" y="53"/>
                  </a:lnTo>
                  <a:lnTo>
                    <a:pt x="1066" y="84"/>
                  </a:lnTo>
                  <a:lnTo>
                    <a:pt x="1095" y="119"/>
                  </a:lnTo>
                  <a:lnTo>
                    <a:pt x="1120" y="157"/>
                  </a:lnTo>
                  <a:lnTo>
                    <a:pt x="1137" y="197"/>
                  </a:lnTo>
                  <a:lnTo>
                    <a:pt x="1147" y="241"/>
                  </a:lnTo>
                  <a:lnTo>
                    <a:pt x="1151" y="288"/>
                  </a:lnTo>
                  <a:lnTo>
                    <a:pt x="1147" y="332"/>
                  </a:lnTo>
                  <a:lnTo>
                    <a:pt x="1137" y="376"/>
                  </a:lnTo>
                  <a:lnTo>
                    <a:pt x="1120" y="418"/>
                  </a:lnTo>
                  <a:lnTo>
                    <a:pt x="1095" y="456"/>
                  </a:lnTo>
                  <a:lnTo>
                    <a:pt x="1066" y="491"/>
                  </a:lnTo>
                  <a:lnTo>
                    <a:pt x="1032" y="520"/>
                  </a:lnTo>
                  <a:lnTo>
                    <a:pt x="994" y="543"/>
                  </a:lnTo>
                  <a:lnTo>
                    <a:pt x="951" y="560"/>
                  </a:lnTo>
                  <a:lnTo>
                    <a:pt x="907" y="572"/>
                  </a:lnTo>
                  <a:lnTo>
                    <a:pt x="863" y="575"/>
                  </a:lnTo>
                  <a:lnTo>
                    <a:pt x="287" y="575"/>
                  </a:lnTo>
                  <a:lnTo>
                    <a:pt x="243" y="572"/>
                  </a:lnTo>
                  <a:lnTo>
                    <a:pt x="199" y="560"/>
                  </a:lnTo>
                  <a:lnTo>
                    <a:pt x="157" y="543"/>
                  </a:lnTo>
                  <a:lnTo>
                    <a:pt x="119" y="520"/>
                  </a:lnTo>
                  <a:lnTo>
                    <a:pt x="84" y="491"/>
                  </a:lnTo>
                  <a:lnTo>
                    <a:pt x="55" y="456"/>
                  </a:lnTo>
                  <a:lnTo>
                    <a:pt x="30" y="418"/>
                  </a:lnTo>
                  <a:lnTo>
                    <a:pt x="13" y="376"/>
                  </a:lnTo>
                  <a:lnTo>
                    <a:pt x="3" y="33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3341" y="3207"/>
              <a:ext cx="250" cy="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347" y="3212"/>
              <a:ext cx="32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Running</a:t>
              </a:r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2171" y="2963"/>
              <a:ext cx="1151" cy="144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1151" y="0"/>
                </a:cxn>
                <a:cxn ang="0">
                  <a:pos x="2302" y="0"/>
                </a:cxn>
                <a:cxn ang="0">
                  <a:pos x="2302" y="288"/>
                </a:cxn>
              </a:cxnLst>
              <a:rect l="0" t="0" r="r" b="b"/>
              <a:pathLst>
                <a:path w="2302" h="288">
                  <a:moveTo>
                    <a:pt x="0" y="288"/>
                  </a:moveTo>
                  <a:lnTo>
                    <a:pt x="0" y="0"/>
                  </a:lnTo>
                  <a:lnTo>
                    <a:pt x="1151" y="0"/>
                  </a:lnTo>
                  <a:lnTo>
                    <a:pt x="2302" y="0"/>
                  </a:lnTo>
                  <a:lnTo>
                    <a:pt x="2302" y="28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3300" y="3041"/>
              <a:ext cx="44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33"/>
                </a:cxn>
                <a:cxn ang="0">
                  <a:pos x="89" y="0"/>
                </a:cxn>
              </a:cxnLst>
              <a:rect l="0" t="0" r="r" b="b"/>
              <a:pathLst>
                <a:path w="89" h="133">
                  <a:moveTo>
                    <a:pt x="0" y="0"/>
                  </a:moveTo>
                  <a:lnTo>
                    <a:pt x="44" y="133"/>
                  </a:lnTo>
                  <a:lnTo>
                    <a:pt x="8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610" y="2847"/>
              <a:ext cx="273" cy="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2616" y="2853"/>
              <a:ext cx="36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keyPress</a:t>
              </a:r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171" y="3395"/>
              <a:ext cx="1151" cy="144"/>
            </a:xfrm>
            <a:custGeom>
              <a:avLst/>
              <a:gdLst/>
              <a:ahLst/>
              <a:cxnLst>
                <a:cxn ang="0">
                  <a:pos x="2302" y="0"/>
                </a:cxn>
                <a:cxn ang="0">
                  <a:pos x="2302" y="288"/>
                </a:cxn>
                <a:cxn ang="0">
                  <a:pos x="1151" y="288"/>
                </a:cxn>
                <a:cxn ang="0">
                  <a:pos x="0" y="288"/>
                </a:cxn>
                <a:cxn ang="0">
                  <a:pos x="0" y="0"/>
                </a:cxn>
              </a:cxnLst>
              <a:rect l="0" t="0" r="r" b="b"/>
              <a:pathLst>
                <a:path w="2302" h="288">
                  <a:moveTo>
                    <a:pt x="2302" y="0"/>
                  </a:moveTo>
                  <a:lnTo>
                    <a:pt x="2302" y="288"/>
                  </a:lnTo>
                  <a:lnTo>
                    <a:pt x="1151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auto">
            <a:xfrm>
              <a:off x="2149" y="3395"/>
              <a:ext cx="44" cy="66"/>
            </a:xfrm>
            <a:custGeom>
              <a:avLst/>
              <a:gdLst/>
              <a:ahLst/>
              <a:cxnLst>
                <a:cxn ang="0">
                  <a:pos x="88" y="133"/>
                </a:cxn>
                <a:cxn ang="0">
                  <a:pos x="44" y="0"/>
                </a:cxn>
                <a:cxn ang="0">
                  <a:pos x="0" y="133"/>
                </a:cxn>
              </a:cxnLst>
              <a:rect l="0" t="0" r="r" b="b"/>
              <a:pathLst>
                <a:path w="88" h="133">
                  <a:moveTo>
                    <a:pt x="88" y="133"/>
                  </a:moveTo>
                  <a:lnTo>
                    <a:pt x="44" y="0"/>
                  </a:lnTo>
                  <a:lnTo>
                    <a:pt x="0" y="1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2630" y="3567"/>
              <a:ext cx="233" cy="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2636" y="3572"/>
              <a:ext cx="30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finished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348" y="3202"/>
              <a:ext cx="63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1353" y="3208"/>
              <a:ext cx="41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H</a:t>
              </a:r>
              <a:endParaRPr lang="en-US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1344" y="3215"/>
              <a:ext cx="72" cy="72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2" y="49"/>
                </a:cxn>
                <a:cxn ang="0">
                  <a:pos x="13" y="30"/>
                </a:cxn>
                <a:cxn ang="0">
                  <a:pos x="29" y="13"/>
                </a:cxn>
                <a:cxn ang="0">
                  <a:pos x="48" y="3"/>
                </a:cxn>
                <a:cxn ang="0">
                  <a:pos x="71" y="0"/>
                </a:cxn>
                <a:cxn ang="0">
                  <a:pos x="94" y="3"/>
                </a:cxn>
                <a:cxn ang="0">
                  <a:pos x="113" y="13"/>
                </a:cxn>
                <a:cxn ang="0">
                  <a:pos x="128" y="30"/>
                </a:cxn>
                <a:cxn ang="0">
                  <a:pos x="140" y="49"/>
                </a:cxn>
                <a:cxn ang="0">
                  <a:pos x="144" y="73"/>
                </a:cxn>
                <a:cxn ang="0">
                  <a:pos x="140" y="94"/>
                </a:cxn>
                <a:cxn ang="0">
                  <a:pos x="128" y="115"/>
                </a:cxn>
                <a:cxn ang="0">
                  <a:pos x="113" y="130"/>
                </a:cxn>
                <a:cxn ang="0">
                  <a:pos x="94" y="140"/>
                </a:cxn>
                <a:cxn ang="0">
                  <a:pos x="71" y="144"/>
                </a:cxn>
                <a:cxn ang="0">
                  <a:pos x="48" y="140"/>
                </a:cxn>
                <a:cxn ang="0">
                  <a:pos x="29" y="130"/>
                </a:cxn>
                <a:cxn ang="0">
                  <a:pos x="13" y="115"/>
                </a:cxn>
                <a:cxn ang="0">
                  <a:pos x="2" y="94"/>
                </a:cxn>
                <a:cxn ang="0">
                  <a:pos x="0" y="73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2" y="49"/>
                  </a:lnTo>
                  <a:lnTo>
                    <a:pt x="13" y="30"/>
                  </a:lnTo>
                  <a:lnTo>
                    <a:pt x="29" y="13"/>
                  </a:lnTo>
                  <a:lnTo>
                    <a:pt x="48" y="3"/>
                  </a:lnTo>
                  <a:lnTo>
                    <a:pt x="71" y="0"/>
                  </a:lnTo>
                  <a:lnTo>
                    <a:pt x="94" y="3"/>
                  </a:lnTo>
                  <a:lnTo>
                    <a:pt x="113" y="13"/>
                  </a:lnTo>
                  <a:lnTo>
                    <a:pt x="128" y="30"/>
                  </a:lnTo>
                  <a:lnTo>
                    <a:pt x="140" y="49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28" y="115"/>
                  </a:lnTo>
                  <a:lnTo>
                    <a:pt x="113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2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1379" y="3251"/>
              <a:ext cx="36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1673" y="3229"/>
              <a:ext cx="66" cy="44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32" y="45"/>
                </a:cxn>
                <a:cxn ang="0">
                  <a:pos x="0" y="0"/>
                </a:cxn>
              </a:cxnLst>
              <a:rect l="0" t="0" r="r" b="b"/>
              <a:pathLst>
                <a:path w="132" h="89">
                  <a:moveTo>
                    <a:pt x="0" y="89"/>
                  </a:moveTo>
                  <a:lnTo>
                    <a:pt x="132" y="45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4298" y="3202"/>
              <a:ext cx="63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304" y="3208"/>
              <a:ext cx="41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H</a:t>
              </a:r>
              <a:endParaRPr lang="en-US"/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4258" y="3179"/>
              <a:ext cx="14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" y="111"/>
                </a:cxn>
                <a:cxn ang="0">
                  <a:pos x="14" y="80"/>
                </a:cxn>
                <a:cxn ang="0">
                  <a:pos x="31" y="53"/>
                </a:cxn>
                <a:cxn ang="0">
                  <a:pos x="54" y="30"/>
                </a:cxn>
                <a:cxn ang="0">
                  <a:pos x="81" y="13"/>
                </a:cxn>
                <a:cxn ang="0">
                  <a:pos x="112" y="3"/>
                </a:cxn>
                <a:cxn ang="0">
                  <a:pos x="144" y="0"/>
                </a:cxn>
                <a:cxn ang="0">
                  <a:pos x="177" y="3"/>
                </a:cxn>
                <a:cxn ang="0">
                  <a:pos x="208" y="13"/>
                </a:cxn>
                <a:cxn ang="0">
                  <a:pos x="234" y="30"/>
                </a:cxn>
                <a:cxn ang="0">
                  <a:pos x="257" y="53"/>
                </a:cxn>
                <a:cxn ang="0">
                  <a:pos x="275" y="80"/>
                </a:cxn>
                <a:cxn ang="0">
                  <a:pos x="284" y="111"/>
                </a:cxn>
                <a:cxn ang="0">
                  <a:pos x="288" y="144"/>
                </a:cxn>
                <a:cxn ang="0">
                  <a:pos x="284" y="174"/>
                </a:cxn>
                <a:cxn ang="0">
                  <a:pos x="275" y="205"/>
                </a:cxn>
                <a:cxn ang="0">
                  <a:pos x="257" y="234"/>
                </a:cxn>
                <a:cxn ang="0">
                  <a:pos x="234" y="255"/>
                </a:cxn>
                <a:cxn ang="0">
                  <a:pos x="208" y="272"/>
                </a:cxn>
                <a:cxn ang="0">
                  <a:pos x="177" y="284"/>
                </a:cxn>
                <a:cxn ang="0">
                  <a:pos x="144" y="287"/>
                </a:cxn>
                <a:cxn ang="0">
                  <a:pos x="112" y="284"/>
                </a:cxn>
                <a:cxn ang="0">
                  <a:pos x="81" y="272"/>
                </a:cxn>
                <a:cxn ang="0">
                  <a:pos x="54" y="255"/>
                </a:cxn>
                <a:cxn ang="0">
                  <a:pos x="31" y="234"/>
                </a:cxn>
                <a:cxn ang="0">
                  <a:pos x="14" y="205"/>
                </a:cxn>
                <a:cxn ang="0">
                  <a:pos x="4" y="174"/>
                </a:cxn>
                <a:cxn ang="0">
                  <a:pos x="0" y="144"/>
                </a:cxn>
              </a:cxnLst>
              <a:rect l="0" t="0" r="r" b="b"/>
              <a:pathLst>
                <a:path w="288" h="287">
                  <a:moveTo>
                    <a:pt x="0" y="144"/>
                  </a:moveTo>
                  <a:lnTo>
                    <a:pt x="4" y="111"/>
                  </a:lnTo>
                  <a:lnTo>
                    <a:pt x="14" y="80"/>
                  </a:lnTo>
                  <a:lnTo>
                    <a:pt x="31" y="53"/>
                  </a:lnTo>
                  <a:lnTo>
                    <a:pt x="54" y="30"/>
                  </a:lnTo>
                  <a:lnTo>
                    <a:pt x="81" y="13"/>
                  </a:lnTo>
                  <a:lnTo>
                    <a:pt x="112" y="3"/>
                  </a:lnTo>
                  <a:lnTo>
                    <a:pt x="144" y="0"/>
                  </a:lnTo>
                  <a:lnTo>
                    <a:pt x="177" y="3"/>
                  </a:lnTo>
                  <a:lnTo>
                    <a:pt x="208" y="13"/>
                  </a:lnTo>
                  <a:lnTo>
                    <a:pt x="234" y="30"/>
                  </a:lnTo>
                  <a:lnTo>
                    <a:pt x="257" y="53"/>
                  </a:lnTo>
                  <a:lnTo>
                    <a:pt x="275" y="80"/>
                  </a:lnTo>
                  <a:lnTo>
                    <a:pt x="284" y="111"/>
                  </a:lnTo>
                  <a:lnTo>
                    <a:pt x="288" y="144"/>
                  </a:lnTo>
                  <a:lnTo>
                    <a:pt x="284" y="174"/>
                  </a:lnTo>
                  <a:lnTo>
                    <a:pt x="275" y="205"/>
                  </a:lnTo>
                  <a:lnTo>
                    <a:pt x="257" y="234"/>
                  </a:lnTo>
                  <a:lnTo>
                    <a:pt x="234" y="255"/>
                  </a:lnTo>
                  <a:lnTo>
                    <a:pt x="208" y="272"/>
                  </a:lnTo>
                  <a:lnTo>
                    <a:pt x="177" y="284"/>
                  </a:lnTo>
                  <a:lnTo>
                    <a:pt x="144" y="287"/>
                  </a:lnTo>
                  <a:lnTo>
                    <a:pt x="112" y="284"/>
                  </a:lnTo>
                  <a:lnTo>
                    <a:pt x="81" y="272"/>
                  </a:lnTo>
                  <a:lnTo>
                    <a:pt x="54" y="255"/>
                  </a:lnTo>
                  <a:lnTo>
                    <a:pt x="31" y="234"/>
                  </a:lnTo>
                  <a:lnTo>
                    <a:pt x="14" y="205"/>
                  </a:lnTo>
                  <a:lnTo>
                    <a:pt x="4" y="17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auto">
            <a:xfrm>
              <a:off x="4294" y="3215"/>
              <a:ext cx="72" cy="72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2" y="49"/>
                </a:cxn>
                <a:cxn ang="0">
                  <a:pos x="14" y="30"/>
                </a:cxn>
                <a:cxn ang="0">
                  <a:pos x="29" y="13"/>
                </a:cxn>
                <a:cxn ang="0">
                  <a:pos x="48" y="3"/>
                </a:cxn>
                <a:cxn ang="0">
                  <a:pos x="71" y="0"/>
                </a:cxn>
                <a:cxn ang="0">
                  <a:pos x="94" y="3"/>
                </a:cxn>
                <a:cxn ang="0">
                  <a:pos x="113" y="13"/>
                </a:cxn>
                <a:cxn ang="0">
                  <a:pos x="129" y="30"/>
                </a:cxn>
                <a:cxn ang="0">
                  <a:pos x="140" y="49"/>
                </a:cxn>
                <a:cxn ang="0">
                  <a:pos x="144" y="73"/>
                </a:cxn>
                <a:cxn ang="0">
                  <a:pos x="140" y="94"/>
                </a:cxn>
                <a:cxn ang="0">
                  <a:pos x="129" y="115"/>
                </a:cxn>
                <a:cxn ang="0">
                  <a:pos x="113" y="130"/>
                </a:cxn>
                <a:cxn ang="0">
                  <a:pos x="94" y="140"/>
                </a:cxn>
                <a:cxn ang="0">
                  <a:pos x="71" y="144"/>
                </a:cxn>
                <a:cxn ang="0">
                  <a:pos x="48" y="140"/>
                </a:cxn>
                <a:cxn ang="0">
                  <a:pos x="29" y="130"/>
                </a:cxn>
                <a:cxn ang="0">
                  <a:pos x="14" y="115"/>
                </a:cxn>
                <a:cxn ang="0">
                  <a:pos x="2" y="94"/>
                </a:cxn>
                <a:cxn ang="0">
                  <a:pos x="0" y="73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2" y="49"/>
                  </a:lnTo>
                  <a:lnTo>
                    <a:pt x="14" y="30"/>
                  </a:lnTo>
                  <a:lnTo>
                    <a:pt x="29" y="13"/>
                  </a:lnTo>
                  <a:lnTo>
                    <a:pt x="48" y="3"/>
                  </a:lnTo>
                  <a:lnTo>
                    <a:pt x="71" y="0"/>
                  </a:lnTo>
                  <a:lnTo>
                    <a:pt x="94" y="3"/>
                  </a:lnTo>
                  <a:lnTo>
                    <a:pt x="113" y="13"/>
                  </a:lnTo>
                  <a:lnTo>
                    <a:pt x="129" y="30"/>
                  </a:lnTo>
                  <a:lnTo>
                    <a:pt x="140" y="49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29" y="115"/>
                  </a:lnTo>
                  <a:lnTo>
                    <a:pt x="113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48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2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3754" y="3251"/>
              <a:ext cx="50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auto">
            <a:xfrm>
              <a:off x="4191" y="3229"/>
              <a:ext cx="67" cy="44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32" y="45"/>
                </a:cxn>
                <a:cxn ang="0">
                  <a:pos x="0" y="0"/>
                </a:cxn>
              </a:cxnLst>
              <a:rect l="0" t="0" r="r" b="b"/>
              <a:pathLst>
                <a:path w="132" h="89">
                  <a:moveTo>
                    <a:pt x="0" y="89"/>
                  </a:moveTo>
                  <a:lnTo>
                    <a:pt x="132" y="45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3863" y="3135"/>
              <a:ext cx="285" cy="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3869" y="3140"/>
              <a:ext cx="37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shutdown</a:t>
              </a:r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2695" y="3725"/>
              <a:ext cx="22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name</a:t>
              </a:r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auto">
            <a:xfrm>
              <a:off x="1927" y="3269"/>
              <a:ext cx="662" cy="523"/>
            </a:xfrm>
            <a:custGeom>
              <a:avLst/>
              <a:gdLst/>
              <a:ahLst/>
              <a:cxnLst>
                <a:cxn ang="0">
                  <a:pos x="1324" y="1522"/>
                </a:cxn>
                <a:cxn ang="0">
                  <a:pos x="1246" y="1503"/>
                </a:cxn>
                <a:cxn ang="0">
                  <a:pos x="1165" y="1482"/>
                </a:cxn>
                <a:cxn ang="0">
                  <a:pos x="1086" y="1457"/>
                </a:cxn>
                <a:cxn ang="0">
                  <a:pos x="1006" y="1426"/>
                </a:cxn>
                <a:cxn ang="0">
                  <a:pos x="925" y="1394"/>
                </a:cxn>
                <a:cxn ang="0">
                  <a:pos x="847" y="1357"/>
                </a:cxn>
                <a:cxn ang="0">
                  <a:pos x="770" y="1319"/>
                </a:cxn>
                <a:cxn ang="0">
                  <a:pos x="693" y="1275"/>
                </a:cxn>
                <a:cxn ang="0">
                  <a:pos x="620" y="1229"/>
                </a:cxn>
                <a:cxn ang="0">
                  <a:pos x="547" y="1179"/>
                </a:cxn>
                <a:cxn ang="0">
                  <a:pos x="478" y="1125"/>
                </a:cxn>
                <a:cxn ang="0">
                  <a:pos x="413" y="1069"/>
                </a:cxn>
                <a:cxn ang="0">
                  <a:pos x="350" y="1010"/>
                </a:cxn>
                <a:cxn ang="0">
                  <a:pos x="290" y="948"/>
                </a:cxn>
                <a:cxn ang="0">
                  <a:pos x="236" y="883"/>
                </a:cxn>
                <a:cxn ang="0">
                  <a:pos x="187" y="816"/>
                </a:cxn>
                <a:cxn ang="0">
                  <a:pos x="142" y="745"/>
                </a:cxn>
                <a:cxn ang="0">
                  <a:pos x="102" y="672"/>
                </a:cxn>
                <a:cxn ang="0">
                  <a:pos x="69" y="597"/>
                </a:cxn>
                <a:cxn ang="0">
                  <a:pos x="43" y="518"/>
                </a:cxn>
                <a:cxn ang="0">
                  <a:pos x="22" y="438"/>
                </a:cxn>
                <a:cxn ang="0">
                  <a:pos x="6" y="355"/>
                </a:cxn>
                <a:cxn ang="0">
                  <a:pos x="0" y="271"/>
                </a:cxn>
                <a:cxn ang="0">
                  <a:pos x="2" y="182"/>
                </a:cxn>
                <a:cxn ang="0">
                  <a:pos x="12" y="92"/>
                </a:cxn>
                <a:cxn ang="0">
                  <a:pos x="29" y="0"/>
                </a:cxn>
              </a:cxnLst>
              <a:rect l="0" t="0" r="r" b="b"/>
              <a:pathLst>
                <a:path w="1324" h="1522">
                  <a:moveTo>
                    <a:pt x="1324" y="1522"/>
                  </a:moveTo>
                  <a:lnTo>
                    <a:pt x="1246" y="1503"/>
                  </a:lnTo>
                  <a:lnTo>
                    <a:pt x="1165" y="1482"/>
                  </a:lnTo>
                  <a:lnTo>
                    <a:pt x="1086" y="1457"/>
                  </a:lnTo>
                  <a:lnTo>
                    <a:pt x="1006" y="1426"/>
                  </a:lnTo>
                  <a:lnTo>
                    <a:pt x="925" y="1394"/>
                  </a:lnTo>
                  <a:lnTo>
                    <a:pt x="847" y="1357"/>
                  </a:lnTo>
                  <a:lnTo>
                    <a:pt x="770" y="1319"/>
                  </a:lnTo>
                  <a:lnTo>
                    <a:pt x="693" y="1275"/>
                  </a:lnTo>
                  <a:lnTo>
                    <a:pt x="620" y="1229"/>
                  </a:lnTo>
                  <a:lnTo>
                    <a:pt x="547" y="1179"/>
                  </a:lnTo>
                  <a:lnTo>
                    <a:pt x="478" y="1125"/>
                  </a:lnTo>
                  <a:lnTo>
                    <a:pt x="413" y="1069"/>
                  </a:lnTo>
                  <a:lnTo>
                    <a:pt x="350" y="1010"/>
                  </a:lnTo>
                  <a:lnTo>
                    <a:pt x="290" y="948"/>
                  </a:lnTo>
                  <a:lnTo>
                    <a:pt x="236" y="883"/>
                  </a:lnTo>
                  <a:lnTo>
                    <a:pt x="187" y="816"/>
                  </a:lnTo>
                  <a:lnTo>
                    <a:pt x="142" y="745"/>
                  </a:lnTo>
                  <a:lnTo>
                    <a:pt x="102" y="672"/>
                  </a:lnTo>
                  <a:lnTo>
                    <a:pt x="69" y="597"/>
                  </a:lnTo>
                  <a:lnTo>
                    <a:pt x="43" y="518"/>
                  </a:lnTo>
                  <a:lnTo>
                    <a:pt x="22" y="438"/>
                  </a:lnTo>
                  <a:lnTo>
                    <a:pt x="6" y="355"/>
                  </a:lnTo>
                  <a:lnTo>
                    <a:pt x="0" y="271"/>
                  </a:lnTo>
                  <a:lnTo>
                    <a:pt x="2" y="182"/>
                  </a:lnTo>
                  <a:lnTo>
                    <a:pt x="12" y="92"/>
                  </a:lnTo>
                  <a:lnTo>
                    <a:pt x="29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auto">
            <a:xfrm>
              <a:off x="1922" y="3249"/>
              <a:ext cx="39" cy="39"/>
            </a:xfrm>
            <a:custGeom>
              <a:avLst/>
              <a:gdLst/>
              <a:ahLst/>
              <a:cxnLst>
                <a:cxn ang="0">
                  <a:pos x="29" y="76"/>
                </a:cxn>
                <a:cxn ang="0">
                  <a:pos x="44" y="76"/>
                </a:cxn>
                <a:cxn ang="0">
                  <a:pos x="59" y="73"/>
                </a:cxn>
                <a:cxn ang="0">
                  <a:pos x="69" y="61"/>
                </a:cxn>
                <a:cxn ang="0">
                  <a:pos x="77" y="48"/>
                </a:cxn>
                <a:cxn ang="0">
                  <a:pos x="77" y="32"/>
                </a:cxn>
                <a:cxn ang="0">
                  <a:pos x="71" y="19"/>
                </a:cxn>
                <a:cxn ang="0">
                  <a:pos x="61" y="7"/>
                </a:cxn>
                <a:cxn ang="0">
                  <a:pos x="48" y="2"/>
                </a:cxn>
                <a:cxn ang="0">
                  <a:pos x="32" y="0"/>
                </a:cxn>
                <a:cxn ang="0">
                  <a:pos x="17" y="5"/>
                </a:cxn>
                <a:cxn ang="0">
                  <a:pos x="8" y="17"/>
                </a:cxn>
                <a:cxn ang="0">
                  <a:pos x="0" y="30"/>
                </a:cxn>
                <a:cxn ang="0">
                  <a:pos x="0" y="46"/>
                </a:cxn>
                <a:cxn ang="0">
                  <a:pos x="6" y="59"/>
                </a:cxn>
                <a:cxn ang="0">
                  <a:pos x="15" y="71"/>
                </a:cxn>
                <a:cxn ang="0">
                  <a:pos x="29" y="76"/>
                </a:cxn>
              </a:cxnLst>
              <a:rect l="0" t="0" r="r" b="b"/>
              <a:pathLst>
                <a:path w="77" h="76">
                  <a:moveTo>
                    <a:pt x="29" y="76"/>
                  </a:moveTo>
                  <a:lnTo>
                    <a:pt x="44" y="76"/>
                  </a:lnTo>
                  <a:lnTo>
                    <a:pt x="59" y="73"/>
                  </a:lnTo>
                  <a:lnTo>
                    <a:pt x="69" y="61"/>
                  </a:lnTo>
                  <a:lnTo>
                    <a:pt x="77" y="48"/>
                  </a:lnTo>
                  <a:lnTo>
                    <a:pt x="77" y="32"/>
                  </a:lnTo>
                  <a:lnTo>
                    <a:pt x="71" y="19"/>
                  </a:lnTo>
                  <a:lnTo>
                    <a:pt x="61" y="7"/>
                  </a:lnTo>
                  <a:lnTo>
                    <a:pt x="48" y="2"/>
                  </a:lnTo>
                  <a:lnTo>
                    <a:pt x="32" y="0"/>
                  </a:lnTo>
                  <a:lnTo>
                    <a:pt x="17" y="5"/>
                  </a:lnTo>
                  <a:lnTo>
                    <a:pt x="8" y="17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6" y="59"/>
                  </a:lnTo>
                  <a:lnTo>
                    <a:pt x="15" y="71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Freeform 39"/>
            <p:cNvSpPr>
              <a:spLocks/>
            </p:cNvSpPr>
            <p:nvPr/>
          </p:nvSpPr>
          <p:spPr bwMode="auto">
            <a:xfrm>
              <a:off x="3072" y="3287"/>
              <a:ext cx="545" cy="505"/>
            </a:xfrm>
            <a:custGeom>
              <a:avLst/>
              <a:gdLst/>
              <a:ahLst/>
              <a:cxnLst>
                <a:cxn ang="0">
                  <a:pos x="0" y="1512"/>
                </a:cxn>
                <a:cxn ang="0">
                  <a:pos x="82" y="1497"/>
                </a:cxn>
                <a:cxn ang="0">
                  <a:pos x="165" y="1476"/>
                </a:cxn>
                <a:cxn ang="0">
                  <a:pos x="247" y="1453"/>
                </a:cxn>
                <a:cxn ang="0">
                  <a:pos x="332" y="1426"/>
                </a:cxn>
                <a:cxn ang="0">
                  <a:pos x="416" y="1395"/>
                </a:cxn>
                <a:cxn ang="0">
                  <a:pos x="499" y="1360"/>
                </a:cxn>
                <a:cxn ang="0">
                  <a:pos x="581" y="1322"/>
                </a:cxn>
                <a:cxn ang="0">
                  <a:pos x="662" y="1280"/>
                </a:cxn>
                <a:cxn ang="0">
                  <a:pos x="741" y="1236"/>
                </a:cxn>
                <a:cxn ang="0">
                  <a:pos x="817" y="1188"/>
                </a:cxn>
                <a:cxn ang="0">
                  <a:pos x="892" y="1136"/>
                </a:cxn>
                <a:cxn ang="0">
                  <a:pos x="965" y="1080"/>
                </a:cxn>
                <a:cxn ang="0">
                  <a:pos x="1032" y="1023"/>
                </a:cxn>
                <a:cxn ang="0">
                  <a:pos x="1098" y="961"/>
                </a:cxn>
                <a:cxn ang="0">
                  <a:pos x="1159" y="896"/>
                </a:cxn>
                <a:cxn ang="0">
                  <a:pos x="1215" y="829"/>
                </a:cxn>
                <a:cxn ang="0">
                  <a:pos x="1264" y="758"/>
                </a:cxn>
                <a:cxn ang="0">
                  <a:pos x="1310" y="685"/>
                </a:cxn>
                <a:cxn ang="0">
                  <a:pos x="1351" y="608"/>
                </a:cxn>
                <a:cxn ang="0">
                  <a:pos x="1385" y="529"/>
                </a:cxn>
                <a:cxn ang="0">
                  <a:pos x="1412" y="447"/>
                </a:cxn>
                <a:cxn ang="0">
                  <a:pos x="1433" y="362"/>
                </a:cxn>
                <a:cxn ang="0">
                  <a:pos x="1447" y="276"/>
                </a:cxn>
                <a:cxn ang="0">
                  <a:pos x="1452" y="186"/>
                </a:cxn>
                <a:cxn ang="0">
                  <a:pos x="1451" y="94"/>
                </a:cxn>
                <a:cxn ang="0">
                  <a:pos x="1439" y="0"/>
                </a:cxn>
              </a:cxnLst>
              <a:rect l="0" t="0" r="r" b="b"/>
              <a:pathLst>
                <a:path w="1452" h="1512">
                  <a:moveTo>
                    <a:pt x="0" y="1512"/>
                  </a:moveTo>
                  <a:lnTo>
                    <a:pt x="82" y="1497"/>
                  </a:lnTo>
                  <a:lnTo>
                    <a:pt x="165" y="1476"/>
                  </a:lnTo>
                  <a:lnTo>
                    <a:pt x="247" y="1453"/>
                  </a:lnTo>
                  <a:lnTo>
                    <a:pt x="332" y="1426"/>
                  </a:lnTo>
                  <a:lnTo>
                    <a:pt x="416" y="1395"/>
                  </a:lnTo>
                  <a:lnTo>
                    <a:pt x="499" y="1360"/>
                  </a:lnTo>
                  <a:lnTo>
                    <a:pt x="581" y="1322"/>
                  </a:lnTo>
                  <a:lnTo>
                    <a:pt x="662" y="1280"/>
                  </a:lnTo>
                  <a:lnTo>
                    <a:pt x="741" y="1236"/>
                  </a:lnTo>
                  <a:lnTo>
                    <a:pt x="817" y="1188"/>
                  </a:lnTo>
                  <a:lnTo>
                    <a:pt x="892" y="1136"/>
                  </a:lnTo>
                  <a:lnTo>
                    <a:pt x="965" y="1080"/>
                  </a:lnTo>
                  <a:lnTo>
                    <a:pt x="1032" y="1023"/>
                  </a:lnTo>
                  <a:lnTo>
                    <a:pt x="1098" y="961"/>
                  </a:lnTo>
                  <a:lnTo>
                    <a:pt x="1159" y="896"/>
                  </a:lnTo>
                  <a:lnTo>
                    <a:pt x="1215" y="829"/>
                  </a:lnTo>
                  <a:lnTo>
                    <a:pt x="1264" y="758"/>
                  </a:lnTo>
                  <a:lnTo>
                    <a:pt x="1310" y="685"/>
                  </a:lnTo>
                  <a:lnTo>
                    <a:pt x="1351" y="608"/>
                  </a:lnTo>
                  <a:lnTo>
                    <a:pt x="1385" y="529"/>
                  </a:lnTo>
                  <a:lnTo>
                    <a:pt x="1412" y="447"/>
                  </a:lnTo>
                  <a:lnTo>
                    <a:pt x="1433" y="362"/>
                  </a:lnTo>
                  <a:lnTo>
                    <a:pt x="1447" y="276"/>
                  </a:lnTo>
                  <a:lnTo>
                    <a:pt x="1452" y="186"/>
                  </a:lnTo>
                  <a:lnTo>
                    <a:pt x="1451" y="94"/>
                  </a:lnTo>
                  <a:lnTo>
                    <a:pt x="1439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40"/>
            <p:cNvSpPr>
              <a:spLocks/>
            </p:cNvSpPr>
            <p:nvPr/>
          </p:nvSpPr>
          <p:spPr bwMode="auto">
            <a:xfrm>
              <a:off x="3591" y="3268"/>
              <a:ext cx="38" cy="38"/>
            </a:xfrm>
            <a:custGeom>
              <a:avLst/>
              <a:gdLst/>
              <a:ahLst/>
              <a:cxnLst>
                <a:cxn ang="0">
                  <a:pos x="44" y="77"/>
                </a:cxn>
                <a:cxn ang="0">
                  <a:pos x="28" y="77"/>
                </a:cxn>
                <a:cxn ang="0">
                  <a:pos x="15" y="71"/>
                </a:cxn>
                <a:cxn ang="0">
                  <a:pos x="5" y="60"/>
                </a:cxn>
                <a:cxn ang="0">
                  <a:pos x="0" y="44"/>
                </a:cxn>
                <a:cxn ang="0">
                  <a:pos x="0" y="31"/>
                </a:cxn>
                <a:cxn ang="0">
                  <a:pos x="7" y="16"/>
                </a:cxn>
                <a:cxn ang="0">
                  <a:pos x="17" y="6"/>
                </a:cxn>
                <a:cxn ang="0">
                  <a:pos x="32" y="0"/>
                </a:cxn>
                <a:cxn ang="0">
                  <a:pos x="48" y="2"/>
                </a:cxn>
                <a:cxn ang="0">
                  <a:pos x="61" y="8"/>
                </a:cxn>
                <a:cxn ang="0">
                  <a:pos x="71" y="19"/>
                </a:cxn>
                <a:cxn ang="0">
                  <a:pos x="76" y="33"/>
                </a:cxn>
                <a:cxn ang="0">
                  <a:pos x="76" y="48"/>
                </a:cxn>
                <a:cxn ang="0">
                  <a:pos x="69" y="62"/>
                </a:cxn>
                <a:cxn ang="0">
                  <a:pos x="59" y="71"/>
                </a:cxn>
                <a:cxn ang="0">
                  <a:pos x="44" y="77"/>
                </a:cxn>
              </a:cxnLst>
              <a:rect l="0" t="0" r="r" b="b"/>
              <a:pathLst>
                <a:path w="76" h="77">
                  <a:moveTo>
                    <a:pt x="44" y="77"/>
                  </a:moveTo>
                  <a:lnTo>
                    <a:pt x="28" y="77"/>
                  </a:lnTo>
                  <a:lnTo>
                    <a:pt x="15" y="71"/>
                  </a:lnTo>
                  <a:lnTo>
                    <a:pt x="5" y="60"/>
                  </a:lnTo>
                  <a:lnTo>
                    <a:pt x="0" y="44"/>
                  </a:lnTo>
                  <a:lnTo>
                    <a:pt x="0" y="31"/>
                  </a:lnTo>
                  <a:lnTo>
                    <a:pt x="7" y="16"/>
                  </a:lnTo>
                  <a:lnTo>
                    <a:pt x="17" y="6"/>
                  </a:lnTo>
                  <a:lnTo>
                    <a:pt x="32" y="0"/>
                  </a:lnTo>
                  <a:lnTo>
                    <a:pt x="48" y="2"/>
                  </a:lnTo>
                  <a:lnTo>
                    <a:pt x="61" y="8"/>
                  </a:lnTo>
                  <a:lnTo>
                    <a:pt x="71" y="19"/>
                  </a:lnTo>
                  <a:lnTo>
                    <a:pt x="76" y="33"/>
                  </a:lnTo>
                  <a:lnTo>
                    <a:pt x="76" y="48"/>
                  </a:lnTo>
                  <a:lnTo>
                    <a:pt x="69" y="62"/>
                  </a:lnTo>
                  <a:lnTo>
                    <a:pt x="59" y="71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2636" y="2586"/>
              <a:ext cx="20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state</a:t>
              </a:r>
            </a:p>
          </p:txBody>
        </p:sp>
        <p:sp>
          <p:nvSpPr>
            <p:cNvPr id="16426" name="Freeform 42"/>
            <p:cNvSpPr>
              <a:spLocks/>
            </p:cNvSpPr>
            <p:nvPr/>
          </p:nvSpPr>
          <p:spPr bwMode="auto">
            <a:xfrm>
              <a:off x="2092" y="2617"/>
              <a:ext cx="568" cy="549"/>
            </a:xfrm>
            <a:custGeom>
              <a:avLst/>
              <a:gdLst/>
              <a:ahLst/>
              <a:cxnLst>
                <a:cxn ang="0">
                  <a:pos x="1075" y="8"/>
                </a:cxn>
                <a:cxn ang="0">
                  <a:pos x="994" y="0"/>
                </a:cxn>
                <a:cxn ang="0">
                  <a:pos x="914" y="2"/>
                </a:cxn>
                <a:cxn ang="0">
                  <a:pos x="835" y="12"/>
                </a:cxn>
                <a:cxn ang="0">
                  <a:pos x="756" y="29"/>
                </a:cxn>
                <a:cxn ang="0">
                  <a:pos x="682" y="52"/>
                </a:cxn>
                <a:cxn ang="0">
                  <a:pos x="607" y="81"/>
                </a:cxn>
                <a:cxn ang="0">
                  <a:pos x="536" y="115"/>
                </a:cxn>
                <a:cxn ang="0">
                  <a:pos x="469" y="158"/>
                </a:cxn>
                <a:cxn ang="0">
                  <a:pos x="403" y="202"/>
                </a:cxn>
                <a:cxn ang="0">
                  <a:pos x="342" y="254"/>
                </a:cxn>
                <a:cxn ang="0">
                  <a:pos x="284" y="307"/>
                </a:cxn>
                <a:cxn ang="0">
                  <a:pos x="231" y="365"/>
                </a:cxn>
                <a:cxn ang="0">
                  <a:pos x="183" y="426"/>
                </a:cxn>
                <a:cxn ang="0">
                  <a:pos x="139" y="492"/>
                </a:cxn>
                <a:cxn ang="0">
                  <a:pos x="100" y="559"/>
                </a:cxn>
                <a:cxn ang="0">
                  <a:pos x="68" y="628"/>
                </a:cxn>
                <a:cxn ang="0">
                  <a:pos x="41" y="699"/>
                </a:cxn>
                <a:cxn ang="0">
                  <a:pos x="22" y="772"/>
                </a:cxn>
                <a:cxn ang="0">
                  <a:pos x="6" y="845"/>
                </a:cxn>
                <a:cxn ang="0">
                  <a:pos x="0" y="918"/>
                </a:cxn>
                <a:cxn ang="0">
                  <a:pos x="2" y="991"/>
                </a:cxn>
                <a:cxn ang="0">
                  <a:pos x="10" y="1064"/>
                </a:cxn>
                <a:cxn ang="0">
                  <a:pos x="27" y="1137"/>
                </a:cxn>
                <a:cxn ang="0">
                  <a:pos x="52" y="1208"/>
                </a:cxn>
                <a:cxn ang="0">
                  <a:pos x="87" y="1277"/>
                </a:cxn>
              </a:cxnLst>
              <a:rect l="0" t="0" r="r" b="b"/>
              <a:pathLst>
                <a:path w="1075" h="1277">
                  <a:moveTo>
                    <a:pt x="1075" y="8"/>
                  </a:moveTo>
                  <a:lnTo>
                    <a:pt x="994" y="0"/>
                  </a:lnTo>
                  <a:lnTo>
                    <a:pt x="914" y="2"/>
                  </a:lnTo>
                  <a:lnTo>
                    <a:pt x="835" y="12"/>
                  </a:lnTo>
                  <a:lnTo>
                    <a:pt x="756" y="29"/>
                  </a:lnTo>
                  <a:lnTo>
                    <a:pt x="682" y="52"/>
                  </a:lnTo>
                  <a:lnTo>
                    <a:pt x="607" y="81"/>
                  </a:lnTo>
                  <a:lnTo>
                    <a:pt x="536" y="115"/>
                  </a:lnTo>
                  <a:lnTo>
                    <a:pt x="469" y="158"/>
                  </a:lnTo>
                  <a:lnTo>
                    <a:pt x="403" y="202"/>
                  </a:lnTo>
                  <a:lnTo>
                    <a:pt x="342" y="254"/>
                  </a:lnTo>
                  <a:lnTo>
                    <a:pt x="284" y="307"/>
                  </a:lnTo>
                  <a:lnTo>
                    <a:pt x="231" y="365"/>
                  </a:lnTo>
                  <a:lnTo>
                    <a:pt x="183" y="426"/>
                  </a:lnTo>
                  <a:lnTo>
                    <a:pt x="139" y="492"/>
                  </a:lnTo>
                  <a:lnTo>
                    <a:pt x="100" y="559"/>
                  </a:lnTo>
                  <a:lnTo>
                    <a:pt x="68" y="628"/>
                  </a:lnTo>
                  <a:lnTo>
                    <a:pt x="41" y="699"/>
                  </a:lnTo>
                  <a:lnTo>
                    <a:pt x="22" y="772"/>
                  </a:lnTo>
                  <a:lnTo>
                    <a:pt x="6" y="845"/>
                  </a:lnTo>
                  <a:lnTo>
                    <a:pt x="0" y="918"/>
                  </a:lnTo>
                  <a:lnTo>
                    <a:pt x="2" y="991"/>
                  </a:lnTo>
                  <a:lnTo>
                    <a:pt x="10" y="1064"/>
                  </a:lnTo>
                  <a:lnTo>
                    <a:pt x="27" y="1137"/>
                  </a:lnTo>
                  <a:lnTo>
                    <a:pt x="52" y="1208"/>
                  </a:lnTo>
                  <a:lnTo>
                    <a:pt x="87" y="1277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2115" y="3147"/>
              <a:ext cx="40" cy="38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9" y="14"/>
                </a:cxn>
                <a:cxn ang="0">
                  <a:pos x="1" y="27"/>
                </a:cxn>
                <a:cxn ang="0">
                  <a:pos x="0" y="43"/>
                </a:cxn>
                <a:cxn ang="0">
                  <a:pos x="5" y="58"/>
                </a:cxn>
                <a:cxn ang="0">
                  <a:pos x="15" y="69"/>
                </a:cxn>
                <a:cxn ang="0">
                  <a:pos x="28" y="75"/>
                </a:cxn>
                <a:cxn ang="0">
                  <a:pos x="44" y="77"/>
                </a:cxn>
                <a:cxn ang="0">
                  <a:pos x="57" y="71"/>
                </a:cxn>
                <a:cxn ang="0">
                  <a:pos x="69" y="62"/>
                </a:cxn>
                <a:cxn ang="0">
                  <a:pos x="76" y="48"/>
                </a:cxn>
                <a:cxn ang="0">
                  <a:pos x="78" y="33"/>
                </a:cxn>
                <a:cxn ang="0">
                  <a:pos x="72" y="19"/>
                </a:cxn>
                <a:cxn ang="0">
                  <a:pos x="63" y="8"/>
                </a:cxn>
                <a:cxn ang="0">
                  <a:pos x="49" y="0"/>
                </a:cxn>
                <a:cxn ang="0">
                  <a:pos x="34" y="0"/>
                </a:cxn>
                <a:cxn ang="0">
                  <a:pos x="21" y="4"/>
                </a:cxn>
              </a:cxnLst>
              <a:rect l="0" t="0" r="r" b="b"/>
              <a:pathLst>
                <a:path w="78" h="77">
                  <a:moveTo>
                    <a:pt x="21" y="4"/>
                  </a:moveTo>
                  <a:lnTo>
                    <a:pt x="9" y="14"/>
                  </a:lnTo>
                  <a:lnTo>
                    <a:pt x="1" y="27"/>
                  </a:lnTo>
                  <a:lnTo>
                    <a:pt x="0" y="43"/>
                  </a:lnTo>
                  <a:lnTo>
                    <a:pt x="5" y="58"/>
                  </a:lnTo>
                  <a:lnTo>
                    <a:pt x="15" y="69"/>
                  </a:lnTo>
                  <a:lnTo>
                    <a:pt x="28" y="75"/>
                  </a:lnTo>
                  <a:lnTo>
                    <a:pt x="44" y="77"/>
                  </a:lnTo>
                  <a:lnTo>
                    <a:pt x="57" y="71"/>
                  </a:lnTo>
                  <a:lnTo>
                    <a:pt x="69" y="62"/>
                  </a:lnTo>
                  <a:lnTo>
                    <a:pt x="76" y="48"/>
                  </a:lnTo>
                  <a:lnTo>
                    <a:pt x="78" y="33"/>
                  </a:lnTo>
                  <a:lnTo>
                    <a:pt x="72" y="19"/>
                  </a:lnTo>
                  <a:lnTo>
                    <a:pt x="63" y="8"/>
                  </a:lnTo>
                  <a:lnTo>
                    <a:pt x="49" y="0"/>
                  </a:lnTo>
                  <a:lnTo>
                    <a:pt x="34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44"/>
            <p:cNvSpPr>
              <a:spLocks/>
            </p:cNvSpPr>
            <p:nvPr/>
          </p:nvSpPr>
          <p:spPr bwMode="auto">
            <a:xfrm>
              <a:off x="2920" y="2617"/>
              <a:ext cx="730" cy="55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4" y="13"/>
                </a:cxn>
                <a:cxn ang="0">
                  <a:pos x="88" y="8"/>
                </a:cxn>
                <a:cxn ang="0">
                  <a:pos x="133" y="4"/>
                </a:cxn>
                <a:cxn ang="0">
                  <a:pos x="179" y="2"/>
                </a:cxn>
                <a:cxn ang="0">
                  <a:pos x="227" y="0"/>
                </a:cxn>
                <a:cxn ang="0">
                  <a:pos x="275" y="0"/>
                </a:cxn>
                <a:cxn ang="0">
                  <a:pos x="323" y="0"/>
                </a:cxn>
                <a:cxn ang="0">
                  <a:pos x="372" y="2"/>
                </a:cxn>
                <a:cxn ang="0">
                  <a:pos x="420" y="4"/>
                </a:cxn>
                <a:cxn ang="0">
                  <a:pos x="470" y="8"/>
                </a:cxn>
                <a:cxn ang="0">
                  <a:pos x="520" y="13"/>
                </a:cxn>
                <a:cxn ang="0">
                  <a:pos x="570" y="21"/>
                </a:cxn>
                <a:cxn ang="0">
                  <a:pos x="620" y="29"/>
                </a:cxn>
                <a:cxn ang="0">
                  <a:pos x="668" y="38"/>
                </a:cxn>
                <a:cxn ang="0">
                  <a:pos x="718" y="50"/>
                </a:cxn>
                <a:cxn ang="0">
                  <a:pos x="766" y="61"/>
                </a:cxn>
                <a:cxn ang="0">
                  <a:pos x="814" y="75"/>
                </a:cxn>
                <a:cxn ang="0">
                  <a:pos x="860" y="90"/>
                </a:cxn>
                <a:cxn ang="0">
                  <a:pos x="906" y="107"/>
                </a:cxn>
                <a:cxn ang="0">
                  <a:pos x="950" y="125"/>
                </a:cxn>
                <a:cxn ang="0">
                  <a:pos x="994" y="146"/>
                </a:cxn>
                <a:cxn ang="0">
                  <a:pos x="1036" y="167"/>
                </a:cxn>
                <a:cxn ang="0">
                  <a:pos x="1077" y="190"/>
                </a:cxn>
                <a:cxn ang="0">
                  <a:pos x="1115" y="215"/>
                </a:cxn>
                <a:cxn ang="0">
                  <a:pos x="1151" y="242"/>
                </a:cxn>
                <a:cxn ang="0">
                  <a:pos x="1188" y="270"/>
                </a:cxn>
                <a:cxn ang="0">
                  <a:pos x="1221" y="301"/>
                </a:cxn>
                <a:cxn ang="0">
                  <a:pos x="1253" y="332"/>
                </a:cxn>
                <a:cxn ang="0">
                  <a:pos x="1282" y="366"/>
                </a:cxn>
                <a:cxn ang="0">
                  <a:pos x="1301" y="395"/>
                </a:cxn>
                <a:cxn ang="0">
                  <a:pos x="1322" y="422"/>
                </a:cxn>
                <a:cxn ang="0">
                  <a:pos x="1339" y="453"/>
                </a:cxn>
                <a:cxn ang="0">
                  <a:pos x="1357" y="484"/>
                </a:cxn>
                <a:cxn ang="0">
                  <a:pos x="1372" y="514"/>
                </a:cxn>
                <a:cxn ang="0">
                  <a:pos x="1387" y="545"/>
                </a:cxn>
                <a:cxn ang="0">
                  <a:pos x="1401" y="578"/>
                </a:cxn>
                <a:cxn ang="0">
                  <a:pos x="1412" y="612"/>
                </a:cxn>
                <a:cxn ang="0">
                  <a:pos x="1426" y="645"/>
                </a:cxn>
                <a:cxn ang="0">
                  <a:pos x="1437" y="679"/>
                </a:cxn>
                <a:cxn ang="0">
                  <a:pos x="1447" y="714"/>
                </a:cxn>
                <a:cxn ang="0">
                  <a:pos x="1458" y="750"/>
                </a:cxn>
                <a:cxn ang="0">
                  <a:pos x="1468" y="785"/>
                </a:cxn>
                <a:cxn ang="0">
                  <a:pos x="1478" y="819"/>
                </a:cxn>
                <a:cxn ang="0">
                  <a:pos x="1485" y="856"/>
                </a:cxn>
                <a:cxn ang="0">
                  <a:pos x="1495" y="890"/>
                </a:cxn>
                <a:cxn ang="0">
                  <a:pos x="1503" y="927"/>
                </a:cxn>
                <a:cxn ang="0">
                  <a:pos x="1512" y="962"/>
                </a:cxn>
                <a:cxn ang="0">
                  <a:pos x="1520" y="998"/>
                </a:cxn>
                <a:cxn ang="0">
                  <a:pos x="1528" y="1033"/>
                </a:cxn>
                <a:cxn ang="0">
                  <a:pos x="1537" y="1067"/>
                </a:cxn>
                <a:cxn ang="0">
                  <a:pos x="1547" y="1102"/>
                </a:cxn>
                <a:cxn ang="0">
                  <a:pos x="1554" y="1134"/>
                </a:cxn>
                <a:cxn ang="0">
                  <a:pos x="1564" y="1169"/>
                </a:cxn>
                <a:cxn ang="0">
                  <a:pos x="1574" y="1201"/>
                </a:cxn>
                <a:cxn ang="0">
                  <a:pos x="1585" y="1232"/>
                </a:cxn>
                <a:cxn ang="0">
                  <a:pos x="1597" y="1263"/>
                </a:cxn>
                <a:cxn ang="0">
                  <a:pos x="1608" y="1294"/>
                </a:cxn>
                <a:cxn ang="0">
                  <a:pos x="1620" y="1322"/>
                </a:cxn>
              </a:cxnLst>
              <a:rect l="0" t="0" r="r" b="b"/>
              <a:pathLst>
                <a:path w="1620" h="1322">
                  <a:moveTo>
                    <a:pt x="0" y="19"/>
                  </a:moveTo>
                  <a:lnTo>
                    <a:pt x="44" y="13"/>
                  </a:lnTo>
                  <a:lnTo>
                    <a:pt x="88" y="8"/>
                  </a:lnTo>
                  <a:lnTo>
                    <a:pt x="133" y="4"/>
                  </a:lnTo>
                  <a:lnTo>
                    <a:pt x="179" y="2"/>
                  </a:lnTo>
                  <a:lnTo>
                    <a:pt x="227" y="0"/>
                  </a:lnTo>
                  <a:lnTo>
                    <a:pt x="275" y="0"/>
                  </a:lnTo>
                  <a:lnTo>
                    <a:pt x="323" y="0"/>
                  </a:lnTo>
                  <a:lnTo>
                    <a:pt x="372" y="2"/>
                  </a:lnTo>
                  <a:lnTo>
                    <a:pt x="420" y="4"/>
                  </a:lnTo>
                  <a:lnTo>
                    <a:pt x="470" y="8"/>
                  </a:lnTo>
                  <a:lnTo>
                    <a:pt x="520" y="13"/>
                  </a:lnTo>
                  <a:lnTo>
                    <a:pt x="570" y="21"/>
                  </a:lnTo>
                  <a:lnTo>
                    <a:pt x="620" y="29"/>
                  </a:lnTo>
                  <a:lnTo>
                    <a:pt x="668" y="38"/>
                  </a:lnTo>
                  <a:lnTo>
                    <a:pt x="718" y="50"/>
                  </a:lnTo>
                  <a:lnTo>
                    <a:pt x="766" y="61"/>
                  </a:lnTo>
                  <a:lnTo>
                    <a:pt x="814" y="75"/>
                  </a:lnTo>
                  <a:lnTo>
                    <a:pt x="860" y="90"/>
                  </a:lnTo>
                  <a:lnTo>
                    <a:pt x="906" y="107"/>
                  </a:lnTo>
                  <a:lnTo>
                    <a:pt x="950" y="125"/>
                  </a:lnTo>
                  <a:lnTo>
                    <a:pt x="994" y="146"/>
                  </a:lnTo>
                  <a:lnTo>
                    <a:pt x="1036" y="167"/>
                  </a:lnTo>
                  <a:lnTo>
                    <a:pt x="1077" y="190"/>
                  </a:lnTo>
                  <a:lnTo>
                    <a:pt x="1115" y="215"/>
                  </a:lnTo>
                  <a:lnTo>
                    <a:pt x="1151" y="242"/>
                  </a:lnTo>
                  <a:lnTo>
                    <a:pt x="1188" y="270"/>
                  </a:lnTo>
                  <a:lnTo>
                    <a:pt x="1221" y="301"/>
                  </a:lnTo>
                  <a:lnTo>
                    <a:pt x="1253" y="332"/>
                  </a:lnTo>
                  <a:lnTo>
                    <a:pt x="1282" y="366"/>
                  </a:lnTo>
                  <a:lnTo>
                    <a:pt x="1301" y="395"/>
                  </a:lnTo>
                  <a:lnTo>
                    <a:pt x="1322" y="422"/>
                  </a:lnTo>
                  <a:lnTo>
                    <a:pt x="1339" y="453"/>
                  </a:lnTo>
                  <a:lnTo>
                    <a:pt x="1357" y="484"/>
                  </a:lnTo>
                  <a:lnTo>
                    <a:pt x="1372" y="514"/>
                  </a:lnTo>
                  <a:lnTo>
                    <a:pt x="1387" y="545"/>
                  </a:lnTo>
                  <a:lnTo>
                    <a:pt x="1401" y="578"/>
                  </a:lnTo>
                  <a:lnTo>
                    <a:pt x="1412" y="612"/>
                  </a:lnTo>
                  <a:lnTo>
                    <a:pt x="1426" y="645"/>
                  </a:lnTo>
                  <a:lnTo>
                    <a:pt x="1437" y="679"/>
                  </a:lnTo>
                  <a:lnTo>
                    <a:pt x="1447" y="714"/>
                  </a:lnTo>
                  <a:lnTo>
                    <a:pt x="1458" y="750"/>
                  </a:lnTo>
                  <a:lnTo>
                    <a:pt x="1468" y="785"/>
                  </a:lnTo>
                  <a:lnTo>
                    <a:pt x="1478" y="819"/>
                  </a:lnTo>
                  <a:lnTo>
                    <a:pt x="1485" y="856"/>
                  </a:lnTo>
                  <a:lnTo>
                    <a:pt x="1495" y="890"/>
                  </a:lnTo>
                  <a:lnTo>
                    <a:pt x="1503" y="927"/>
                  </a:lnTo>
                  <a:lnTo>
                    <a:pt x="1512" y="962"/>
                  </a:lnTo>
                  <a:lnTo>
                    <a:pt x="1520" y="998"/>
                  </a:lnTo>
                  <a:lnTo>
                    <a:pt x="1528" y="1033"/>
                  </a:lnTo>
                  <a:lnTo>
                    <a:pt x="1537" y="1067"/>
                  </a:lnTo>
                  <a:lnTo>
                    <a:pt x="1547" y="1102"/>
                  </a:lnTo>
                  <a:lnTo>
                    <a:pt x="1554" y="1134"/>
                  </a:lnTo>
                  <a:lnTo>
                    <a:pt x="1564" y="1169"/>
                  </a:lnTo>
                  <a:lnTo>
                    <a:pt x="1574" y="1201"/>
                  </a:lnTo>
                  <a:lnTo>
                    <a:pt x="1585" y="1232"/>
                  </a:lnTo>
                  <a:lnTo>
                    <a:pt x="1597" y="1263"/>
                  </a:lnTo>
                  <a:lnTo>
                    <a:pt x="1608" y="1294"/>
                  </a:lnTo>
                  <a:lnTo>
                    <a:pt x="1620" y="1322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45"/>
            <p:cNvSpPr>
              <a:spLocks/>
            </p:cNvSpPr>
            <p:nvPr/>
          </p:nvSpPr>
          <p:spPr bwMode="auto">
            <a:xfrm>
              <a:off x="3631" y="3150"/>
              <a:ext cx="39" cy="4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0" y="11"/>
                </a:cxn>
                <a:cxn ang="0">
                  <a:pos x="2" y="25"/>
                </a:cxn>
                <a:cxn ang="0">
                  <a:pos x="0" y="40"/>
                </a:cxn>
                <a:cxn ang="0">
                  <a:pos x="4" y="56"/>
                </a:cxn>
                <a:cxn ang="0">
                  <a:pos x="12" y="67"/>
                </a:cxn>
                <a:cxn ang="0">
                  <a:pos x="25" y="75"/>
                </a:cxn>
                <a:cxn ang="0">
                  <a:pos x="41" y="79"/>
                </a:cxn>
                <a:cxn ang="0">
                  <a:pos x="54" y="75"/>
                </a:cxn>
                <a:cxn ang="0">
                  <a:pos x="67" y="65"/>
                </a:cxn>
                <a:cxn ang="0">
                  <a:pos x="75" y="54"/>
                </a:cxn>
                <a:cxn ang="0">
                  <a:pos x="77" y="38"/>
                </a:cxn>
                <a:cxn ang="0">
                  <a:pos x="75" y="23"/>
                </a:cxn>
                <a:cxn ang="0">
                  <a:pos x="66" y="11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23" y="4"/>
                </a:cxn>
              </a:cxnLst>
              <a:rect l="0" t="0" r="r" b="b"/>
              <a:pathLst>
                <a:path w="77" h="79">
                  <a:moveTo>
                    <a:pt x="23" y="4"/>
                  </a:moveTo>
                  <a:lnTo>
                    <a:pt x="10" y="11"/>
                  </a:lnTo>
                  <a:lnTo>
                    <a:pt x="2" y="25"/>
                  </a:lnTo>
                  <a:lnTo>
                    <a:pt x="0" y="40"/>
                  </a:lnTo>
                  <a:lnTo>
                    <a:pt x="4" y="56"/>
                  </a:lnTo>
                  <a:lnTo>
                    <a:pt x="12" y="67"/>
                  </a:lnTo>
                  <a:lnTo>
                    <a:pt x="25" y="75"/>
                  </a:lnTo>
                  <a:lnTo>
                    <a:pt x="41" y="79"/>
                  </a:lnTo>
                  <a:lnTo>
                    <a:pt x="54" y="75"/>
                  </a:lnTo>
                  <a:lnTo>
                    <a:pt x="67" y="65"/>
                  </a:lnTo>
                  <a:lnTo>
                    <a:pt x="75" y="54"/>
                  </a:lnTo>
                  <a:lnTo>
                    <a:pt x="77" y="38"/>
                  </a:lnTo>
                  <a:lnTo>
                    <a:pt x="75" y="23"/>
                  </a:lnTo>
                  <a:lnTo>
                    <a:pt x="66" y="11"/>
                  </a:lnTo>
                  <a:lnTo>
                    <a:pt x="52" y="2"/>
                  </a:lnTo>
                  <a:lnTo>
                    <a:pt x="39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1125" y="2758"/>
              <a:ext cx="45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Initial state</a:t>
              </a: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191" y="2720"/>
              <a:ext cx="467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Final state</a:t>
              </a:r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1366" y="2895"/>
              <a:ext cx="13" cy="23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Freeform 49"/>
            <p:cNvSpPr>
              <a:spLocks/>
            </p:cNvSpPr>
            <p:nvPr/>
          </p:nvSpPr>
          <p:spPr bwMode="auto">
            <a:xfrm>
              <a:off x="1360" y="3115"/>
              <a:ext cx="39" cy="3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1" y="4"/>
                </a:cxn>
                <a:cxn ang="0">
                  <a:pos x="10" y="11"/>
                </a:cxn>
                <a:cxn ang="0">
                  <a:pos x="2" y="25"/>
                </a:cxn>
                <a:cxn ang="0">
                  <a:pos x="0" y="40"/>
                </a:cxn>
                <a:cxn ang="0">
                  <a:pos x="4" y="56"/>
                </a:cxn>
                <a:cxn ang="0">
                  <a:pos x="14" y="67"/>
                </a:cxn>
                <a:cxn ang="0">
                  <a:pos x="25" y="75"/>
                </a:cxn>
                <a:cxn ang="0">
                  <a:pos x="41" y="77"/>
                </a:cxn>
                <a:cxn ang="0">
                  <a:pos x="56" y="73"/>
                </a:cxn>
                <a:cxn ang="0">
                  <a:pos x="68" y="63"/>
                </a:cxn>
                <a:cxn ang="0">
                  <a:pos x="75" y="52"/>
                </a:cxn>
                <a:cxn ang="0">
                  <a:pos x="77" y="36"/>
                </a:cxn>
                <a:cxn ang="0">
                  <a:pos x="73" y="21"/>
                </a:cxn>
                <a:cxn ang="0">
                  <a:pos x="64" y="10"/>
                </a:cxn>
                <a:cxn ang="0">
                  <a:pos x="52" y="2"/>
                </a:cxn>
                <a:cxn ang="0">
                  <a:pos x="37" y="0"/>
                </a:cxn>
              </a:cxnLst>
              <a:rect l="0" t="0" r="r" b="b"/>
              <a:pathLst>
                <a:path w="77" h="77">
                  <a:moveTo>
                    <a:pt x="37" y="0"/>
                  </a:moveTo>
                  <a:lnTo>
                    <a:pt x="21" y="4"/>
                  </a:lnTo>
                  <a:lnTo>
                    <a:pt x="10" y="11"/>
                  </a:lnTo>
                  <a:lnTo>
                    <a:pt x="2" y="25"/>
                  </a:lnTo>
                  <a:lnTo>
                    <a:pt x="0" y="40"/>
                  </a:lnTo>
                  <a:lnTo>
                    <a:pt x="4" y="56"/>
                  </a:lnTo>
                  <a:lnTo>
                    <a:pt x="14" y="67"/>
                  </a:lnTo>
                  <a:lnTo>
                    <a:pt x="25" y="75"/>
                  </a:lnTo>
                  <a:lnTo>
                    <a:pt x="41" y="77"/>
                  </a:lnTo>
                  <a:lnTo>
                    <a:pt x="56" y="73"/>
                  </a:lnTo>
                  <a:lnTo>
                    <a:pt x="68" y="63"/>
                  </a:lnTo>
                  <a:lnTo>
                    <a:pt x="75" y="52"/>
                  </a:lnTo>
                  <a:lnTo>
                    <a:pt x="77" y="36"/>
                  </a:lnTo>
                  <a:lnTo>
                    <a:pt x="73" y="21"/>
                  </a:lnTo>
                  <a:lnTo>
                    <a:pt x="64" y="10"/>
                  </a:lnTo>
                  <a:lnTo>
                    <a:pt x="52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4283" y="2900"/>
              <a:ext cx="38" cy="26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52" y="31"/>
                </a:cxn>
                <a:cxn ang="0">
                  <a:pos x="35" y="63"/>
                </a:cxn>
                <a:cxn ang="0">
                  <a:pos x="19" y="102"/>
                </a:cxn>
                <a:cxn ang="0">
                  <a:pos x="10" y="144"/>
                </a:cxn>
                <a:cxn ang="0">
                  <a:pos x="4" y="188"/>
                </a:cxn>
                <a:cxn ang="0">
                  <a:pos x="0" y="234"/>
                </a:cxn>
                <a:cxn ang="0">
                  <a:pos x="0" y="282"/>
                </a:cxn>
                <a:cxn ang="0">
                  <a:pos x="2" y="332"/>
                </a:cxn>
                <a:cxn ang="0">
                  <a:pos x="8" y="380"/>
                </a:cxn>
                <a:cxn ang="0">
                  <a:pos x="14" y="428"/>
                </a:cxn>
                <a:cxn ang="0">
                  <a:pos x="21" y="476"/>
                </a:cxn>
                <a:cxn ang="0">
                  <a:pos x="31" y="522"/>
                </a:cxn>
              </a:cxnLst>
              <a:rect l="0" t="0" r="r" b="b"/>
              <a:pathLst>
                <a:path w="77" h="522">
                  <a:moveTo>
                    <a:pt x="77" y="0"/>
                  </a:moveTo>
                  <a:lnTo>
                    <a:pt x="52" y="31"/>
                  </a:lnTo>
                  <a:lnTo>
                    <a:pt x="35" y="63"/>
                  </a:lnTo>
                  <a:lnTo>
                    <a:pt x="19" y="102"/>
                  </a:lnTo>
                  <a:lnTo>
                    <a:pt x="10" y="144"/>
                  </a:lnTo>
                  <a:lnTo>
                    <a:pt x="4" y="188"/>
                  </a:lnTo>
                  <a:lnTo>
                    <a:pt x="0" y="234"/>
                  </a:lnTo>
                  <a:lnTo>
                    <a:pt x="0" y="282"/>
                  </a:lnTo>
                  <a:lnTo>
                    <a:pt x="2" y="332"/>
                  </a:lnTo>
                  <a:lnTo>
                    <a:pt x="8" y="380"/>
                  </a:lnTo>
                  <a:lnTo>
                    <a:pt x="14" y="428"/>
                  </a:lnTo>
                  <a:lnTo>
                    <a:pt x="21" y="476"/>
                  </a:lnTo>
                  <a:lnTo>
                    <a:pt x="31" y="522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Freeform 51"/>
            <p:cNvSpPr>
              <a:spLocks/>
            </p:cNvSpPr>
            <p:nvPr/>
          </p:nvSpPr>
          <p:spPr bwMode="auto">
            <a:xfrm>
              <a:off x="4279" y="3142"/>
              <a:ext cx="38" cy="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8" y="5"/>
                </a:cxn>
                <a:cxn ang="0">
                  <a:pos x="6" y="17"/>
                </a:cxn>
                <a:cxn ang="0">
                  <a:pos x="0" y="30"/>
                </a:cxn>
                <a:cxn ang="0">
                  <a:pos x="0" y="46"/>
                </a:cxn>
                <a:cxn ang="0">
                  <a:pos x="8" y="61"/>
                </a:cxn>
                <a:cxn ang="0">
                  <a:pos x="18" y="71"/>
                </a:cxn>
                <a:cxn ang="0">
                  <a:pos x="33" y="76"/>
                </a:cxn>
                <a:cxn ang="0">
                  <a:pos x="47" y="76"/>
                </a:cxn>
                <a:cxn ang="0">
                  <a:pos x="62" y="71"/>
                </a:cxn>
                <a:cxn ang="0">
                  <a:pos x="71" y="59"/>
                </a:cxn>
                <a:cxn ang="0">
                  <a:pos x="77" y="46"/>
                </a:cxn>
                <a:cxn ang="0">
                  <a:pos x="77" y="30"/>
                </a:cxn>
                <a:cxn ang="0">
                  <a:pos x="71" y="15"/>
                </a:cxn>
                <a:cxn ang="0">
                  <a:pos x="60" y="5"/>
                </a:cxn>
                <a:cxn ang="0">
                  <a:pos x="47" y="0"/>
                </a:cxn>
                <a:cxn ang="0">
                  <a:pos x="31" y="0"/>
                </a:cxn>
              </a:cxnLst>
              <a:rect l="0" t="0" r="r" b="b"/>
              <a:pathLst>
                <a:path w="77" h="76">
                  <a:moveTo>
                    <a:pt x="31" y="0"/>
                  </a:moveTo>
                  <a:lnTo>
                    <a:pt x="18" y="5"/>
                  </a:lnTo>
                  <a:lnTo>
                    <a:pt x="6" y="17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8" y="61"/>
                  </a:lnTo>
                  <a:lnTo>
                    <a:pt x="18" y="71"/>
                  </a:lnTo>
                  <a:lnTo>
                    <a:pt x="33" y="76"/>
                  </a:lnTo>
                  <a:lnTo>
                    <a:pt x="47" y="76"/>
                  </a:lnTo>
                  <a:lnTo>
                    <a:pt x="62" y="71"/>
                  </a:lnTo>
                  <a:lnTo>
                    <a:pt x="71" y="59"/>
                  </a:lnTo>
                  <a:lnTo>
                    <a:pt x="77" y="46"/>
                  </a:lnTo>
                  <a:lnTo>
                    <a:pt x="77" y="30"/>
                  </a:lnTo>
                  <a:lnTo>
                    <a:pt x="71" y="15"/>
                  </a:lnTo>
                  <a:lnTo>
                    <a:pt x="60" y="5"/>
                  </a:lnTo>
                  <a:lnTo>
                    <a:pt x="47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State Transitions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sz="2000" i="1">
                <a:latin typeface="Arial Narrow" pitchFamily="34" charset="0"/>
              </a:rPr>
              <a:t>Transisi – Hubungan antara dua state yang mengindikasikan bahwa suatu objek telah selesai melakukan suatu aksi dan akan berpindah pada aksi berikutnya</a:t>
            </a:r>
          </a:p>
          <a:p>
            <a:endParaRPr lang="en-US" sz="200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467600" cy="4954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7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Advanced States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905000"/>
            <a:ext cx="7065963" cy="3429000"/>
            <a:chOff x="929" y="1422"/>
            <a:chExt cx="4086" cy="1597"/>
          </a:xfrm>
        </p:grpSpPr>
        <p:sp>
          <p:nvSpPr>
            <p:cNvPr id="20485" name="Freeform 5"/>
            <p:cNvSpPr>
              <a:spLocks/>
            </p:cNvSpPr>
            <p:nvPr/>
          </p:nvSpPr>
          <p:spPr bwMode="auto">
            <a:xfrm>
              <a:off x="2891" y="3018"/>
              <a:ext cx="186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69" y="0"/>
                </a:cxn>
                <a:cxn ang="0">
                  <a:pos x="0" y="0"/>
                </a:cxn>
              </a:cxnLst>
              <a:rect l="0" t="0" r="r" b="b"/>
              <a:pathLst>
                <a:path w="1869">
                  <a:moveTo>
                    <a:pt x="0" y="0"/>
                  </a:moveTo>
                  <a:lnTo>
                    <a:pt x="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2891" y="3018"/>
              <a:ext cx="186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69" y="0"/>
                </a:cxn>
                <a:cxn ang="0">
                  <a:pos x="0" y="0"/>
                </a:cxn>
              </a:cxnLst>
              <a:rect l="0" t="0" r="r" b="b"/>
              <a:pathLst>
                <a:path w="1869">
                  <a:moveTo>
                    <a:pt x="0" y="0"/>
                  </a:moveTo>
                  <a:lnTo>
                    <a:pt x="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Freeform 7"/>
            <p:cNvSpPr>
              <a:spLocks/>
            </p:cNvSpPr>
            <p:nvPr/>
          </p:nvSpPr>
          <p:spPr bwMode="auto">
            <a:xfrm>
              <a:off x="2636" y="1830"/>
              <a:ext cx="2379" cy="1188"/>
            </a:xfrm>
            <a:custGeom>
              <a:avLst/>
              <a:gdLst/>
              <a:ahLst/>
              <a:cxnLst>
                <a:cxn ang="0">
                  <a:pos x="0" y="255"/>
                </a:cxn>
                <a:cxn ang="0">
                  <a:pos x="4" y="214"/>
                </a:cxn>
                <a:cxn ang="0">
                  <a:pos x="14" y="175"/>
                </a:cxn>
                <a:cxn ang="0">
                  <a:pos x="29" y="139"/>
                </a:cxn>
                <a:cxn ang="0">
                  <a:pos x="49" y="105"/>
                </a:cxn>
                <a:cxn ang="0">
                  <a:pos x="75" y="75"/>
                </a:cxn>
                <a:cxn ang="0">
                  <a:pos x="106" y="48"/>
                </a:cxn>
                <a:cxn ang="0">
                  <a:pos x="140" y="27"/>
                </a:cxn>
                <a:cxn ang="0">
                  <a:pos x="177" y="12"/>
                </a:cxn>
                <a:cxn ang="0">
                  <a:pos x="216" y="3"/>
                </a:cxn>
                <a:cxn ang="0">
                  <a:pos x="255" y="0"/>
                </a:cxn>
                <a:cxn ang="0">
                  <a:pos x="2124" y="0"/>
                </a:cxn>
                <a:cxn ang="0">
                  <a:pos x="2163" y="3"/>
                </a:cxn>
                <a:cxn ang="0">
                  <a:pos x="2203" y="12"/>
                </a:cxn>
                <a:cxn ang="0">
                  <a:pos x="2240" y="27"/>
                </a:cxn>
                <a:cxn ang="0">
                  <a:pos x="2274" y="48"/>
                </a:cxn>
                <a:cxn ang="0">
                  <a:pos x="2305" y="75"/>
                </a:cxn>
                <a:cxn ang="0">
                  <a:pos x="2330" y="105"/>
                </a:cxn>
                <a:cxn ang="0">
                  <a:pos x="2351" y="139"/>
                </a:cxn>
                <a:cxn ang="0">
                  <a:pos x="2366" y="175"/>
                </a:cxn>
                <a:cxn ang="0">
                  <a:pos x="2376" y="214"/>
                </a:cxn>
                <a:cxn ang="0">
                  <a:pos x="2379" y="255"/>
                </a:cxn>
                <a:cxn ang="0">
                  <a:pos x="2379" y="933"/>
                </a:cxn>
                <a:cxn ang="0">
                  <a:pos x="2376" y="972"/>
                </a:cxn>
                <a:cxn ang="0">
                  <a:pos x="2366" y="1011"/>
                </a:cxn>
                <a:cxn ang="0">
                  <a:pos x="2351" y="1049"/>
                </a:cxn>
                <a:cxn ang="0">
                  <a:pos x="2330" y="1083"/>
                </a:cxn>
                <a:cxn ang="0">
                  <a:pos x="2305" y="1113"/>
                </a:cxn>
                <a:cxn ang="0">
                  <a:pos x="2274" y="1139"/>
                </a:cxn>
                <a:cxn ang="0">
                  <a:pos x="2240" y="1161"/>
                </a:cxn>
                <a:cxn ang="0">
                  <a:pos x="2203" y="1176"/>
                </a:cxn>
                <a:cxn ang="0">
                  <a:pos x="2163" y="1185"/>
                </a:cxn>
                <a:cxn ang="0">
                  <a:pos x="2124" y="1188"/>
                </a:cxn>
                <a:cxn ang="0">
                  <a:pos x="255" y="1188"/>
                </a:cxn>
                <a:cxn ang="0">
                  <a:pos x="216" y="1185"/>
                </a:cxn>
                <a:cxn ang="0">
                  <a:pos x="177" y="1176"/>
                </a:cxn>
                <a:cxn ang="0">
                  <a:pos x="140" y="1161"/>
                </a:cxn>
                <a:cxn ang="0">
                  <a:pos x="106" y="1139"/>
                </a:cxn>
                <a:cxn ang="0">
                  <a:pos x="75" y="1113"/>
                </a:cxn>
                <a:cxn ang="0">
                  <a:pos x="49" y="1083"/>
                </a:cxn>
                <a:cxn ang="0">
                  <a:pos x="29" y="1049"/>
                </a:cxn>
                <a:cxn ang="0">
                  <a:pos x="14" y="1011"/>
                </a:cxn>
                <a:cxn ang="0">
                  <a:pos x="4" y="972"/>
                </a:cxn>
                <a:cxn ang="0">
                  <a:pos x="0" y="933"/>
                </a:cxn>
                <a:cxn ang="0">
                  <a:pos x="0" y="255"/>
                </a:cxn>
              </a:cxnLst>
              <a:rect l="0" t="0" r="r" b="b"/>
              <a:pathLst>
                <a:path w="2379" h="1188">
                  <a:moveTo>
                    <a:pt x="0" y="255"/>
                  </a:moveTo>
                  <a:lnTo>
                    <a:pt x="4" y="214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49" y="105"/>
                  </a:lnTo>
                  <a:lnTo>
                    <a:pt x="75" y="75"/>
                  </a:lnTo>
                  <a:lnTo>
                    <a:pt x="106" y="48"/>
                  </a:lnTo>
                  <a:lnTo>
                    <a:pt x="140" y="27"/>
                  </a:lnTo>
                  <a:lnTo>
                    <a:pt x="177" y="12"/>
                  </a:lnTo>
                  <a:lnTo>
                    <a:pt x="216" y="3"/>
                  </a:lnTo>
                  <a:lnTo>
                    <a:pt x="255" y="0"/>
                  </a:lnTo>
                  <a:lnTo>
                    <a:pt x="2124" y="0"/>
                  </a:lnTo>
                  <a:lnTo>
                    <a:pt x="2163" y="3"/>
                  </a:lnTo>
                  <a:lnTo>
                    <a:pt x="2203" y="12"/>
                  </a:lnTo>
                  <a:lnTo>
                    <a:pt x="2240" y="27"/>
                  </a:lnTo>
                  <a:lnTo>
                    <a:pt x="2274" y="48"/>
                  </a:lnTo>
                  <a:lnTo>
                    <a:pt x="2305" y="75"/>
                  </a:lnTo>
                  <a:lnTo>
                    <a:pt x="2330" y="105"/>
                  </a:lnTo>
                  <a:lnTo>
                    <a:pt x="2351" y="139"/>
                  </a:lnTo>
                  <a:lnTo>
                    <a:pt x="2366" y="175"/>
                  </a:lnTo>
                  <a:lnTo>
                    <a:pt x="2376" y="214"/>
                  </a:lnTo>
                  <a:lnTo>
                    <a:pt x="2379" y="255"/>
                  </a:lnTo>
                  <a:lnTo>
                    <a:pt x="2379" y="933"/>
                  </a:lnTo>
                  <a:lnTo>
                    <a:pt x="2376" y="972"/>
                  </a:lnTo>
                  <a:lnTo>
                    <a:pt x="2366" y="1011"/>
                  </a:lnTo>
                  <a:lnTo>
                    <a:pt x="2351" y="1049"/>
                  </a:lnTo>
                  <a:lnTo>
                    <a:pt x="2330" y="1083"/>
                  </a:lnTo>
                  <a:lnTo>
                    <a:pt x="2305" y="1113"/>
                  </a:lnTo>
                  <a:lnTo>
                    <a:pt x="2274" y="1139"/>
                  </a:lnTo>
                  <a:lnTo>
                    <a:pt x="2240" y="1161"/>
                  </a:lnTo>
                  <a:lnTo>
                    <a:pt x="2203" y="1176"/>
                  </a:lnTo>
                  <a:lnTo>
                    <a:pt x="2163" y="1185"/>
                  </a:lnTo>
                  <a:lnTo>
                    <a:pt x="2124" y="1188"/>
                  </a:lnTo>
                  <a:lnTo>
                    <a:pt x="255" y="1188"/>
                  </a:lnTo>
                  <a:lnTo>
                    <a:pt x="216" y="1185"/>
                  </a:lnTo>
                  <a:lnTo>
                    <a:pt x="177" y="1176"/>
                  </a:lnTo>
                  <a:lnTo>
                    <a:pt x="140" y="1161"/>
                  </a:lnTo>
                  <a:lnTo>
                    <a:pt x="106" y="1139"/>
                  </a:lnTo>
                  <a:lnTo>
                    <a:pt x="75" y="1113"/>
                  </a:lnTo>
                  <a:lnTo>
                    <a:pt x="49" y="1083"/>
                  </a:lnTo>
                  <a:lnTo>
                    <a:pt x="29" y="1049"/>
                  </a:lnTo>
                  <a:lnTo>
                    <a:pt x="14" y="1011"/>
                  </a:lnTo>
                  <a:lnTo>
                    <a:pt x="4" y="972"/>
                  </a:lnTo>
                  <a:lnTo>
                    <a:pt x="0" y="933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599" y="1876"/>
              <a:ext cx="454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609" y="1884"/>
              <a:ext cx="39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Tracking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810" y="2092"/>
              <a:ext cx="180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      entry / setMode( onTrack 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2810" y="2262"/>
              <a:ext cx="179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        exit / setMode( offTrack 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810" y="2431"/>
              <a:ext cx="171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newTarget / tracker.Acquire()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810" y="2601"/>
              <a:ext cx="138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          do / followTarget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810" y="2771"/>
              <a:ext cx="98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  selfTest / defer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1276" y="2092"/>
              <a:ext cx="58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entry action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369" y="2262"/>
              <a:ext cx="50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exit action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929" y="2431"/>
              <a:ext cx="86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internal transition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1571" y="2601"/>
              <a:ext cx="35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activity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1097" y="2771"/>
              <a:ext cx="70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deferred event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063" y="2165"/>
              <a:ext cx="964" cy="1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993" y="2131"/>
              <a:ext cx="68" cy="7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47"/>
                </a:cxn>
                <a:cxn ang="0">
                  <a:pos x="10" y="59"/>
                </a:cxn>
                <a:cxn ang="0">
                  <a:pos x="21" y="66"/>
                </a:cxn>
                <a:cxn ang="0">
                  <a:pos x="34" y="70"/>
                </a:cxn>
                <a:cxn ang="0">
                  <a:pos x="48" y="66"/>
                </a:cxn>
                <a:cxn ang="0">
                  <a:pos x="58" y="59"/>
                </a:cxn>
                <a:cxn ang="0">
                  <a:pos x="67" y="47"/>
                </a:cxn>
                <a:cxn ang="0">
                  <a:pos x="68" y="34"/>
                </a:cxn>
                <a:cxn ang="0">
                  <a:pos x="67" y="22"/>
                </a:cxn>
                <a:cxn ang="0">
                  <a:pos x="58" y="10"/>
                </a:cxn>
                <a:cxn ang="0">
                  <a:pos x="48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0" y="10"/>
                </a:cxn>
                <a:cxn ang="0">
                  <a:pos x="2" y="22"/>
                </a:cxn>
                <a:cxn ang="0">
                  <a:pos x="0" y="34"/>
                </a:cxn>
              </a:cxnLst>
              <a:rect l="0" t="0" r="r" b="b"/>
              <a:pathLst>
                <a:path w="68" h="70">
                  <a:moveTo>
                    <a:pt x="0" y="34"/>
                  </a:moveTo>
                  <a:lnTo>
                    <a:pt x="2" y="47"/>
                  </a:lnTo>
                  <a:lnTo>
                    <a:pt x="10" y="59"/>
                  </a:lnTo>
                  <a:lnTo>
                    <a:pt x="21" y="66"/>
                  </a:lnTo>
                  <a:lnTo>
                    <a:pt x="34" y="70"/>
                  </a:lnTo>
                  <a:lnTo>
                    <a:pt x="48" y="66"/>
                  </a:lnTo>
                  <a:lnTo>
                    <a:pt x="58" y="59"/>
                  </a:lnTo>
                  <a:lnTo>
                    <a:pt x="67" y="47"/>
                  </a:lnTo>
                  <a:lnTo>
                    <a:pt x="68" y="34"/>
                  </a:lnTo>
                  <a:lnTo>
                    <a:pt x="67" y="22"/>
                  </a:lnTo>
                  <a:lnTo>
                    <a:pt x="58" y="10"/>
                  </a:lnTo>
                  <a:lnTo>
                    <a:pt x="48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0" y="10"/>
                  </a:lnTo>
                  <a:lnTo>
                    <a:pt x="2" y="22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063" y="2348"/>
              <a:ext cx="988" cy="1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17" y="2314"/>
              <a:ext cx="68" cy="6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48"/>
                </a:cxn>
                <a:cxn ang="0">
                  <a:pos x="10" y="58"/>
                </a:cxn>
                <a:cxn ang="0">
                  <a:pos x="21" y="67"/>
                </a:cxn>
                <a:cxn ang="0">
                  <a:pos x="34" y="68"/>
                </a:cxn>
                <a:cxn ang="0">
                  <a:pos x="48" y="67"/>
                </a:cxn>
                <a:cxn ang="0">
                  <a:pos x="58" y="58"/>
                </a:cxn>
                <a:cxn ang="0">
                  <a:pos x="66" y="48"/>
                </a:cxn>
                <a:cxn ang="0">
                  <a:pos x="68" y="34"/>
                </a:cxn>
                <a:cxn ang="0">
                  <a:pos x="66" y="21"/>
                </a:cxn>
                <a:cxn ang="0">
                  <a:pos x="58" y="11"/>
                </a:cxn>
                <a:cxn ang="0">
                  <a:pos x="48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0" y="11"/>
                </a:cxn>
                <a:cxn ang="0">
                  <a:pos x="2" y="21"/>
                </a:cxn>
                <a:cxn ang="0">
                  <a:pos x="0" y="34"/>
                </a:cxn>
              </a:cxnLst>
              <a:rect l="0" t="0" r="r" b="b"/>
              <a:pathLst>
                <a:path w="68" h="68">
                  <a:moveTo>
                    <a:pt x="0" y="34"/>
                  </a:moveTo>
                  <a:lnTo>
                    <a:pt x="2" y="48"/>
                  </a:lnTo>
                  <a:lnTo>
                    <a:pt x="10" y="58"/>
                  </a:lnTo>
                  <a:lnTo>
                    <a:pt x="21" y="67"/>
                  </a:lnTo>
                  <a:lnTo>
                    <a:pt x="34" y="68"/>
                  </a:lnTo>
                  <a:lnTo>
                    <a:pt x="48" y="67"/>
                  </a:lnTo>
                  <a:lnTo>
                    <a:pt x="58" y="58"/>
                  </a:lnTo>
                  <a:lnTo>
                    <a:pt x="66" y="48"/>
                  </a:lnTo>
                  <a:lnTo>
                    <a:pt x="68" y="34"/>
                  </a:lnTo>
                  <a:lnTo>
                    <a:pt x="66" y="21"/>
                  </a:lnTo>
                  <a:lnTo>
                    <a:pt x="58" y="11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0" y="11"/>
                  </a:lnTo>
                  <a:lnTo>
                    <a:pt x="2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063" y="2517"/>
              <a:ext cx="670" cy="1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2697" y="2481"/>
              <a:ext cx="70" cy="7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" y="48"/>
                </a:cxn>
                <a:cxn ang="0">
                  <a:pos x="11" y="59"/>
                </a:cxn>
                <a:cxn ang="0">
                  <a:pos x="22" y="66"/>
                </a:cxn>
                <a:cxn ang="0">
                  <a:pos x="36" y="70"/>
                </a:cxn>
                <a:cxn ang="0">
                  <a:pos x="48" y="66"/>
                </a:cxn>
                <a:cxn ang="0">
                  <a:pos x="60" y="59"/>
                </a:cxn>
                <a:cxn ang="0">
                  <a:pos x="67" y="48"/>
                </a:cxn>
                <a:cxn ang="0">
                  <a:pos x="70" y="36"/>
                </a:cxn>
                <a:cxn ang="0">
                  <a:pos x="67" y="22"/>
                </a:cxn>
                <a:cxn ang="0">
                  <a:pos x="60" y="10"/>
                </a:cxn>
                <a:cxn ang="0">
                  <a:pos x="48" y="3"/>
                </a:cxn>
                <a:cxn ang="0">
                  <a:pos x="36" y="0"/>
                </a:cxn>
                <a:cxn ang="0">
                  <a:pos x="22" y="3"/>
                </a:cxn>
                <a:cxn ang="0">
                  <a:pos x="11" y="10"/>
                </a:cxn>
                <a:cxn ang="0">
                  <a:pos x="4" y="22"/>
                </a:cxn>
                <a:cxn ang="0">
                  <a:pos x="0" y="36"/>
                </a:cxn>
              </a:cxnLst>
              <a:rect l="0" t="0" r="r" b="b"/>
              <a:pathLst>
                <a:path w="70" h="70">
                  <a:moveTo>
                    <a:pt x="0" y="36"/>
                  </a:moveTo>
                  <a:lnTo>
                    <a:pt x="4" y="48"/>
                  </a:lnTo>
                  <a:lnTo>
                    <a:pt x="11" y="59"/>
                  </a:lnTo>
                  <a:lnTo>
                    <a:pt x="22" y="66"/>
                  </a:lnTo>
                  <a:lnTo>
                    <a:pt x="36" y="70"/>
                  </a:lnTo>
                  <a:lnTo>
                    <a:pt x="48" y="66"/>
                  </a:lnTo>
                  <a:lnTo>
                    <a:pt x="60" y="59"/>
                  </a:lnTo>
                  <a:lnTo>
                    <a:pt x="67" y="48"/>
                  </a:lnTo>
                  <a:lnTo>
                    <a:pt x="70" y="36"/>
                  </a:lnTo>
                  <a:lnTo>
                    <a:pt x="67" y="22"/>
                  </a:lnTo>
                  <a:lnTo>
                    <a:pt x="60" y="10"/>
                  </a:lnTo>
                  <a:lnTo>
                    <a:pt x="48" y="3"/>
                  </a:lnTo>
                  <a:lnTo>
                    <a:pt x="36" y="0"/>
                  </a:lnTo>
                  <a:lnTo>
                    <a:pt x="22" y="3"/>
                  </a:lnTo>
                  <a:lnTo>
                    <a:pt x="11" y="10"/>
                  </a:lnTo>
                  <a:lnTo>
                    <a:pt x="4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063" y="2683"/>
              <a:ext cx="1133" cy="1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3160" y="2649"/>
              <a:ext cx="70" cy="6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48"/>
                </a:cxn>
                <a:cxn ang="0">
                  <a:pos x="10" y="58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8" y="67"/>
                </a:cxn>
                <a:cxn ang="0">
                  <a:pos x="59" y="58"/>
                </a:cxn>
                <a:cxn ang="0">
                  <a:pos x="66" y="48"/>
                </a:cxn>
                <a:cxn ang="0">
                  <a:pos x="70" y="34"/>
                </a:cxn>
                <a:cxn ang="0">
                  <a:pos x="66" y="21"/>
                </a:cxn>
                <a:cxn ang="0">
                  <a:pos x="59" y="10"/>
                </a:cxn>
                <a:cxn ang="0">
                  <a:pos x="48" y="2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3" y="21"/>
                </a:cxn>
                <a:cxn ang="0">
                  <a:pos x="0" y="34"/>
                </a:cxn>
              </a:cxnLst>
              <a:rect l="0" t="0" r="r" b="b"/>
              <a:pathLst>
                <a:path w="70" h="68">
                  <a:moveTo>
                    <a:pt x="0" y="34"/>
                  </a:moveTo>
                  <a:lnTo>
                    <a:pt x="3" y="48"/>
                  </a:lnTo>
                  <a:lnTo>
                    <a:pt x="10" y="58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66" y="48"/>
                  </a:lnTo>
                  <a:lnTo>
                    <a:pt x="70" y="34"/>
                  </a:lnTo>
                  <a:lnTo>
                    <a:pt x="66" y="21"/>
                  </a:lnTo>
                  <a:lnTo>
                    <a:pt x="59" y="10"/>
                  </a:lnTo>
                  <a:lnTo>
                    <a:pt x="48" y="2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3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2063" y="2858"/>
              <a:ext cx="804" cy="1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2833" y="2824"/>
              <a:ext cx="70" cy="6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" y="48"/>
                </a:cxn>
                <a:cxn ang="0">
                  <a:pos x="11" y="58"/>
                </a:cxn>
                <a:cxn ang="0">
                  <a:pos x="23" y="67"/>
                </a:cxn>
                <a:cxn ang="0">
                  <a:pos x="34" y="68"/>
                </a:cxn>
                <a:cxn ang="0">
                  <a:pos x="48" y="67"/>
                </a:cxn>
                <a:cxn ang="0">
                  <a:pos x="60" y="58"/>
                </a:cxn>
                <a:cxn ang="0">
                  <a:pos x="67" y="48"/>
                </a:cxn>
                <a:cxn ang="0">
                  <a:pos x="70" y="34"/>
                </a:cxn>
                <a:cxn ang="0">
                  <a:pos x="67" y="21"/>
                </a:cxn>
                <a:cxn ang="0">
                  <a:pos x="60" y="10"/>
                </a:cxn>
                <a:cxn ang="0">
                  <a:pos x="48" y="2"/>
                </a:cxn>
                <a:cxn ang="0">
                  <a:pos x="34" y="0"/>
                </a:cxn>
                <a:cxn ang="0">
                  <a:pos x="23" y="2"/>
                </a:cxn>
                <a:cxn ang="0">
                  <a:pos x="11" y="10"/>
                </a:cxn>
                <a:cxn ang="0">
                  <a:pos x="4" y="21"/>
                </a:cxn>
                <a:cxn ang="0">
                  <a:pos x="0" y="34"/>
                </a:cxn>
              </a:cxnLst>
              <a:rect l="0" t="0" r="r" b="b"/>
              <a:pathLst>
                <a:path w="70" h="68">
                  <a:moveTo>
                    <a:pt x="0" y="34"/>
                  </a:moveTo>
                  <a:lnTo>
                    <a:pt x="4" y="48"/>
                  </a:lnTo>
                  <a:lnTo>
                    <a:pt x="11" y="58"/>
                  </a:lnTo>
                  <a:lnTo>
                    <a:pt x="23" y="67"/>
                  </a:lnTo>
                  <a:lnTo>
                    <a:pt x="34" y="68"/>
                  </a:lnTo>
                  <a:lnTo>
                    <a:pt x="48" y="67"/>
                  </a:lnTo>
                  <a:lnTo>
                    <a:pt x="60" y="58"/>
                  </a:lnTo>
                  <a:lnTo>
                    <a:pt x="67" y="48"/>
                  </a:lnTo>
                  <a:lnTo>
                    <a:pt x="70" y="34"/>
                  </a:lnTo>
                  <a:lnTo>
                    <a:pt x="67" y="21"/>
                  </a:lnTo>
                  <a:lnTo>
                    <a:pt x="60" y="10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23" y="2"/>
                  </a:lnTo>
                  <a:lnTo>
                    <a:pt x="11" y="10"/>
                  </a:lnTo>
                  <a:lnTo>
                    <a:pt x="4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4735" y="1422"/>
              <a:ext cx="26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FF00FF"/>
                  </a:solidFill>
                </a:rPr>
                <a:t>name</a:t>
              </a:r>
              <a:endParaRPr lang="en-US" sz="1400" b="1" i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0511" name="Freeform 31"/>
            <p:cNvSpPr>
              <a:spLocks/>
            </p:cNvSpPr>
            <p:nvPr/>
          </p:nvSpPr>
          <p:spPr bwMode="auto">
            <a:xfrm>
              <a:off x="4104" y="1601"/>
              <a:ext cx="741" cy="341"/>
            </a:xfrm>
            <a:custGeom>
              <a:avLst/>
              <a:gdLst/>
              <a:ahLst/>
              <a:cxnLst>
                <a:cxn ang="0">
                  <a:pos x="741" y="0"/>
                </a:cxn>
                <a:cxn ang="0">
                  <a:pos x="740" y="49"/>
                </a:cxn>
                <a:cxn ang="0">
                  <a:pos x="735" y="95"/>
                </a:cxn>
                <a:cxn ang="0">
                  <a:pos x="723" y="136"/>
                </a:cxn>
                <a:cxn ang="0">
                  <a:pos x="706" y="171"/>
                </a:cxn>
                <a:cxn ang="0">
                  <a:pos x="685" y="204"/>
                </a:cxn>
                <a:cxn ang="0">
                  <a:pos x="661" y="231"/>
                </a:cxn>
                <a:cxn ang="0">
                  <a:pos x="634" y="255"/>
                </a:cxn>
                <a:cxn ang="0">
                  <a:pos x="604" y="273"/>
                </a:cxn>
                <a:cxn ang="0">
                  <a:pos x="570" y="290"/>
                </a:cxn>
                <a:cxn ang="0">
                  <a:pos x="532" y="304"/>
                </a:cxn>
                <a:cxn ang="0">
                  <a:pos x="495" y="316"/>
                </a:cxn>
                <a:cxn ang="0">
                  <a:pos x="454" y="324"/>
                </a:cxn>
                <a:cxn ang="0">
                  <a:pos x="413" y="331"/>
                </a:cxn>
                <a:cxn ang="0">
                  <a:pos x="371" y="336"/>
                </a:cxn>
                <a:cxn ang="0">
                  <a:pos x="326" y="340"/>
                </a:cxn>
                <a:cxn ang="0">
                  <a:pos x="282" y="341"/>
                </a:cxn>
                <a:cxn ang="0">
                  <a:pos x="240" y="341"/>
                </a:cxn>
                <a:cxn ang="0">
                  <a:pos x="195" y="341"/>
                </a:cxn>
                <a:cxn ang="0">
                  <a:pos x="155" y="341"/>
                </a:cxn>
                <a:cxn ang="0">
                  <a:pos x="112" y="341"/>
                </a:cxn>
                <a:cxn ang="0">
                  <a:pos x="73" y="341"/>
                </a:cxn>
                <a:cxn ang="0">
                  <a:pos x="36" y="341"/>
                </a:cxn>
                <a:cxn ang="0">
                  <a:pos x="0" y="341"/>
                </a:cxn>
              </a:cxnLst>
              <a:rect l="0" t="0" r="r" b="b"/>
              <a:pathLst>
                <a:path w="741" h="341">
                  <a:moveTo>
                    <a:pt x="741" y="0"/>
                  </a:moveTo>
                  <a:lnTo>
                    <a:pt x="740" y="49"/>
                  </a:lnTo>
                  <a:lnTo>
                    <a:pt x="735" y="95"/>
                  </a:lnTo>
                  <a:lnTo>
                    <a:pt x="723" y="136"/>
                  </a:lnTo>
                  <a:lnTo>
                    <a:pt x="706" y="171"/>
                  </a:lnTo>
                  <a:lnTo>
                    <a:pt x="685" y="204"/>
                  </a:lnTo>
                  <a:lnTo>
                    <a:pt x="661" y="231"/>
                  </a:lnTo>
                  <a:lnTo>
                    <a:pt x="634" y="255"/>
                  </a:lnTo>
                  <a:lnTo>
                    <a:pt x="604" y="273"/>
                  </a:lnTo>
                  <a:lnTo>
                    <a:pt x="570" y="290"/>
                  </a:lnTo>
                  <a:lnTo>
                    <a:pt x="532" y="304"/>
                  </a:lnTo>
                  <a:lnTo>
                    <a:pt x="495" y="316"/>
                  </a:lnTo>
                  <a:lnTo>
                    <a:pt x="454" y="324"/>
                  </a:lnTo>
                  <a:lnTo>
                    <a:pt x="413" y="331"/>
                  </a:lnTo>
                  <a:lnTo>
                    <a:pt x="371" y="336"/>
                  </a:lnTo>
                  <a:lnTo>
                    <a:pt x="326" y="340"/>
                  </a:lnTo>
                  <a:lnTo>
                    <a:pt x="282" y="341"/>
                  </a:lnTo>
                  <a:lnTo>
                    <a:pt x="240" y="341"/>
                  </a:lnTo>
                  <a:lnTo>
                    <a:pt x="195" y="341"/>
                  </a:lnTo>
                  <a:lnTo>
                    <a:pt x="155" y="341"/>
                  </a:lnTo>
                  <a:lnTo>
                    <a:pt x="112" y="341"/>
                  </a:lnTo>
                  <a:lnTo>
                    <a:pt x="73" y="341"/>
                  </a:lnTo>
                  <a:lnTo>
                    <a:pt x="36" y="341"/>
                  </a:lnTo>
                  <a:lnTo>
                    <a:pt x="0" y="341"/>
                  </a:lnTo>
                </a:path>
              </a:pathLst>
            </a:custGeom>
            <a:noFill/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32"/>
            <p:cNvSpPr>
              <a:spLocks/>
            </p:cNvSpPr>
            <p:nvPr/>
          </p:nvSpPr>
          <p:spPr bwMode="auto">
            <a:xfrm>
              <a:off x="4070" y="1908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7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Substates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sz="2000">
              <a:latin typeface="Arial Narrow" pitchFamily="34" charset="0"/>
            </a:endParaRPr>
          </a:p>
          <a:p>
            <a:pPr>
              <a:buFontTx/>
              <a:buNone/>
            </a:pPr>
            <a:endParaRPr lang="en-US" sz="1500">
              <a:latin typeface="Arial Narrow" pitchFamily="34" charset="0"/>
            </a:endParaRPr>
          </a:p>
          <a:p>
            <a:pPr>
              <a:buFontTx/>
              <a:buNone/>
            </a:pPr>
            <a:r>
              <a:rPr lang="en-US" sz="1500"/>
              <a:t>ATM Sequential Substate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28600" y="2597150"/>
            <a:ext cx="8610600" cy="3041650"/>
            <a:chOff x="144" y="2308"/>
            <a:chExt cx="5424" cy="1868"/>
          </a:xfrm>
        </p:grpSpPr>
        <p:sp>
          <p:nvSpPr>
            <p:cNvPr id="21508" name="AutoShape 4"/>
            <p:cNvSpPr>
              <a:spLocks noChangeArrowheads="1"/>
            </p:cNvSpPr>
            <p:nvPr/>
          </p:nvSpPr>
          <p:spPr bwMode="auto">
            <a:xfrm>
              <a:off x="480" y="3566"/>
              <a:ext cx="1536" cy="428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AutoShape 5"/>
            <p:cNvSpPr>
              <a:spLocks noChangeArrowheads="1"/>
            </p:cNvSpPr>
            <p:nvPr/>
          </p:nvSpPr>
          <p:spPr bwMode="auto">
            <a:xfrm>
              <a:off x="2640" y="2665"/>
              <a:ext cx="2640" cy="1329"/>
            </a:xfrm>
            <a:prstGeom prst="roundRect">
              <a:avLst>
                <a:gd name="adj" fmla="val 1685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288" y="2355"/>
              <a:ext cx="19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704" y="2709"/>
              <a:ext cx="19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80" y="2665"/>
              <a:ext cx="1536" cy="428"/>
              <a:chOff x="528" y="1416"/>
              <a:chExt cx="1536" cy="696"/>
            </a:xfrm>
          </p:grpSpPr>
          <p:sp>
            <p:nvSpPr>
              <p:cNvPr id="21513" name="AutoShape 9"/>
              <p:cNvSpPr>
                <a:spLocks noChangeArrowheads="1"/>
              </p:cNvSpPr>
              <p:nvPr/>
            </p:nvSpPr>
            <p:spPr bwMode="auto">
              <a:xfrm>
                <a:off x="528" y="1416"/>
                <a:ext cx="1536" cy="696"/>
              </a:xfrm>
              <a:prstGeom prst="roundRect">
                <a:avLst>
                  <a:gd name="adj" fmla="val 3078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670"/>
                <a:ext cx="32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FF"/>
                    </a:solidFill>
                  </a:rPr>
                  <a:t>Idle</a:t>
                </a:r>
              </a:p>
            </p:txBody>
          </p:sp>
        </p:grp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816" y="3713"/>
              <a:ext cx="848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Maintenance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2832" y="2709"/>
              <a:ext cx="46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Active</a:t>
              </a:r>
            </a:p>
          </p:txBody>
        </p:sp>
        <p:cxnSp>
          <p:nvCxnSpPr>
            <p:cNvPr id="21517" name="AutoShape 13"/>
            <p:cNvCxnSpPr>
              <a:cxnSpLocks noChangeShapeType="1"/>
              <a:stCxn id="21510" idx="6"/>
            </p:cNvCxnSpPr>
            <p:nvPr/>
          </p:nvCxnSpPr>
          <p:spPr bwMode="auto">
            <a:xfrm>
              <a:off x="480" y="2414"/>
              <a:ext cx="336" cy="2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720" y="3093"/>
              <a:ext cx="240" cy="473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384"/>
                </a:cxn>
                <a:cxn ang="0">
                  <a:pos x="240" y="768"/>
                </a:cxn>
              </a:cxnLst>
              <a:rect l="0" t="0" r="r" b="b"/>
              <a:pathLst>
                <a:path w="240" h="768">
                  <a:moveTo>
                    <a:pt x="240" y="0"/>
                  </a:moveTo>
                  <a:cubicBezTo>
                    <a:pt x="120" y="128"/>
                    <a:pt x="0" y="256"/>
                    <a:pt x="0" y="384"/>
                  </a:cubicBezTo>
                  <a:cubicBezTo>
                    <a:pt x="0" y="512"/>
                    <a:pt x="120" y="640"/>
                    <a:pt x="240" y="7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1584" y="3093"/>
              <a:ext cx="192" cy="473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192" y="432"/>
                </a:cxn>
                <a:cxn ang="0">
                  <a:pos x="0" y="0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96" y="664"/>
                    <a:pt x="192" y="560"/>
                    <a:pt x="192" y="432"/>
                  </a:cubicBezTo>
                  <a:cubicBezTo>
                    <a:pt x="192" y="304"/>
                    <a:pt x="96" y="15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AutoShape 16"/>
            <p:cNvSpPr>
              <a:spLocks noChangeArrowheads="1"/>
            </p:cNvSpPr>
            <p:nvPr/>
          </p:nvSpPr>
          <p:spPr bwMode="auto">
            <a:xfrm>
              <a:off x="2832" y="2946"/>
              <a:ext cx="960" cy="206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2832" y="3270"/>
              <a:ext cx="960" cy="207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>
              <a:off x="4128" y="3270"/>
              <a:ext cx="960" cy="207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4128" y="3654"/>
              <a:ext cx="960" cy="207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976" y="2975"/>
              <a:ext cx="67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Validating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976" y="3300"/>
              <a:ext cx="6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Selecting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4224" y="3300"/>
              <a:ext cx="748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Processing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4320" y="3684"/>
              <a:ext cx="54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Printing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3216" y="3537"/>
              <a:ext cx="78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[not continue]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2869" y="3822"/>
              <a:ext cx="92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entry / readCard</a:t>
              </a:r>
            </a:p>
            <a:p>
              <a:r>
                <a:rPr lang="en-US" sz="1400"/>
                <a:t>  exit / ejectCard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128" y="3064"/>
              <a:ext cx="60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[continue]</a:t>
              </a:r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2016" y="2680"/>
              <a:ext cx="672" cy="11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36" y="0"/>
                </a:cxn>
                <a:cxn ang="0">
                  <a:pos x="672" y="192"/>
                </a:cxn>
              </a:cxnLst>
              <a:rect l="0" t="0" r="r" b="b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560" y="96"/>
                    <a:pt x="672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2016" y="2975"/>
              <a:ext cx="624" cy="59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336" y="96"/>
                </a:cxn>
                <a:cxn ang="0">
                  <a:pos x="0" y="0"/>
                </a:cxn>
              </a:cxnLst>
              <a:rect l="0" t="0" r="r" b="b"/>
              <a:pathLst>
                <a:path w="624" h="96">
                  <a:moveTo>
                    <a:pt x="624" y="0"/>
                  </a:moveTo>
                  <a:cubicBezTo>
                    <a:pt x="532" y="48"/>
                    <a:pt x="440" y="96"/>
                    <a:pt x="336" y="96"/>
                  </a:cubicBezTo>
                  <a:cubicBezTo>
                    <a:pt x="232" y="96"/>
                    <a:pt x="116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872" y="3093"/>
              <a:ext cx="2784" cy="1083"/>
            </a:xfrm>
            <a:custGeom>
              <a:avLst/>
              <a:gdLst/>
              <a:ahLst/>
              <a:cxnLst>
                <a:cxn ang="0">
                  <a:pos x="2784" y="1248"/>
                </a:cxn>
                <a:cxn ang="0">
                  <a:pos x="1968" y="1728"/>
                </a:cxn>
                <a:cxn ang="0">
                  <a:pos x="672" y="1440"/>
                </a:cxn>
                <a:cxn ang="0">
                  <a:pos x="0" y="0"/>
                </a:cxn>
              </a:cxnLst>
              <a:rect l="0" t="0" r="r" b="b"/>
              <a:pathLst>
                <a:path w="2784" h="1760">
                  <a:moveTo>
                    <a:pt x="2784" y="1248"/>
                  </a:moveTo>
                  <a:cubicBezTo>
                    <a:pt x="2552" y="1472"/>
                    <a:pt x="2320" y="1696"/>
                    <a:pt x="1968" y="1728"/>
                  </a:cubicBezTo>
                  <a:cubicBezTo>
                    <a:pt x="1616" y="1760"/>
                    <a:pt x="1000" y="1728"/>
                    <a:pt x="672" y="1440"/>
                  </a:cubicBezTo>
                  <a:cubicBezTo>
                    <a:pt x="344" y="1152"/>
                    <a:pt x="172" y="57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2736" y="3064"/>
              <a:ext cx="96" cy="29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92"/>
                </a:cxn>
                <a:cxn ang="0">
                  <a:pos x="96" y="480"/>
                </a:cxn>
              </a:cxnLst>
              <a:rect l="0" t="0" r="r" b="b"/>
              <a:pathLst>
                <a:path w="96" h="480">
                  <a:moveTo>
                    <a:pt x="96" y="0"/>
                  </a:moveTo>
                  <a:cubicBezTo>
                    <a:pt x="48" y="56"/>
                    <a:pt x="0" y="112"/>
                    <a:pt x="0" y="192"/>
                  </a:cubicBezTo>
                  <a:cubicBezTo>
                    <a:pt x="0" y="272"/>
                    <a:pt x="48" y="376"/>
                    <a:pt x="96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3792" y="3300"/>
              <a:ext cx="336" cy="59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36" y="96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cubicBezTo>
                    <a:pt x="68" y="48"/>
                    <a:pt x="136" y="0"/>
                    <a:pt x="192" y="0"/>
                  </a:cubicBezTo>
                  <a:cubicBezTo>
                    <a:pt x="248" y="0"/>
                    <a:pt x="292" y="48"/>
                    <a:pt x="336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32"/>
            <p:cNvSpPr>
              <a:spLocks/>
            </p:cNvSpPr>
            <p:nvPr/>
          </p:nvSpPr>
          <p:spPr bwMode="auto">
            <a:xfrm>
              <a:off x="3984" y="3418"/>
              <a:ext cx="144" cy="325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88"/>
                </a:cxn>
                <a:cxn ang="0">
                  <a:pos x="144" y="528"/>
                </a:cxn>
              </a:cxnLst>
              <a:rect l="0" t="0" r="r" b="b"/>
              <a:pathLst>
                <a:path w="144" h="528">
                  <a:moveTo>
                    <a:pt x="144" y="0"/>
                  </a:moveTo>
                  <a:cubicBezTo>
                    <a:pt x="72" y="100"/>
                    <a:pt x="0" y="200"/>
                    <a:pt x="0" y="288"/>
                  </a:cubicBezTo>
                  <a:cubicBezTo>
                    <a:pt x="0" y="376"/>
                    <a:pt x="72" y="452"/>
                    <a:pt x="144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3"/>
            <p:cNvSpPr>
              <a:spLocks/>
            </p:cNvSpPr>
            <p:nvPr/>
          </p:nvSpPr>
          <p:spPr bwMode="auto">
            <a:xfrm>
              <a:off x="3456" y="3152"/>
              <a:ext cx="1056" cy="118"/>
            </a:xfrm>
            <a:custGeom>
              <a:avLst/>
              <a:gdLst/>
              <a:ahLst/>
              <a:cxnLst>
                <a:cxn ang="0">
                  <a:pos x="1056" y="192"/>
                </a:cxn>
                <a:cxn ang="0">
                  <a:pos x="576" y="0"/>
                </a:cxn>
                <a:cxn ang="0">
                  <a:pos x="0" y="192"/>
                </a:cxn>
              </a:cxnLst>
              <a:rect l="0" t="0" r="r" b="b"/>
              <a:pathLst>
                <a:path w="1056" h="192">
                  <a:moveTo>
                    <a:pt x="1056" y="192"/>
                  </a:moveTo>
                  <a:cubicBezTo>
                    <a:pt x="904" y="96"/>
                    <a:pt x="752" y="0"/>
                    <a:pt x="576" y="0"/>
                  </a:cubicBezTo>
                  <a:cubicBezTo>
                    <a:pt x="400" y="0"/>
                    <a:pt x="200" y="9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4"/>
            <p:cNvSpPr>
              <a:spLocks/>
            </p:cNvSpPr>
            <p:nvPr/>
          </p:nvSpPr>
          <p:spPr bwMode="auto">
            <a:xfrm>
              <a:off x="3648" y="3005"/>
              <a:ext cx="68" cy="41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5"/>
            <p:cNvSpPr>
              <a:spLocks/>
            </p:cNvSpPr>
            <p:nvPr/>
          </p:nvSpPr>
          <p:spPr bwMode="auto">
            <a:xfrm>
              <a:off x="3792" y="2798"/>
              <a:ext cx="960" cy="207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384" y="96"/>
                </a:cxn>
                <a:cxn ang="0">
                  <a:pos x="0" y="336"/>
                </a:cxn>
              </a:cxnLst>
              <a:rect l="0" t="0" r="r" b="b"/>
              <a:pathLst>
                <a:path w="960" h="336">
                  <a:moveTo>
                    <a:pt x="960" y="0"/>
                  </a:moveTo>
                  <a:cubicBezTo>
                    <a:pt x="752" y="20"/>
                    <a:pt x="544" y="40"/>
                    <a:pt x="384" y="96"/>
                  </a:cubicBezTo>
                  <a:cubicBezTo>
                    <a:pt x="224" y="152"/>
                    <a:pt x="112" y="244"/>
                    <a:pt x="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36"/>
            <p:cNvSpPr>
              <a:spLocks/>
            </p:cNvSpPr>
            <p:nvPr/>
          </p:nvSpPr>
          <p:spPr bwMode="auto">
            <a:xfrm>
              <a:off x="3696" y="2591"/>
              <a:ext cx="576" cy="443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44" y="192"/>
                </a:cxn>
                <a:cxn ang="0">
                  <a:pos x="576" y="0"/>
                </a:cxn>
              </a:cxnLst>
              <a:rect l="0" t="0" r="r" b="b"/>
              <a:pathLst>
                <a:path w="576" h="720">
                  <a:moveTo>
                    <a:pt x="0" y="720"/>
                  </a:moveTo>
                  <a:cubicBezTo>
                    <a:pt x="24" y="516"/>
                    <a:pt x="48" y="312"/>
                    <a:pt x="144" y="192"/>
                  </a:cubicBezTo>
                  <a:cubicBezTo>
                    <a:pt x="240" y="72"/>
                    <a:pt x="408" y="36"/>
                    <a:pt x="576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4224" y="2444"/>
              <a:ext cx="134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sequential substate</a:t>
              </a: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3716" y="2308"/>
              <a:ext cx="110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composite state</a:t>
              </a:r>
            </a:p>
          </p:txBody>
        </p:sp>
        <p:sp>
          <p:nvSpPr>
            <p:cNvPr id="21543" name="Freeform 39"/>
            <p:cNvSpPr>
              <a:spLocks/>
            </p:cNvSpPr>
            <p:nvPr/>
          </p:nvSpPr>
          <p:spPr bwMode="auto">
            <a:xfrm>
              <a:off x="3360" y="2709"/>
              <a:ext cx="68" cy="42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40"/>
            <p:cNvSpPr>
              <a:spLocks/>
            </p:cNvSpPr>
            <p:nvPr/>
          </p:nvSpPr>
          <p:spPr bwMode="auto">
            <a:xfrm>
              <a:off x="3408" y="2444"/>
              <a:ext cx="384" cy="295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144" y="144"/>
                </a:cxn>
                <a:cxn ang="0">
                  <a:pos x="672" y="0"/>
                </a:cxn>
              </a:cxnLst>
              <a:rect l="0" t="0" r="r" b="b"/>
              <a:pathLst>
                <a:path w="672" h="480">
                  <a:moveTo>
                    <a:pt x="0" y="480"/>
                  </a:moveTo>
                  <a:cubicBezTo>
                    <a:pt x="16" y="352"/>
                    <a:pt x="32" y="224"/>
                    <a:pt x="144" y="144"/>
                  </a:cubicBezTo>
                  <a:cubicBezTo>
                    <a:pt x="256" y="64"/>
                    <a:pt x="464" y="32"/>
                    <a:pt x="672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144" y="3271"/>
              <a:ext cx="53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maintain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016" y="2517"/>
              <a:ext cx="73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cardInserted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2112" y="3005"/>
              <a:ext cx="43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2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Concurrent Substate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641475"/>
            <a:ext cx="7851775" cy="4454525"/>
            <a:chOff x="136" y="960"/>
            <a:chExt cx="5246" cy="2989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1968" y="960"/>
              <a:ext cx="1536" cy="696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592" y="1214"/>
              <a:ext cx="34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Idle</a:t>
              </a:r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384" y="2064"/>
              <a:ext cx="4896" cy="1872"/>
            </a:xfrm>
            <a:prstGeom prst="roundRect">
              <a:avLst>
                <a:gd name="adj" fmla="val 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384" y="235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432" y="2140"/>
              <a:ext cx="89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Maintenance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432" y="2352"/>
              <a:ext cx="56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Testing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432" y="3120"/>
              <a:ext cx="92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Commanding</a:t>
              </a: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384" y="3120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549" y="3504"/>
              <a:ext cx="89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31"/>
                </a:cxn>
                <a:cxn ang="0">
                  <a:pos x="8" y="19"/>
                </a:cxn>
                <a:cxn ang="0">
                  <a:pos x="18" y="10"/>
                </a:cxn>
                <a:cxn ang="0">
                  <a:pos x="31" y="2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1" y="10"/>
                </a:cxn>
                <a:cxn ang="0">
                  <a:pos x="80" y="19"/>
                </a:cxn>
                <a:cxn ang="0">
                  <a:pos x="86" y="31"/>
                </a:cxn>
                <a:cxn ang="0">
                  <a:pos x="89" y="45"/>
                </a:cxn>
                <a:cxn ang="0">
                  <a:pos x="86" y="59"/>
                </a:cxn>
                <a:cxn ang="0">
                  <a:pos x="80" y="71"/>
                </a:cxn>
                <a:cxn ang="0">
                  <a:pos x="71" y="81"/>
                </a:cxn>
                <a:cxn ang="0">
                  <a:pos x="58" y="88"/>
                </a:cxn>
                <a:cxn ang="0">
                  <a:pos x="45" y="89"/>
                </a:cxn>
                <a:cxn ang="0">
                  <a:pos x="31" y="88"/>
                </a:cxn>
                <a:cxn ang="0">
                  <a:pos x="18" y="81"/>
                </a:cxn>
                <a:cxn ang="0">
                  <a:pos x="8" y="71"/>
                </a:cxn>
                <a:cxn ang="0">
                  <a:pos x="2" y="59"/>
                </a:cxn>
                <a:cxn ang="0">
                  <a:pos x="0" y="45"/>
                </a:cxn>
              </a:cxnLst>
              <a:rect l="0" t="0" r="r" b="b"/>
              <a:pathLst>
                <a:path w="89" h="89">
                  <a:moveTo>
                    <a:pt x="0" y="45"/>
                  </a:moveTo>
                  <a:lnTo>
                    <a:pt x="2" y="31"/>
                  </a:lnTo>
                  <a:lnTo>
                    <a:pt x="8" y="19"/>
                  </a:lnTo>
                  <a:lnTo>
                    <a:pt x="18" y="10"/>
                  </a:lnTo>
                  <a:lnTo>
                    <a:pt x="31" y="2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1" y="10"/>
                  </a:lnTo>
                  <a:lnTo>
                    <a:pt x="80" y="19"/>
                  </a:lnTo>
                  <a:lnTo>
                    <a:pt x="86" y="31"/>
                  </a:lnTo>
                  <a:lnTo>
                    <a:pt x="89" y="45"/>
                  </a:lnTo>
                  <a:lnTo>
                    <a:pt x="86" y="59"/>
                  </a:lnTo>
                  <a:lnTo>
                    <a:pt x="80" y="71"/>
                  </a:lnTo>
                  <a:lnTo>
                    <a:pt x="71" y="81"/>
                  </a:lnTo>
                  <a:lnTo>
                    <a:pt x="58" y="88"/>
                  </a:lnTo>
                  <a:lnTo>
                    <a:pt x="45" y="89"/>
                  </a:lnTo>
                  <a:lnTo>
                    <a:pt x="31" y="88"/>
                  </a:lnTo>
                  <a:lnTo>
                    <a:pt x="18" y="81"/>
                  </a:lnTo>
                  <a:lnTo>
                    <a:pt x="8" y="71"/>
                  </a:lnTo>
                  <a:lnTo>
                    <a:pt x="2" y="5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549" y="2757"/>
              <a:ext cx="89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31"/>
                </a:cxn>
                <a:cxn ang="0">
                  <a:pos x="8" y="19"/>
                </a:cxn>
                <a:cxn ang="0">
                  <a:pos x="18" y="10"/>
                </a:cxn>
                <a:cxn ang="0">
                  <a:pos x="31" y="2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1" y="10"/>
                </a:cxn>
                <a:cxn ang="0">
                  <a:pos x="80" y="19"/>
                </a:cxn>
                <a:cxn ang="0">
                  <a:pos x="86" y="31"/>
                </a:cxn>
                <a:cxn ang="0">
                  <a:pos x="89" y="45"/>
                </a:cxn>
                <a:cxn ang="0">
                  <a:pos x="86" y="59"/>
                </a:cxn>
                <a:cxn ang="0">
                  <a:pos x="80" y="71"/>
                </a:cxn>
                <a:cxn ang="0">
                  <a:pos x="71" y="81"/>
                </a:cxn>
                <a:cxn ang="0">
                  <a:pos x="58" y="88"/>
                </a:cxn>
                <a:cxn ang="0">
                  <a:pos x="45" y="89"/>
                </a:cxn>
                <a:cxn ang="0">
                  <a:pos x="31" y="88"/>
                </a:cxn>
                <a:cxn ang="0">
                  <a:pos x="18" y="81"/>
                </a:cxn>
                <a:cxn ang="0">
                  <a:pos x="8" y="71"/>
                </a:cxn>
                <a:cxn ang="0">
                  <a:pos x="2" y="59"/>
                </a:cxn>
                <a:cxn ang="0">
                  <a:pos x="0" y="45"/>
                </a:cxn>
              </a:cxnLst>
              <a:rect l="0" t="0" r="r" b="b"/>
              <a:pathLst>
                <a:path w="89" h="89">
                  <a:moveTo>
                    <a:pt x="0" y="45"/>
                  </a:moveTo>
                  <a:lnTo>
                    <a:pt x="2" y="31"/>
                  </a:lnTo>
                  <a:lnTo>
                    <a:pt x="8" y="19"/>
                  </a:lnTo>
                  <a:lnTo>
                    <a:pt x="18" y="10"/>
                  </a:lnTo>
                  <a:lnTo>
                    <a:pt x="31" y="2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1" y="10"/>
                  </a:lnTo>
                  <a:lnTo>
                    <a:pt x="80" y="19"/>
                  </a:lnTo>
                  <a:lnTo>
                    <a:pt x="86" y="31"/>
                  </a:lnTo>
                  <a:lnTo>
                    <a:pt x="89" y="45"/>
                  </a:lnTo>
                  <a:lnTo>
                    <a:pt x="86" y="59"/>
                  </a:lnTo>
                  <a:lnTo>
                    <a:pt x="80" y="71"/>
                  </a:lnTo>
                  <a:lnTo>
                    <a:pt x="71" y="81"/>
                  </a:lnTo>
                  <a:lnTo>
                    <a:pt x="58" y="88"/>
                  </a:lnTo>
                  <a:lnTo>
                    <a:pt x="45" y="89"/>
                  </a:lnTo>
                  <a:lnTo>
                    <a:pt x="31" y="88"/>
                  </a:lnTo>
                  <a:lnTo>
                    <a:pt x="18" y="81"/>
                  </a:lnTo>
                  <a:lnTo>
                    <a:pt x="8" y="71"/>
                  </a:lnTo>
                  <a:lnTo>
                    <a:pt x="2" y="5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992" y="2712"/>
              <a:ext cx="177" cy="178"/>
              <a:chOff x="5074" y="2654"/>
              <a:chExt cx="177" cy="178"/>
            </a:xfrm>
          </p:grpSpPr>
          <p:sp>
            <p:nvSpPr>
              <p:cNvPr id="22544" name="Rectangle 16"/>
              <p:cNvSpPr>
                <a:spLocks noChangeArrowheads="1"/>
              </p:cNvSpPr>
              <p:nvPr/>
            </p:nvSpPr>
            <p:spPr bwMode="auto">
              <a:xfrm>
                <a:off x="5122" y="2683"/>
                <a:ext cx="78" cy="1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Rectangle 17"/>
              <p:cNvSpPr>
                <a:spLocks noChangeArrowheads="1"/>
              </p:cNvSpPr>
              <p:nvPr/>
            </p:nvSpPr>
            <p:spPr bwMode="auto">
              <a:xfrm>
                <a:off x="5129" y="2688"/>
                <a:ext cx="6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H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5074" y="2654"/>
                <a:ext cx="177" cy="178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" y="69"/>
                  </a:cxn>
                  <a:cxn ang="0">
                    <a:pos x="8" y="50"/>
                  </a:cxn>
                  <a:cxn ang="0">
                    <a:pos x="19" y="34"/>
                  </a:cxn>
                  <a:cxn ang="0">
                    <a:pos x="33" y="19"/>
                  </a:cxn>
                  <a:cxn ang="0">
                    <a:pos x="49" y="9"/>
                  </a:cxn>
                  <a:cxn ang="0">
                    <a:pos x="68" y="3"/>
                  </a:cxn>
                  <a:cxn ang="0">
                    <a:pos x="88" y="0"/>
                  </a:cxn>
                  <a:cxn ang="0">
                    <a:pos x="107" y="3"/>
                  </a:cxn>
                  <a:cxn ang="0">
                    <a:pos x="126" y="9"/>
                  </a:cxn>
                  <a:cxn ang="0">
                    <a:pos x="143" y="19"/>
                  </a:cxn>
                  <a:cxn ang="0">
                    <a:pos x="157" y="34"/>
                  </a:cxn>
                  <a:cxn ang="0">
                    <a:pos x="168" y="50"/>
                  </a:cxn>
                  <a:cxn ang="0">
                    <a:pos x="175" y="69"/>
                  </a:cxn>
                  <a:cxn ang="0">
                    <a:pos x="177" y="89"/>
                  </a:cxn>
                  <a:cxn ang="0">
                    <a:pos x="175" y="109"/>
                  </a:cxn>
                  <a:cxn ang="0">
                    <a:pos x="168" y="127"/>
                  </a:cxn>
                  <a:cxn ang="0">
                    <a:pos x="157" y="145"/>
                  </a:cxn>
                  <a:cxn ang="0">
                    <a:pos x="143" y="159"/>
                  </a:cxn>
                  <a:cxn ang="0">
                    <a:pos x="126" y="168"/>
                  </a:cxn>
                  <a:cxn ang="0">
                    <a:pos x="107" y="176"/>
                  </a:cxn>
                  <a:cxn ang="0">
                    <a:pos x="88" y="178"/>
                  </a:cxn>
                  <a:cxn ang="0">
                    <a:pos x="68" y="176"/>
                  </a:cxn>
                  <a:cxn ang="0">
                    <a:pos x="49" y="168"/>
                  </a:cxn>
                  <a:cxn ang="0">
                    <a:pos x="33" y="159"/>
                  </a:cxn>
                  <a:cxn ang="0">
                    <a:pos x="19" y="145"/>
                  </a:cxn>
                  <a:cxn ang="0">
                    <a:pos x="8" y="127"/>
                  </a:cxn>
                  <a:cxn ang="0">
                    <a:pos x="1" y="109"/>
                  </a:cxn>
                  <a:cxn ang="0">
                    <a:pos x="0" y="89"/>
                  </a:cxn>
                </a:cxnLst>
                <a:rect l="0" t="0" r="r" b="b"/>
                <a:pathLst>
                  <a:path w="177" h="178">
                    <a:moveTo>
                      <a:pt x="0" y="89"/>
                    </a:moveTo>
                    <a:lnTo>
                      <a:pt x="1" y="69"/>
                    </a:lnTo>
                    <a:lnTo>
                      <a:pt x="8" y="50"/>
                    </a:lnTo>
                    <a:lnTo>
                      <a:pt x="19" y="34"/>
                    </a:lnTo>
                    <a:lnTo>
                      <a:pt x="33" y="19"/>
                    </a:lnTo>
                    <a:lnTo>
                      <a:pt x="49" y="9"/>
                    </a:lnTo>
                    <a:lnTo>
                      <a:pt x="68" y="3"/>
                    </a:lnTo>
                    <a:lnTo>
                      <a:pt x="88" y="0"/>
                    </a:lnTo>
                    <a:lnTo>
                      <a:pt x="107" y="3"/>
                    </a:lnTo>
                    <a:lnTo>
                      <a:pt x="126" y="9"/>
                    </a:lnTo>
                    <a:lnTo>
                      <a:pt x="143" y="19"/>
                    </a:lnTo>
                    <a:lnTo>
                      <a:pt x="157" y="34"/>
                    </a:lnTo>
                    <a:lnTo>
                      <a:pt x="168" y="50"/>
                    </a:lnTo>
                    <a:lnTo>
                      <a:pt x="175" y="69"/>
                    </a:lnTo>
                    <a:lnTo>
                      <a:pt x="177" y="89"/>
                    </a:lnTo>
                    <a:lnTo>
                      <a:pt x="175" y="109"/>
                    </a:lnTo>
                    <a:lnTo>
                      <a:pt x="168" y="127"/>
                    </a:lnTo>
                    <a:lnTo>
                      <a:pt x="157" y="145"/>
                    </a:lnTo>
                    <a:lnTo>
                      <a:pt x="143" y="159"/>
                    </a:lnTo>
                    <a:lnTo>
                      <a:pt x="126" y="168"/>
                    </a:lnTo>
                    <a:lnTo>
                      <a:pt x="107" y="176"/>
                    </a:lnTo>
                    <a:lnTo>
                      <a:pt x="88" y="178"/>
                    </a:lnTo>
                    <a:lnTo>
                      <a:pt x="68" y="176"/>
                    </a:lnTo>
                    <a:lnTo>
                      <a:pt x="49" y="168"/>
                    </a:lnTo>
                    <a:lnTo>
                      <a:pt x="33" y="159"/>
                    </a:lnTo>
                    <a:lnTo>
                      <a:pt x="19" y="145"/>
                    </a:lnTo>
                    <a:lnTo>
                      <a:pt x="8" y="127"/>
                    </a:lnTo>
                    <a:lnTo>
                      <a:pt x="1" y="10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5117" y="2698"/>
                <a:ext cx="89" cy="89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" y="31"/>
                  </a:cxn>
                  <a:cxn ang="0">
                    <a:pos x="9" y="19"/>
                  </a:cxn>
                  <a:cxn ang="0">
                    <a:pos x="18" y="10"/>
                  </a:cxn>
                  <a:cxn ang="0">
                    <a:pos x="31" y="3"/>
                  </a:cxn>
                  <a:cxn ang="0">
                    <a:pos x="45" y="0"/>
                  </a:cxn>
                  <a:cxn ang="0">
                    <a:pos x="58" y="3"/>
                  </a:cxn>
                  <a:cxn ang="0">
                    <a:pos x="71" y="10"/>
                  </a:cxn>
                  <a:cxn ang="0">
                    <a:pos x="81" y="19"/>
                  </a:cxn>
                  <a:cxn ang="0">
                    <a:pos x="87" y="31"/>
                  </a:cxn>
                  <a:cxn ang="0">
                    <a:pos x="89" y="45"/>
                  </a:cxn>
                  <a:cxn ang="0">
                    <a:pos x="87" y="59"/>
                  </a:cxn>
                  <a:cxn ang="0">
                    <a:pos x="81" y="71"/>
                  </a:cxn>
                  <a:cxn ang="0">
                    <a:pos x="71" y="81"/>
                  </a:cxn>
                  <a:cxn ang="0">
                    <a:pos x="58" y="88"/>
                  </a:cxn>
                  <a:cxn ang="0">
                    <a:pos x="45" y="89"/>
                  </a:cxn>
                  <a:cxn ang="0">
                    <a:pos x="31" y="88"/>
                  </a:cxn>
                  <a:cxn ang="0">
                    <a:pos x="18" y="81"/>
                  </a:cxn>
                  <a:cxn ang="0">
                    <a:pos x="9" y="71"/>
                  </a:cxn>
                  <a:cxn ang="0">
                    <a:pos x="3" y="59"/>
                  </a:cxn>
                  <a:cxn ang="0">
                    <a:pos x="0" y="45"/>
                  </a:cxn>
                </a:cxnLst>
                <a:rect l="0" t="0" r="r" b="b"/>
                <a:pathLst>
                  <a:path w="89" h="89">
                    <a:moveTo>
                      <a:pt x="0" y="45"/>
                    </a:moveTo>
                    <a:lnTo>
                      <a:pt x="3" y="31"/>
                    </a:lnTo>
                    <a:lnTo>
                      <a:pt x="9" y="19"/>
                    </a:lnTo>
                    <a:lnTo>
                      <a:pt x="18" y="10"/>
                    </a:lnTo>
                    <a:lnTo>
                      <a:pt x="31" y="3"/>
                    </a:lnTo>
                    <a:lnTo>
                      <a:pt x="45" y="0"/>
                    </a:lnTo>
                    <a:lnTo>
                      <a:pt x="58" y="3"/>
                    </a:lnTo>
                    <a:lnTo>
                      <a:pt x="71" y="10"/>
                    </a:lnTo>
                    <a:lnTo>
                      <a:pt x="81" y="19"/>
                    </a:lnTo>
                    <a:lnTo>
                      <a:pt x="87" y="31"/>
                    </a:lnTo>
                    <a:lnTo>
                      <a:pt x="89" y="45"/>
                    </a:lnTo>
                    <a:lnTo>
                      <a:pt x="87" y="59"/>
                    </a:lnTo>
                    <a:lnTo>
                      <a:pt x="81" y="71"/>
                    </a:lnTo>
                    <a:lnTo>
                      <a:pt x="71" y="81"/>
                    </a:lnTo>
                    <a:lnTo>
                      <a:pt x="58" y="88"/>
                    </a:lnTo>
                    <a:lnTo>
                      <a:pt x="45" y="89"/>
                    </a:lnTo>
                    <a:lnTo>
                      <a:pt x="31" y="88"/>
                    </a:lnTo>
                    <a:lnTo>
                      <a:pt x="18" y="81"/>
                    </a:lnTo>
                    <a:lnTo>
                      <a:pt x="9" y="71"/>
                    </a:lnTo>
                    <a:lnTo>
                      <a:pt x="3" y="59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5006" y="3459"/>
              <a:ext cx="177" cy="178"/>
              <a:chOff x="5074" y="2654"/>
              <a:chExt cx="177" cy="178"/>
            </a:xfrm>
          </p:grpSpPr>
          <p:sp>
            <p:nvSpPr>
              <p:cNvPr id="22549" name="Rectangle 21"/>
              <p:cNvSpPr>
                <a:spLocks noChangeArrowheads="1"/>
              </p:cNvSpPr>
              <p:nvPr/>
            </p:nvSpPr>
            <p:spPr bwMode="auto">
              <a:xfrm>
                <a:off x="5122" y="2683"/>
                <a:ext cx="78" cy="1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/>
            </p:nvSpPr>
            <p:spPr bwMode="auto">
              <a:xfrm>
                <a:off x="5129" y="268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</a:rPr>
                  <a:t>H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22551" name="Freeform 23"/>
              <p:cNvSpPr>
                <a:spLocks/>
              </p:cNvSpPr>
              <p:nvPr/>
            </p:nvSpPr>
            <p:spPr bwMode="auto">
              <a:xfrm>
                <a:off x="5074" y="2654"/>
                <a:ext cx="177" cy="178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" y="69"/>
                  </a:cxn>
                  <a:cxn ang="0">
                    <a:pos x="8" y="50"/>
                  </a:cxn>
                  <a:cxn ang="0">
                    <a:pos x="19" y="34"/>
                  </a:cxn>
                  <a:cxn ang="0">
                    <a:pos x="33" y="19"/>
                  </a:cxn>
                  <a:cxn ang="0">
                    <a:pos x="49" y="9"/>
                  </a:cxn>
                  <a:cxn ang="0">
                    <a:pos x="68" y="3"/>
                  </a:cxn>
                  <a:cxn ang="0">
                    <a:pos x="88" y="0"/>
                  </a:cxn>
                  <a:cxn ang="0">
                    <a:pos x="107" y="3"/>
                  </a:cxn>
                  <a:cxn ang="0">
                    <a:pos x="126" y="9"/>
                  </a:cxn>
                  <a:cxn ang="0">
                    <a:pos x="143" y="19"/>
                  </a:cxn>
                  <a:cxn ang="0">
                    <a:pos x="157" y="34"/>
                  </a:cxn>
                  <a:cxn ang="0">
                    <a:pos x="168" y="50"/>
                  </a:cxn>
                  <a:cxn ang="0">
                    <a:pos x="175" y="69"/>
                  </a:cxn>
                  <a:cxn ang="0">
                    <a:pos x="177" y="89"/>
                  </a:cxn>
                  <a:cxn ang="0">
                    <a:pos x="175" y="109"/>
                  </a:cxn>
                  <a:cxn ang="0">
                    <a:pos x="168" y="127"/>
                  </a:cxn>
                  <a:cxn ang="0">
                    <a:pos x="157" y="145"/>
                  </a:cxn>
                  <a:cxn ang="0">
                    <a:pos x="143" y="159"/>
                  </a:cxn>
                  <a:cxn ang="0">
                    <a:pos x="126" y="168"/>
                  </a:cxn>
                  <a:cxn ang="0">
                    <a:pos x="107" y="176"/>
                  </a:cxn>
                  <a:cxn ang="0">
                    <a:pos x="88" y="178"/>
                  </a:cxn>
                  <a:cxn ang="0">
                    <a:pos x="68" y="176"/>
                  </a:cxn>
                  <a:cxn ang="0">
                    <a:pos x="49" y="168"/>
                  </a:cxn>
                  <a:cxn ang="0">
                    <a:pos x="33" y="159"/>
                  </a:cxn>
                  <a:cxn ang="0">
                    <a:pos x="19" y="145"/>
                  </a:cxn>
                  <a:cxn ang="0">
                    <a:pos x="8" y="127"/>
                  </a:cxn>
                  <a:cxn ang="0">
                    <a:pos x="1" y="109"/>
                  </a:cxn>
                  <a:cxn ang="0">
                    <a:pos x="0" y="89"/>
                  </a:cxn>
                </a:cxnLst>
                <a:rect l="0" t="0" r="r" b="b"/>
                <a:pathLst>
                  <a:path w="177" h="178">
                    <a:moveTo>
                      <a:pt x="0" y="89"/>
                    </a:moveTo>
                    <a:lnTo>
                      <a:pt x="1" y="69"/>
                    </a:lnTo>
                    <a:lnTo>
                      <a:pt x="8" y="50"/>
                    </a:lnTo>
                    <a:lnTo>
                      <a:pt x="19" y="34"/>
                    </a:lnTo>
                    <a:lnTo>
                      <a:pt x="33" y="19"/>
                    </a:lnTo>
                    <a:lnTo>
                      <a:pt x="49" y="9"/>
                    </a:lnTo>
                    <a:lnTo>
                      <a:pt x="68" y="3"/>
                    </a:lnTo>
                    <a:lnTo>
                      <a:pt x="88" y="0"/>
                    </a:lnTo>
                    <a:lnTo>
                      <a:pt x="107" y="3"/>
                    </a:lnTo>
                    <a:lnTo>
                      <a:pt x="126" y="9"/>
                    </a:lnTo>
                    <a:lnTo>
                      <a:pt x="143" y="19"/>
                    </a:lnTo>
                    <a:lnTo>
                      <a:pt x="157" y="34"/>
                    </a:lnTo>
                    <a:lnTo>
                      <a:pt x="168" y="50"/>
                    </a:lnTo>
                    <a:lnTo>
                      <a:pt x="175" y="69"/>
                    </a:lnTo>
                    <a:lnTo>
                      <a:pt x="177" y="89"/>
                    </a:lnTo>
                    <a:lnTo>
                      <a:pt x="175" y="109"/>
                    </a:lnTo>
                    <a:lnTo>
                      <a:pt x="168" y="127"/>
                    </a:lnTo>
                    <a:lnTo>
                      <a:pt x="157" y="145"/>
                    </a:lnTo>
                    <a:lnTo>
                      <a:pt x="143" y="159"/>
                    </a:lnTo>
                    <a:lnTo>
                      <a:pt x="126" y="168"/>
                    </a:lnTo>
                    <a:lnTo>
                      <a:pt x="107" y="176"/>
                    </a:lnTo>
                    <a:lnTo>
                      <a:pt x="88" y="178"/>
                    </a:lnTo>
                    <a:lnTo>
                      <a:pt x="68" y="176"/>
                    </a:lnTo>
                    <a:lnTo>
                      <a:pt x="49" y="168"/>
                    </a:lnTo>
                    <a:lnTo>
                      <a:pt x="33" y="159"/>
                    </a:lnTo>
                    <a:lnTo>
                      <a:pt x="19" y="145"/>
                    </a:lnTo>
                    <a:lnTo>
                      <a:pt x="8" y="127"/>
                    </a:lnTo>
                    <a:lnTo>
                      <a:pt x="1" y="10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Freeform 24"/>
              <p:cNvSpPr>
                <a:spLocks/>
              </p:cNvSpPr>
              <p:nvPr/>
            </p:nvSpPr>
            <p:spPr bwMode="auto">
              <a:xfrm>
                <a:off x="5117" y="2698"/>
                <a:ext cx="89" cy="89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" y="31"/>
                  </a:cxn>
                  <a:cxn ang="0">
                    <a:pos x="9" y="19"/>
                  </a:cxn>
                  <a:cxn ang="0">
                    <a:pos x="18" y="10"/>
                  </a:cxn>
                  <a:cxn ang="0">
                    <a:pos x="31" y="3"/>
                  </a:cxn>
                  <a:cxn ang="0">
                    <a:pos x="45" y="0"/>
                  </a:cxn>
                  <a:cxn ang="0">
                    <a:pos x="58" y="3"/>
                  </a:cxn>
                  <a:cxn ang="0">
                    <a:pos x="71" y="10"/>
                  </a:cxn>
                  <a:cxn ang="0">
                    <a:pos x="81" y="19"/>
                  </a:cxn>
                  <a:cxn ang="0">
                    <a:pos x="87" y="31"/>
                  </a:cxn>
                  <a:cxn ang="0">
                    <a:pos x="89" y="45"/>
                  </a:cxn>
                  <a:cxn ang="0">
                    <a:pos x="87" y="59"/>
                  </a:cxn>
                  <a:cxn ang="0">
                    <a:pos x="81" y="71"/>
                  </a:cxn>
                  <a:cxn ang="0">
                    <a:pos x="71" y="81"/>
                  </a:cxn>
                  <a:cxn ang="0">
                    <a:pos x="58" y="88"/>
                  </a:cxn>
                  <a:cxn ang="0">
                    <a:pos x="45" y="89"/>
                  </a:cxn>
                  <a:cxn ang="0">
                    <a:pos x="31" y="88"/>
                  </a:cxn>
                  <a:cxn ang="0">
                    <a:pos x="18" y="81"/>
                  </a:cxn>
                  <a:cxn ang="0">
                    <a:pos x="9" y="71"/>
                  </a:cxn>
                  <a:cxn ang="0">
                    <a:pos x="3" y="59"/>
                  </a:cxn>
                  <a:cxn ang="0">
                    <a:pos x="0" y="45"/>
                  </a:cxn>
                </a:cxnLst>
                <a:rect l="0" t="0" r="r" b="b"/>
                <a:pathLst>
                  <a:path w="89" h="89">
                    <a:moveTo>
                      <a:pt x="0" y="45"/>
                    </a:moveTo>
                    <a:lnTo>
                      <a:pt x="3" y="31"/>
                    </a:lnTo>
                    <a:lnTo>
                      <a:pt x="9" y="19"/>
                    </a:lnTo>
                    <a:lnTo>
                      <a:pt x="18" y="10"/>
                    </a:lnTo>
                    <a:lnTo>
                      <a:pt x="31" y="3"/>
                    </a:lnTo>
                    <a:lnTo>
                      <a:pt x="45" y="0"/>
                    </a:lnTo>
                    <a:lnTo>
                      <a:pt x="58" y="3"/>
                    </a:lnTo>
                    <a:lnTo>
                      <a:pt x="71" y="10"/>
                    </a:lnTo>
                    <a:lnTo>
                      <a:pt x="81" y="19"/>
                    </a:lnTo>
                    <a:lnTo>
                      <a:pt x="87" y="31"/>
                    </a:lnTo>
                    <a:lnTo>
                      <a:pt x="89" y="45"/>
                    </a:lnTo>
                    <a:lnTo>
                      <a:pt x="87" y="59"/>
                    </a:lnTo>
                    <a:lnTo>
                      <a:pt x="81" y="71"/>
                    </a:lnTo>
                    <a:lnTo>
                      <a:pt x="71" y="81"/>
                    </a:lnTo>
                    <a:lnTo>
                      <a:pt x="58" y="88"/>
                    </a:lnTo>
                    <a:lnTo>
                      <a:pt x="45" y="89"/>
                    </a:lnTo>
                    <a:lnTo>
                      <a:pt x="31" y="88"/>
                    </a:lnTo>
                    <a:lnTo>
                      <a:pt x="18" y="81"/>
                    </a:lnTo>
                    <a:lnTo>
                      <a:pt x="9" y="71"/>
                    </a:lnTo>
                    <a:lnTo>
                      <a:pt x="3" y="59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3" name="Freeform 25"/>
            <p:cNvSpPr>
              <a:spLocks/>
            </p:cNvSpPr>
            <p:nvPr/>
          </p:nvSpPr>
          <p:spPr bwMode="auto">
            <a:xfrm>
              <a:off x="2256" y="1728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26"/>
            <p:cNvSpPr>
              <a:spLocks/>
            </p:cNvSpPr>
            <p:nvPr/>
          </p:nvSpPr>
          <p:spPr bwMode="auto">
            <a:xfrm>
              <a:off x="3264" y="1872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7"/>
            <p:cNvSpPr>
              <a:spLocks/>
            </p:cNvSpPr>
            <p:nvPr/>
          </p:nvSpPr>
          <p:spPr bwMode="auto">
            <a:xfrm>
              <a:off x="4138" y="2140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28"/>
            <p:cNvSpPr>
              <a:spLocks/>
            </p:cNvSpPr>
            <p:nvPr/>
          </p:nvSpPr>
          <p:spPr bwMode="auto">
            <a:xfrm>
              <a:off x="432" y="3298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29"/>
            <p:cNvSpPr>
              <a:spLocks/>
            </p:cNvSpPr>
            <p:nvPr/>
          </p:nvSpPr>
          <p:spPr bwMode="auto">
            <a:xfrm>
              <a:off x="432" y="2478"/>
              <a:ext cx="68" cy="68"/>
            </a:xfrm>
            <a:custGeom>
              <a:avLst/>
              <a:gdLst/>
              <a:ahLst/>
              <a:cxnLst>
                <a:cxn ang="0">
                  <a:pos x="68" y="33"/>
                </a:cxn>
                <a:cxn ang="0">
                  <a:pos x="64" y="21"/>
                </a:cxn>
                <a:cxn ang="0">
                  <a:pos x="58" y="9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20" y="4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6"/>
                </a:cxn>
                <a:cxn ang="0">
                  <a:pos x="2" y="48"/>
                </a:cxn>
                <a:cxn ang="0">
                  <a:pos x="10" y="60"/>
                </a:cxn>
                <a:cxn ang="0">
                  <a:pos x="22" y="67"/>
                </a:cxn>
                <a:cxn ang="0">
                  <a:pos x="36" y="68"/>
                </a:cxn>
                <a:cxn ang="0">
                  <a:pos x="47" y="67"/>
                </a:cxn>
                <a:cxn ang="0">
                  <a:pos x="59" y="58"/>
                </a:cxn>
                <a:cxn ang="0">
                  <a:pos x="66" y="46"/>
                </a:cxn>
                <a:cxn ang="0">
                  <a:pos x="68" y="33"/>
                </a:cxn>
              </a:cxnLst>
              <a:rect l="0" t="0" r="r" b="b"/>
              <a:pathLst>
                <a:path w="68" h="68">
                  <a:moveTo>
                    <a:pt x="68" y="33"/>
                  </a:moveTo>
                  <a:lnTo>
                    <a:pt x="64" y="21"/>
                  </a:lnTo>
                  <a:lnTo>
                    <a:pt x="58" y="9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10" y="60"/>
                  </a:lnTo>
                  <a:lnTo>
                    <a:pt x="22" y="67"/>
                  </a:lnTo>
                  <a:lnTo>
                    <a:pt x="36" y="68"/>
                  </a:lnTo>
                  <a:lnTo>
                    <a:pt x="47" y="67"/>
                  </a:lnTo>
                  <a:lnTo>
                    <a:pt x="59" y="58"/>
                  </a:lnTo>
                  <a:lnTo>
                    <a:pt x="66" y="46"/>
                  </a:lnTo>
                  <a:lnTo>
                    <a:pt x="68" y="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AutoShape 30"/>
            <p:cNvSpPr>
              <a:spLocks noChangeArrowheads="1"/>
            </p:cNvSpPr>
            <p:nvPr/>
          </p:nvSpPr>
          <p:spPr bwMode="auto">
            <a:xfrm>
              <a:off x="1280" y="2546"/>
              <a:ext cx="1072" cy="422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AutoShape 31"/>
            <p:cNvSpPr>
              <a:spLocks noChangeArrowheads="1"/>
            </p:cNvSpPr>
            <p:nvPr/>
          </p:nvSpPr>
          <p:spPr bwMode="auto">
            <a:xfrm>
              <a:off x="3263" y="2564"/>
              <a:ext cx="1193" cy="422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AutoShape 32"/>
            <p:cNvSpPr>
              <a:spLocks noChangeArrowheads="1"/>
            </p:cNvSpPr>
            <p:nvPr/>
          </p:nvSpPr>
          <p:spPr bwMode="auto">
            <a:xfrm>
              <a:off x="1280" y="3332"/>
              <a:ext cx="1072" cy="422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AutoShape 33"/>
            <p:cNvSpPr>
              <a:spLocks noChangeArrowheads="1"/>
            </p:cNvSpPr>
            <p:nvPr/>
          </p:nvSpPr>
          <p:spPr bwMode="auto">
            <a:xfrm>
              <a:off x="3291" y="3332"/>
              <a:ext cx="1193" cy="422"/>
            </a:xfrm>
            <a:prstGeom prst="roundRect">
              <a:avLst>
                <a:gd name="adj" fmla="val 307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1536" y="2574"/>
              <a:ext cx="58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Testing</a:t>
              </a:r>
            </a:p>
            <a:p>
              <a:r>
                <a:rPr lang="en-US" sz="1600">
                  <a:solidFill>
                    <a:srgbClr val="0099FF"/>
                  </a:solidFill>
                </a:rPr>
                <a:t>devices</a:t>
              </a: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1536" y="3442"/>
              <a:ext cx="57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Waiting</a:t>
              </a: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3517" y="2602"/>
              <a:ext cx="695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    Self</a:t>
              </a:r>
            </a:p>
            <a:p>
              <a:r>
                <a:rPr lang="en-US" sz="1600">
                  <a:solidFill>
                    <a:srgbClr val="0099FF"/>
                  </a:solidFill>
                </a:rPr>
                <a:t>diagnosis</a:t>
              </a: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3630" y="3442"/>
              <a:ext cx="74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99FF"/>
                  </a:solidFill>
                </a:rPr>
                <a:t>Command</a:t>
              </a: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1728" y="1776"/>
              <a:ext cx="57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maintain</a:t>
              </a:r>
            </a:p>
          </p:txBody>
        </p: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4206" y="1550"/>
              <a:ext cx="117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composite state</a:t>
              </a:r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136" y="1776"/>
              <a:ext cx="153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concurrent substate</a:t>
              </a: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2496" y="3120"/>
              <a:ext cx="63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[continue]</a:t>
              </a: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638" y="2808"/>
              <a:ext cx="6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352" y="2808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4484" y="2817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646" y="3555"/>
              <a:ext cx="6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352" y="3590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4484" y="3564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48"/>
            <p:cNvSpPr>
              <a:spLocks/>
            </p:cNvSpPr>
            <p:nvPr/>
          </p:nvSpPr>
          <p:spPr bwMode="auto">
            <a:xfrm>
              <a:off x="2352" y="3304"/>
              <a:ext cx="912" cy="152"/>
            </a:xfrm>
            <a:custGeom>
              <a:avLst/>
              <a:gdLst/>
              <a:ahLst/>
              <a:cxnLst>
                <a:cxn ang="0">
                  <a:pos x="912" y="152"/>
                </a:cxn>
                <a:cxn ang="0">
                  <a:pos x="480" y="8"/>
                </a:cxn>
                <a:cxn ang="0">
                  <a:pos x="0" y="104"/>
                </a:cxn>
              </a:cxnLst>
              <a:rect l="0" t="0" r="r" b="b"/>
              <a:pathLst>
                <a:path w="912" h="152">
                  <a:moveTo>
                    <a:pt x="912" y="152"/>
                  </a:moveTo>
                  <a:cubicBezTo>
                    <a:pt x="772" y="84"/>
                    <a:pt x="632" y="16"/>
                    <a:pt x="480" y="8"/>
                  </a:cubicBezTo>
                  <a:cubicBezTo>
                    <a:pt x="328" y="0"/>
                    <a:pt x="164" y="52"/>
                    <a:pt x="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Freeform 49"/>
            <p:cNvSpPr>
              <a:spLocks/>
            </p:cNvSpPr>
            <p:nvPr/>
          </p:nvSpPr>
          <p:spPr bwMode="auto">
            <a:xfrm>
              <a:off x="4176" y="1728"/>
              <a:ext cx="336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96" y="144"/>
                </a:cxn>
                <a:cxn ang="0">
                  <a:pos x="336" y="0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cubicBezTo>
                    <a:pt x="20" y="324"/>
                    <a:pt x="40" y="216"/>
                    <a:pt x="96" y="144"/>
                  </a:cubicBezTo>
                  <a:cubicBezTo>
                    <a:pt x="152" y="72"/>
                    <a:pt x="244" y="36"/>
                    <a:pt x="336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Freeform 50"/>
            <p:cNvSpPr>
              <a:spLocks/>
            </p:cNvSpPr>
            <p:nvPr/>
          </p:nvSpPr>
          <p:spPr bwMode="auto">
            <a:xfrm>
              <a:off x="2256" y="1632"/>
              <a:ext cx="144" cy="43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24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144" y="0"/>
                  </a:moveTo>
                  <a:cubicBezTo>
                    <a:pt x="72" y="84"/>
                    <a:pt x="0" y="168"/>
                    <a:pt x="0" y="240"/>
                  </a:cubicBezTo>
                  <a:cubicBezTo>
                    <a:pt x="0" y="312"/>
                    <a:pt x="72" y="372"/>
                    <a:pt x="144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51"/>
            <p:cNvSpPr>
              <a:spLocks/>
            </p:cNvSpPr>
            <p:nvPr/>
          </p:nvSpPr>
          <p:spPr bwMode="auto">
            <a:xfrm>
              <a:off x="3168" y="1632"/>
              <a:ext cx="144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44" y="240"/>
                </a:cxn>
                <a:cxn ang="0">
                  <a:pos x="0" y="0"/>
                </a:cxn>
              </a:cxnLst>
              <a:rect l="0" t="0" r="r" b="b"/>
              <a:pathLst>
                <a:path w="144" h="432">
                  <a:moveTo>
                    <a:pt x="0" y="432"/>
                  </a:moveTo>
                  <a:cubicBezTo>
                    <a:pt x="72" y="372"/>
                    <a:pt x="144" y="312"/>
                    <a:pt x="144" y="240"/>
                  </a:cubicBezTo>
                  <a:cubicBezTo>
                    <a:pt x="144" y="168"/>
                    <a:pt x="72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3696" y="1200"/>
              <a:ext cx="480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join</a:t>
              </a:r>
            </a:p>
          </p:txBody>
        </p:sp>
        <p:sp>
          <p:nvSpPr>
            <p:cNvPr id="22581" name="Freeform 53"/>
            <p:cNvSpPr>
              <a:spLocks/>
            </p:cNvSpPr>
            <p:nvPr/>
          </p:nvSpPr>
          <p:spPr bwMode="auto">
            <a:xfrm>
              <a:off x="3312" y="1392"/>
              <a:ext cx="528" cy="5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432" y="336"/>
                </a:cxn>
                <a:cxn ang="0">
                  <a:pos x="528" y="0"/>
                </a:cxn>
              </a:cxnLst>
              <a:rect l="0" t="0" r="r" b="b"/>
              <a:pathLst>
                <a:path w="528" h="528">
                  <a:moveTo>
                    <a:pt x="0" y="528"/>
                  </a:moveTo>
                  <a:cubicBezTo>
                    <a:pt x="172" y="476"/>
                    <a:pt x="344" y="424"/>
                    <a:pt x="432" y="336"/>
                  </a:cubicBezTo>
                  <a:cubicBezTo>
                    <a:pt x="520" y="248"/>
                    <a:pt x="524" y="124"/>
                    <a:pt x="528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1392" y="1343"/>
              <a:ext cx="480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FF00FF"/>
                  </a:solidFill>
                </a:rPr>
                <a:t>fork</a:t>
              </a:r>
            </a:p>
          </p:txBody>
        </p:sp>
        <p:sp>
          <p:nvSpPr>
            <p:cNvPr id="22583" name="Freeform 55"/>
            <p:cNvSpPr>
              <a:spLocks/>
            </p:cNvSpPr>
            <p:nvPr/>
          </p:nvSpPr>
          <p:spPr bwMode="auto">
            <a:xfrm>
              <a:off x="1536" y="1536"/>
              <a:ext cx="720" cy="240"/>
            </a:xfrm>
            <a:custGeom>
              <a:avLst/>
              <a:gdLst/>
              <a:ahLst/>
              <a:cxnLst>
                <a:cxn ang="0">
                  <a:pos x="720" y="240"/>
                </a:cxn>
                <a:cxn ang="0">
                  <a:pos x="192" y="192"/>
                </a:cxn>
                <a:cxn ang="0">
                  <a:pos x="0" y="0"/>
                </a:cxn>
              </a:cxnLst>
              <a:rect l="0" t="0" r="r" b="b"/>
              <a:pathLst>
                <a:path w="720" h="240">
                  <a:moveTo>
                    <a:pt x="720" y="240"/>
                  </a:moveTo>
                  <a:cubicBezTo>
                    <a:pt x="516" y="236"/>
                    <a:pt x="312" y="232"/>
                    <a:pt x="192" y="192"/>
                  </a:cubicBezTo>
                  <a:cubicBezTo>
                    <a:pt x="72" y="152"/>
                    <a:pt x="36" y="76"/>
                    <a:pt x="0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Freeform 56"/>
            <p:cNvSpPr>
              <a:spLocks/>
            </p:cNvSpPr>
            <p:nvPr/>
          </p:nvSpPr>
          <p:spPr bwMode="auto">
            <a:xfrm>
              <a:off x="288" y="1968"/>
              <a:ext cx="144" cy="528"/>
            </a:xfrm>
            <a:custGeom>
              <a:avLst/>
              <a:gdLst/>
              <a:ahLst/>
              <a:cxnLst>
                <a:cxn ang="0">
                  <a:pos x="288" y="528"/>
                </a:cxn>
                <a:cxn ang="0">
                  <a:pos x="96" y="288"/>
                </a:cxn>
                <a:cxn ang="0">
                  <a:pos x="0" y="0"/>
                </a:cxn>
              </a:cxnLst>
              <a:rect l="0" t="0" r="r" b="b"/>
              <a:pathLst>
                <a:path w="288" h="528">
                  <a:moveTo>
                    <a:pt x="288" y="528"/>
                  </a:moveTo>
                  <a:cubicBezTo>
                    <a:pt x="216" y="452"/>
                    <a:pt x="144" y="376"/>
                    <a:pt x="96" y="288"/>
                  </a:cubicBezTo>
                  <a:cubicBezTo>
                    <a:pt x="48" y="200"/>
                    <a:pt x="24" y="100"/>
                    <a:pt x="0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Freeform 57"/>
            <p:cNvSpPr>
              <a:spLocks/>
            </p:cNvSpPr>
            <p:nvPr/>
          </p:nvSpPr>
          <p:spPr bwMode="auto">
            <a:xfrm>
              <a:off x="288" y="1968"/>
              <a:ext cx="192" cy="1344"/>
            </a:xfrm>
            <a:custGeom>
              <a:avLst/>
              <a:gdLst/>
              <a:ahLst/>
              <a:cxnLst>
                <a:cxn ang="0">
                  <a:pos x="344" y="1344"/>
                </a:cxn>
                <a:cxn ang="0">
                  <a:pos x="56" y="912"/>
                </a:cxn>
                <a:cxn ang="0">
                  <a:pos x="8" y="0"/>
                </a:cxn>
              </a:cxnLst>
              <a:rect l="0" t="0" r="r" b="b"/>
              <a:pathLst>
                <a:path w="344" h="1344">
                  <a:moveTo>
                    <a:pt x="344" y="1344"/>
                  </a:moveTo>
                  <a:cubicBezTo>
                    <a:pt x="228" y="1240"/>
                    <a:pt x="112" y="1136"/>
                    <a:pt x="56" y="912"/>
                  </a:cubicBezTo>
                  <a:cubicBezTo>
                    <a:pt x="0" y="688"/>
                    <a:pt x="4" y="344"/>
                    <a:pt x="8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4320" y="3744"/>
              <a:ext cx="8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[not continue]</a:t>
              </a:r>
            </a:p>
          </p:txBody>
        </p:sp>
        <p:sp>
          <p:nvSpPr>
            <p:cNvPr id="22587" name="Text Box 59"/>
            <p:cNvSpPr txBox="1">
              <a:spLocks noChangeArrowheads="1"/>
            </p:cNvSpPr>
            <p:nvPr/>
          </p:nvSpPr>
          <p:spPr bwMode="auto">
            <a:xfrm>
              <a:off x="2544" y="3695"/>
              <a:ext cx="61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keyPress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Other 5 UML Diagrams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Object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Collaboration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Activity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Component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Deployment</a:t>
            </a:r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marL="341313" indent="-341313" defTabSz="449263" eaLnBrk="1" hangingPunct="1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>
                <a:solidFill>
                  <a:srgbClr val="336666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Object Diagram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47825"/>
            <a:ext cx="8208962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Collaboration Diagram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9216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Activity Diagram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Arial Narrow" pitchFamily="34" charset="0"/>
              </a:rPr>
              <a:t>Diagram </a:t>
            </a:r>
            <a:r>
              <a:rPr lang="en-US" sz="2800" b="1" dirty="0" err="1" smtClean="0">
                <a:latin typeface="Arial Narrow" pitchFamily="34" charset="0"/>
              </a:rPr>
              <a:t>Aktivitas</a:t>
            </a:r>
            <a:r>
              <a:rPr lang="id-ID" sz="2800" dirty="0">
                <a:latin typeface="Arial Narrow" pitchFamily="34" charset="0"/>
              </a:rPr>
              <a:t> </a:t>
            </a:r>
            <a:r>
              <a:rPr lang="id-ID" sz="2800" dirty="0" smtClean="0">
                <a:latin typeface="Arial Narrow" pitchFamily="34" charset="0"/>
              </a:rPr>
              <a:t>: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Jenis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khusus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dari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Statechart</a:t>
            </a:r>
            <a:r>
              <a:rPr lang="en-US" sz="2800" dirty="0" smtClean="0">
                <a:latin typeface="Arial Narrow" pitchFamily="34" charset="0"/>
              </a:rPr>
              <a:t> diagram, </a:t>
            </a:r>
            <a:r>
              <a:rPr lang="en-US" sz="2800" dirty="0" err="1" smtClean="0">
                <a:latin typeface="Arial Narrow" pitchFamily="34" charset="0"/>
              </a:rPr>
              <a:t>menunjukkan</a:t>
            </a:r>
            <a:r>
              <a:rPr lang="en-US" sz="2800" dirty="0" smtClean="0">
                <a:latin typeface="Arial Narrow" pitchFamily="34" charset="0"/>
              </a:rPr>
              <a:t> flow </a:t>
            </a:r>
            <a:r>
              <a:rPr lang="en-US" sz="2800" dirty="0" err="1" smtClean="0">
                <a:latin typeface="Arial Narrow" pitchFamily="34" charset="0"/>
              </a:rPr>
              <a:t>aktivitas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ke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aktivitas</a:t>
            </a:r>
            <a:r>
              <a:rPr lang="en-US" sz="2800" dirty="0" smtClean="0">
                <a:latin typeface="Arial Narrow" pitchFamily="34" charset="0"/>
              </a:rPr>
              <a:t> (</a:t>
            </a:r>
            <a:r>
              <a:rPr lang="en-US" sz="2800" dirty="0" err="1" smtClean="0">
                <a:latin typeface="Arial Narrow" pitchFamily="34" charset="0"/>
              </a:rPr>
              <a:t>bukan</a:t>
            </a:r>
            <a:r>
              <a:rPr lang="en-US" sz="2800" dirty="0" smtClean="0">
                <a:latin typeface="Arial Narrow" pitchFamily="34" charset="0"/>
              </a:rPr>
              <a:t> status </a:t>
            </a:r>
            <a:r>
              <a:rPr lang="en-US" sz="2800" dirty="0" err="1" smtClean="0">
                <a:latin typeface="Arial Narrow" pitchFamily="34" charset="0"/>
              </a:rPr>
              <a:t>ke</a:t>
            </a:r>
            <a:r>
              <a:rPr lang="en-US" sz="2800" dirty="0" smtClean="0">
                <a:latin typeface="Arial Narrow" pitchFamily="34" charset="0"/>
              </a:rPr>
              <a:t> status)</a:t>
            </a:r>
          </a:p>
          <a:p>
            <a:r>
              <a:rPr lang="en-US" sz="2800" dirty="0" smtClean="0">
                <a:latin typeface="Arial Narrow" pitchFamily="34" charset="0"/>
              </a:rPr>
              <a:t>Diagram </a:t>
            </a:r>
            <a:r>
              <a:rPr lang="en-US" sz="2800" dirty="0" err="1" smtClean="0">
                <a:latin typeface="Arial Narrow" pitchFamily="34" charset="0"/>
              </a:rPr>
              <a:t>aktivitas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dapat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menggambarkan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aktivitas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untuk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memenuhi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kondisi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tertentu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atau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paralel</a:t>
            </a:r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smtClean="0">
                <a:latin typeface="Arial Narrow" pitchFamily="34" charset="0"/>
              </a:rPr>
              <a:t>Diagram </a:t>
            </a:r>
            <a:r>
              <a:rPr lang="en-US" sz="2800" dirty="0" err="1" smtClean="0">
                <a:latin typeface="Arial Narrow" pitchFamily="34" charset="0"/>
              </a:rPr>
              <a:t>Aktivitas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dapat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memodelkan</a:t>
            </a:r>
            <a:r>
              <a:rPr lang="en-US" sz="2800" dirty="0" smtClean="0">
                <a:latin typeface="Arial Narrow" pitchFamily="34" charset="0"/>
              </a:rPr>
              <a:t> :</a:t>
            </a:r>
          </a:p>
          <a:p>
            <a:pPr lvl="1"/>
            <a:r>
              <a:rPr lang="en-US" sz="2400" dirty="0" smtClean="0">
                <a:latin typeface="Arial Narrow" pitchFamily="34" charset="0"/>
              </a:rPr>
              <a:t>Workflow</a:t>
            </a:r>
          </a:p>
          <a:p>
            <a:pPr lvl="1"/>
            <a:r>
              <a:rPr lang="en-US" sz="2400" dirty="0" err="1" smtClean="0">
                <a:latin typeface="Arial Narrow" pitchFamily="34" charset="0"/>
              </a:rPr>
              <a:t>Operasi</a:t>
            </a:r>
            <a:endParaRPr lang="en-US" sz="2400" dirty="0" smtClean="0">
              <a:latin typeface="Arial Narrow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13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Activity Diagram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and…What UML is not!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Bahasa pemrograman visual (IDE)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Perangkat pengolah database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SDLC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Perangkat yang bisa memecahkan semua permasalahan.</a:t>
            </a:r>
            <a:endParaRPr lang="en-GB" smtClean="0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Garansi kualitas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Component Diagram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734536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The Deployment Diagram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81359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Relationships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658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Development Model</a:t>
            </a: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649288" y="701675"/>
            <a:ext cx="7272337" cy="5140325"/>
          </a:xfrm>
          <a:prstGeom prst="roundRect">
            <a:avLst>
              <a:gd name="adj" fmla="val 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cxnSp>
        <p:nvCxnSpPr>
          <p:cNvPr id="33796" name="AutoShape 5"/>
          <p:cNvCxnSpPr>
            <a:cxnSpLocks noChangeShapeType="1"/>
            <a:stCxn id="33807" idx="1"/>
            <a:endCxn id="33817" idx="2"/>
          </p:cNvCxnSpPr>
          <p:nvPr/>
        </p:nvCxnSpPr>
        <p:spPr bwMode="auto">
          <a:xfrm rot="10800000">
            <a:off x="3025775" y="2232025"/>
            <a:ext cx="444500" cy="3186112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AutoShape 6"/>
          <p:cNvCxnSpPr>
            <a:cxnSpLocks noChangeShapeType="1"/>
            <a:stCxn id="33809" idx="1"/>
            <a:endCxn id="33817" idx="2"/>
          </p:cNvCxnSpPr>
          <p:nvPr/>
        </p:nvCxnSpPr>
        <p:spPr bwMode="auto">
          <a:xfrm rot="10800000">
            <a:off x="3025775" y="2232025"/>
            <a:ext cx="444500" cy="2519362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AutoShape 7"/>
          <p:cNvCxnSpPr>
            <a:cxnSpLocks noChangeShapeType="1"/>
            <a:stCxn id="33811" idx="1"/>
            <a:endCxn id="33817" idx="2"/>
          </p:cNvCxnSpPr>
          <p:nvPr/>
        </p:nvCxnSpPr>
        <p:spPr bwMode="auto">
          <a:xfrm rot="10800000">
            <a:off x="3025775" y="2232025"/>
            <a:ext cx="444500" cy="1852612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AutoShape 8"/>
          <p:cNvCxnSpPr>
            <a:cxnSpLocks noChangeShapeType="1"/>
            <a:stCxn id="33813" idx="1"/>
            <a:endCxn id="33817" idx="2"/>
          </p:cNvCxnSpPr>
          <p:nvPr/>
        </p:nvCxnSpPr>
        <p:spPr bwMode="auto">
          <a:xfrm rot="10800000">
            <a:off x="3025775" y="2232025"/>
            <a:ext cx="444500" cy="1185862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9"/>
          <p:cNvCxnSpPr>
            <a:cxnSpLocks noChangeShapeType="1"/>
            <a:stCxn id="33815" idx="1"/>
            <a:endCxn id="33817" idx="2"/>
          </p:cNvCxnSpPr>
          <p:nvPr/>
        </p:nvCxnSpPr>
        <p:spPr bwMode="auto">
          <a:xfrm rot="10800000">
            <a:off x="3025775" y="2232025"/>
            <a:ext cx="444500" cy="473075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01" name="Group 10"/>
          <p:cNvGrpSpPr>
            <a:grpSpLocks/>
          </p:cNvGrpSpPr>
          <p:nvPr/>
        </p:nvGrpSpPr>
        <p:grpSpPr bwMode="auto">
          <a:xfrm>
            <a:off x="2339975" y="1787525"/>
            <a:ext cx="1370013" cy="442912"/>
            <a:chOff x="1904" y="1021"/>
            <a:chExt cx="863" cy="279"/>
          </a:xfrm>
        </p:grpSpPr>
        <p:sp>
          <p:nvSpPr>
            <p:cNvPr id="33817" name="AutoShape 11"/>
            <p:cNvSpPr>
              <a:spLocks noChangeArrowheads="1"/>
            </p:cNvSpPr>
            <p:nvPr/>
          </p:nvSpPr>
          <p:spPr bwMode="auto">
            <a:xfrm>
              <a:off x="1904" y="1021"/>
              <a:ext cx="864" cy="280"/>
            </a:xfrm>
            <a:prstGeom prst="roundRect">
              <a:avLst>
                <a:gd name="adj" fmla="val 17139"/>
              </a:avLst>
            </a:prstGeom>
            <a:solidFill>
              <a:srgbClr val="FFCC99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18" name="AutoShape 12"/>
            <p:cNvSpPr>
              <a:spLocks noChangeArrowheads="1"/>
            </p:cNvSpPr>
            <p:nvPr/>
          </p:nvSpPr>
          <p:spPr bwMode="auto">
            <a:xfrm>
              <a:off x="1920" y="1037"/>
              <a:ext cx="832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orbel" pitchFamily="34" charset="0"/>
                </a:rPr>
                <a:t>UML DM</a:t>
              </a:r>
            </a:p>
          </p:txBody>
        </p:sp>
      </p:grpSp>
      <p:grpSp>
        <p:nvGrpSpPr>
          <p:cNvPr id="33802" name="Group 13"/>
          <p:cNvGrpSpPr>
            <a:grpSpLocks/>
          </p:cNvGrpSpPr>
          <p:nvPr/>
        </p:nvGrpSpPr>
        <p:grpSpPr bwMode="auto">
          <a:xfrm>
            <a:off x="3470275" y="2436812"/>
            <a:ext cx="2541588" cy="533400"/>
            <a:chOff x="2480" y="1441"/>
            <a:chExt cx="1601" cy="279"/>
          </a:xfrm>
        </p:grpSpPr>
        <p:sp>
          <p:nvSpPr>
            <p:cNvPr id="33815" name="AutoShape 14"/>
            <p:cNvSpPr>
              <a:spLocks noChangeArrowheads="1"/>
            </p:cNvSpPr>
            <p:nvPr/>
          </p:nvSpPr>
          <p:spPr bwMode="auto">
            <a:xfrm>
              <a:off x="2480" y="1441"/>
              <a:ext cx="1602" cy="280"/>
            </a:xfrm>
            <a:prstGeom prst="roundRect">
              <a:avLst>
                <a:gd name="adj" fmla="val 1713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16" name="AutoShape 15"/>
            <p:cNvSpPr>
              <a:spLocks noChangeArrowheads="1"/>
            </p:cNvSpPr>
            <p:nvPr/>
          </p:nvSpPr>
          <p:spPr bwMode="auto">
            <a:xfrm>
              <a:off x="2496" y="1457"/>
              <a:ext cx="1571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latin typeface="Corbel" pitchFamily="34" charset="0"/>
                </a:rPr>
                <a:t>Requirements Gathering</a:t>
              </a:r>
            </a:p>
          </p:txBody>
        </p:sp>
      </p:grpSp>
      <p:grpSp>
        <p:nvGrpSpPr>
          <p:cNvPr id="33803" name="Group 16"/>
          <p:cNvGrpSpPr>
            <a:grpSpLocks/>
          </p:cNvGrpSpPr>
          <p:nvPr/>
        </p:nvGrpSpPr>
        <p:grpSpPr bwMode="auto">
          <a:xfrm>
            <a:off x="3470275" y="3195637"/>
            <a:ext cx="2541588" cy="442913"/>
            <a:chOff x="2480" y="1862"/>
            <a:chExt cx="1601" cy="279"/>
          </a:xfrm>
        </p:grpSpPr>
        <p:sp>
          <p:nvSpPr>
            <p:cNvPr id="33813" name="AutoShape 17"/>
            <p:cNvSpPr>
              <a:spLocks noChangeArrowheads="1"/>
            </p:cNvSpPr>
            <p:nvPr/>
          </p:nvSpPr>
          <p:spPr bwMode="auto">
            <a:xfrm>
              <a:off x="2480" y="1862"/>
              <a:ext cx="1602" cy="280"/>
            </a:xfrm>
            <a:prstGeom prst="roundRect">
              <a:avLst>
                <a:gd name="adj" fmla="val 1713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14" name="AutoShape 18"/>
            <p:cNvSpPr>
              <a:spLocks noChangeArrowheads="1"/>
            </p:cNvSpPr>
            <p:nvPr/>
          </p:nvSpPr>
          <p:spPr bwMode="auto">
            <a:xfrm>
              <a:off x="2496" y="1877"/>
              <a:ext cx="1571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latin typeface="Corbel" pitchFamily="34" charset="0"/>
                </a:rPr>
                <a:t>Analysis</a:t>
              </a:r>
            </a:p>
          </p:txBody>
        </p:sp>
      </p:grpSp>
      <p:grpSp>
        <p:nvGrpSpPr>
          <p:cNvPr id="33804" name="Group 19"/>
          <p:cNvGrpSpPr>
            <a:grpSpLocks/>
          </p:cNvGrpSpPr>
          <p:nvPr/>
        </p:nvGrpSpPr>
        <p:grpSpPr bwMode="auto">
          <a:xfrm>
            <a:off x="3470275" y="3862387"/>
            <a:ext cx="2541588" cy="442913"/>
            <a:chOff x="2480" y="2282"/>
            <a:chExt cx="1601" cy="279"/>
          </a:xfrm>
        </p:grpSpPr>
        <p:sp>
          <p:nvSpPr>
            <p:cNvPr id="33811" name="AutoShape 20"/>
            <p:cNvSpPr>
              <a:spLocks noChangeArrowheads="1"/>
            </p:cNvSpPr>
            <p:nvPr/>
          </p:nvSpPr>
          <p:spPr bwMode="auto">
            <a:xfrm>
              <a:off x="2480" y="2282"/>
              <a:ext cx="1602" cy="280"/>
            </a:xfrm>
            <a:prstGeom prst="roundRect">
              <a:avLst>
                <a:gd name="adj" fmla="val 1713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12" name="AutoShape 21"/>
            <p:cNvSpPr>
              <a:spLocks noChangeArrowheads="1"/>
            </p:cNvSpPr>
            <p:nvPr/>
          </p:nvSpPr>
          <p:spPr bwMode="auto">
            <a:xfrm>
              <a:off x="2496" y="2297"/>
              <a:ext cx="1571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latin typeface="Corbel" pitchFamily="34" charset="0"/>
                </a:rPr>
                <a:t>Design</a:t>
              </a:r>
            </a:p>
          </p:txBody>
        </p:sp>
      </p:grpSp>
      <p:grpSp>
        <p:nvGrpSpPr>
          <p:cNvPr id="33805" name="Group 22"/>
          <p:cNvGrpSpPr>
            <a:grpSpLocks/>
          </p:cNvGrpSpPr>
          <p:nvPr/>
        </p:nvGrpSpPr>
        <p:grpSpPr bwMode="auto">
          <a:xfrm>
            <a:off x="3470275" y="4529137"/>
            <a:ext cx="2541588" cy="442913"/>
            <a:chOff x="2480" y="2702"/>
            <a:chExt cx="1601" cy="279"/>
          </a:xfrm>
        </p:grpSpPr>
        <p:sp>
          <p:nvSpPr>
            <p:cNvPr id="33809" name="AutoShape 23"/>
            <p:cNvSpPr>
              <a:spLocks noChangeArrowheads="1"/>
            </p:cNvSpPr>
            <p:nvPr/>
          </p:nvSpPr>
          <p:spPr bwMode="auto">
            <a:xfrm>
              <a:off x="2480" y="2702"/>
              <a:ext cx="1602" cy="280"/>
            </a:xfrm>
            <a:prstGeom prst="roundRect">
              <a:avLst>
                <a:gd name="adj" fmla="val 1713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10" name="AutoShape 24"/>
            <p:cNvSpPr>
              <a:spLocks noChangeArrowheads="1"/>
            </p:cNvSpPr>
            <p:nvPr/>
          </p:nvSpPr>
          <p:spPr bwMode="auto">
            <a:xfrm>
              <a:off x="2496" y="2717"/>
              <a:ext cx="1571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latin typeface="Corbel" pitchFamily="34" charset="0"/>
                </a:rPr>
                <a:t>Development</a:t>
              </a:r>
            </a:p>
          </p:txBody>
        </p:sp>
      </p:grpSp>
      <p:grpSp>
        <p:nvGrpSpPr>
          <p:cNvPr id="33806" name="Group 25"/>
          <p:cNvGrpSpPr>
            <a:grpSpLocks/>
          </p:cNvGrpSpPr>
          <p:nvPr/>
        </p:nvGrpSpPr>
        <p:grpSpPr bwMode="auto">
          <a:xfrm>
            <a:off x="3470275" y="5195887"/>
            <a:ext cx="2541588" cy="442913"/>
            <a:chOff x="2480" y="3122"/>
            <a:chExt cx="1601" cy="279"/>
          </a:xfrm>
        </p:grpSpPr>
        <p:sp>
          <p:nvSpPr>
            <p:cNvPr id="33807" name="AutoShape 26"/>
            <p:cNvSpPr>
              <a:spLocks noChangeArrowheads="1"/>
            </p:cNvSpPr>
            <p:nvPr/>
          </p:nvSpPr>
          <p:spPr bwMode="auto">
            <a:xfrm>
              <a:off x="2480" y="3122"/>
              <a:ext cx="1602" cy="280"/>
            </a:xfrm>
            <a:prstGeom prst="roundRect">
              <a:avLst>
                <a:gd name="adj" fmla="val 1713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3808" name="AutoShape 27"/>
            <p:cNvSpPr>
              <a:spLocks noChangeArrowheads="1"/>
            </p:cNvSpPr>
            <p:nvPr/>
          </p:nvSpPr>
          <p:spPr bwMode="auto">
            <a:xfrm>
              <a:off x="2496" y="3138"/>
              <a:ext cx="1571" cy="249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latin typeface="Corbel" pitchFamily="34" charset="0"/>
                </a:rPr>
                <a:t>Deployment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UML - Use Case Diagram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/>
            <a:r>
              <a:rPr lang="id-ID" smtClean="0"/>
              <a:t>Pemodelan Perangkat Lunak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Use-Case Diagrams (UCDs)</a:t>
            </a:r>
            <a:endParaRPr lang="en-GB" sz="23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5040312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smtClean="0"/>
              <a:t>A use-case is…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Penyederhanaan dari business process model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a </a:t>
            </a:r>
            <a:r>
              <a:rPr lang="en-GB" sz="2200" b="1" i="1" smtClean="0"/>
              <a:t>set of activities</a:t>
            </a:r>
            <a:r>
              <a:rPr lang="en-GB" sz="2200" smtClean="0"/>
              <a:t> within a system 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Dihadirkan dalam sudut pandang masing – masing aktor. (aktor yang berinteraksi dengan sistem)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smtClean="0"/>
              <a:t>What</a:t>
            </a:r>
            <a:r>
              <a:rPr lang="en-GB" sz="2600" b="1" i="1" smtClean="0"/>
              <a:t> </a:t>
            </a:r>
            <a:r>
              <a:rPr lang="en-GB" sz="2600" smtClean="0"/>
              <a:t>is the model supposed to do?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Memberikan notasi yang sederhana dan terbatas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Bisa digunakan oleh diagram lain.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Use-Case Diagrams (UCDs)</a:t>
            </a:r>
            <a:endParaRPr lang="en-GB" sz="23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50"/>
              </a:spcBef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Components: use-cases and actors</a:t>
            </a:r>
          </a:p>
          <a:p>
            <a:pPr marL="741363" lvl="1" indent="-284163" defTabSz="4492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Use-case </a:t>
            </a:r>
            <a:r>
              <a:rPr lang="id-ID" sz="2400" b="1" smtClean="0"/>
              <a:t>harus selalu </a:t>
            </a:r>
            <a:r>
              <a:rPr lang="id-ID" sz="2400" smtClean="0"/>
              <a:t>membawa suatu nilai kepada aktor</a:t>
            </a:r>
            <a:endParaRPr lang="id-ID" sz="2400" b="1" smtClean="0"/>
          </a:p>
          <a:p>
            <a:pPr marL="741363" lvl="1" indent="-284163" defTabSz="4492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Keseluruhan dari use-case merupakan fungsi komplit dari sistem tersebut</a:t>
            </a:r>
          </a:p>
          <a:p>
            <a:pPr marL="341313" indent="-341313" defTabSz="449263" eaLnBrk="1" hangingPunct="1">
              <a:spcBef>
                <a:spcPts val="650"/>
              </a:spcBef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smtClean="0"/>
              <a:t>Tujuan</a:t>
            </a:r>
            <a:r>
              <a:rPr lang="en-GB" sz="2800" smtClean="0"/>
              <a:t>:</a:t>
            </a:r>
          </a:p>
          <a:p>
            <a:pPr marL="741363" lvl="1" indent="-284163" defTabSz="4492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Konsolidasi kebutuhan fungsional sistem</a:t>
            </a:r>
          </a:p>
          <a:p>
            <a:pPr marL="741363" lvl="1" indent="-284163" defTabSz="4492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Memberikan dasar untuk ujicoba sistem</a:t>
            </a:r>
          </a:p>
          <a:p>
            <a:pPr marL="741363" lvl="1" indent="-284163" defTabSz="4492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Memberikan peta fungsi operasi dasar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Components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345362" cy="2087563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/>
              <a:t>The use case itself is drawn as an oval. </a:t>
            </a:r>
          </a:p>
          <a:p>
            <a:pPr marL="341313" indent="-341313" defTabSz="44926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/>
              <a:t>The actors are drawn as little stick figures.</a:t>
            </a:r>
          </a:p>
          <a:p>
            <a:pPr marL="341313" indent="-341313" defTabSz="44926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/>
              <a:t>The actors are connected to the use case with lines.</a:t>
            </a: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1692275" y="4365625"/>
            <a:ext cx="1320800" cy="260350"/>
          </a:xfrm>
          <a:prstGeom prst="roundRect">
            <a:avLst>
              <a:gd name="adj" fmla="val 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Actor symbol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932363" y="4365625"/>
          <a:ext cx="1295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4" imgW="762120" imgH="409680" progId="">
                  <p:embed/>
                </p:oleObj>
              </mc:Choice>
              <mc:Fallback>
                <p:oleObj r:id="rId4" imgW="762120" imgH="409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65625"/>
                        <a:ext cx="12954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7"/>
          <p:cNvSpPr>
            <a:spLocks noChangeArrowheads="1"/>
          </p:cNvSpPr>
          <p:nvPr/>
        </p:nvSpPr>
        <p:spPr bwMode="auto">
          <a:xfrm>
            <a:off x="4859338" y="4005263"/>
            <a:ext cx="1752600" cy="260350"/>
          </a:xfrm>
          <a:prstGeom prst="roundRect">
            <a:avLst>
              <a:gd name="adj" fmla="val 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Use-case symbol</a:t>
            </a:r>
          </a:p>
        </p:txBody>
      </p:sp>
      <p:sp>
        <p:nvSpPr>
          <p:cNvPr id="1031" name="AutoShape 11"/>
          <p:cNvSpPr>
            <a:spLocks noChangeArrowheads="1"/>
          </p:cNvSpPr>
          <p:nvPr/>
        </p:nvSpPr>
        <p:spPr bwMode="auto">
          <a:xfrm>
            <a:off x="5508625" y="5805488"/>
            <a:ext cx="3335338" cy="287337"/>
          </a:xfrm>
          <a:prstGeom prst="roundRect">
            <a:avLst>
              <a:gd name="adj" fmla="val 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rbel" pitchFamily="34" charset="0"/>
              </a:rPr>
              <a:t>Relationships and connectors</a:t>
            </a:r>
          </a:p>
        </p:txBody>
      </p:sp>
      <p:sp>
        <p:nvSpPr>
          <p:cNvPr id="1032" name="AutoShape 13"/>
          <p:cNvSpPr>
            <a:spLocks noChangeArrowheads="1"/>
          </p:cNvSpPr>
          <p:nvPr/>
        </p:nvSpPr>
        <p:spPr bwMode="auto">
          <a:xfrm>
            <a:off x="6935788" y="4652963"/>
            <a:ext cx="1778000" cy="260350"/>
          </a:xfrm>
          <a:prstGeom prst="roundRect">
            <a:avLst>
              <a:gd name="adj" fmla="val 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System boundary</a:t>
            </a:r>
          </a:p>
        </p:txBody>
      </p:sp>
      <p:sp>
        <p:nvSpPr>
          <p:cNvPr id="1033" name="AutoShape 14"/>
          <p:cNvSpPr>
            <a:spLocks noChangeAspect="1" noChangeArrowheads="1" noTextEdit="1"/>
          </p:cNvSpPr>
          <p:nvPr/>
        </p:nvSpPr>
        <p:spPr bwMode="auto">
          <a:xfrm>
            <a:off x="7956550" y="3573463"/>
            <a:ext cx="6477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7977188" y="3589338"/>
            <a:ext cx="615950" cy="1092200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8061325" y="3611563"/>
            <a:ext cx="449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Corbel" pitchFamily="34" charset="0"/>
              </a:rPr>
              <a:t>System</a:t>
            </a:r>
            <a:endParaRPr lang="en-US">
              <a:latin typeface="Corbel" pitchFamily="34" charset="0"/>
            </a:endParaRPr>
          </a:p>
        </p:txBody>
      </p:sp>
      <p:sp>
        <p:nvSpPr>
          <p:cNvPr id="1036" name="Rectangle 19"/>
          <p:cNvSpPr>
            <a:spLocks noChangeArrowheads="1"/>
          </p:cNvSpPr>
          <p:nvPr/>
        </p:nvSpPr>
        <p:spPr bwMode="auto">
          <a:xfrm>
            <a:off x="7967663" y="3581400"/>
            <a:ext cx="636587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37" name="AutoShape 20"/>
          <p:cNvSpPr>
            <a:spLocks noChangeAspect="1" noChangeArrowheads="1" noTextEdit="1"/>
          </p:cNvSpPr>
          <p:nvPr/>
        </p:nvSpPr>
        <p:spPr bwMode="auto">
          <a:xfrm>
            <a:off x="1235075" y="3933825"/>
            <a:ext cx="5873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38" name="Freeform 22"/>
          <p:cNvSpPr>
            <a:spLocks/>
          </p:cNvSpPr>
          <p:nvPr/>
        </p:nvSpPr>
        <p:spPr bwMode="auto">
          <a:xfrm>
            <a:off x="1408113" y="3967163"/>
            <a:ext cx="258762" cy="246062"/>
          </a:xfrm>
          <a:custGeom>
            <a:avLst/>
            <a:gdLst>
              <a:gd name="T0" fmla="*/ 0 w 163"/>
              <a:gd name="T1" fmla="*/ 114300 h 155"/>
              <a:gd name="T2" fmla="*/ 0 w 163"/>
              <a:gd name="T3" fmla="*/ 98425 h 155"/>
              <a:gd name="T4" fmla="*/ 0 w 163"/>
              <a:gd name="T5" fmla="*/ 82550 h 155"/>
              <a:gd name="T6" fmla="*/ 0 w 163"/>
              <a:gd name="T7" fmla="*/ 65087 h 155"/>
              <a:gd name="T8" fmla="*/ 17462 w 163"/>
              <a:gd name="T9" fmla="*/ 49212 h 155"/>
              <a:gd name="T10" fmla="*/ 17462 w 163"/>
              <a:gd name="T11" fmla="*/ 31750 h 155"/>
              <a:gd name="T12" fmla="*/ 34925 w 163"/>
              <a:gd name="T13" fmla="*/ 31750 h 155"/>
              <a:gd name="T14" fmla="*/ 50800 w 163"/>
              <a:gd name="T15" fmla="*/ 15875 h 155"/>
              <a:gd name="T16" fmla="*/ 68262 w 163"/>
              <a:gd name="T17" fmla="*/ 15875 h 155"/>
              <a:gd name="T18" fmla="*/ 85725 w 163"/>
              <a:gd name="T19" fmla="*/ 0 h 155"/>
              <a:gd name="T20" fmla="*/ 103187 w 163"/>
              <a:gd name="T21" fmla="*/ 0 h 155"/>
              <a:gd name="T22" fmla="*/ 120650 w 163"/>
              <a:gd name="T23" fmla="*/ 0 h 155"/>
              <a:gd name="T24" fmla="*/ 120650 w 163"/>
              <a:gd name="T25" fmla="*/ 0 h 155"/>
              <a:gd name="T26" fmla="*/ 138112 w 163"/>
              <a:gd name="T27" fmla="*/ 0 h 155"/>
              <a:gd name="T28" fmla="*/ 155575 w 163"/>
              <a:gd name="T29" fmla="*/ 0 h 155"/>
              <a:gd name="T30" fmla="*/ 173037 w 163"/>
              <a:gd name="T31" fmla="*/ 0 h 155"/>
              <a:gd name="T32" fmla="*/ 190500 w 163"/>
              <a:gd name="T33" fmla="*/ 15875 h 155"/>
              <a:gd name="T34" fmla="*/ 206375 w 163"/>
              <a:gd name="T35" fmla="*/ 15875 h 155"/>
              <a:gd name="T36" fmla="*/ 223837 w 163"/>
              <a:gd name="T37" fmla="*/ 31750 h 155"/>
              <a:gd name="T38" fmla="*/ 223837 w 163"/>
              <a:gd name="T39" fmla="*/ 49212 h 155"/>
              <a:gd name="T40" fmla="*/ 241300 w 163"/>
              <a:gd name="T41" fmla="*/ 65087 h 155"/>
              <a:gd name="T42" fmla="*/ 241300 w 163"/>
              <a:gd name="T43" fmla="*/ 82550 h 155"/>
              <a:gd name="T44" fmla="*/ 258762 w 163"/>
              <a:gd name="T45" fmla="*/ 82550 h 155"/>
              <a:gd name="T46" fmla="*/ 258762 w 163"/>
              <a:gd name="T47" fmla="*/ 98425 h 155"/>
              <a:gd name="T48" fmla="*/ 258762 w 163"/>
              <a:gd name="T49" fmla="*/ 114300 h 155"/>
              <a:gd name="T50" fmla="*/ 258762 w 163"/>
              <a:gd name="T51" fmla="*/ 114300 h 155"/>
              <a:gd name="T52" fmla="*/ 258762 w 163"/>
              <a:gd name="T53" fmla="*/ 131762 h 155"/>
              <a:gd name="T54" fmla="*/ 258762 w 163"/>
              <a:gd name="T55" fmla="*/ 147637 h 155"/>
              <a:gd name="T56" fmla="*/ 241300 w 163"/>
              <a:gd name="T57" fmla="*/ 163512 h 155"/>
              <a:gd name="T58" fmla="*/ 241300 w 163"/>
              <a:gd name="T59" fmla="*/ 180975 h 155"/>
              <a:gd name="T60" fmla="*/ 223837 w 163"/>
              <a:gd name="T61" fmla="*/ 196850 h 155"/>
              <a:gd name="T62" fmla="*/ 223837 w 163"/>
              <a:gd name="T63" fmla="*/ 212725 h 155"/>
              <a:gd name="T64" fmla="*/ 206375 w 163"/>
              <a:gd name="T65" fmla="*/ 212725 h 155"/>
              <a:gd name="T66" fmla="*/ 190500 w 163"/>
              <a:gd name="T67" fmla="*/ 230187 h 155"/>
              <a:gd name="T68" fmla="*/ 173037 w 163"/>
              <a:gd name="T69" fmla="*/ 230187 h 155"/>
              <a:gd name="T70" fmla="*/ 155575 w 163"/>
              <a:gd name="T71" fmla="*/ 246062 h 155"/>
              <a:gd name="T72" fmla="*/ 138112 w 163"/>
              <a:gd name="T73" fmla="*/ 246062 h 155"/>
              <a:gd name="T74" fmla="*/ 120650 w 163"/>
              <a:gd name="T75" fmla="*/ 246062 h 155"/>
              <a:gd name="T76" fmla="*/ 120650 w 163"/>
              <a:gd name="T77" fmla="*/ 246062 h 155"/>
              <a:gd name="T78" fmla="*/ 103187 w 163"/>
              <a:gd name="T79" fmla="*/ 246062 h 155"/>
              <a:gd name="T80" fmla="*/ 85725 w 163"/>
              <a:gd name="T81" fmla="*/ 246062 h 155"/>
              <a:gd name="T82" fmla="*/ 68262 w 163"/>
              <a:gd name="T83" fmla="*/ 230187 h 155"/>
              <a:gd name="T84" fmla="*/ 50800 w 163"/>
              <a:gd name="T85" fmla="*/ 230187 h 155"/>
              <a:gd name="T86" fmla="*/ 34925 w 163"/>
              <a:gd name="T87" fmla="*/ 212725 h 155"/>
              <a:gd name="T88" fmla="*/ 17462 w 163"/>
              <a:gd name="T89" fmla="*/ 196850 h 155"/>
              <a:gd name="T90" fmla="*/ 17462 w 163"/>
              <a:gd name="T91" fmla="*/ 196850 h 155"/>
              <a:gd name="T92" fmla="*/ 0 w 163"/>
              <a:gd name="T93" fmla="*/ 180975 h 155"/>
              <a:gd name="T94" fmla="*/ 0 w 163"/>
              <a:gd name="T95" fmla="*/ 163512 h 155"/>
              <a:gd name="T96" fmla="*/ 0 w 163"/>
              <a:gd name="T97" fmla="*/ 147637 h 155"/>
              <a:gd name="T98" fmla="*/ 0 w 163"/>
              <a:gd name="T99" fmla="*/ 131762 h 155"/>
              <a:gd name="T100" fmla="*/ 0 w 163"/>
              <a:gd name="T101" fmla="*/ 114300 h 1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63"/>
              <a:gd name="T154" fmla="*/ 0 h 155"/>
              <a:gd name="T155" fmla="*/ 163 w 163"/>
              <a:gd name="T156" fmla="*/ 155 h 15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63" h="155">
                <a:moveTo>
                  <a:pt x="0" y="72"/>
                </a:moveTo>
                <a:lnTo>
                  <a:pt x="0" y="72"/>
                </a:lnTo>
                <a:lnTo>
                  <a:pt x="0" y="62"/>
                </a:lnTo>
                <a:lnTo>
                  <a:pt x="0" y="52"/>
                </a:lnTo>
                <a:lnTo>
                  <a:pt x="0" y="41"/>
                </a:lnTo>
                <a:lnTo>
                  <a:pt x="11" y="41"/>
                </a:lnTo>
                <a:lnTo>
                  <a:pt x="11" y="31"/>
                </a:lnTo>
                <a:lnTo>
                  <a:pt x="11" y="20"/>
                </a:lnTo>
                <a:lnTo>
                  <a:pt x="22" y="20"/>
                </a:lnTo>
                <a:lnTo>
                  <a:pt x="22" y="10"/>
                </a:lnTo>
                <a:lnTo>
                  <a:pt x="32" y="10"/>
                </a:lnTo>
                <a:lnTo>
                  <a:pt x="43" y="10"/>
                </a:lnTo>
                <a:lnTo>
                  <a:pt x="43" y="0"/>
                </a:lnTo>
                <a:lnTo>
                  <a:pt x="54" y="0"/>
                </a:lnTo>
                <a:lnTo>
                  <a:pt x="65" y="0"/>
                </a:lnTo>
                <a:lnTo>
                  <a:pt x="76" y="0"/>
                </a:lnTo>
                <a:lnTo>
                  <a:pt x="87" y="0"/>
                </a:lnTo>
                <a:lnTo>
                  <a:pt x="98" y="0"/>
                </a:lnTo>
                <a:lnTo>
                  <a:pt x="109" y="0"/>
                </a:lnTo>
                <a:lnTo>
                  <a:pt x="120" y="10"/>
                </a:lnTo>
                <a:lnTo>
                  <a:pt x="130" y="10"/>
                </a:lnTo>
                <a:lnTo>
                  <a:pt x="130" y="20"/>
                </a:lnTo>
                <a:lnTo>
                  <a:pt x="141" y="20"/>
                </a:lnTo>
                <a:lnTo>
                  <a:pt x="141" y="31"/>
                </a:lnTo>
                <a:lnTo>
                  <a:pt x="152" y="31"/>
                </a:lnTo>
                <a:lnTo>
                  <a:pt x="152" y="41"/>
                </a:lnTo>
                <a:lnTo>
                  <a:pt x="152" y="52"/>
                </a:lnTo>
                <a:lnTo>
                  <a:pt x="163" y="52"/>
                </a:lnTo>
                <a:lnTo>
                  <a:pt x="163" y="62"/>
                </a:lnTo>
                <a:lnTo>
                  <a:pt x="163" y="72"/>
                </a:lnTo>
                <a:lnTo>
                  <a:pt x="163" y="83"/>
                </a:lnTo>
                <a:lnTo>
                  <a:pt x="163" y="93"/>
                </a:lnTo>
                <a:lnTo>
                  <a:pt x="152" y="103"/>
                </a:lnTo>
                <a:lnTo>
                  <a:pt x="152" y="114"/>
                </a:lnTo>
                <a:lnTo>
                  <a:pt x="152" y="124"/>
                </a:lnTo>
                <a:lnTo>
                  <a:pt x="141" y="124"/>
                </a:lnTo>
                <a:lnTo>
                  <a:pt x="141" y="134"/>
                </a:lnTo>
                <a:lnTo>
                  <a:pt x="130" y="134"/>
                </a:lnTo>
                <a:lnTo>
                  <a:pt x="120" y="145"/>
                </a:lnTo>
                <a:lnTo>
                  <a:pt x="109" y="145"/>
                </a:lnTo>
                <a:lnTo>
                  <a:pt x="109" y="155"/>
                </a:lnTo>
                <a:lnTo>
                  <a:pt x="98" y="155"/>
                </a:lnTo>
                <a:lnTo>
                  <a:pt x="87" y="155"/>
                </a:lnTo>
                <a:lnTo>
                  <a:pt x="76" y="155"/>
                </a:lnTo>
                <a:lnTo>
                  <a:pt x="65" y="155"/>
                </a:lnTo>
                <a:lnTo>
                  <a:pt x="54" y="155"/>
                </a:lnTo>
                <a:lnTo>
                  <a:pt x="43" y="145"/>
                </a:lnTo>
                <a:lnTo>
                  <a:pt x="32" y="145"/>
                </a:lnTo>
                <a:lnTo>
                  <a:pt x="22" y="134"/>
                </a:lnTo>
                <a:lnTo>
                  <a:pt x="11" y="124"/>
                </a:lnTo>
                <a:lnTo>
                  <a:pt x="11" y="114"/>
                </a:lnTo>
                <a:lnTo>
                  <a:pt x="0" y="114"/>
                </a:lnTo>
                <a:lnTo>
                  <a:pt x="0" y="103"/>
                </a:lnTo>
                <a:lnTo>
                  <a:pt x="0" y="93"/>
                </a:lnTo>
                <a:lnTo>
                  <a:pt x="0" y="83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39" name="Rectangle 25"/>
          <p:cNvSpPr>
            <a:spLocks noChangeArrowheads="1"/>
          </p:cNvSpPr>
          <p:nvPr/>
        </p:nvSpPr>
        <p:spPr bwMode="auto">
          <a:xfrm>
            <a:off x="1252538" y="3949700"/>
            <a:ext cx="569912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40" name="AutoShape 26"/>
          <p:cNvSpPr>
            <a:spLocks noChangeAspect="1" noChangeArrowheads="1" noTextEdit="1"/>
          </p:cNvSpPr>
          <p:nvPr/>
        </p:nvSpPr>
        <p:spPr bwMode="auto">
          <a:xfrm>
            <a:off x="2700338" y="515778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1" name="Line 28"/>
          <p:cNvSpPr>
            <a:spLocks noChangeShapeType="1"/>
          </p:cNvSpPr>
          <p:nvPr/>
        </p:nvSpPr>
        <p:spPr bwMode="auto">
          <a:xfrm>
            <a:off x="2876550" y="5332413"/>
            <a:ext cx="647700" cy="642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2" name="Freeform 29"/>
          <p:cNvSpPr>
            <a:spLocks/>
          </p:cNvSpPr>
          <p:nvPr/>
        </p:nvSpPr>
        <p:spPr bwMode="auto">
          <a:xfrm>
            <a:off x="2740025" y="5197475"/>
            <a:ext cx="215900" cy="214313"/>
          </a:xfrm>
          <a:custGeom>
            <a:avLst/>
            <a:gdLst>
              <a:gd name="T0" fmla="*/ 38100 w 136"/>
              <a:gd name="T1" fmla="*/ 214313 h 135"/>
              <a:gd name="T2" fmla="*/ 215900 w 136"/>
              <a:gd name="T3" fmla="*/ 38100 h 135"/>
              <a:gd name="T4" fmla="*/ 0 w 136"/>
              <a:gd name="T5" fmla="*/ 0 h 135"/>
              <a:gd name="T6" fmla="*/ 38100 w 136"/>
              <a:gd name="T7" fmla="*/ 214313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135"/>
              <a:gd name="T14" fmla="*/ 136 w 136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135">
                <a:moveTo>
                  <a:pt x="24" y="135"/>
                </a:moveTo>
                <a:lnTo>
                  <a:pt x="136" y="24"/>
                </a:lnTo>
                <a:lnTo>
                  <a:pt x="0" y="0"/>
                </a:lnTo>
                <a:lnTo>
                  <a:pt x="24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3" name="Freeform 30"/>
          <p:cNvSpPr>
            <a:spLocks/>
          </p:cNvSpPr>
          <p:nvPr/>
        </p:nvSpPr>
        <p:spPr bwMode="auto">
          <a:xfrm>
            <a:off x="2740025" y="5197475"/>
            <a:ext cx="215900" cy="214313"/>
          </a:xfrm>
          <a:custGeom>
            <a:avLst/>
            <a:gdLst>
              <a:gd name="T0" fmla="*/ 38100 w 136"/>
              <a:gd name="T1" fmla="*/ 214313 h 135"/>
              <a:gd name="T2" fmla="*/ 215900 w 136"/>
              <a:gd name="T3" fmla="*/ 38100 h 135"/>
              <a:gd name="T4" fmla="*/ 0 w 136"/>
              <a:gd name="T5" fmla="*/ 0 h 135"/>
              <a:gd name="T6" fmla="*/ 38100 w 136"/>
              <a:gd name="T7" fmla="*/ 214313 h 135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135"/>
              <a:gd name="T14" fmla="*/ 136 w 136"/>
              <a:gd name="T15" fmla="*/ 135 h 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135">
                <a:moveTo>
                  <a:pt x="24" y="135"/>
                </a:moveTo>
                <a:lnTo>
                  <a:pt x="136" y="24"/>
                </a:lnTo>
                <a:lnTo>
                  <a:pt x="0" y="0"/>
                </a:lnTo>
                <a:lnTo>
                  <a:pt x="24" y="13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4" name="Rectangle 32"/>
          <p:cNvSpPr>
            <a:spLocks noChangeArrowheads="1"/>
          </p:cNvSpPr>
          <p:nvPr/>
        </p:nvSpPr>
        <p:spPr bwMode="auto">
          <a:xfrm>
            <a:off x="3132138" y="5445125"/>
            <a:ext cx="728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rbel" pitchFamily="34" charset="0"/>
              </a:rPr>
              <a:t>«extend»</a:t>
            </a:r>
            <a:endParaRPr lang="en-US">
              <a:latin typeface="Corbel" pitchFamily="34" charset="0"/>
            </a:endParaRPr>
          </a:p>
        </p:txBody>
      </p:sp>
      <p:sp>
        <p:nvSpPr>
          <p:cNvPr id="1045" name="Rectangle 33"/>
          <p:cNvSpPr>
            <a:spLocks noChangeArrowheads="1"/>
          </p:cNvSpPr>
          <p:nvPr/>
        </p:nvSpPr>
        <p:spPr bwMode="auto">
          <a:xfrm>
            <a:off x="2719388" y="5176838"/>
            <a:ext cx="844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46" name="Line 36"/>
          <p:cNvSpPr>
            <a:spLocks noChangeShapeType="1"/>
          </p:cNvSpPr>
          <p:nvPr/>
        </p:nvSpPr>
        <p:spPr bwMode="auto">
          <a:xfrm>
            <a:off x="3924300" y="5373688"/>
            <a:ext cx="593725" cy="593725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7" name="Rectangle 40"/>
          <p:cNvSpPr>
            <a:spLocks noChangeArrowheads="1"/>
          </p:cNvSpPr>
          <p:nvPr/>
        </p:nvSpPr>
        <p:spPr bwMode="auto">
          <a:xfrm>
            <a:off x="4140200" y="5445125"/>
            <a:ext cx="7080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rbel" pitchFamily="34" charset="0"/>
              </a:rPr>
              <a:t>«include»</a:t>
            </a:r>
            <a:endParaRPr lang="en-US">
              <a:latin typeface="Corbel" pitchFamily="34" charset="0"/>
            </a:endParaRPr>
          </a:p>
        </p:txBody>
      </p:sp>
      <p:sp>
        <p:nvSpPr>
          <p:cNvPr id="1048" name="Line 42"/>
          <p:cNvSpPr>
            <a:spLocks noChangeShapeType="1"/>
          </p:cNvSpPr>
          <p:nvPr/>
        </p:nvSpPr>
        <p:spPr bwMode="auto">
          <a:xfrm flipH="1" flipV="1">
            <a:off x="4859338" y="53006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10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67640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Actors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781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400" smtClean="0"/>
              <a:t>An actor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Is a class that forms a</a:t>
            </a:r>
            <a:r>
              <a:rPr lang="en-GB" b="1" i="1" smtClean="0"/>
              <a:t> system boundary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participates in a use-case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is not within our responsibility as systems analyst/s and/or designer/s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400" smtClean="0"/>
              <a:t>Examples are</a:t>
            </a:r>
            <a:r>
              <a:rPr lang="en-GB" smtClean="0"/>
              <a:t> 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end-users (roles)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external systems (co-operations)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time related events (events)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external, passive objects (entities)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Actor Classification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primary actor uses the system's primary functions (e.g. a bank cashier);</a:t>
            </a:r>
          </a:p>
          <a:p>
            <a:pPr marL="341313" indent="-341313" defTabSz="449263" eaLnBrk="1" hangingPunct="1"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secondary actor uses the system's secondary functions (e.g. a bank manager, system administrator);</a:t>
            </a:r>
          </a:p>
          <a:p>
            <a:pPr marL="341313" indent="-341313" defTabSz="449263" eaLnBrk="1" hangingPunct="1"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 active actor initiates a use-case;</a:t>
            </a:r>
          </a:p>
          <a:p>
            <a:pPr marL="341313" indent="-341313" defTabSz="449263" eaLnBrk="1" hangingPunct="1"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passive actor only participates in one or more use-cases.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31187" cy="758825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What UML </a:t>
            </a:r>
            <a:r>
              <a:rPr lang="en-GB" u="sng" dirty="0">
                <a:solidFill>
                  <a:schemeClr val="accent1">
                    <a:satMod val="150000"/>
                  </a:schemeClr>
                </a:solidFill>
              </a:rPr>
              <a:t>can</a:t>
            </a: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 do for you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24862" cy="5059363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b="1" smtClean="0"/>
              <a:t>	Help you to: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Memudahkan berpikir dan mendokumentasikan sistem sebelum mengimplemntasikannya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“meramalkan” sistem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Menurunkan biaya pembangunan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Merencanakan dan menganalisa logika sistem(perilaku)</a:t>
            </a:r>
            <a:endParaRPr lang="en-GB" sz="2400" smtClean="0"/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Membuat keputusan yang benar sedini mungkin (sebelum melangkah ke coding)</a:t>
            </a:r>
            <a:endParaRPr lang="en-GB" sz="2400" smtClean="0"/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Men-deploy sistem lebih baik, karena ada perencanaan penggunaan memori dan prosesor yang efisien.</a:t>
            </a:r>
            <a:endParaRPr lang="en-GB" sz="2400" smtClean="0"/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Lebih mudah memodifikasi/mengelola sistem yang terdokumentasi dengan baik.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Biaya perawatan yang rendah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/>
              <a:t>Membuat suatu bentuk komunikasi yang standar</a:t>
            </a:r>
            <a:endParaRPr lang="en-GB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Identifying UML Actors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4895850"/>
          </a:xfrm>
        </p:spPr>
        <p:txBody>
          <a:bodyPr lIns="90000" tIns="46800" rIns="90000" bIns="46800" rtlCol="0">
            <a:normAutofit lnSpcReduction="10000"/>
          </a:bodyPr>
          <a:lstStyle/>
          <a:p>
            <a:pPr marL="341313" indent="-341313" defTabSz="449263" eaLnBrk="1" fontAlgn="auto" hangingPunct="1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u="sng"/>
              <a:t>Ask yourself the following questions: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Who are the system’s primary users?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Who requires system support for daily tasks?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Who are the system’s secondary users?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What hardware does the system handle?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Which other (if any) systems interact with the system in question?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Do any entities interacting with the system perform multiple roles as actors?</a:t>
            </a:r>
          </a:p>
          <a:p>
            <a:pPr marL="341313" indent="-341313" defTabSz="449263" eaLnBrk="1" fontAlgn="auto" hangingPunct="1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/>
              <a:t>Which other entities (human or otherwise) might have an interest in the system's output?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6588125" y="1773238"/>
            <a:ext cx="2136775" cy="1509712"/>
            <a:chOff x="4150" y="1117"/>
            <a:chExt cx="1346" cy="951"/>
          </a:xfrm>
        </p:grpSpPr>
        <p:sp>
          <p:nvSpPr>
            <p:cNvPr id="41016" name="AutoShape 3"/>
            <p:cNvSpPr>
              <a:spLocks noChangeArrowheads="1"/>
            </p:cNvSpPr>
            <p:nvPr/>
          </p:nvSpPr>
          <p:spPr bwMode="auto">
            <a:xfrm>
              <a:off x="4150" y="1117"/>
              <a:ext cx="1347" cy="952"/>
            </a:xfrm>
            <a:prstGeom prst="roundRect">
              <a:avLst>
                <a:gd name="adj" fmla="val 102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1017" name="Text Box 4"/>
            <p:cNvSpPr txBox="1">
              <a:spLocks noChangeArrowheads="1"/>
            </p:cNvSpPr>
            <p:nvPr/>
          </p:nvSpPr>
          <p:spPr bwMode="auto">
            <a:xfrm>
              <a:off x="4150" y="1117"/>
              <a:ext cx="1347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r>
                <a:rPr lang="en-GB" sz="2200">
                  <a:latin typeface="Times New Roman" pitchFamily="18" charset="0"/>
                </a:rPr>
                <a:t>«</a:t>
              </a:r>
              <a:r>
                <a:rPr lang="en-GB" sz="22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r>
                <a:rPr lang="en-GB" sz="2200">
                  <a:latin typeface="Times" pitchFamily="18" charset="0"/>
                </a:rPr>
                <a:t>ctor</a:t>
              </a:r>
              <a:r>
                <a:rPr lang="en-GB" sz="2200">
                  <a:latin typeface="Times New Roman" pitchFamily="18" charset="0"/>
                </a:rPr>
                <a:t>»</a:t>
              </a:r>
            </a:p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r>
                <a:rPr lang="en-GB" sz="2200">
                  <a:latin typeface="Times" pitchFamily="18" charset="0"/>
                </a:rPr>
                <a:t>The guy</a:t>
              </a:r>
            </a:p>
          </p:txBody>
        </p:sp>
      </p:grpSp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1788"/>
            <a:ext cx="8231188" cy="1028700"/>
          </a:xfrm>
        </p:spPr>
        <p:txBody>
          <a:bodyPr lIns="90000" tIns="46800" rIns="90000" bIns="46800">
            <a:normAutofit fontScale="90000"/>
          </a:bodyPr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solidFill>
                  <a:schemeClr val="accent1">
                    <a:satMod val="150000"/>
                  </a:schemeClr>
                </a:solidFill>
              </a:rPr>
              <a:t>UML Actor Notation and Generalisation Examples</a:t>
            </a: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4572000" y="1628775"/>
            <a:ext cx="1065213" cy="1625600"/>
            <a:chOff x="2880" y="1026"/>
            <a:chExt cx="671" cy="1024"/>
          </a:xfrm>
        </p:grpSpPr>
        <p:sp>
          <p:nvSpPr>
            <p:cNvPr id="41011" name="Oval 7"/>
            <p:cNvSpPr>
              <a:spLocks noChangeArrowheads="1"/>
            </p:cNvSpPr>
            <p:nvPr/>
          </p:nvSpPr>
          <p:spPr bwMode="auto">
            <a:xfrm>
              <a:off x="3104" y="1026"/>
              <a:ext cx="224" cy="205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1012" name="Line 8"/>
            <p:cNvSpPr>
              <a:spLocks noChangeShapeType="1"/>
            </p:cNvSpPr>
            <p:nvPr/>
          </p:nvSpPr>
          <p:spPr bwMode="auto">
            <a:xfrm>
              <a:off x="3216" y="1231"/>
              <a:ext cx="1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13" name="Line 9"/>
            <p:cNvSpPr>
              <a:spLocks noChangeShapeType="1"/>
            </p:cNvSpPr>
            <p:nvPr/>
          </p:nvSpPr>
          <p:spPr bwMode="auto">
            <a:xfrm flipH="1">
              <a:off x="2988" y="1743"/>
              <a:ext cx="229" cy="30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14" name="Line 10"/>
            <p:cNvSpPr>
              <a:spLocks noChangeShapeType="1"/>
            </p:cNvSpPr>
            <p:nvPr/>
          </p:nvSpPr>
          <p:spPr bwMode="auto">
            <a:xfrm>
              <a:off x="3216" y="1743"/>
              <a:ext cx="225" cy="30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15" name="Line 11"/>
            <p:cNvSpPr>
              <a:spLocks noChangeShapeType="1"/>
            </p:cNvSpPr>
            <p:nvPr/>
          </p:nvSpPr>
          <p:spPr bwMode="auto">
            <a:xfrm>
              <a:off x="2880" y="1334"/>
              <a:ext cx="67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0965" name="Line 12"/>
          <p:cNvSpPr>
            <a:spLocks noChangeShapeType="1"/>
          </p:cNvSpPr>
          <p:nvPr/>
        </p:nvSpPr>
        <p:spPr bwMode="auto">
          <a:xfrm>
            <a:off x="6588125" y="2636838"/>
            <a:ext cx="21367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40966" name="Group 13"/>
          <p:cNvGrpSpPr>
            <a:grpSpLocks/>
          </p:cNvGrpSpPr>
          <p:nvPr/>
        </p:nvGrpSpPr>
        <p:grpSpPr bwMode="auto">
          <a:xfrm>
            <a:off x="2994025" y="4403725"/>
            <a:ext cx="531813" cy="811213"/>
            <a:chOff x="1886" y="2774"/>
            <a:chExt cx="335" cy="511"/>
          </a:xfrm>
        </p:grpSpPr>
        <p:sp>
          <p:nvSpPr>
            <p:cNvPr id="41006" name="Oval 14"/>
            <p:cNvSpPr>
              <a:spLocks noChangeArrowheads="1"/>
            </p:cNvSpPr>
            <p:nvPr/>
          </p:nvSpPr>
          <p:spPr bwMode="auto">
            <a:xfrm>
              <a:off x="1998" y="2774"/>
              <a:ext cx="113" cy="10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1007" name="Line 15"/>
            <p:cNvSpPr>
              <a:spLocks noChangeShapeType="1"/>
            </p:cNvSpPr>
            <p:nvPr/>
          </p:nvSpPr>
          <p:spPr bwMode="auto">
            <a:xfrm>
              <a:off x="2054" y="2877"/>
              <a:ext cx="1" cy="2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8" name="Line 16"/>
            <p:cNvSpPr>
              <a:spLocks noChangeShapeType="1"/>
            </p:cNvSpPr>
            <p:nvPr/>
          </p:nvSpPr>
          <p:spPr bwMode="auto">
            <a:xfrm flipH="1">
              <a:off x="1939" y="3132"/>
              <a:ext cx="116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9" name="Line 17"/>
            <p:cNvSpPr>
              <a:spLocks noChangeShapeType="1"/>
            </p:cNvSpPr>
            <p:nvPr/>
          </p:nvSpPr>
          <p:spPr bwMode="auto">
            <a:xfrm>
              <a:off x="2054" y="3132"/>
              <a:ext cx="112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10" name="Line 18"/>
            <p:cNvSpPr>
              <a:spLocks noChangeShapeType="1"/>
            </p:cNvSpPr>
            <p:nvPr/>
          </p:nvSpPr>
          <p:spPr bwMode="auto">
            <a:xfrm>
              <a:off x="1886" y="2928"/>
              <a:ext cx="3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187450" y="4403725"/>
            <a:ext cx="531813" cy="811213"/>
            <a:chOff x="748" y="2774"/>
            <a:chExt cx="335" cy="511"/>
          </a:xfrm>
        </p:grpSpPr>
        <p:sp>
          <p:nvSpPr>
            <p:cNvPr id="41001" name="Oval 20"/>
            <p:cNvSpPr>
              <a:spLocks noChangeArrowheads="1"/>
            </p:cNvSpPr>
            <p:nvPr/>
          </p:nvSpPr>
          <p:spPr bwMode="auto">
            <a:xfrm>
              <a:off x="859" y="2774"/>
              <a:ext cx="113" cy="10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1002" name="Line 21"/>
            <p:cNvSpPr>
              <a:spLocks noChangeShapeType="1"/>
            </p:cNvSpPr>
            <p:nvPr/>
          </p:nvSpPr>
          <p:spPr bwMode="auto">
            <a:xfrm>
              <a:off x="916" y="2877"/>
              <a:ext cx="1" cy="2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3" name="Line 22"/>
            <p:cNvSpPr>
              <a:spLocks noChangeShapeType="1"/>
            </p:cNvSpPr>
            <p:nvPr/>
          </p:nvSpPr>
          <p:spPr bwMode="auto">
            <a:xfrm flipH="1">
              <a:off x="802" y="3132"/>
              <a:ext cx="116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4" name="Line 23"/>
            <p:cNvSpPr>
              <a:spLocks noChangeShapeType="1"/>
            </p:cNvSpPr>
            <p:nvPr/>
          </p:nvSpPr>
          <p:spPr bwMode="auto">
            <a:xfrm>
              <a:off x="916" y="3132"/>
              <a:ext cx="112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5" name="Line 24"/>
            <p:cNvSpPr>
              <a:spLocks noChangeShapeType="1"/>
            </p:cNvSpPr>
            <p:nvPr/>
          </p:nvSpPr>
          <p:spPr bwMode="auto">
            <a:xfrm>
              <a:off x="748" y="2928"/>
              <a:ext cx="3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0968" name="Group 25"/>
          <p:cNvGrpSpPr>
            <a:grpSpLocks/>
          </p:cNvGrpSpPr>
          <p:nvPr/>
        </p:nvGrpSpPr>
        <p:grpSpPr bwMode="auto">
          <a:xfrm>
            <a:off x="2963863" y="2500313"/>
            <a:ext cx="531812" cy="811212"/>
            <a:chOff x="1867" y="1575"/>
            <a:chExt cx="335" cy="511"/>
          </a:xfrm>
        </p:grpSpPr>
        <p:sp>
          <p:nvSpPr>
            <p:cNvPr id="40996" name="Oval 26"/>
            <p:cNvSpPr>
              <a:spLocks noChangeArrowheads="1"/>
            </p:cNvSpPr>
            <p:nvPr/>
          </p:nvSpPr>
          <p:spPr bwMode="auto">
            <a:xfrm>
              <a:off x="1979" y="1575"/>
              <a:ext cx="113" cy="10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0997" name="Line 27"/>
            <p:cNvSpPr>
              <a:spLocks noChangeShapeType="1"/>
            </p:cNvSpPr>
            <p:nvPr/>
          </p:nvSpPr>
          <p:spPr bwMode="auto">
            <a:xfrm>
              <a:off x="2035" y="1678"/>
              <a:ext cx="1" cy="25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998" name="Line 28"/>
            <p:cNvSpPr>
              <a:spLocks noChangeShapeType="1"/>
            </p:cNvSpPr>
            <p:nvPr/>
          </p:nvSpPr>
          <p:spPr bwMode="auto">
            <a:xfrm flipH="1">
              <a:off x="1921" y="1933"/>
              <a:ext cx="116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999" name="Line 29"/>
            <p:cNvSpPr>
              <a:spLocks noChangeShapeType="1"/>
            </p:cNvSpPr>
            <p:nvPr/>
          </p:nvSpPr>
          <p:spPr bwMode="auto">
            <a:xfrm>
              <a:off x="2035" y="1933"/>
              <a:ext cx="112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000" name="Line 30"/>
            <p:cNvSpPr>
              <a:spLocks noChangeShapeType="1"/>
            </p:cNvSpPr>
            <p:nvPr/>
          </p:nvSpPr>
          <p:spPr bwMode="auto">
            <a:xfrm>
              <a:off x="1867" y="1729"/>
              <a:ext cx="3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0969" name="Text Box 31"/>
          <p:cNvSpPr txBox="1">
            <a:spLocks noChangeArrowheads="1"/>
          </p:cNvSpPr>
          <p:nvPr/>
        </p:nvSpPr>
        <p:spPr bwMode="auto">
          <a:xfrm>
            <a:off x="2987675" y="3357563"/>
            <a:ext cx="5762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</a:pPr>
            <a:r>
              <a:rPr lang="en-GB" sz="2000">
                <a:latin typeface="Times New Roman" pitchFamily="18" charset="0"/>
              </a:rPr>
              <a:t>Staff</a:t>
            </a:r>
          </a:p>
        </p:txBody>
      </p:sp>
      <p:sp>
        <p:nvSpPr>
          <p:cNvPr id="40970" name="Text Box 32"/>
          <p:cNvSpPr txBox="1">
            <a:spLocks noChangeArrowheads="1"/>
          </p:cNvSpPr>
          <p:nvPr/>
        </p:nvSpPr>
        <p:spPr bwMode="auto">
          <a:xfrm>
            <a:off x="684213" y="5300663"/>
            <a:ext cx="16208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</a:pPr>
            <a:r>
              <a:rPr lang="en-GB" sz="2000">
                <a:latin typeface="Times New Roman" pitchFamily="18" charset="0"/>
              </a:rPr>
              <a:t>Clerical staff</a:t>
            </a:r>
          </a:p>
        </p:txBody>
      </p:sp>
      <p:sp>
        <p:nvSpPr>
          <p:cNvPr id="40971" name="Text Box 33"/>
          <p:cNvSpPr txBox="1">
            <a:spLocks noChangeArrowheads="1"/>
          </p:cNvSpPr>
          <p:nvPr/>
        </p:nvSpPr>
        <p:spPr bwMode="auto">
          <a:xfrm>
            <a:off x="2411413" y="5300663"/>
            <a:ext cx="1860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</a:pPr>
            <a:r>
              <a:rPr lang="en-GB" sz="2000">
                <a:latin typeface="Times New Roman" pitchFamily="18" charset="0"/>
              </a:rPr>
              <a:t>Academic staff</a:t>
            </a:r>
          </a:p>
        </p:txBody>
      </p:sp>
      <p:grpSp>
        <p:nvGrpSpPr>
          <p:cNvPr id="40972" name="Group 34"/>
          <p:cNvGrpSpPr>
            <a:grpSpLocks/>
          </p:cNvGrpSpPr>
          <p:nvPr/>
        </p:nvGrpSpPr>
        <p:grpSpPr bwMode="auto">
          <a:xfrm>
            <a:off x="4794250" y="4403725"/>
            <a:ext cx="531813" cy="811213"/>
            <a:chOff x="3020" y="2774"/>
            <a:chExt cx="335" cy="511"/>
          </a:xfrm>
        </p:grpSpPr>
        <p:sp>
          <p:nvSpPr>
            <p:cNvPr id="40991" name="Oval 35"/>
            <p:cNvSpPr>
              <a:spLocks noChangeArrowheads="1"/>
            </p:cNvSpPr>
            <p:nvPr/>
          </p:nvSpPr>
          <p:spPr bwMode="auto">
            <a:xfrm>
              <a:off x="3131" y="2774"/>
              <a:ext cx="113" cy="10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0992" name="Line 36"/>
            <p:cNvSpPr>
              <a:spLocks noChangeShapeType="1"/>
            </p:cNvSpPr>
            <p:nvPr/>
          </p:nvSpPr>
          <p:spPr bwMode="auto">
            <a:xfrm>
              <a:off x="3188" y="2877"/>
              <a:ext cx="1" cy="2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993" name="Line 37"/>
            <p:cNvSpPr>
              <a:spLocks noChangeShapeType="1"/>
            </p:cNvSpPr>
            <p:nvPr/>
          </p:nvSpPr>
          <p:spPr bwMode="auto">
            <a:xfrm flipH="1">
              <a:off x="3073" y="3132"/>
              <a:ext cx="116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994" name="Line 38"/>
            <p:cNvSpPr>
              <a:spLocks noChangeShapeType="1"/>
            </p:cNvSpPr>
            <p:nvPr/>
          </p:nvSpPr>
          <p:spPr bwMode="auto">
            <a:xfrm>
              <a:off x="3188" y="3132"/>
              <a:ext cx="112" cy="1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995" name="Line 39"/>
            <p:cNvSpPr>
              <a:spLocks noChangeShapeType="1"/>
            </p:cNvSpPr>
            <p:nvPr/>
          </p:nvSpPr>
          <p:spPr bwMode="auto">
            <a:xfrm>
              <a:off x="3020" y="2928"/>
              <a:ext cx="3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0973" name="Text Box 40"/>
          <p:cNvSpPr txBox="1">
            <a:spLocks noChangeArrowheads="1"/>
          </p:cNvSpPr>
          <p:nvPr/>
        </p:nvSpPr>
        <p:spPr bwMode="auto">
          <a:xfrm>
            <a:off x="4356100" y="5300663"/>
            <a:ext cx="1524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</a:pPr>
            <a:r>
              <a:rPr lang="en-GB" sz="2000">
                <a:latin typeface="Times New Roman" pitchFamily="18" charset="0"/>
              </a:rPr>
              <a:t>Support staff</a:t>
            </a:r>
          </a:p>
        </p:txBody>
      </p:sp>
      <p:sp>
        <p:nvSpPr>
          <p:cNvPr id="40974" name="Text Box 41"/>
          <p:cNvSpPr txBox="1">
            <a:spLocks noChangeArrowheads="1"/>
          </p:cNvSpPr>
          <p:nvPr/>
        </p:nvSpPr>
        <p:spPr bwMode="auto">
          <a:xfrm>
            <a:off x="5861050" y="2160588"/>
            <a:ext cx="5397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ts val="3263"/>
              </a:lnSpc>
              <a:buClr>
                <a:srgbClr val="000000"/>
              </a:buClr>
              <a:buSzPct val="45000"/>
              <a:buFont typeface="StarSymbol" pitchFamily="2" charset="0"/>
              <a:buNone/>
            </a:pPr>
            <a:r>
              <a:rPr lang="en-GB" sz="3200">
                <a:latin typeface="Symbol" pitchFamily="18" charset="2"/>
              </a:rPr>
              <a:t></a:t>
            </a:r>
          </a:p>
        </p:txBody>
      </p:sp>
      <p:grpSp>
        <p:nvGrpSpPr>
          <p:cNvPr id="40975" name="Group 42"/>
          <p:cNvGrpSpPr>
            <a:grpSpLocks/>
          </p:cNvGrpSpPr>
          <p:nvPr/>
        </p:nvGrpSpPr>
        <p:grpSpPr bwMode="auto">
          <a:xfrm>
            <a:off x="1727200" y="3487738"/>
            <a:ext cx="1031875" cy="827087"/>
            <a:chOff x="1088" y="2197"/>
            <a:chExt cx="650" cy="521"/>
          </a:xfrm>
        </p:grpSpPr>
        <p:sp>
          <p:nvSpPr>
            <p:cNvPr id="40987" name="Freeform 43"/>
            <p:cNvSpPr>
              <a:spLocks noChangeArrowheads="1"/>
            </p:cNvSpPr>
            <p:nvPr/>
          </p:nvSpPr>
          <p:spPr bwMode="auto">
            <a:xfrm>
              <a:off x="1549" y="2197"/>
              <a:ext cx="190" cy="47"/>
            </a:xfrm>
            <a:custGeom>
              <a:avLst/>
              <a:gdLst>
                <a:gd name="T0" fmla="*/ 190 w 836"/>
                <a:gd name="T1" fmla="*/ 0 h 207"/>
                <a:gd name="T2" fmla="*/ 0 w 836"/>
                <a:gd name="T3" fmla="*/ 47 h 207"/>
                <a:gd name="T4" fmla="*/ 190 w 836"/>
                <a:gd name="T5" fmla="*/ 0 h 207"/>
                <a:gd name="T6" fmla="*/ 0 60000 65536"/>
                <a:gd name="T7" fmla="*/ 0 60000 65536"/>
                <a:gd name="T8" fmla="*/ 0 60000 65536"/>
                <a:gd name="T9" fmla="*/ 0 w 836"/>
                <a:gd name="T10" fmla="*/ 0 h 207"/>
                <a:gd name="T11" fmla="*/ 836 w 836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6" h="207">
                  <a:moveTo>
                    <a:pt x="835" y="0"/>
                  </a:moveTo>
                  <a:lnTo>
                    <a:pt x="0" y="206"/>
                  </a:lnTo>
                  <a:lnTo>
                    <a:pt x="835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8" name="Freeform 44"/>
            <p:cNvSpPr>
              <a:spLocks noChangeArrowheads="1"/>
            </p:cNvSpPr>
            <p:nvPr/>
          </p:nvSpPr>
          <p:spPr bwMode="auto">
            <a:xfrm>
              <a:off x="1675" y="2197"/>
              <a:ext cx="65" cy="150"/>
            </a:xfrm>
            <a:custGeom>
              <a:avLst/>
              <a:gdLst>
                <a:gd name="T0" fmla="*/ 65 w 285"/>
                <a:gd name="T1" fmla="*/ 0 h 661"/>
                <a:gd name="T2" fmla="*/ 0 w 285"/>
                <a:gd name="T3" fmla="*/ 150 h 661"/>
                <a:gd name="T4" fmla="*/ 65 w 285"/>
                <a:gd name="T5" fmla="*/ 0 h 661"/>
                <a:gd name="T6" fmla="*/ 0 60000 65536"/>
                <a:gd name="T7" fmla="*/ 0 60000 65536"/>
                <a:gd name="T8" fmla="*/ 0 60000 65536"/>
                <a:gd name="T9" fmla="*/ 0 w 285"/>
                <a:gd name="T10" fmla="*/ 0 h 661"/>
                <a:gd name="T11" fmla="*/ 285 w 285"/>
                <a:gd name="T12" fmla="*/ 661 h 6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" h="661">
                  <a:moveTo>
                    <a:pt x="284" y="0"/>
                  </a:moveTo>
                  <a:lnTo>
                    <a:pt x="0" y="660"/>
                  </a:lnTo>
                  <a:lnTo>
                    <a:pt x="284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9" name="Freeform 45"/>
            <p:cNvSpPr>
              <a:spLocks noChangeArrowheads="1"/>
            </p:cNvSpPr>
            <p:nvPr/>
          </p:nvSpPr>
          <p:spPr bwMode="auto">
            <a:xfrm>
              <a:off x="1549" y="2244"/>
              <a:ext cx="125" cy="103"/>
            </a:xfrm>
            <a:custGeom>
              <a:avLst/>
              <a:gdLst>
                <a:gd name="T0" fmla="*/ 0 w 551"/>
                <a:gd name="T1" fmla="*/ 0 h 454"/>
                <a:gd name="T2" fmla="*/ 125 w 551"/>
                <a:gd name="T3" fmla="*/ 103 h 454"/>
                <a:gd name="T4" fmla="*/ 0 w 551"/>
                <a:gd name="T5" fmla="*/ 0 h 454"/>
                <a:gd name="T6" fmla="*/ 0 60000 65536"/>
                <a:gd name="T7" fmla="*/ 0 60000 65536"/>
                <a:gd name="T8" fmla="*/ 0 60000 65536"/>
                <a:gd name="T9" fmla="*/ 0 w 551"/>
                <a:gd name="T10" fmla="*/ 0 h 454"/>
                <a:gd name="T11" fmla="*/ 551 w 551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1" h="454">
                  <a:moveTo>
                    <a:pt x="0" y="0"/>
                  </a:moveTo>
                  <a:lnTo>
                    <a:pt x="550" y="453"/>
                  </a:lnTo>
                  <a:lnTo>
                    <a:pt x="0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90" name="Freeform 46"/>
            <p:cNvSpPr>
              <a:spLocks noChangeArrowheads="1"/>
            </p:cNvSpPr>
            <p:nvPr/>
          </p:nvSpPr>
          <p:spPr bwMode="auto">
            <a:xfrm>
              <a:off x="1088" y="2296"/>
              <a:ext cx="522" cy="423"/>
            </a:xfrm>
            <a:custGeom>
              <a:avLst/>
              <a:gdLst>
                <a:gd name="T0" fmla="*/ 522 w 2300"/>
                <a:gd name="T1" fmla="*/ 0 h 1867"/>
                <a:gd name="T2" fmla="*/ 0 w 2300"/>
                <a:gd name="T3" fmla="*/ 423 h 1867"/>
                <a:gd name="T4" fmla="*/ 522 w 2300"/>
                <a:gd name="T5" fmla="*/ 0 h 1867"/>
                <a:gd name="T6" fmla="*/ 0 60000 65536"/>
                <a:gd name="T7" fmla="*/ 0 60000 65536"/>
                <a:gd name="T8" fmla="*/ 0 60000 65536"/>
                <a:gd name="T9" fmla="*/ 0 w 2300"/>
                <a:gd name="T10" fmla="*/ 0 h 1867"/>
                <a:gd name="T11" fmla="*/ 2300 w 2300"/>
                <a:gd name="T12" fmla="*/ 1867 h 1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0" h="1867">
                  <a:moveTo>
                    <a:pt x="2299" y="0"/>
                  </a:moveTo>
                  <a:lnTo>
                    <a:pt x="0" y="1866"/>
                  </a:lnTo>
                  <a:lnTo>
                    <a:pt x="2299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0976" name="Group 47"/>
          <p:cNvGrpSpPr>
            <a:grpSpLocks/>
          </p:cNvGrpSpPr>
          <p:nvPr/>
        </p:nvGrpSpPr>
        <p:grpSpPr bwMode="auto">
          <a:xfrm>
            <a:off x="3132138" y="3644900"/>
            <a:ext cx="212725" cy="669925"/>
            <a:chOff x="1973" y="2296"/>
            <a:chExt cx="134" cy="422"/>
          </a:xfrm>
        </p:grpSpPr>
        <p:sp>
          <p:nvSpPr>
            <p:cNvPr id="40983" name="Freeform 48"/>
            <p:cNvSpPr>
              <a:spLocks noChangeArrowheads="1"/>
            </p:cNvSpPr>
            <p:nvPr/>
          </p:nvSpPr>
          <p:spPr bwMode="auto">
            <a:xfrm>
              <a:off x="1973" y="2296"/>
              <a:ext cx="73" cy="81"/>
            </a:xfrm>
            <a:custGeom>
              <a:avLst/>
              <a:gdLst>
                <a:gd name="T0" fmla="*/ 73 w 323"/>
                <a:gd name="T1" fmla="*/ 0 h 359"/>
                <a:gd name="T2" fmla="*/ 0 w 323"/>
                <a:gd name="T3" fmla="*/ 81 h 359"/>
                <a:gd name="T4" fmla="*/ 73 w 323"/>
                <a:gd name="T5" fmla="*/ 0 h 359"/>
                <a:gd name="T6" fmla="*/ 0 60000 65536"/>
                <a:gd name="T7" fmla="*/ 0 60000 65536"/>
                <a:gd name="T8" fmla="*/ 0 60000 65536"/>
                <a:gd name="T9" fmla="*/ 0 w 323"/>
                <a:gd name="T10" fmla="*/ 0 h 359"/>
                <a:gd name="T11" fmla="*/ 323 w 323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359">
                  <a:moveTo>
                    <a:pt x="322" y="0"/>
                  </a:moveTo>
                  <a:lnTo>
                    <a:pt x="0" y="358"/>
                  </a:lnTo>
                  <a:lnTo>
                    <a:pt x="322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4" name="Freeform 49"/>
            <p:cNvSpPr>
              <a:spLocks noChangeArrowheads="1"/>
            </p:cNvSpPr>
            <p:nvPr/>
          </p:nvSpPr>
          <p:spPr bwMode="auto">
            <a:xfrm>
              <a:off x="2046" y="2296"/>
              <a:ext cx="62" cy="81"/>
            </a:xfrm>
            <a:custGeom>
              <a:avLst/>
              <a:gdLst>
                <a:gd name="T0" fmla="*/ 0 w 275"/>
                <a:gd name="T1" fmla="*/ 0 h 356"/>
                <a:gd name="T2" fmla="*/ 62 w 275"/>
                <a:gd name="T3" fmla="*/ 81 h 356"/>
                <a:gd name="T4" fmla="*/ 0 w 275"/>
                <a:gd name="T5" fmla="*/ 0 h 356"/>
                <a:gd name="T6" fmla="*/ 0 60000 65536"/>
                <a:gd name="T7" fmla="*/ 0 60000 65536"/>
                <a:gd name="T8" fmla="*/ 0 60000 65536"/>
                <a:gd name="T9" fmla="*/ 0 w 275"/>
                <a:gd name="T10" fmla="*/ 0 h 356"/>
                <a:gd name="T11" fmla="*/ 275 w 275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56">
                  <a:moveTo>
                    <a:pt x="0" y="0"/>
                  </a:moveTo>
                  <a:lnTo>
                    <a:pt x="274" y="355"/>
                  </a:lnTo>
                  <a:lnTo>
                    <a:pt x="0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5" name="Freeform 50"/>
            <p:cNvSpPr>
              <a:spLocks noChangeArrowheads="1"/>
            </p:cNvSpPr>
            <p:nvPr/>
          </p:nvSpPr>
          <p:spPr bwMode="auto">
            <a:xfrm>
              <a:off x="1973" y="2377"/>
              <a:ext cx="135" cy="1"/>
            </a:xfrm>
            <a:custGeom>
              <a:avLst/>
              <a:gdLst>
                <a:gd name="T0" fmla="*/ 0 w 597"/>
                <a:gd name="T1" fmla="*/ 1 h 4"/>
                <a:gd name="T2" fmla="*/ 135 w 597"/>
                <a:gd name="T3" fmla="*/ 0 h 4"/>
                <a:gd name="T4" fmla="*/ 0 w 597"/>
                <a:gd name="T5" fmla="*/ 1 h 4"/>
                <a:gd name="T6" fmla="*/ 0 60000 65536"/>
                <a:gd name="T7" fmla="*/ 0 60000 65536"/>
                <a:gd name="T8" fmla="*/ 0 60000 65536"/>
                <a:gd name="T9" fmla="*/ 0 w 597"/>
                <a:gd name="T10" fmla="*/ 0 h 4"/>
                <a:gd name="T11" fmla="*/ 597 w 59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7" h="4">
                  <a:moveTo>
                    <a:pt x="0" y="3"/>
                  </a:moveTo>
                  <a:lnTo>
                    <a:pt x="596" y="0"/>
                  </a:lnTo>
                  <a:lnTo>
                    <a:pt x="0" y="3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6" name="Freeform 51"/>
            <p:cNvSpPr>
              <a:spLocks noChangeArrowheads="1"/>
            </p:cNvSpPr>
            <p:nvPr/>
          </p:nvSpPr>
          <p:spPr bwMode="auto">
            <a:xfrm>
              <a:off x="2033" y="2378"/>
              <a:ext cx="8" cy="341"/>
            </a:xfrm>
            <a:custGeom>
              <a:avLst/>
              <a:gdLst>
                <a:gd name="T0" fmla="*/ 8 w 36"/>
                <a:gd name="T1" fmla="*/ 0 h 1503"/>
                <a:gd name="T2" fmla="*/ 0 w 36"/>
                <a:gd name="T3" fmla="*/ 341 h 1503"/>
                <a:gd name="T4" fmla="*/ 8 w 36"/>
                <a:gd name="T5" fmla="*/ 0 h 1503"/>
                <a:gd name="T6" fmla="*/ 0 60000 65536"/>
                <a:gd name="T7" fmla="*/ 0 60000 65536"/>
                <a:gd name="T8" fmla="*/ 0 60000 65536"/>
                <a:gd name="T9" fmla="*/ 0 w 36"/>
                <a:gd name="T10" fmla="*/ 0 h 1503"/>
                <a:gd name="T11" fmla="*/ 36 w 36"/>
                <a:gd name="T12" fmla="*/ 1503 h 1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03">
                  <a:moveTo>
                    <a:pt x="35" y="0"/>
                  </a:moveTo>
                  <a:lnTo>
                    <a:pt x="0" y="1502"/>
                  </a:lnTo>
                  <a:lnTo>
                    <a:pt x="35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0977" name="Group 52"/>
          <p:cNvGrpSpPr>
            <a:grpSpLocks/>
          </p:cNvGrpSpPr>
          <p:nvPr/>
        </p:nvGrpSpPr>
        <p:grpSpPr bwMode="auto">
          <a:xfrm>
            <a:off x="3708400" y="3487738"/>
            <a:ext cx="1031875" cy="827087"/>
            <a:chOff x="2336" y="2197"/>
            <a:chExt cx="650" cy="521"/>
          </a:xfrm>
        </p:grpSpPr>
        <p:sp>
          <p:nvSpPr>
            <p:cNvPr id="40979" name="Freeform 53"/>
            <p:cNvSpPr>
              <a:spLocks noChangeArrowheads="1"/>
            </p:cNvSpPr>
            <p:nvPr/>
          </p:nvSpPr>
          <p:spPr bwMode="auto">
            <a:xfrm>
              <a:off x="2336" y="2197"/>
              <a:ext cx="190" cy="47"/>
            </a:xfrm>
            <a:custGeom>
              <a:avLst/>
              <a:gdLst>
                <a:gd name="T0" fmla="*/ 0 w 837"/>
                <a:gd name="T1" fmla="*/ 0 h 207"/>
                <a:gd name="T2" fmla="*/ 190 w 837"/>
                <a:gd name="T3" fmla="*/ 47 h 207"/>
                <a:gd name="T4" fmla="*/ 0 w 837"/>
                <a:gd name="T5" fmla="*/ 0 h 207"/>
                <a:gd name="T6" fmla="*/ 0 60000 65536"/>
                <a:gd name="T7" fmla="*/ 0 60000 65536"/>
                <a:gd name="T8" fmla="*/ 0 60000 65536"/>
                <a:gd name="T9" fmla="*/ 0 w 837"/>
                <a:gd name="T10" fmla="*/ 0 h 207"/>
                <a:gd name="T11" fmla="*/ 837 w 837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7" h="207">
                  <a:moveTo>
                    <a:pt x="0" y="0"/>
                  </a:moveTo>
                  <a:lnTo>
                    <a:pt x="836" y="206"/>
                  </a:lnTo>
                  <a:lnTo>
                    <a:pt x="0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0" name="Freeform 54"/>
            <p:cNvSpPr>
              <a:spLocks noChangeArrowheads="1"/>
            </p:cNvSpPr>
            <p:nvPr/>
          </p:nvSpPr>
          <p:spPr bwMode="auto">
            <a:xfrm>
              <a:off x="2336" y="2197"/>
              <a:ext cx="65" cy="150"/>
            </a:xfrm>
            <a:custGeom>
              <a:avLst/>
              <a:gdLst>
                <a:gd name="T0" fmla="*/ 0 w 287"/>
                <a:gd name="T1" fmla="*/ 0 h 661"/>
                <a:gd name="T2" fmla="*/ 65 w 287"/>
                <a:gd name="T3" fmla="*/ 150 h 661"/>
                <a:gd name="T4" fmla="*/ 0 w 287"/>
                <a:gd name="T5" fmla="*/ 0 h 661"/>
                <a:gd name="T6" fmla="*/ 0 60000 65536"/>
                <a:gd name="T7" fmla="*/ 0 60000 65536"/>
                <a:gd name="T8" fmla="*/ 0 60000 65536"/>
                <a:gd name="T9" fmla="*/ 0 w 287"/>
                <a:gd name="T10" fmla="*/ 0 h 661"/>
                <a:gd name="T11" fmla="*/ 287 w 287"/>
                <a:gd name="T12" fmla="*/ 661 h 6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661">
                  <a:moveTo>
                    <a:pt x="0" y="0"/>
                  </a:moveTo>
                  <a:lnTo>
                    <a:pt x="286" y="660"/>
                  </a:lnTo>
                  <a:lnTo>
                    <a:pt x="0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1" name="Freeform 55"/>
            <p:cNvSpPr>
              <a:spLocks noChangeArrowheads="1"/>
            </p:cNvSpPr>
            <p:nvPr/>
          </p:nvSpPr>
          <p:spPr bwMode="auto">
            <a:xfrm>
              <a:off x="2400" y="2244"/>
              <a:ext cx="125" cy="103"/>
            </a:xfrm>
            <a:custGeom>
              <a:avLst/>
              <a:gdLst>
                <a:gd name="T0" fmla="*/ 125 w 552"/>
                <a:gd name="T1" fmla="*/ 0 h 454"/>
                <a:gd name="T2" fmla="*/ 0 w 552"/>
                <a:gd name="T3" fmla="*/ 103 h 454"/>
                <a:gd name="T4" fmla="*/ 125 w 552"/>
                <a:gd name="T5" fmla="*/ 0 h 454"/>
                <a:gd name="T6" fmla="*/ 0 60000 65536"/>
                <a:gd name="T7" fmla="*/ 0 60000 65536"/>
                <a:gd name="T8" fmla="*/ 0 60000 65536"/>
                <a:gd name="T9" fmla="*/ 0 w 552"/>
                <a:gd name="T10" fmla="*/ 0 h 454"/>
                <a:gd name="T11" fmla="*/ 552 w 552"/>
                <a:gd name="T12" fmla="*/ 454 h 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2" h="454">
                  <a:moveTo>
                    <a:pt x="551" y="0"/>
                  </a:moveTo>
                  <a:lnTo>
                    <a:pt x="0" y="453"/>
                  </a:lnTo>
                  <a:lnTo>
                    <a:pt x="551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82" name="Freeform 56"/>
            <p:cNvSpPr>
              <a:spLocks noChangeArrowheads="1"/>
            </p:cNvSpPr>
            <p:nvPr/>
          </p:nvSpPr>
          <p:spPr bwMode="auto">
            <a:xfrm>
              <a:off x="2465" y="2296"/>
              <a:ext cx="522" cy="423"/>
            </a:xfrm>
            <a:custGeom>
              <a:avLst/>
              <a:gdLst>
                <a:gd name="T0" fmla="*/ 0 w 2304"/>
                <a:gd name="T1" fmla="*/ 0 h 1867"/>
                <a:gd name="T2" fmla="*/ 522 w 2304"/>
                <a:gd name="T3" fmla="*/ 423 h 1867"/>
                <a:gd name="T4" fmla="*/ 0 w 2304"/>
                <a:gd name="T5" fmla="*/ 0 h 1867"/>
                <a:gd name="T6" fmla="*/ 0 60000 65536"/>
                <a:gd name="T7" fmla="*/ 0 60000 65536"/>
                <a:gd name="T8" fmla="*/ 0 60000 65536"/>
                <a:gd name="T9" fmla="*/ 0 w 2304"/>
                <a:gd name="T10" fmla="*/ 0 h 1867"/>
                <a:gd name="T11" fmla="*/ 2304 w 2304"/>
                <a:gd name="T12" fmla="*/ 1867 h 1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4" h="1867">
                  <a:moveTo>
                    <a:pt x="0" y="0"/>
                  </a:moveTo>
                  <a:lnTo>
                    <a:pt x="2303" y="1866"/>
                  </a:lnTo>
                  <a:lnTo>
                    <a:pt x="0" y="0"/>
                  </a:lnTo>
                </a:path>
              </a:pathLst>
            </a:custGeom>
            <a:solidFill>
              <a:srgbClr val="00B8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0978" name="AutoShape 57"/>
          <p:cNvSpPr>
            <a:spLocks noChangeArrowheads="1"/>
          </p:cNvSpPr>
          <p:nvPr/>
        </p:nvSpPr>
        <p:spPr bwMode="auto">
          <a:xfrm>
            <a:off x="4643438" y="3357563"/>
            <a:ext cx="917575" cy="288925"/>
          </a:xfrm>
          <a:prstGeom prst="roundRect">
            <a:avLst>
              <a:gd name="adj" fmla="val 54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imes New Roman" pitchFamily="18" charset="0"/>
              </a:rPr>
              <a:t>The guy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46050"/>
            <a:ext cx="7416800" cy="12382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solidFill>
                  <a:schemeClr val="accent1">
                    <a:satMod val="150000"/>
                  </a:schemeClr>
                </a:solidFill>
              </a:rPr>
              <a:t>UML Use-Cases (UCs not UC Diagrams UCDs)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1638"/>
            <a:ext cx="8231188" cy="4456112"/>
          </a:xfrm>
        </p:spPr>
        <p:txBody>
          <a:bodyPr lIns="90000" tIns="46800" rIns="90000" bIns="46800" rtlCol="0">
            <a:normAutofit fontScale="92500"/>
          </a:bodyPr>
          <a:lstStyle/>
          <a:p>
            <a:pPr marL="341313" indent="-341313" defTabSz="449263" eaLnBrk="1" fontAlgn="auto" hangingPunct="1">
              <a:lnSpc>
                <a:spcPct val="93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b="1" dirty="0"/>
              <a:t>Definition:</a:t>
            </a:r>
            <a:r>
              <a:rPr lang="en-GB" sz="2800" dirty="0"/>
              <a:t> </a:t>
            </a:r>
            <a:r>
              <a:rPr lang="en-GB" sz="2400" i="1" dirty="0" smtClean="0"/>
              <a:t>“</a:t>
            </a:r>
            <a:r>
              <a:rPr lang="id-ID" sz="2400" i="1" dirty="0" smtClean="0"/>
              <a:t>Suatu rangkaian himpunan dari suatu aksi pada sebuah sistem yang memberikan hasil suatu nilai yang dapat diamati oleh aktor tertentu.</a:t>
            </a:r>
            <a:r>
              <a:rPr lang="en-GB" sz="2400" i="1" dirty="0" smtClean="0"/>
              <a:t>“</a:t>
            </a:r>
            <a:endParaRPr lang="en-GB" sz="2400" i="1" dirty="0"/>
          </a:p>
          <a:p>
            <a:pPr marL="341313" indent="-341313" defTabSz="449263" eaLnBrk="1" fontAlgn="auto" hangingPunct="1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i="1" dirty="0"/>
          </a:p>
          <a:p>
            <a:pPr marL="341313" indent="-341313" defTabSz="449263" eaLnBrk="1" fontAlgn="auto" hangingPunct="1"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b="1" dirty="0"/>
              <a:t>Use-case characteristics:</a:t>
            </a:r>
          </a:p>
          <a:p>
            <a:pPr marL="341313" indent="-341313" defTabSz="449263" eaLnBrk="1" fontAlgn="auto" hangingPunct="1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id-ID" sz="2800" dirty="0" smtClean="0"/>
              <a:t>Selalu diawali oleh seorang aktor (sengaja atau tidak)</a:t>
            </a:r>
          </a:p>
          <a:p>
            <a:pPr marL="341313" indent="-341313" defTabSz="449263" eaLnBrk="1" fontAlgn="auto" hangingPunct="1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id-ID" sz="2800" dirty="0" smtClean="0"/>
              <a:t>Harus memberikan nilai yang dapat dilihat oleh aktor</a:t>
            </a:r>
          </a:p>
          <a:p>
            <a:pPr marL="341313" indent="-341313" defTabSz="449263" eaLnBrk="1" fontAlgn="auto" hangingPunct="1">
              <a:spcBef>
                <a:spcPts val="650"/>
              </a:spcBef>
              <a:spcAft>
                <a:spcPts val="0"/>
              </a:spcAft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id-ID" sz="2800" dirty="0" smtClean="0"/>
              <a:t>Harus membentuk suatu fungsi konseptual yang komplit</a:t>
            </a:r>
            <a:r>
              <a:rPr lang="en-GB" sz="1900" dirty="0" smtClean="0"/>
              <a:t>    </a:t>
            </a:r>
            <a:r>
              <a:rPr lang="en-GB" sz="1700" dirty="0"/>
              <a:t>(conceptual completion is when the end observable value is produced)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 Description Criteria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492500" y="1484313"/>
            <a:ext cx="5183188" cy="4810125"/>
          </a:xfrm>
          <a:prstGeom prst="roundRect">
            <a:avLst>
              <a:gd name="adj" fmla="val 32"/>
            </a:avLst>
          </a:pr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00" y="1484313"/>
            <a:ext cx="5183188" cy="4897437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5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b="1" smtClean="0"/>
              <a:t>Use-Case Number (ID) and Name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actors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pre- and post-conditions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invariants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non-functional requirements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Behaviour modelled as: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activity diagram/s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decomposition in smaller UC diagrams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error-handling and exceptions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Rules modelled as: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activity diagram/s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services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examples, prototypes, etc.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open questions and contacts</a:t>
            </a:r>
          </a:p>
          <a:p>
            <a:pPr marL="741363" lvl="1" indent="-284163" defTabSz="449263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other diagrams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1139825" y="2352675"/>
            <a:ext cx="1981200" cy="962025"/>
          </a:xfrm>
          <a:prstGeom prst="ellipse">
            <a:avLst/>
          </a:prstGeom>
          <a:solidFill>
            <a:srgbClr val="99CCCC">
              <a:alpha val="50195"/>
            </a:srgbClr>
          </a:solidFill>
          <a:ln w="38160">
            <a:solidFill>
              <a:srgbClr val="33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1474788" y="2636838"/>
            <a:ext cx="1257300" cy="396875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imes New Roman" pitchFamily="18" charset="0"/>
              </a:rPr>
              <a:t>Use-case</a:t>
            </a:r>
          </a:p>
        </p:txBody>
      </p:sp>
      <p:sp>
        <p:nvSpPr>
          <p:cNvPr id="43015" name="Freeform 7"/>
          <p:cNvSpPr>
            <a:spLocks noChangeArrowheads="1"/>
          </p:cNvSpPr>
          <p:nvPr/>
        </p:nvSpPr>
        <p:spPr bwMode="auto">
          <a:xfrm>
            <a:off x="1763713" y="3429000"/>
            <a:ext cx="1728787" cy="938213"/>
          </a:xfrm>
          <a:custGeom>
            <a:avLst/>
            <a:gdLst>
              <a:gd name="T0" fmla="*/ 612848 w 4804"/>
              <a:gd name="T1" fmla="*/ 0 h 2604"/>
              <a:gd name="T2" fmla="*/ 612848 w 4804"/>
              <a:gd name="T3" fmla="*/ 459018 h 2604"/>
              <a:gd name="T4" fmla="*/ 1151925 w 4804"/>
              <a:gd name="T5" fmla="*/ 459018 h 2604"/>
              <a:gd name="T6" fmla="*/ 1151925 w 4804"/>
              <a:gd name="T7" fmla="*/ 312738 h 2604"/>
              <a:gd name="T8" fmla="*/ 1728427 w 4804"/>
              <a:gd name="T9" fmla="*/ 625115 h 2604"/>
              <a:gd name="T10" fmla="*/ 1151925 w 4804"/>
              <a:gd name="T11" fmla="*/ 937853 h 2604"/>
              <a:gd name="T12" fmla="*/ 1151925 w 4804"/>
              <a:gd name="T13" fmla="*/ 791572 h 2604"/>
              <a:gd name="T14" fmla="*/ 0 w 4804"/>
              <a:gd name="T15" fmla="*/ 791572 h 2604"/>
              <a:gd name="T16" fmla="*/ 0 w 4804"/>
              <a:gd name="T17" fmla="*/ 0 h 2604"/>
              <a:gd name="T18" fmla="*/ 612848 w 4804"/>
              <a:gd name="T19" fmla="*/ 0 h 26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04"/>
              <a:gd name="T31" fmla="*/ 0 h 2604"/>
              <a:gd name="T32" fmla="*/ 4804 w 4804"/>
              <a:gd name="T33" fmla="*/ 2604 h 26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04" h="2604">
                <a:moveTo>
                  <a:pt x="1703" y="0"/>
                </a:moveTo>
                <a:lnTo>
                  <a:pt x="1703" y="1274"/>
                </a:lnTo>
                <a:lnTo>
                  <a:pt x="3201" y="1274"/>
                </a:lnTo>
                <a:lnTo>
                  <a:pt x="3201" y="868"/>
                </a:lnTo>
                <a:lnTo>
                  <a:pt x="4803" y="1735"/>
                </a:lnTo>
                <a:lnTo>
                  <a:pt x="3201" y="2603"/>
                </a:lnTo>
                <a:lnTo>
                  <a:pt x="3201" y="2197"/>
                </a:lnTo>
                <a:lnTo>
                  <a:pt x="0" y="2197"/>
                </a:lnTo>
                <a:lnTo>
                  <a:pt x="0" y="0"/>
                </a:lnTo>
                <a:lnTo>
                  <a:pt x="1703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1822227" y="3933825"/>
            <a:ext cx="1359346" cy="286232"/>
          </a:xfrm>
          <a:prstGeom prst="roundRect">
            <a:avLst>
              <a:gd name="adj" fmla="val 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Times New Roman" pitchFamily="18" charset="0"/>
              </a:rPr>
              <a:t>Described by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 Description Example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886200" y="1600200"/>
            <a:ext cx="4751388" cy="4810125"/>
          </a:xfrm>
          <a:prstGeom prst="roundRect">
            <a:avLst>
              <a:gd name="adj" fmla="val 32"/>
            </a:avLst>
          </a:pr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86200" y="1543050"/>
            <a:ext cx="4751388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50"/>
              </a:spcBef>
              <a:buClr>
                <a:srgbClr val="336666"/>
              </a:buClr>
              <a:buSzPct val="70000"/>
              <a:buFont typeface="Wingdings" pitchFamily="2" charset="2"/>
              <a:buNone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</a:rPr>
              <a:t>UC: Login authentication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User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Disable access - Enable access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Logged in user = valid user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Login delay; line security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Behaviour modelled as: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</a:pPr>
            <a:r>
              <a:rPr lang="en-GB">
                <a:solidFill>
                  <a:srgbClr val="CC33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activity diagram/s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</a:pPr>
            <a:r>
              <a:rPr lang="en-GB">
                <a:solidFill>
                  <a:srgbClr val="CC33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decomposition in smaller UC diagrams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Invalid login name; interrupt entry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Rules modelled as: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  <a:buClr>
                <a:srgbClr val="FFCC99"/>
              </a:buClr>
              <a:buSzPct val="75000"/>
              <a:buFont typeface="Arial" charset="0"/>
              <a:buChar char="-"/>
            </a:pPr>
            <a:r>
              <a:rPr lang="en-GB">
                <a:solidFill>
                  <a:srgbClr val="CC33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activity diagram/s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0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Log, pass prompts; authenticate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33CC33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examples, prototypes, etc.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33CC33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open questions and contacts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99"/>
              </a:buClr>
              <a:buSzPct val="75000"/>
              <a:buFont typeface="Wingdings" pitchFamily="2" charset="2"/>
              <a:buChar char=""/>
            </a:pPr>
            <a:r>
              <a:rPr lang="en-GB" sz="2000">
                <a:solidFill>
                  <a:srgbClr val="9900CC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other diagrams (realisations)</a:t>
            </a:r>
          </a:p>
        </p:txBody>
      </p:sp>
      <p:pic>
        <p:nvPicPr>
          <p:cNvPr id="440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0363"/>
            <a:ext cx="2879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solidFill>
                  <a:schemeClr val="accent1">
                    <a:satMod val="150000"/>
                  </a:schemeClr>
                </a:solidFill>
              </a:rPr>
              <a:t>Activity Diagram from previous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4419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Sub-UCs to Login Example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9588"/>
            <a:ext cx="6840538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solidFill>
                  <a:schemeClr val="accent1">
                    <a:satMod val="150000"/>
                  </a:schemeClr>
                </a:solidFill>
              </a:rPr>
              <a:t>Rules Activity Diagram Example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84313"/>
            <a:ext cx="52562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dirty="0">
                <a:solidFill>
                  <a:schemeClr val="accent1">
                    <a:satMod val="150000"/>
                  </a:schemeClr>
                </a:solidFill>
              </a:rPr>
              <a:t>Consolidating UC Descriptions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563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3000" smtClean="0"/>
              <a:t>Konsolidasi dengan menjawab pertanyaan ini</a:t>
            </a:r>
            <a:r>
              <a:rPr lang="en-GB" sz="3000" smtClean="0"/>
              <a:t>:</a:t>
            </a:r>
          </a:p>
          <a:p>
            <a:pPr marL="341313" indent="-341313" defTabSz="449263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smtClean="0"/>
              <a:t>Apakah semua aktor yang berinteraksi dengan UC memiliki komunikasi (berupa relasi) yang berasosiasi dengannya? </a:t>
            </a:r>
          </a:p>
          <a:p>
            <a:pPr marL="341313" indent="-341313" defTabSz="449263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smtClean="0"/>
              <a:t>Apakah ada aturan / role umum diantara aktor?</a:t>
            </a:r>
          </a:p>
          <a:p>
            <a:pPr marL="341313" indent="-341313" defTabSz="449263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smtClean="0"/>
              <a:t>Apakah terdapat kesamaan UC?</a:t>
            </a:r>
            <a:endParaRPr lang="en-GB" sz="2800" smtClean="0"/>
          </a:p>
          <a:p>
            <a:pPr marL="341313" indent="-341313" defTabSz="449263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800" smtClean="0"/>
              <a:t>Apakah semua fungsi sistem dipenuhi oleh UC?</a:t>
            </a:r>
            <a:endParaRPr lang="en-GB" sz="2800" smtClean="0"/>
          </a:p>
          <a:p>
            <a:pPr marL="341313" indent="-341313" defTabSz="449263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Relationships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(1/2)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89138"/>
            <a:ext cx="7345362" cy="4176712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11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smtClean="0"/>
              <a:t>Association relationship</a:t>
            </a:r>
          </a:p>
          <a:p>
            <a:pPr lvl="2" defTabSz="449263" eaLnBrk="1" hangingPunct="1">
              <a:lnSpc>
                <a:spcPct val="90000"/>
              </a:lnSpc>
              <a:spcBef>
                <a:spcPts val="11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marL="341313" indent="-341313" defTabSz="449263" eaLnBrk="1" hangingPunct="1">
              <a:lnSpc>
                <a:spcPct val="90000"/>
              </a:lnSpc>
              <a:spcBef>
                <a:spcPts val="11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smtClean="0"/>
              <a:t>Extend relationship</a:t>
            </a:r>
          </a:p>
          <a:p>
            <a:pPr lvl="2" defTabSz="449263" eaLnBrk="1" hangingPunct="1">
              <a:lnSpc>
                <a:spcPct val="90000"/>
              </a:lnSpc>
              <a:spcBef>
                <a:spcPts val="11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marL="341313" indent="-341313" defTabSz="449263" eaLnBrk="1" hangingPunct="1">
              <a:lnSpc>
                <a:spcPct val="90000"/>
              </a:lnSpc>
              <a:spcBef>
                <a:spcPts val="11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smtClean="0"/>
              <a:t>Include relationship</a:t>
            </a:r>
          </a:p>
          <a:p>
            <a:pPr lvl="2" defTabSz="449263" eaLnBrk="1" hangingPunct="1">
              <a:lnSpc>
                <a:spcPct val="90000"/>
              </a:lnSpc>
              <a:spcBef>
                <a:spcPts val="11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marL="341313" indent="-341313" defTabSz="449263" eaLnBrk="1" hangingPunct="1">
              <a:lnSpc>
                <a:spcPct val="90000"/>
              </a:lnSpc>
              <a:spcBef>
                <a:spcPts val="11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smtClean="0"/>
              <a:t>Generalisation relationship</a:t>
            </a:r>
          </a:p>
          <a:p>
            <a:pPr lvl="2" defTabSz="449263" eaLnBrk="1" hangingPunct="1">
              <a:lnSpc>
                <a:spcPct val="90000"/>
              </a:lnSpc>
              <a:spcBef>
                <a:spcPts val="11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5875" y="5013325"/>
          <a:ext cx="49688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4" imgW="2924280" imgH="181080" progId="">
                  <p:embed/>
                </p:oleObj>
              </mc:Choice>
              <mc:Fallback>
                <p:oleObj r:id="rId4" imgW="2924280" imgH="181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13325"/>
                        <a:ext cx="496887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AutoShape 8"/>
          <p:cNvSpPr>
            <a:spLocks noChangeAspect="1" noChangeArrowheads="1" noTextEdit="1"/>
          </p:cNvSpPr>
          <p:nvPr/>
        </p:nvSpPr>
        <p:spPr bwMode="auto">
          <a:xfrm>
            <a:off x="2555875" y="4005263"/>
            <a:ext cx="49688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>
            <a:off x="2782888" y="4400550"/>
            <a:ext cx="4710112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>
            <a:off x="2587625" y="4268788"/>
            <a:ext cx="195263" cy="246062"/>
          </a:xfrm>
          <a:custGeom>
            <a:avLst/>
            <a:gdLst>
              <a:gd name="T0" fmla="*/ 195263 w 123"/>
              <a:gd name="T1" fmla="*/ 246062 h 155"/>
              <a:gd name="T2" fmla="*/ 195263 w 123"/>
              <a:gd name="T3" fmla="*/ 0 h 155"/>
              <a:gd name="T4" fmla="*/ 0 w 123"/>
              <a:gd name="T5" fmla="*/ 131762 h 155"/>
              <a:gd name="T6" fmla="*/ 195263 w 123"/>
              <a:gd name="T7" fmla="*/ 246062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55"/>
              <a:gd name="T14" fmla="*/ 123 w 123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55">
                <a:moveTo>
                  <a:pt x="123" y="155"/>
                </a:moveTo>
                <a:lnTo>
                  <a:pt x="123" y="0"/>
                </a:lnTo>
                <a:lnTo>
                  <a:pt x="0" y="83"/>
                </a:lnTo>
                <a:lnTo>
                  <a:pt x="123" y="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>
            <a:off x="2587625" y="4268788"/>
            <a:ext cx="195263" cy="246062"/>
          </a:xfrm>
          <a:custGeom>
            <a:avLst/>
            <a:gdLst>
              <a:gd name="T0" fmla="*/ 195263 w 123"/>
              <a:gd name="T1" fmla="*/ 246062 h 155"/>
              <a:gd name="T2" fmla="*/ 195263 w 123"/>
              <a:gd name="T3" fmla="*/ 0 h 155"/>
              <a:gd name="T4" fmla="*/ 0 w 123"/>
              <a:gd name="T5" fmla="*/ 131762 h 155"/>
              <a:gd name="T6" fmla="*/ 195263 w 123"/>
              <a:gd name="T7" fmla="*/ 246062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55"/>
              <a:gd name="T14" fmla="*/ 123 w 123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55">
                <a:moveTo>
                  <a:pt x="123" y="155"/>
                </a:moveTo>
                <a:lnTo>
                  <a:pt x="123" y="0"/>
                </a:lnTo>
                <a:lnTo>
                  <a:pt x="0" y="83"/>
                </a:lnTo>
                <a:lnTo>
                  <a:pt x="123" y="1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4787900" y="4149725"/>
            <a:ext cx="758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rbel" pitchFamily="34" charset="0"/>
              </a:rPr>
              <a:t>«include»</a:t>
            </a:r>
            <a:endParaRPr lang="en-US">
              <a:latin typeface="Corbel" pitchFamily="34" charset="0"/>
            </a:endParaRPr>
          </a:p>
        </p:txBody>
      </p:sp>
      <p:sp>
        <p:nvSpPr>
          <p:cNvPr id="2058" name="Rectangle 15"/>
          <p:cNvSpPr>
            <a:spLocks noChangeArrowheads="1"/>
          </p:cNvSpPr>
          <p:nvPr/>
        </p:nvSpPr>
        <p:spPr bwMode="auto">
          <a:xfrm>
            <a:off x="2571750" y="4070350"/>
            <a:ext cx="49688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059" name="Line 18"/>
          <p:cNvSpPr>
            <a:spLocks noChangeShapeType="1"/>
          </p:cNvSpPr>
          <p:nvPr/>
        </p:nvSpPr>
        <p:spPr bwMode="auto">
          <a:xfrm>
            <a:off x="2782888" y="3536950"/>
            <a:ext cx="4710112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Freeform 19"/>
          <p:cNvSpPr>
            <a:spLocks/>
          </p:cNvSpPr>
          <p:nvPr/>
        </p:nvSpPr>
        <p:spPr bwMode="auto">
          <a:xfrm>
            <a:off x="2587625" y="3405188"/>
            <a:ext cx="195263" cy="246062"/>
          </a:xfrm>
          <a:custGeom>
            <a:avLst/>
            <a:gdLst>
              <a:gd name="T0" fmla="*/ 195263 w 123"/>
              <a:gd name="T1" fmla="*/ 246062 h 155"/>
              <a:gd name="T2" fmla="*/ 195263 w 123"/>
              <a:gd name="T3" fmla="*/ 0 h 155"/>
              <a:gd name="T4" fmla="*/ 0 w 123"/>
              <a:gd name="T5" fmla="*/ 131762 h 155"/>
              <a:gd name="T6" fmla="*/ 195263 w 123"/>
              <a:gd name="T7" fmla="*/ 246062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55"/>
              <a:gd name="T14" fmla="*/ 123 w 123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55">
                <a:moveTo>
                  <a:pt x="123" y="155"/>
                </a:moveTo>
                <a:lnTo>
                  <a:pt x="123" y="0"/>
                </a:lnTo>
                <a:lnTo>
                  <a:pt x="0" y="83"/>
                </a:lnTo>
                <a:lnTo>
                  <a:pt x="123" y="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1" name="Freeform 20"/>
          <p:cNvSpPr>
            <a:spLocks/>
          </p:cNvSpPr>
          <p:nvPr/>
        </p:nvSpPr>
        <p:spPr bwMode="auto">
          <a:xfrm>
            <a:off x="2587625" y="3405188"/>
            <a:ext cx="195263" cy="246062"/>
          </a:xfrm>
          <a:custGeom>
            <a:avLst/>
            <a:gdLst>
              <a:gd name="T0" fmla="*/ 195263 w 123"/>
              <a:gd name="T1" fmla="*/ 246062 h 155"/>
              <a:gd name="T2" fmla="*/ 195263 w 123"/>
              <a:gd name="T3" fmla="*/ 0 h 155"/>
              <a:gd name="T4" fmla="*/ 0 w 123"/>
              <a:gd name="T5" fmla="*/ 131762 h 155"/>
              <a:gd name="T6" fmla="*/ 195263 w 123"/>
              <a:gd name="T7" fmla="*/ 246062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55"/>
              <a:gd name="T14" fmla="*/ 123 w 123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55">
                <a:moveTo>
                  <a:pt x="123" y="155"/>
                </a:moveTo>
                <a:lnTo>
                  <a:pt x="123" y="0"/>
                </a:lnTo>
                <a:lnTo>
                  <a:pt x="0" y="83"/>
                </a:lnTo>
                <a:lnTo>
                  <a:pt x="123" y="1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2" name="Rectangle 22"/>
          <p:cNvSpPr>
            <a:spLocks noChangeArrowheads="1"/>
          </p:cNvSpPr>
          <p:nvPr/>
        </p:nvSpPr>
        <p:spPr bwMode="auto">
          <a:xfrm>
            <a:off x="4643438" y="3284538"/>
            <a:ext cx="728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rbel" pitchFamily="34" charset="0"/>
              </a:rPr>
              <a:t>«extend»</a:t>
            </a:r>
            <a:endParaRPr lang="en-US">
              <a:latin typeface="Corbel" pitchFamily="34" charset="0"/>
            </a:endParaRPr>
          </a:p>
        </p:txBody>
      </p:sp>
      <p:sp>
        <p:nvSpPr>
          <p:cNvPr id="2063" name="Rectangle 23"/>
          <p:cNvSpPr>
            <a:spLocks noChangeArrowheads="1"/>
          </p:cNvSpPr>
          <p:nvPr/>
        </p:nvSpPr>
        <p:spPr bwMode="auto">
          <a:xfrm>
            <a:off x="2571750" y="3206750"/>
            <a:ext cx="49688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064" name="Line 28"/>
          <p:cNvSpPr>
            <a:spLocks noChangeShapeType="1"/>
          </p:cNvSpPr>
          <p:nvPr/>
        </p:nvSpPr>
        <p:spPr bwMode="auto">
          <a:xfrm>
            <a:off x="2659063" y="2524125"/>
            <a:ext cx="4833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accent1">
                    <a:satMod val="150000"/>
                  </a:schemeClr>
                </a:solidFill>
              </a:rPr>
              <a:t>UML components</a:t>
            </a:r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0" y="720725"/>
            <a:ext cx="9144000" cy="6138863"/>
          </a:xfrm>
          <a:prstGeom prst="roundRect">
            <a:avLst>
              <a:gd name="adj" fmla="val 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cxnSp>
        <p:nvCxnSpPr>
          <p:cNvPr id="17412" name="AutoShape 5"/>
          <p:cNvCxnSpPr>
            <a:cxnSpLocks noChangeShapeType="1"/>
            <a:stCxn id="17437" idx="0"/>
            <a:endCxn id="17453" idx="2"/>
          </p:cNvCxnSpPr>
          <p:nvPr/>
        </p:nvCxnSpPr>
        <p:spPr bwMode="auto">
          <a:xfrm rot="5400000" flipH="1">
            <a:off x="5613401" y="5075237"/>
            <a:ext cx="411162" cy="1624013"/>
          </a:xfrm>
          <a:prstGeom prst="bentConnector3">
            <a:avLst>
              <a:gd name="adj1" fmla="val 49806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AutoShape 6"/>
          <p:cNvCxnSpPr>
            <a:cxnSpLocks noChangeShapeType="1"/>
            <a:stCxn id="17439" idx="0"/>
            <a:endCxn id="17453" idx="2"/>
          </p:cNvCxnSpPr>
          <p:nvPr/>
        </p:nvCxnSpPr>
        <p:spPr bwMode="auto">
          <a:xfrm rot="5400000" flipH="1">
            <a:off x="4807744" y="5880894"/>
            <a:ext cx="411162" cy="12700"/>
          </a:xfrm>
          <a:prstGeom prst="bentConnector3">
            <a:avLst>
              <a:gd name="adj1" fmla="val 49806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7"/>
          <p:cNvCxnSpPr>
            <a:cxnSpLocks noChangeShapeType="1"/>
            <a:stCxn id="17441" idx="0"/>
            <a:endCxn id="17453" idx="2"/>
          </p:cNvCxnSpPr>
          <p:nvPr/>
        </p:nvCxnSpPr>
        <p:spPr bwMode="auto">
          <a:xfrm rot="-5400000">
            <a:off x="4002882" y="5088731"/>
            <a:ext cx="411162" cy="1597025"/>
          </a:xfrm>
          <a:prstGeom prst="bentConnector3">
            <a:avLst>
              <a:gd name="adj1" fmla="val 49806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8"/>
          <p:cNvCxnSpPr>
            <a:cxnSpLocks noChangeShapeType="1"/>
            <a:stCxn id="17443" idx="0"/>
            <a:endCxn id="17455" idx="2"/>
          </p:cNvCxnSpPr>
          <p:nvPr/>
        </p:nvCxnSpPr>
        <p:spPr bwMode="auto">
          <a:xfrm rot="-5400000">
            <a:off x="4929187" y="4608513"/>
            <a:ext cx="155575" cy="0"/>
          </a:xfrm>
          <a:prstGeom prst="straightConnector1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9"/>
          <p:cNvCxnSpPr>
            <a:cxnSpLocks noChangeShapeType="1"/>
            <a:stCxn id="17445" idx="0"/>
            <a:endCxn id="17457" idx="2"/>
          </p:cNvCxnSpPr>
          <p:nvPr/>
        </p:nvCxnSpPr>
        <p:spPr bwMode="auto">
          <a:xfrm rot="-5400000">
            <a:off x="4929981" y="3544094"/>
            <a:ext cx="153988" cy="0"/>
          </a:xfrm>
          <a:prstGeom prst="straightConnector1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0"/>
          <p:cNvCxnSpPr>
            <a:cxnSpLocks noChangeShapeType="1"/>
            <a:stCxn id="17447" idx="0"/>
            <a:endCxn id="17459" idx="2"/>
          </p:cNvCxnSpPr>
          <p:nvPr/>
        </p:nvCxnSpPr>
        <p:spPr bwMode="auto">
          <a:xfrm rot="5400000" flipH="1">
            <a:off x="5685632" y="1620043"/>
            <a:ext cx="266700" cy="1624013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1"/>
          <p:cNvCxnSpPr>
            <a:cxnSpLocks noChangeShapeType="1"/>
            <a:stCxn id="17449" idx="0"/>
            <a:endCxn id="17459" idx="2"/>
          </p:cNvCxnSpPr>
          <p:nvPr/>
        </p:nvCxnSpPr>
        <p:spPr bwMode="auto">
          <a:xfrm rot="-5400000">
            <a:off x="4857750" y="2416175"/>
            <a:ext cx="266700" cy="3175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2"/>
          <p:cNvCxnSpPr>
            <a:cxnSpLocks noChangeShapeType="1"/>
            <a:stCxn id="17451" idx="0"/>
            <a:endCxn id="17459" idx="2"/>
          </p:cNvCxnSpPr>
          <p:nvPr/>
        </p:nvCxnSpPr>
        <p:spPr bwMode="auto">
          <a:xfrm rot="-5400000">
            <a:off x="4065588" y="1624012"/>
            <a:ext cx="266700" cy="1616075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3"/>
          <p:cNvCxnSpPr>
            <a:cxnSpLocks noChangeShapeType="1"/>
            <a:stCxn id="17453" idx="1"/>
            <a:endCxn id="17461" idx="2"/>
          </p:cNvCxnSpPr>
          <p:nvPr/>
        </p:nvCxnSpPr>
        <p:spPr bwMode="auto">
          <a:xfrm rot="10800000">
            <a:off x="2527300" y="1793875"/>
            <a:ext cx="1757363" cy="3697288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4"/>
          <p:cNvCxnSpPr>
            <a:cxnSpLocks noChangeShapeType="1"/>
            <a:stCxn id="17455" idx="1"/>
            <a:endCxn id="17461" idx="2"/>
          </p:cNvCxnSpPr>
          <p:nvPr/>
        </p:nvCxnSpPr>
        <p:spPr bwMode="auto">
          <a:xfrm rot="10800000">
            <a:off x="2527300" y="1793875"/>
            <a:ext cx="1757363" cy="2582863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5"/>
          <p:cNvCxnSpPr>
            <a:cxnSpLocks noChangeShapeType="1"/>
            <a:stCxn id="17457" idx="1"/>
            <a:endCxn id="17461" idx="2"/>
          </p:cNvCxnSpPr>
          <p:nvPr/>
        </p:nvCxnSpPr>
        <p:spPr bwMode="auto">
          <a:xfrm rot="10800000">
            <a:off x="2527300" y="1793875"/>
            <a:ext cx="1757363" cy="1519238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59" idx="1"/>
            <a:endCxn id="17461" idx="2"/>
          </p:cNvCxnSpPr>
          <p:nvPr/>
        </p:nvCxnSpPr>
        <p:spPr bwMode="auto">
          <a:xfrm rot="10800000">
            <a:off x="2527300" y="1793875"/>
            <a:ext cx="1757363" cy="350838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24" name="Group 17"/>
          <p:cNvGrpSpPr>
            <a:grpSpLocks/>
          </p:cNvGrpSpPr>
          <p:nvPr/>
        </p:nvGrpSpPr>
        <p:grpSpPr bwMode="auto">
          <a:xfrm>
            <a:off x="1835150" y="1484313"/>
            <a:ext cx="1381125" cy="307975"/>
            <a:chOff x="1141" y="1081"/>
            <a:chExt cx="870" cy="194"/>
          </a:xfrm>
        </p:grpSpPr>
        <p:sp>
          <p:nvSpPr>
            <p:cNvPr id="17461" name="AutoShape 18"/>
            <p:cNvSpPr>
              <a:spLocks noChangeArrowheads="1"/>
            </p:cNvSpPr>
            <p:nvPr/>
          </p:nvSpPr>
          <p:spPr bwMode="auto">
            <a:xfrm>
              <a:off x="1141" y="1081"/>
              <a:ext cx="871" cy="195"/>
            </a:xfrm>
            <a:prstGeom prst="roundRect">
              <a:avLst>
                <a:gd name="adj" fmla="val 24741"/>
              </a:avLst>
            </a:prstGeom>
            <a:solidFill>
              <a:srgbClr val="FFCC99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62" name="AutoShape 19"/>
            <p:cNvSpPr>
              <a:spLocks noChangeArrowheads="1"/>
            </p:cNvSpPr>
            <p:nvPr/>
          </p:nvSpPr>
          <p:spPr bwMode="auto">
            <a:xfrm>
              <a:off x="1157" y="1091"/>
              <a:ext cx="839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UML</a:t>
              </a:r>
            </a:p>
          </p:txBody>
        </p:sp>
      </p:grpSp>
      <p:grpSp>
        <p:nvGrpSpPr>
          <p:cNvPr id="17425" name="Group 20"/>
          <p:cNvGrpSpPr>
            <a:grpSpLocks/>
          </p:cNvGrpSpPr>
          <p:nvPr/>
        </p:nvGrpSpPr>
        <p:grpSpPr bwMode="auto">
          <a:xfrm>
            <a:off x="4284663" y="1989138"/>
            <a:ext cx="1441450" cy="307975"/>
            <a:chOff x="2715" y="1373"/>
            <a:chExt cx="908" cy="194"/>
          </a:xfrm>
        </p:grpSpPr>
        <p:sp>
          <p:nvSpPr>
            <p:cNvPr id="17459" name="AutoShape 21"/>
            <p:cNvSpPr>
              <a:spLocks noChangeArrowheads="1"/>
            </p:cNvSpPr>
            <p:nvPr/>
          </p:nvSpPr>
          <p:spPr bwMode="auto">
            <a:xfrm>
              <a:off x="2715" y="1373"/>
              <a:ext cx="909" cy="195"/>
            </a:xfrm>
            <a:prstGeom prst="roundRect">
              <a:avLst>
                <a:gd name="adj" fmla="val 24741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60" name="AutoShape 22"/>
            <p:cNvSpPr>
              <a:spLocks noChangeArrowheads="1"/>
            </p:cNvSpPr>
            <p:nvPr/>
          </p:nvSpPr>
          <p:spPr bwMode="auto">
            <a:xfrm>
              <a:off x="2731" y="1384"/>
              <a:ext cx="877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Views</a:t>
              </a:r>
            </a:p>
          </p:txBody>
        </p:sp>
      </p:grpSp>
      <p:grpSp>
        <p:nvGrpSpPr>
          <p:cNvPr id="17426" name="Group 23"/>
          <p:cNvGrpSpPr>
            <a:grpSpLocks/>
          </p:cNvGrpSpPr>
          <p:nvPr/>
        </p:nvGrpSpPr>
        <p:grpSpPr bwMode="auto">
          <a:xfrm>
            <a:off x="4284663" y="3157538"/>
            <a:ext cx="1441450" cy="307975"/>
            <a:chOff x="2715" y="1957"/>
            <a:chExt cx="908" cy="194"/>
          </a:xfrm>
        </p:grpSpPr>
        <p:sp>
          <p:nvSpPr>
            <p:cNvPr id="17457" name="AutoShape 24"/>
            <p:cNvSpPr>
              <a:spLocks noChangeArrowheads="1"/>
            </p:cNvSpPr>
            <p:nvPr/>
          </p:nvSpPr>
          <p:spPr bwMode="auto">
            <a:xfrm>
              <a:off x="2715" y="1957"/>
              <a:ext cx="909" cy="195"/>
            </a:xfrm>
            <a:prstGeom prst="roundRect">
              <a:avLst>
                <a:gd name="adj" fmla="val 24741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58" name="AutoShape 25"/>
            <p:cNvSpPr>
              <a:spLocks noChangeArrowheads="1"/>
            </p:cNvSpPr>
            <p:nvPr/>
          </p:nvSpPr>
          <p:spPr bwMode="auto">
            <a:xfrm>
              <a:off x="2731" y="1968"/>
              <a:ext cx="877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Diagrams</a:t>
              </a:r>
            </a:p>
          </p:txBody>
        </p:sp>
      </p:grpSp>
      <p:grpSp>
        <p:nvGrpSpPr>
          <p:cNvPr id="17427" name="Group 26"/>
          <p:cNvGrpSpPr>
            <a:grpSpLocks/>
          </p:cNvGrpSpPr>
          <p:nvPr/>
        </p:nvGrpSpPr>
        <p:grpSpPr bwMode="auto">
          <a:xfrm>
            <a:off x="4284663" y="4221163"/>
            <a:ext cx="1441450" cy="307975"/>
            <a:chOff x="2715" y="2541"/>
            <a:chExt cx="908" cy="194"/>
          </a:xfrm>
        </p:grpSpPr>
        <p:sp>
          <p:nvSpPr>
            <p:cNvPr id="17455" name="AutoShape 27"/>
            <p:cNvSpPr>
              <a:spLocks noChangeArrowheads="1"/>
            </p:cNvSpPr>
            <p:nvPr/>
          </p:nvSpPr>
          <p:spPr bwMode="auto">
            <a:xfrm>
              <a:off x="2715" y="2541"/>
              <a:ext cx="909" cy="195"/>
            </a:xfrm>
            <a:prstGeom prst="roundRect">
              <a:avLst>
                <a:gd name="adj" fmla="val 24741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56" name="AutoShape 28"/>
            <p:cNvSpPr>
              <a:spLocks noChangeArrowheads="1"/>
            </p:cNvSpPr>
            <p:nvPr/>
          </p:nvSpPr>
          <p:spPr bwMode="auto">
            <a:xfrm>
              <a:off x="2731" y="2552"/>
              <a:ext cx="877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Model Elements</a:t>
              </a:r>
            </a:p>
          </p:txBody>
        </p:sp>
      </p:grpSp>
      <p:grpSp>
        <p:nvGrpSpPr>
          <p:cNvPr id="17428" name="Group 29"/>
          <p:cNvGrpSpPr>
            <a:grpSpLocks/>
          </p:cNvGrpSpPr>
          <p:nvPr/>
        </p:nvGrpSpPr>
        <p:grpSpPr bwMode="auto">
          <a:xfrm>
            <a:off x="4284663" y="5300663"/>
            <a:ext cx="1441450" cy="379412"/>
            <a:chOff x="2715" y="3126"/>
            <a:chExt cx="908" cy="194"/>
          </a:xfrm>
        </p:grpSpPr>
        <p:sp>
          <p:nvSpPr>
            <p:cNvPr id="17453" name="AutoShape 30"/>
            <p:cNvSpPr>
              <a:spLocks noChangeArrowheads="1"/>
            </p:cNvSpPr>
            <p:nvPr/>
          </p:nvSpPr>
          <p:spPr bwMode="auto">
            <a:xfrm>
              <a:off x="2715" y="3126"/>
              <a:ext cx="909" cy="195"/>
            </a:xfrm>
            <a:prstGeom prst="roundRect">
              <a:avLst>
                <a:gd name="adj" fmla="val 24741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54" name="AutoShape 31"/>
            <p:cNvSpPr>
              <a:spLocks noChangeArrowheads="1"/>
            </p:cNvSpPr>
            <p:nvPr/>
          </p:nvSpPr>
          <p:spPr bwMode="auto">
            <a:xfrm>
              <a:off x="2731" y="3136"/>
              <a:ext cx="877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General Mechanisms</a:t>
              </a:r>
            </a:p>
          </p:txBody>
        </p:sp>
      </p:grpSp>
      <p:grpSp>
        <p:nvGrpSpPr>
          <p:cNvPr id="17429" name="Group 32"/>
          <p:cNvGrpSpPr>
            <a:grpSpLocks/>
          </p:cNvGrpSpPr>
          <p:nvPr/>
        </p:nvGrpSpPr>
        <p:grpSpPr bwMode="auto">
          <a:xfrm>
            <a:off x="2700338" y="2565400"/>
            <a:ext cx="1377950" cy="392113"/>
            <a:chOff x="1721" y="1665"/>
            <a:chExt cx="868" cy="247"/>
          </a:xfrm>
        </p:grpSpPr>
        <p:sp>
          <p:nvSpPr>
            <p:cNvPr id="17451" name="AutoShape 33"/>
            <p:cNvSpPr>
              <a:spLocks noChangeArrowheads="1"/>
            </p:cNvSpPr>
            <p:nvPr/>
          </p:nvSpPr>
          <p:spPr bwMode="auto">
            <a:xfrm>
              <a:off x="1721" y="1665"/>
              <a:ext cx="869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52" name="AutoShape 34"/>
            <p:cNvSpPr>
              <a:spLocks noChangeArrowheads="1"/>
            </p:cNvSpPr>
            <p:nvPr/>
          </p:nvSpPr>
          <p:spPr bwMode="auto">
            <a:xfrm>
              <a:off x="1741" y="1679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Functional</a:t>
              </a:r>
            </a:p>
          </p:txBody>
        </p:sp>
      </p:grpSp>
      <p:grpSp>
        <p:nvGrpSpPr>
          <p:cNvPr id="17430" name="Group 35"/>
          <p:cNvGrpSpPr>
            <a:grpSpLocks/>
          </p:cNvGrpSpPr>
          <p:nvPr/>
        </p:nvGrpSpPr>
        <p:grpSpPr bwMode="auto">
          <a:xfrm>
            <a:off x="4284663" y="2565400"/>
            <a:ext cx="1379537" cy="392113"/>
            <a:chOff x="2735" y="1665"/>
            <a:chExt cx="869" cy="247"/>
          </a:xfrm>
        </p:grpSpPr>
        <p:sp>
          <p:nvSpPr>
            <p:cNvPr id="17449" name="AutoShape 36"/>
            <p:cNvSpPr>
              <a:spLocks noChangeArrowheads="1"/>
            </p:cNvSpPr>
            <p:nvPr/>
          </p:nvSpPr>
          <p:spPr bwMode="auto">
            <a:xfrm>
              <a:off x="2735" y="1665"/>
              <a:ext cx="870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50" name="AutoShape 37"/>
            <p:cNvSpPr>
              <a:spLocks noChangeArrowheads="1"/>
            </p:cNvSpPr>
            <p:nvPr/>
          </p:nvSpPr>
          <p:spPr bwMode="auto">
            <a:xfrm>
              <a:off x="2756" y="1679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Non-functional</a:t>
              </a:r>
            </a:p>
          </p:txBody>
        </p:sp>
      </p:grpSp>
      <p:grpSp>
        <p:nvGrpSpPr>
          <p:cNvPr id="17431" name="Group 38"/>
          <p:cNvGrpSpPr>
            <a:grpSpLocks/>
          </p:cNvGrpSpPr>
          <p:nvPr/>
        </p:nvGrpSpPr>
        <p:grpSpPr bwMode="auto">
          <a:xfrm>
            <a:off x="5940425" y="2565400"/>
            <a:ext cx="1377950" cy="392113"/>
            <a:chOff x="3750" y="1665"/>
            <a:chExt cx="868" cy="247"/>
          </a:xfrm>
        </p:grpSpPr>
        <p:sp>
          <p:nvSpPr>
            <p:cNvPr id="17447" name="AutoShape 39"/>
            <p:cNvSpPr>
              <a:spLocks noChangeArrowheads="1"/>
            </p:cNvSpPr>
            <p:nvPr/>
          </p:nvSpPr>
          <p:spPr bwMode="auto">
            <a:xfrm>
              <a:off x="3750" y="1665"/>
              <a:ext cx="869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48" name="AutoShape 40"/>
            <p:cNvSpPr>
              <a:spLocks noChangeArrowheads="1"/>
            </p:cNvSpPr>
            <p:nvPr/>
          </p:nvSpPr>
          <p:spPr bwMode="auto">
            <a:xfrm>
              <a:off x="3770" y="1679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Organisational</a:t>
              </a:r>
            </a:p>
          </p:txBody>
        </p:sp>
      </p:grpSp>
      <p:grpSp>
        <p:nvGrpSpPr>
          <p:cNvPr id="17432" name="Group 41"/>
          <p:cNvGrpSpPr>
            <a:grpSpLocks/>
          </p:cNvGrpSpPr>
          <p:nvPr/>
        </p:nvGrpSpPr>
        <p:grpSpPr bwMode="auto">
          <a:xfrm>
            <a:off x="4316413" y="3621088"/>
            <a:ext cx="1379537" cy="393700"/>
            <a:chOff x="2735" y="2249"/>
            <a:chExt cx="869" cy="248"/>
          </a:xfrm>
        </p:grpSpPr>
        <p:sp>
          <p:nvSpPr>
            <p:cNvPr id="17445" name="AutoShape 42"/>
            <p:cNvSpPr>
              <a:spLocks noChangeArrowheads="1"/>
            </p:cNvSpPr>
            <p:nvPr/>
          </p:nvSpPr>
          <p:spPr bwMode="auto">
            <a:xfrm>
              <a:off x="2735" y="2249"/>
              <a:ext cx="870" cy="249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46" name="AutoShape 43"/>
            <p:cNvSpPr>
              <a:spLocks noChangeArrowheads="1"/>
            </p:cNvSpPr>
            <p:nvPr/>
          </p:nvSpPr>
          <p:spPr bwMode="auto">
            <a:xfrm>
              <a:off x="2756" y="2263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9 diagrams</a:t>
              </a:r>
            </a:p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(see further on)</a:t>
              </a:r>
            </a:p>
          </p:txBody>
        </p:sp>
      </p:grpSp>
      <p:grpSp>
        <p:nvGrpSpPr>
          <p:cNvPr id="17433" name="Group 44"/>
          <p:cNvGrpSpPr>
            <a:grpSpLocks/>
          </p:cNvGrpSpPr>
          <p:nvPr/>
        </p:nvGrpSpPr>
        <p:grpSpPr bwMode="auto">
          <a:xfrm>
            <a:off x="4316413" y="4686300"/>
            <a:ext cx="1379537" cy="392113"/>
            <a:chOff x="2735" y="2834"/>
            <a:chExt cx="869" cy="247"/>
          </a:xfrm>
        </p:grpSpPr>
        <p:sp>
          <p:nvSpPr>
            <p:cNvPr id="17443" name="AutoShape 45"/>
            <p:cNvSpPr>
              <a:spLocks noChangeArrowheads="1"/>
            </p:cNvSpPr>
            <p:nvPr/>
          </p:nvSpPr>
          <p:spPr bwMode="auto">
            <a:xfrm>
              <a:off x="2735" y="2834"/>
              <a:ext cx="870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44" name="AutoShape 46"/>
            <p:cNvSpPr>
              <a:spLocks noChangeArrowheads="1"/>
            </p:cNvSpPr>
            <p:nvPr/>
          </p:nvSpPr>
          <p:spPr bwMode="auto">
            <a:xfrm>
              <a:off x="2756" y="2847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Symbology / notation</a:t>
              </a:r>
            </a:p>
          </p:txBody>
        </p:sp>
      </p:grpSp>
      <p:grpSp>
        <p:nvGrpSpPr>
          <p:cNvPr id="17434" name="Group 47"/>
          <p:cNvGrpSpPr>
            <a:grpSpLocks/>
          </p:cNvGrpSpPr>
          <p:nvPr/>
        </p:nvGrpSpPr>
        <p:grpSpPr bwMode="auto">
          <a:xfrm>
            <a:off x="2719388" y="6092825"/>
            <a:ext cx="1377950" cy="392113"/>
            <a:chOff x="1721" y="3418"/>
            <a:chExt cx="868" cy="247"/>
          </a:xfrm>
        </p:grpSpPr>
        <p:sp>
          <p:nvSpPr>
            <p:cNvPr id="17441" name="AutoShape 48"/>
            <p:cNvSpPr>
              <a:spLocks noChangeArrowheads="1"/>
            </p:cNvSpPr>
            <p:nvPr/>
          </p:nvSpPr>
          <p:spPr bwMode="auto">
            <a:xfrm>
              <a:off x="1721" y="3418"/>
              <a:ext cx="869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42" name="AutoShape 49"/>
            <p:cNvSpPr>
              <a:spLocks noChangeArrowheads="1"/>
            </p:cNvSpPr>
            <p:nvPr/>
          </p:nvSpPr>
          <p:spPr bwMode="auto">
            <a:xfrm>
              <a:off x="1741" y="3432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Adornments</a:t>
              </a:r>
            </a:p>
          </p:txBody>
        </p:sp>
      </p:grpSp>
      <p:grpSp>
        <p:nvGrpSpPr>
          <p:cNvPr id="17435" name="Group 50"/>
          <p:cNvGrpSpPr>
            <a:grpSpLocks/>
          </p:cNvGrpSpPr>
          <p:nvPr/>
        </p:nvGrpSpPr>
        <p:grpSpPr bwMode="auto">
          <a:xfrm>
            <a:off x="4329113" y="6092825"/>
            <a:ext cx="1379537" cy="392113"/>
            <a:chOff x="2735" y="3418"/>
            <a:chExt cx="869" cy="247"/>
          </a:xfrm>
        </p:grpSpPr>
        <p:sp>
          <p:nvSpPr>
            <p:cNvPr id="17439" name="AutoShape 51"/>
            <p:cNvSpPr>
              <a:spLocks noChangeArrowheads="1"/>
            </p:cNvSpPr>
            <p:nvPr/>
          </p:nvSpPr>
          <p:spPr bwMode="auto">
            <a:xfrm>
              <a:off x="2735" y="3418"/>
              <a:ext cx="870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40" name="AutoShape 52"/>
            <p:cNvSpPr>
              <a:spLocks noChangeArrowheads="1"/>
            </p:cNvSpPr>
            <p:nvPr/>
          </p:nvSpPr>
          <p:spPr bwMode="auto">
            <a:xfrm>
              <a:off x="2756" y="3432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Notes</a:t>
              </a:r>
            </a:p>
          </p:txBody>
        </p:sp>
      </p:grpSp>
      <p:grpSp>
        <p:nvGrpSpPr>
          <p:cNvPr id="17436" name="Group 53"/>
          <p:cNvGrpSpPr>
            <a:grpSpLocks/>
          </p:cNvGrpSpPr>
          <p:nvPr/>
        </p:nvGrpSpPr>
        <p:grpSpPr bwMode="auto">
          <a:xfrm>
            <a:off x="5940425" y="6092825"/>
            <a:ext cx="1377950" cy="392113"/>
            <a:chOff x="3750" y="3418"/>
            <a:chExt cx="868" cy="247"/>
          </a:xfrm>
        </p:grpSpPr>
        <p:sp>
          <p:nvSpPr>
            <p:cNvPr id="17437" name="AutoShape 54"/>
            <p:cNvSpPr>
              <a:spLocks noChangeArrowheads="1"/>
            </p:cNvSpPr>
            <p:nvPr/>
          </p:nvSpPr>
          <p:spPr bwMode="auto">
            <a:xfrm>
              <a:off x="3750" y="3418"/>
              <a:ext cx="869" cy="248"/>
            </a:xfrm>
            <a:prstGeom prst="roundRect">
              <a:avLst>
                <a:gd name="adj" fmla="val 24593"/>
              </a:avLst>
            </a:prstGeom>
            <a:solidFill>
              <a:srgbClr val="CCFF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7438" name="AutoShape 55"/>
            <p:cNvSpPr>
              <a:spLocks noChangeArrowheads="1"/>
            </p:cNvSpPr>
            <p:nvPr/>
          </p:nvSpPr>
          <p:spPr bwMode="auto">
            <a:xfrm>
              <a:off x="3770" y="3432"/>
              <a:ext cx="829" cy="221"/>
            </a:xfrm>
            <a:prstGeom prst="roundRect">
              <a:avLst>
                <a:gd name="adj" fmla="val 4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Corbel" pitchFamily="34" charset="0"/>
                </a:rPr>
                <a:t>Specifications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Relationships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(2/2)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64500" cy="4824412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Associations</a:t>
            </a:r>
          </a:p>
          <a:p>
            <a:pPr lvl="2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Menghubungkan aktor dengan UC nya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Use (or include)</a:t>
            </a:r>
          </a:p>
          <a:p>
            <a:pPr lvl="2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Gambar garis dari UC dasar ke UC yang harus dilibatkan, menunjukkan kebutuhan fungsionalitas dari suatu UC dengan yang lain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Extend</a:t>
            </a:r>
          </a:p>
          <a:p>
            <a:pPr lvl="2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Gambar garis dari UC tambahan ke UC dasar, menunjukkan perilaku pilihan yang dapat dilibatkan.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Generalisation</a:t>
            </a:r>
          </a:p>
          <a:p>
            <a:pPr lvl="2" defTabSz="449263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smtClean="0"/>
              <a:t>Gambar garis dari UC khusus ke UC dasar, menunjukkan hubungan dari UC khusus ke UC yang lebih umum.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45362" cy="1152525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Relationship Example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(1/2)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7392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45362" cy="1152525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Relationship Example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(2/2)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28775"/>
            <a:ext cx="5616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788988" y="3686175"/>
            <a:ext cx="1800225" cy="952500"/>
          </a:xfrm>
          <a:prstGeom prst="ellipse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1116013" y="3860800"/>
            <a:ext cx="1085850" cy="641350"/>
          </a:xfrm>
          <a:prstGeom prst="roundRect">
            <a:avLst>
              <a:gd name="adj" fmla="val 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make an</a:t>
            </a:r>
          </a:p>
          <a:p>
            <a:pPr eaLnBrk="0" hangingPunct="0"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interview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436938" y="5086350"/>
            <a:ext cx="1800225" cy="952500"/>
          </a:xfrm>
          <a:prstGeom prst="ellipse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708400" y="5229225"/>
            <a:ext cx="1263650" cy="641350"/>
          </a:xfrm>
          <a:prstGeom prst="roundRect">
            <a:avLst>
              <a:gd name="adj" fmla="val 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produce a </a:t>
            </a:r>
          </a:p>
          <a:p>
            <a:pPr algn="ctr" eaLnBrk="0" hangingPunct="0"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SRS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3924300" y="3357563"/>
            <a:ext cx="1800225" cy="952500"/>
          </a:xfrm>
          <a:prstGeom prst="ellipse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995738" y="3500438"/>
            <a:ext cx="1708150" cy="641350"/>
          </a:xfrm>
          <a:prstGeom prst="roundRect">
            <a:avLst>
              <a:gd name="adj" fmla="val 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elicit customer </a:t>
            </a:r>
          </a:p>
          <a:p>
            <a:pPr algn="ctr" eaLnBrk="0" hangingPunct="0"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needs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 flipV="1">
            <a:off x="2482850" y="4722813"/>
            <a:ext cx="946150" cy="717550"/>
          </a:xfrm>
          <a:prstGeom prst="line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11" name="Freeform 11"/>
          <p:cNvSpPr>
            <a:spLocks noChangeArrowheads="1"/>
          </p:cNvSpPr>
          <p:nvPr/>
        </p:nvSpPr>
        <p:spPr bwMode="auto">
          <a:xfrm>
            <a:off x="2281238" y="4518025"/>
            <a:ext cx="277812" cy="282575"/>
          </a:xfrm>
          <a:custGeom>
            <a:avLst/>
            <a:gdLst>
              <a:gd name="T0" fmla="*/ 0 w 773"/>
              <a:gd name="T1" fmla="*/ 0 h 785"/>
              <a:gd name="T2" fmla="*/ 277453 w 773"/>
              <a:gd name="T3" fmla="*/ 142547 h 785"/>
              <a:gd name="T4" fmla="*/ 134054 w 773"/>
              <a:gd name="T5" fmla="*/ 282215 h 785"/>
              <a:gd name="T6" fmla="*/ 0 w 773"/>
              <a:gd name="T7" fmla="*/ 0 h 785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785"/>
              <a:gd name="T14" fmla="*/ 773 w 773"/>
              <a:gd name="T15" fmla="*/ 785 h 7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785">
                <a:moveTo>
                  <a:pt x="0" y="0"/>
                </a:moveTo>
                <a:lnTo>
                  <a:pt x="772" y="396"/>
                </a:lnTo>
                <a:lnTo>
                  <a:pt x="373" y="784"/>
                </a:lnTo>
                <a:lnTo>
                  <a:pt x="0" y="0"/>
                </a:lnTo>
              </a:path>
            </a:pathLst>
          </a:cu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2484438" y="3787775"/>
            <a:ext cx="1150937" cy="165100"/>
          </a:xfrm>
          <a:prstGeom prst="line">
            <a:avLst/>
          </a:pr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13" name="Freeform 13"/>
          <p:cNvSpPr>
            <a:spLocks noChangeArrowheads="1"/>
          </p:cNvSpPr>
          <p:nvPr/>
        </p:nvSpPr>
        <p:spPr bwMode="auto">
          <a:xfrm>
            <a:off x="3625850" y="3659188"/>
            <a:ext cx="303213" cy="200025"/>
          </a:xfrm>
          <a:custGeom>
            <a:avLst/>
            <a:gdLst>
              <a:gd name="T0" fmla="*/ 302853 w 843"/>
              <a:gd name="T1" fmla="*/ 72211 h 554"/>
              <a:gd name="T2" fmla="*/ 18704 w 843"/>
              <a:gd name="T3" fmla="*/ 199664 h 554"/>
              <a:gd name="T4" fmla="*/ 0 w 843"/>
              <a:gd name="T5" fmla="*/ 0 h 554"/>
              <a:gd name="T6" fmla="*/ 302853 w 843"/>
              <a:gd name="T7" fmla="*/ 72211 h 554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554"/>
              <a:gd name="T14" fmla="*/ 843 w 843"/>
              <a:gd name="T15" fmla="*/ 554 h 5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554">
                <a:moveTo>
                  <a:pt x="842" y="200"/>
                </a:moveTo>
                <a:lnTo>
                  <a:pt x="52" y="553"/>
                </a:lnTo>
                <a:lnTo>
                  <a:pt x="0" y="0"/>
                </a:lnTo>
                <a:lnTo>
                  <a:pt x="842" y="200"/>
                </a:lnTo>
              </a:path>
            </a:pathLst>
          </a:custGeom>
          <a:noFill/>
          <a:ln w="2844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2771775" y="4652963"/>
            <a:ext cx="1358900" cy="434975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>
                <a:latin typeface="Times New Roman" pitchFamily="18" charset="0"/>
              </a:rPr>
              <a:t>«</a:t>
            </a:r>
            <a:r>
              <a:rPr lang="en-GB" sz="2400">
                <a:latin typeface="Times New Roman" pitchFamily="18" charset="0"/>
              </a:rPr>
              <a:t>include</a:t>
            </a:r>
            <a:r>
              <a:rPr lang="en-GB" sz="2200">
                <a:latin typeface="Times New Roman" pitchFamily="18" charset="0"/>
              </a:rPr>
              <a:t>»</a:t>
            </a:r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2339975" y="3500438"/>
            <a:ext cx="1300163" cy="434975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3366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latin typeface="Times New Roman" pitchFamily="18" charset="0"/>
              </a:rPr>
              <a:t>«extend»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>
                <a:solidFill>
                  <a:schemeClr val="accent1">
                    <a:satMod val="150000"/>
                  </a:schemeClr>
                </a:solidFill>
              </a:rPr>
              <a:t>What a UCD is - and what it isn’t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7375" cy="48958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Attention focuser on the part of the business process that is going to be supported by the IS.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It is the end-user perspective model.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It is </a:t>
            </a:r>
            <a:r>
              <a:rPr lang="en-GB" sz="2800" smtClean="0">
                <a:solidFill>
                  <a:srgbClr val="A50021"/>
                </a:solidFill>
              </a:rPr>
              <a:t>goal</a:t>
            </a:r>
            <a:r>
              <a:rPr lang="en-GB" sz="2800" smtClean="0"/>
              <a:t> driven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Helps to identify system services.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Are not used as DFDs.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Sequences, branching, loops, rules, etc. cannot (and should not) be directly expressed.</a:t>
            </a:r>
          </a:p>
          <a:p>
            <a:pPr marL="341313" indent="-341313" defTabSz="449263" eaLnBrk="1" hangingPunct="1">
              <a:spcBef>
                <a:spcPts val="65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smtClean="0"/>
              <a:t>Are often combined with activity diagrams, which serve as their refinement.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Case Study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(1/3)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>
                <a:solidFill>
                  <a:srgbClr val="CC3300"/>
                </a:solidFill>
              </a:rPr>
              <a:t>Vending Machine</a:t>
            </a:r>
          </a:p>
          <a:p>
            <a:pPr marL="341313" indent="-341313" defTabSz="44926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/>
              <a:t>After client interview the following system scenarios were identified:</a:t>
            </a:r>
          </a:p>
          <a:p>
            <a:pPr lvl="2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customer buys a product</a:t>
            </a:r>
          </a:p>
          <a:p>
            <a:pPr lvl="2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supplier restocks the machine</a:t>
            </a:r>
          </a:p>
          <a:p>
            <a:pPr lvl="2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The supplier collects money from the machine</a:t>
            </a:r>
          </a:p>
          <a:p>
            <a:pPr marL="341313" indent="-341313" defTabSz="44926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smtClean="0"/>
              <a:t>On the basis of these scenarios, the following three actors can be identified:</a:t>
            </a:r>
          </a:p>
          <a:p>
            <a:pPr lvl="2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Customer; Supplier; Collector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Case Study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(2/3)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28775"/>
            <a:ext cx="67246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UCD Case Study </a:t>
            </a:r>
            <a:r>
              <a:rPr lang="en-GB" sz="2300">
                <a:solidFill>
                  <a:schemeClr val="accent1">
                    <a:satMod val="150000"/>
                  </a:schemeClr>
                </a:solidFill>
              </a:rPr>
              <a:t>(3/3)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632700" cy="504825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6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smtClean="0"/>
              <a:t>Introducing annotations (notes) and constraints.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705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Testing UCs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buClr>
                <a:srgbClr val="99CCCC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Verification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smtClean="0"/>
              <a:t>Confirmation of correct development according to system requirements.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buClr>
                <a:srgbClr val="99CCCC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Validation </a:t>
            </a:r>
            <a:r>
              <a:rPr lang="en-GB" sz="2400" i="1" smtClean="0"/>
              <a:t>(only when working parts become available)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smtClean="0"/>
              <a:t>Confirmation of correct system functionality according to end-user needs.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4356100" y="1844675"/>
            <a:ext cx="1582738" cy="433388"/>
          </a:xfrm>
          <a:prstGeom prst="roundRect">
            <a:avLst>
              <a:gd name="adj" fmla="val 16542"/>
            </a:avLst>
          </a:pr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diagrams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137150" y="2914650"/>
            <a:ext cx="1582738" cy="431800"/>
          </a:xfrm>
          <a:prstGeom prst="roundRect">
            <a:avLst>
              <a:gd name="adj" fmla="val 16542"/>
            </a:avLst>
          </a:pr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492500" y="3933825"/>
            <a:ext cx="1582738" cy="431800"/>
          </a:xfrm>
          <a:prstGeom prst="roundRect">
            <a:avLst>
              <a:gd name="adj" fmla="val 16542"/>
            </a:avLst>
          </a:pr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284663" y="4510088"/>
            <a:ext cx="1655762" cy="431800"/>
          </a:xfrm>
          <a:prstGeom prst="roundRect">
            <a:avLst>
              <a:gd name="adj" fmla="val 16542"/>
            </a:avLst>
          </a:pr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8439" name="AutoShape 8"/>
          <p:cNvSpPr>
            <a:spLocks noChangeArrowheads="1"/>
          </p:cNvSpPr>
          <p:nvPr/>
        </p:nvSpPr>
        <p:spPr bwMode="auto">
          <a:xfrm>
            <a:off x="-1044575" y="333375"/>
            <a:ext cx="11304588" cy="7029450"/>
          </a:xfrm>
          <a:prstGeom prst="roundRect">
            <a:avLst>
              <a:gd name="adj" fmla="val 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4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cxnSp>
        <p:nvCxnSpPr>
          <p:cNvPr id="18440" name="AutoShape 9"/>
          <p:cNvCxnSpPr>
            <a:cxnSpLocks noChangeShapeType="1"/>
            <a:stCxn id="18465" idx="0"/>
            <a:endCxn id="18477" idx="2"/>
          </p:cNvCxnSpPr>
          <p:nvPr/>
        </p:nvCxnSpPr>
        <p:spPr bwMode="auto">
          <a:xfrm rot="5400000" flipH="1">
            <a:off x="5388770" y="5612606"/>
            <a:ext cx="258762" cy="847725"/>
          </a:xfrm>
          <a:prstGeom prst="bentConnector3">
            <a:avLst>
              <a:gd name="adj1" fmla="val 49694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10"/>
          <p:cNvCxnSpPr>
            <a:cxnSpLocks noChangeShapeType="1"/>
            <a:stCxn id="18467" idx="0"/>
            <a:endCxn id="18477" idx="2"/>
          </p:cNvCxnSpPr>
          <p:nvPr/>
        </p:nvCxnSpPr>
        <p:spPr bwMode="auto">
          <a:xfrm rot="-5400000">
            <a:off x="4547395" y="5618956"/>
            <a:ext cx="258762" cy="835025"/>
          </a:xfrm>
          <a:prstGeom prst="bentConnector3">
            <a:avLst>
              <a:gd name="adj1" fmla="val 49694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1"/>
          <p:cNvCxnSpPr>
            <a:cxnSpLocks noChangeShapeType="1"/>
            <a:stCxn id="18469" idx="0"/>
            <a:endCxn id="18479" idx="2"/>
          </p:cNvCxnSpPr>
          <p:nvPr/>
        </p:nvCxnSpPr>
        <p:spPr bwMode="auto">
          <a:xfrm rot="5400000" flipH="1">
            <a:off x="5406231" y="3469482"/>
            <a:ext cx="212725" cy="858838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2"/>
          <p:cNvCxnSpPr>
            <a:cxnSpLocks noChangeShapeType="1"/>
            <a:stCxn id="18471" idx="0"/>
            <a:endCxn id="18479" idx="2"/>
          </p:cNvCxnSpPr>
          <p:nvPr/>
        </p:nvCxnSpPr>
        <p:spPr bwMode="auto">
          <a:xfrm rot="-5400000">
            <a:off x="4564856" y="3486945"/>
            <a:ext cx="212725" cy="823912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3"/>
          <p:cNvCxnSpPr>
            <a:cxnSpLocks noChangeShapeType="1"/>
            <a:stCxn id="18473" idx="0"/>
            <a:endCxn id="18485" idx="2"/>
          </p:cNvCxnSpPr>
          <p:nvPr/>
        </p:nvCxnSpPr>
        <p:spPr bwMode="auto">
          <a:xfrm rot="5400000" flipH="1">
            <a:off x="5378450" y="2433638"/>
            <a:ext cx="268287" cy="858838"/>
          </a:xfrm>
          <a:prstGeom prst="bentConnector3">
            <a:avLst>
              <a:gd name="adj1" fmla="val 49704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4"/>
          <p:cNvCxnSpPr>
            <a:cxnSpLocks noChangeShapeType="1"/>
            <a:stCxn id="18475" idx="0"/>
            <a:endCxn id="18485" idx="2"/>
          </p:cNvCxnSpPr>
          <p:nvPr/>
        </p:nvCxnSpPr>
        <p:spPr bwMode="auto">
          <a:xfrm rot="-5400000">
            <a:off x="4537075" y="2451101"/>
            <a:ext cx="268287" cy="823912"/>
          </a:xfrm>
          <a:prstGeom prst="bentConnector3">
            <a:avLst>
              <a:gd name="adj1" fmla="val 49704"/>
            </a:avLst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5"/>
          <p:cNvCxnSpPr>
            <a:cxnSpLocks noChangeShapeType="1"/>
            <a:stCxn id="18477" idx="1"/>
            <a:endCxn id="18489" idx="2"/>
          </p:cNvCxnSpPr>
          <p:nvPr/>
        </p:nvCxnSpPr>
        <p:spPr bwMode="auto">
          <a:xfrm rot="10800000">
            <a:off x="2962275" y="1731963"/>
            <a:ext cx="1393825" cy="4016375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6"/>
          <p:cNvCxnSpPr>
            <a:cxnSpLocks noChangeShapeType="1"/>
            <a:stCxn id="18479" idx="1"/>
            <a:endCxn id="18489" idx="2"/>
          </p:cNvCxnSpPr>
          <p:nvPr/>
        </p:nvCxnSpPr>
        <p:spPr bwMode="auto">
          <a:xfrm rot="10800000">
            <a:off x="2962275" y="1731963"/>
            <a:ext cx="1382713" cy="1901825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7"/>
          <p:cNvCxnSpPr>
            <a:cxnSpLocks noChangeShapeType="1"/>
            <a:stCxn id="18481" idx="1"/>
            <a:endCxn id="18489" idx="2"/>
          </p:cNvCxnSpPr>
          <p:nvPr/>
        </p:nvCxnSpPr>
        <p:spPr bwMode="auto">
          <a:xfrm rot="10800000">
            <a:off x="2962275" y="1731963"/>
            <a:ext cx="1393825" cy="3511550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8"/>
          <p:cNvCxnSpPr>
            <a:cxnSpLocks noChangeShapeType="1"/>
            <a:stCxn id="18483" idx="1"/>
            <a:endCxn id="18489" idx="2"/>
          </p:cNvCxnSpPr>
          <p:nvPr/>
        </p:nvCxnSpPr>
        <p:spPr bwMode="auto">
          <a:xfrm rot="10800000">
            <a:off x="2962275" y="1731963"/>
            <a:ext cx="1393825" cy="3008312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9"/>
          <p:cNvCxnSpPr>
            <a:cxnSpLocks noChangeShapeType="1"/>
            <a:stCxn id="18485" idx="1"/>
            <a:endCxn id="18489" idx="2"/>
          </p:cNvCxnSpPr>
          <p:nvPr/>
        </p:nvCxnSpPr>
        <p:spPr bwMode="auto">
          <a:xfrm rot="10800000">
            <a:off x="2962275" y="1731963"/>
            <a:ext cx="1382713" cy="838200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0"/>
          <p:cNvCxnSpPr>
            <a:cxnSpLocks noChangeShapeType="1"/>
            <a:stCxn id="18487" idx="1"/>
            <a:endCxn id="18489" idx="2"/>
          </p:cNvCxnSpPr>
          <p:nvPr/>
        </p:nvCxnSpPr>
        <p:spPr bwMode="auto">
          <a:xfrm rot="10800000">
            <a:off x="2962275" y="1731963"/>
            <a:ext cx="1465263" cy="342900"/>
          </a:xfrm>
          <a:prstGeom prst="bentConnector2">
            <a:avLst/>
          </a:prstGeom>
          <a:noFill/>
          <a:ln w="28440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52" name="Group 21"/>
          <p:cNvGrpSpPr>
            <a:grpSpLocks/>
          </p:cNvGrpSpPr>
          <p:nvPr/>
        </p:nvGrpSpPr>
        <p:grpSpPr bwMode="auto">
          <a:xfrm>
            <a:off x="2195513" y="1412875"/>
            <a:ext cx="1530350" cy="317500"/>
            <a:chOff x="1601" y="948"/>
            <a:chExt cx="964" cy="200"/>
          </a:xfrm>
        </p:grpSpPr>
        <p:sp>
          <p:nvSpPr>
            <p:cNvPr id="18489" name="AutoShape 22"/>
            <p:cNvSpPr>
              <a:spLocks noChangeArrowheads="1"/>
            </p:cNvSpPr>
            <p:nvPr/>
          </p:nvSpPr>
          <p:spPr bwMode="auto">
            <a:xfrm>
              <a:off x="1601" y="948"/>
              <a:ext cx="965" cy="201"/>
            </a:xfrm>
            <a:prstGeom prst="roundRect">
              <a:avLst>
                <a:gd name="adj" fmla="val 24000"/>
              </a:avLst>
            </a:prstGeom>
            <a:solidFill>
              <a:srgbClr val="FFCC99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90" name="AutoShape 23"/>
            <p:cNvSpPr>
              <a:spLocks noChangeArrowheads="1"/>
            </p:cNvSpPr>
            <p:nvPr/>
          </p:nvSpPr>
          <p:spPr bwMode="auto">
            <a:xfrm>
              <a:off x="1618" y="959"/>
              <a:ext cx="931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UML diagrams</a:t>
              </a:r>
            </a:p>
          </p:txBody>
        </p:sp>
      </p:grpSp>
      <p:grpSp>
        <p:nvGrpSpPr>
          <p:cNvPr id="18453" name="Group 24"/>
          <p:cNvGrpSpPr>
            <a:grpSpLocks/>
          </p:cNvGrpSpPr>
          <p:nvPr/>
        </p:nvGrpSpPr>
        <p:grpSpPr bwMode="auto">
          <a:xfrm>
            <a:off x="4427538" y="1916113"/>
            <a:ext cx="1474787" cy="315912"/>
            <a:chOff x="2755" y="1249"/>
            <a:chExt cx="929" cy="199"/>
          </a:xfrm>
        </p:grpSpPr>
        <p:sp>
          <p:nvSpPr>
            <p:cNvPr id="18487" name="AutoShape 25"/>
            <p:cNvSpPr>
              <a:spLocks noChangeArrowheads="1"/>
            </p:cNvSpPr>
            <p:nvPr/>
          </p:nvSpPr>
          <p:spPr bwMode="auto">
            <a:xfrm>
              <a:off x="2755" y="1249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88" name="AutoShape 26"/>
            <p:cNvSpPr>
              <a:spLocks noChangeArrowheads="1"/>
            </p:cNvSpPr>
            <p:nvPr/>
          </p:nvSpPr>
          <p:spPr bwMode="auto">
            <a:xfrm>
              <a:off x="2772" y="1259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Use-Case</a:t>
              </a:r>
            </a:p>
          </p:txBody>
        </p:sp>
      </p:grpSp>
      <p:grpSp>
        <p:nvGrpSpPr>
          <p:cNvPr id="18454" name="Group 27"/>
          <p:cNvGrpSpPr>
            <a:grpSpLocks/>
          </p:cNvGrpSpPr>
          <p:nvPr/>
        </p:nvGrpSpPr>
        <p:grpSpPr bwMode="auto">
          <a:xfrm>
            <a:off x="4344988" y="2411413"/>
            <a:ext cx="1474787" cy="315912"/>
            <a:chOff x="2755" y="1549"/>
            <a:chExt cx="929" cy="199"/>
          </a:xfrm>
        </p:grpSpPr>
        <p:sp>
          <p:nvSpPr>
            <p:cNvPr id="18485" name="AutoShape 28"/>
            <p:cNvSpPr>
              <a:spLocks noChangeArrowheads="1"/>
            </p:cNvSpPr>
            <p:nvPr/>
          </p:nvSpPr>
          <p:spPr bwMode="auto">
            <a:xfrm>
              <a:off x="2755" y="1549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76B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86" name="AutoShape 29"/>
            <p:cNvSpPr>
              <a:spLocks noChangeArrowheads="1"/>
            </p:cNvSpPr>
            <p:nvPr/>
          </p:nvSpPr>
          <p:spPr bwMode="auto">
            <a:xfrm>
              <a:off x="2772" y="1560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Static Structure</a:t>
              </a:r>
            </a:p>
          </p:txBody>
        </p:sp>
      </p:grpSp>
      <p:grpSp>
        <p:nvGrpSpPr>
          <p:cNvPr id="18455" name="Group 30"/>
          <p:cNvGrpSpPr>
            <a:grpSpLocks/>
          </p:cNvGrpSpPr>
          <p:nvPr/>
        </p:nvGrpSpPr>
        <p:grpSpPr bwMode="auto">
          <a:xfrm>
            <a:off x="4356100" y="4581525"/>
            <a:ext cx="1474788" cy="315913"/>
            <a:chOff x="2755" y="2750"/>
            <a:chExt cx="929" cy="199"/>
          </a:xfrm>
        </p:grpSpPr>
        <p:sp>
          <p:nvSpPr>
            <p:cNvPr id="18483" name="AutoShape 31"/>
            <p:cNvSpPr>
              <a:spLocks noChangeArrowheads="1"/>
            </p:cNvSpPr>
            <p:nvPr/>
          </p:nvSpPr>
          <p:spPr bwMode="auto">
            <a:xfrm>
              <a:off x="2755" y="2750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84" name="AutoShape 32"/>
            <p:cNvSpPr>
              <a:spLocks noChangeArrowheads="1"/>
            </p:cNvSpPr>
            <p:nvPr/>
          </p:nvSpPr>
          <p:spPr bwMode="auto">
            <a:xfrm>
              <a:off x="2772" y="2761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State</a:t>
              </a:r>
            </a:p>
          </p:txBody>
        </p:sp>
      </p:grpSp>
      <p:grpSp>
        <p:nvGrpSpPr>
          <p:cNvPr id="18456" name="Group 33"/>
          <p:cNvGrpSpPr>
            <a:grpSpLocks/>
          </p:cNvGrpSpPr>
          <p:nvPr/>
        </p:nvGrpSpPr>
        <p:grpSpPr bwMode="auto">
          <a:xfrm>
            <a:off x="4356100" y="5084763"/>
            <a:ext cx="1474788" cy="315912"/>
            <a:chOff x="2755" y="3050"/>
            <a:chExt cx="929" cy="199"/>
          </a:xfrm>
        </p:grpSpPr>
        <p:sp>
          <p:nvSpPr>
            <p:cNvPr id="18481" name="AutoShape 34"/>
            <p:cNvSpPr>
              <a:spLocks noChangeArrowheads="1"/>
            </p:cNvSpPr>
            <p:nvPr/>
          </p:nvSpPr>
          <p:spPr bwMode="auto">
            <a:xfrm>
              <a:off x="2755" y="3050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82" name="AutoShape 35"/>
            <p:cNvSpPr>
              <a:spLocks noChangeArrowheads="1"/>
            </p:cNvSpPr>
            <p:nvPr/>
          </p:nvSpPr>
          <p:spPr bwMode="auto">
            <a:xfrm>
              <a:off x="2772" y="3061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Activity</a:t>
              </a:r>
            </a:p>
          </p:txBody>
        </p:sp>
      </p:grpSp>
      <p:grpSp>
        <p:nvGrpSpPr>
          <p:cNvPr id="18457" name="Group 36"/>
          <p:cNvGrpSpPr>
            <a:grpSpLocks/>
          </p:cNvGrpSpPr>
          <p:nvPr/>
        </p:nvGrpSpPr>
        <p:grpSpPr bwMode="auto">
          <a:xfrm>
            <a:off x="4344988" y="3475038"/>
            <a:ext cx="1474787" cy="315912"/>
            <a:chOff x="2755" y="2149"/>
            <a:chExt cx="929" cy="199"/>
          </a:xfrm>
        </p:grpSpPr>
        <p:sp>
          <p:nvSpPr>
            <p:cNvPr id="18479" name="AutoShape 37"/>
            <p:cNvSpPr>
              <a:spLocks noChangeArrowheads="1"/>
            </p:cNvSpPr>
            <p:nvPr/>
          </p:nvSpPr>
          <p:spPr bwMode="auto">
            <a:xfrm>
              <a:off x="2755" y="2149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76B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80" name="AutoShape 38"/>
            <p:cNvSpPr>
              <a:spLocks noChangeArrowheads="1"/>
            </p:cNvSpPr>
            <p:nvPr/>
          </p:nvSpPr>
          <p:spPr bwMode="auto">
            <a:xfrm>
              <a:off x="2772" y="2160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Interaction</a:t>
              </a:r>
            </a:p>
          </p:txBody>
        </p:sp>
      </p:grpSp>
      <p:grpSp>
        <p:nvGrpSpPr>
          <p:cNvPr id="18458" name="Group 39"/>
          <p:cNvGrpSpPr>
            <a:grpSpLocks/>
          </p:cNvGrpSpPr>
          <p:nvPr/>
        </p:nvGrpSpPr>
        <p:grpSpPr bwMode="auto">
          <a:xfrm>
            <a:off x="4356100" y="5589588"/>
            <a:ext cx="1474788" cy="315912"/>
            <a:chOff x="2755" y="3350"/>
            <a:chExt cx="929" cy="199"/>
          </a:xfrm>
        </p:grpSpPr>
        <p:sp>
          <p:nvSpPr>
            <p:cNvPr id="18477" name="AutoShape 40"/>
            <p:cNvSpPr>
              <a:spLocks noChangeArrowheads="1"/>
            </p:cNvSpPr>
            <p:nvPr/>
          </p:nvSpPr>
          <p:spPr bwMode="auto">
            <a:xfrm>
              <a:off x="2755" y="3350"/>
              <a:ext cx="930" cy="200"/>
            </a:xfrm>
            <a:prstGeom prst="roundRect">
              <a:avLst>
                <a:gd name="adj" fmla="val 24000"/>
              </a:avLst>
            </a:prstGeom>
            <a:solidFill>
              <a:srgbClr val="99C76B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78" name="AutoShape 41"/>
            <p:cNvSpPr>
              <a:spLocks noChangeArrowheads="1"/>
            </p:cNvSpPr>
            <p:nvPr/>
          </p:nvSpPr>
          <p:spPr bwMode="auto">
            <a:xfrm>
              <a:off x="2772" y="3361"/>
              <a:ext cx="896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Implementation</a:t>
              </a:r>
            </a:p>
          </p:txBody>
        </p:sp>
      </p:grpSp>
      <p:grpSp>
        <p:nvGrpSpPr>
          <p:cNvPr id="18459" name="Group 42"/>
          <p:cNvGrpSpPr>
            <a:grpSpLocks/>
          </p:cNvGrpSpPr>
          <p:nvPr/>
        </p:nvGrpSpPr>
        <p:grpSpPr bwMode="auto">
          <a:xfrm>
            <a:off x="3536950" y="2997200"/>
            <a:ext cx="1441450" cy="315913"/>
            <a:chOff x="2235" y="1849"/>
            <a:chExt cx="908" cy="199"/>
          </a:xfrm>
        </p:grpSpPr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2235" y="1849"/>
              <a:ext cx="909" cy="200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2252" y="1860"/>
              <a:ext cx="875" cy="178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Object</a:t>
              </a:r>
            </a:p>
          </p:txBody>
        </p:sp>
      </p:grpSp>
      <p:grpSp>
        <p:nvGrpSpPr>
          <p:cNvPr id="18460" name="Group 45"/>
          <p:cNvGrpSpPr>
            <a:grpSpLocks/>
          </p:cNvGrpSpPr>
          <p:nvPr/>
        </p:nvGrpSpPr>
        <p:grpSpPr bwMode="auto">
          <a:xfrm>
            <a:off x="5219700" y="2997200"/>
            <a:ext cx="1441450" cy="317500"/>
            <a:chOff x="3295" y="1849"/>
            <a:chExt cx="908" cy="200"/>
          </a:xfrm>
        </p:grpSpPr>
        <p:sp>
          <p:nvSpPr>
            <p:cNvPr id="18473" name="AutoShape 46"/>
            <p:cNvSpPr>
              <a:spLocks noChangeArrowheads="1"/>
            </p:cNvSpPr>
            <p:nvPr/>
          </p:nvSpPr>
          <p:spPr bwMode="auto">
            <a:xfrm>
              <a:off x="3295" y="1849"/>
              <a:ext cx="909" cy="201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74" name="AutoShape 47"/>
            <p:cNvSpPr>
              <a:spLocks noChangeArrowheads="1"/>
            </p:cNvSpPr>
            <p:nvPr/>
          </p:nvSpPr>
          <p:spPr bwMode="auto">
            <a:xfrm>
              <a:off x="3312" y="1860"/>
              <a:ext cx="875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Class</a:t>
              </a:r>
            </a:p>
          </p:txBody>
        </p:sp>
      </p:grpSp>
      <p:grpSp>
        <p:nvGrpSpPr>
          <p:cNvPr id="18461" name="Group 48"/>
          <p:cNvGrpSpPr>
            <a:grpSpLocks/>
          </p:cNvGrpSpPr>
          <p:nvPr/>
        </p:nvGrpSpPr>
        <p:grpSpPr bwMode="auto">
          <a:xfrm>
            <a:off x="3536950" y="4005263"/>
            <a:ext cx="1441450" cy="317500"/>
            <a:chOff x="2235" y="2449"/>
            <a:chExt cx="908" cy="200"/>
          </a:xfrm>
        </p:grpSpPr>
        <p:sp>
          <p:nvSpPr>
            <p:cNvPr id="18471" name="AutoShape 49"/>
            <p:cNvSpPr>
              <a:spLocks noChangeArrowheads="1"/>
            </p:cNvSpPr>
            <p:nvPr/>
          </p:nvSpPr>
          <p:spPr bwMode="auto">
            <a:xfrm>
              <a:off x="2235" y="2449"/>
              <a:ext cx="909" cy="201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72" name="AutoShape 50"/>
            <p:cNvSpPr>
              <a:spLocks noChangeArrowheads="1"/>
            </p:cNvSpPr>
            <p:nvPr/>
          </p:nvSpPr>
          <p:spPr bwMode="auto">
            <a:xfrm>
              <a:off x="2252" y="2460"/>
              <a:ext cx="875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Sequence</a:t>
              </a:r>
            </a:p>
          </p:txBody>
        </p:sp>
      </p:grpSp>
      <p:grpSp>
        <p:nvGrpSpPr>
          <p:cNvPr id="18462" name="Group 51"/>
          <p:cNvGrpSpPr>
            <a:grpSpLocks/>
          </p:cNvGrpSpPr>
          <p:nvPr/>
        </p:nvGrpSpPr>
        <p:grpSpPr bwMode="auto">
          <a:xfrm>
            <a:off x="5219700" y="4005263"/>
            <a:ext cx="1441450" cy="319087"/>
            <a:chOff x="3295" y="2449"/>
            <a:chExt cx="908" cy="201"/>
          </a:xfrm>
        </p:grpSpPr>
        <p:sp>
          <p:nvSpPr>
            <p:cNvPr id="18469" name="AutoShape 52"/>
            <p:cNvSpPr>
              <a:spLocks noChangeArrowheads="1"/>
            </p:cNvSpPr>
            <p:nvPr/>
          </p:nvSpPr>
          <p:spPr bwMode="auto">
            <a:xfrm>
              <a:off x="3295" y="2449"/>
              <a:ext cx="909" cy="202"/>
            </a:xfrm>
            <a:prstGeom prst="roundRect">
              <a:avLst>
                <a:gd name="adj" fmla="val 23759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70" name="AutoShape 53"/>
            <p:cNvSpPr>
              <a:spLocks noChangeArrowheads="1"/>
            </p:cNvSpPr>
            <p:nvPr/>
          </p:nvSpPr>
          <p:spPr bwMode="auto">
            <a:xfrm>
              <a:off x="3312" y="2460"/>
              <a:ext cx="875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Collaboration</a:t>
              </a:r>
            </a:p>
          </p:txBody>
        </p:sp>
      </p:grpSp>
      <p:grpSp>
        <p:nvGrpSpPr>
          <p:cNvPr id="18463" name="Group 54"/>
          <p:cNvGrpSpPr>
            <a:grpSpLocks/>
          </p:cNvGrpSpPr>
          <p:nvPr/>
        </p:nvGrpSpPr>
        <p:grpSpPr bwMode="auto">
          <a:xfrm>
            <a:off x="3536950" y="6165850"/>
            <a:ext cx="1441450" cy="317500"/>
            <a:chOff x="2235" y="3650"/>
            <a:chExt cx="908" cy="200"/>
          </a:xfrm>
        </p:grpSpPr>
        <p:sp>
          <p:nvSpPr>
            <p:cNvPr id="18467" name="AutoShape 55"/>
            <p:cNvSpPr>
              <a:spLocks noChangeArrowheads="1"/>
            </p:cNvSpPr>
            <p:nvPr/>
          </p:nvSpPr>
          <p:spPr bwMode="auto">
            <a:xfrm>
              <a:off x="2235" y="3650"/>
              <a:ext cx="909" cy="201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68" name="AutoShape 56"/>
            <p:cNvSpPr>
              <a:spLocks noChangeArrowheads="1"/>
            </p:cNvSpPr>
            <p:nvPr/>
          </p:nvSpPr>
          <p:spPr bwMode="auto">
            <a:xfrm>
              <a:off x="2252" y="3661"/>
              <a:ext cx="875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Component</a:t>
              </a:r>
            </a:p>
          </p:txBody>
        </p:sp>
      </p:grpSp>
      <p:grpSp>
        <p:nvGrpSpPr>
          <p:cNvPr id="18464" name="Group 57"/>
          <p:cNvGrpSpPr>
            <a:grpSpLocks/>
          </p:cNvGrpSpPr>
          <p:nvPr/>
        </p:nvGrpSpPr>
        <p:grpSpPr bwMode="auto">
          <a:xfrm>
            <a:off x="5219700" y="6165850"/>
            <a:ext cx="1441450" cy="317500"/>
            <a:chOff x="3295" y="3650"/>
            <a:chExt cx="908" cy="200"/>
          </a:xfrm>
        </p:grpSpPr>
        <p:sp>
          <p:nvSpPr>
            <p:cNvPr id="18465" name="AutoShape 58"/>
            <p:cNvSpPr>
              <a:spLocks noChangeArrowheads="1"/>
            </p:cNvSpPr>
            <p:nvPr/>
          </p:nvSpPr>
          <p:spPr bwMode="auto">
            <a:xfrm>
              <a:off x="3295" y="3650"/>
              <a:ext cx="909" cy="201"/>
            </a:xfrm>
            <a:prstGeom prst="roundRect">
              <a:avLst>
                <a:gd name="adj" fmla="val 24000"/>
              </a:avLst>
            </a:prstGeom>
            <a:solidFill>
              <a:srgbClr val="99CCCC"/>
            </a:solidFill>
            <a:ln w="9360">
              <a:solidFill>
                <a:srgbClr val="33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466" name="AutoShape 59"/>
            <p:cNvSpPr>
              <a:spLocks noChangeArrowheads="1"/>
            </p:cNvSpPr>
            <p:nvPr/>
          </p:nvSpPr>
          <p:spPr bwMode="auto">
            <a:xfrm>
              <a:off x="3312" y="3661"/>
              <a:ext cx="875" cy="179"/>
            </a:xfrm>
            <a:prstGeom prst="roundRect">
              <a:avLst>
                <a:gd name="adj" fmla="val 5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pitchFamily="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Times New Roman" pitchFamily="18" charset="0"/>
                </a:rPr>
                <a:t>Deployment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Diagrams</a:t>
            </a:r>
            <a:endParaRPr lang="en-GB" sz="23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66088" cy="4752975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Use-Case</a:t>
            </a:r>
            <a:r>
              <a:rPr lang="en-GB" sz="2800" i="1" smtClean="0"/>
              <a:t> </a:t>
            </a:r>
            <a:r>
              <a:rPr lang="en-GB" sz="2600" i="1" smtClean="0"/>
              <a:t>(relation of actors to system functions)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Class</a:t>
            </a:r>
            <a:r>
              <a:rPr lang="en-GB" sz="2800" i="1" smtClean="0"/>
              <a:t> </a:t>
            </a:r>
            <a:r>
              <a:rPr lang="en-GB" sz="2600" i="1" smtClean="0"/>
              <a:t>(static class structure)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Object</a:t>
            </a:r>
            <a:r>
              <a:rPr lang="en-GB" sz="2800" i="1" smtClean="0"/>
              <a:t> </a:t>
            </a:r>
            <a:r>
              <a:rPr lang="en-GB" sz="2600" i="1" smtClean="0"/>
              <a:t>(same as class - only using class instances – i.e. objects)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State</a:t>
            </a:r>
            <a:r>
              <a:rPr lang="en-GB" sz="2800" i="1" smtClean="0"/>
              <a:t> </a:t>
            </a:r>
            <a:r>
              <a:rPr lang="en-GB" sz="2600" i="1" smtClean="0"/>
              <a:t>(states of objects in a particular class)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Sequence</a:t>
            </a:r>
            <a:r>
              <a:rPr lang="en-GB" sz="2800" i="1" smtClean="0"/>
              <a:t> </a:t>
            </a:r>
            <a:r>
              <a:rPr lang="en-GB" sz="2600" i="1" smtClean="0"/>
              <a:t>(Object message passing structure)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Collaboration</a:t>
            </a:r>
            <a:r>
              <a:rPr lang="en-GB" sz="2800" i="1" smtClean="0"/>
              <a:t> </a:t>
            </a:r>
            <a:r>
              <a:rPr lang="en-GB" sz="2600" i="1" smtClean="0"/>
              <a:t>(same as sequence but also shows context - i.e. objects and their relationships)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Activity</a:t>
            </a:r>
            <a:r>
              <a:rPr lang="en-GB" sz="2800" i="1" smtClean="0"/>
              <a:t> </a:t>
            </a:r>
            <a:r>
              <a:rPr lang="en-GB" sz="2600" i="1" smtClean="0"/>
              <a:t>(sequential flow of activities i.e. action states)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Component</a:t>
            </a:r>
            <a:r>
              <a:rPr lang="en-GB" sz="2800" b="1" i="1" smtClean="0"/>
              <a:t> </a:t>
            </a:r>
            <a:r>
              <a:rPr lang="en-GB" sz="2600" i="1" smtClean="0"/>
              <a:t>(code structure)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smtClean="0"/>
              <a:t>Deployment</a:t>
            </a:r>
            <a:r>
              <a:rPr lang="en-GB" sz="2800" i="1" smtClean="0"/>
              <a:t> </a:t>
            </a:r>
            <a:r>
              <a:rPr lang="en-GB" sz="2600" i="1" smtClean="0"/>
              <a:t>(mapping of software to hardware)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713"/>
            <a:ext cx="8231188" cy="958850"/>
          </a:xfrm>
        </p:spPr>
        <p:txBody>
          <a:bodyPr lIns="90000" tIns="46800" rIns="90000" bIns="46800"/>
          <a:lstStyle/>
          <a:p>
            <a:pPr defTabSz="449263"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UML Diagram Philosophy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3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UML diagram: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Menggambarkan konsep</a:t>
            </a:r>
            <a:endParaRPr lang="en-GB" smtClean="0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Dalam bentuk simbol</a:t>
            </a:r>
            <a:endParaRPr lang="en-GB" smtClean="0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Menggambarkan hubungan/relasi antar konsep</a:t>
            </a:r>
            <a:endParaRPr lang="en-GB" smtClean="0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Berupa garis</a:t>
            </a:r>
            <a:endParaRPr lang="en-GB" smtClean="0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Menggambarkan </a:t>
            </a:r>
            <a:r>
              <a:rPr lang="en-GB" smtClean="0"/>
              <a:t>nam</a:t>
            </a:r>
            <a:r>
              <a:rPr lang="id-ID" smtClean="0"/>
              <a:t>a</a:t>
            </a:r>
            <a:endParaRPr lang="en-GB" smtClean="0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/>
              <a:t>Label dibawah atau samping suatu simbol dan garis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934</TotalTime>
  <Words>1823</Words>
  <Application>Microsoft Office PowerPoint</Application>
  <PresentationFormat>On-screen Show (4:3)</PresentationFormat>
  <Paragraphs>487</Paragraphs>
  <Slides>67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Module</vt:lpstr>
      <vt:lpstr>Dasar – dasar UML</vt:lpstr>
      <vt:lpstr>UML </vt:lpstr>
      <vt:lpstr>What is UML?</vt:lpstr>
      <vt:lpstr>and…What UML is not!</vt:lpstr>
      <vt:lpstr>What UML can do for you</vt:lpstr>
      <vt:lpstr>UML components</vt:lpstr>
      <vt:lpstr>UML diagrams</vt:lpstr>
      <vt:lpstr>UML Diagrams</vt:lpstr>
      <vt:lpstr>UML Diagram Philosophy</vt:lpstr>
      <vt:lpstr>The Main 4 UML Diagrams</vt:lpstr>
      <vt:lpstr>The Use-Case Diagram</vt:lpstr>
      <vt:lpstr>Contoh The Use-Case Diagram</vt:lpstr>
      <vt:lpstr>The Class Diagram</vt:lpstr>
      <vt:lpstr>Contoh The Class Diagram</vt:lpstr>
      <vt:lpstr>The Sequence Diagram</vt:lpstr>
      <vt:lpstr>The Sequence Diagram</vt:lpstr>
      <vt:lpstr>The Sequence Diagram</vt:lpstr>
      <vt:lpstr>The Sequence Diagram</vt:lpstr>
      <vt:lpstr>The State Diagram</vt:lpstr>
      <vt:lpstr>The State Diagram</vt:lpstr>
      <vt:lpstr>Diagram State : How to Draw</vt:lpstr>
      <vt:lpstr>Diagram State </vt:lpstr>
      <vt:lpstr>Event</vt:lpstr>
      <vt:lpstr>Event</vt:lpstr>
      <vt:lpstr>4 Jenis Event</vt:lpstr>
      <vt:lpstr>Sinyal</vt:lpstr>
      <vt:lpstr>Call Events</vt:lpstr>
      <vt:lpstr>Time and Change Event</vt:lpstr>
      <vt:lpstr>State Machine</vt:lpstr>
      <vt:lpstr>State Machine</vt:lpstr>
      <vt:lpstr>State Transitions</vt:lpstr>
      <vt:lpstr>Advanced States</vt:lpstr>
      <vt:lpstr>Substates</vt:lpstr>
      <vt:lpstr>Concurrent Substate</vt:lpstr>
      <vt:lpstr>The Other 5 UML Diagrams</vt:lpstr>
      <vt:lpstr>The Object Diagram</vt:lpstr>
      <vt:lpstr>The Collaboration Diagram</vt:lpstr>
      <vt:lpstr>The Activity Diagram</vt:lpstr>
      <vt:lpstr>The Activity Diagram</vt:lpstr>
      <vt:lpstr>The Component Diagram</vt:lpstr>
      <vt:lpstr>The Deployment Diagram</vt:lpstr>
      <vt:lpstr>UML Relationships</vt:lpstr>
      <vt:lpstr>UML Development Model</vt:lpstr>
      <vt:lpstr>UML - Use Case Diagram</vt:lpstr>
      <vt:lpstr>Use-Case Diagrams (UCDs)</vt:lpstr>
      <vt:lpstr>Use-Case Diagrams (UCDs)</vt:lpstr>
      <vt:lpstr>UCD Components</vt:lpstr>
      <vt:lpstr>UML Actors</vt:lpstr>
      <vt:lpstr>UML Actor Classification</vt:lpstr>
      <vt:lpstr>Identifying UML Actors</vt:lpstr>
      <vt:lpstr>UML Actor Notation and Generalisation Examples</vt:lpstr>
      <vt:lpstr>UML Use-Cases (UCs not UC Diagrams UCDs)</vt:lpstr>
      <vt:lpstr>UC Description Criteria</vt:lpstr>
      <vt:lpstr>UC Description Example</vt:lpstr>
      <vt:lpstr>Activity Diagram from previous</vt:lpstr>
      <vt:lpstr>Sub-UCs to Login Example</vt:lpstr>
      <vt:lpstr>Rules Activity Diagram Example</vt:lpstr>
      <vt:lpstr>Consolidating UC Descriptions</vt:lpstr>
      <vt:lpstr>UCD Relationships (1/2)</vt:lpstr>
      <vt:lpstr>UCD Relationships (2/2)</vt:lpstr>
      <vt:lpstr>UCD Relationship Example (1/2)</vt:lpstr>
      <vt:lpstr>UCD Relationship Example (2/2)</vt:lpstr>
      <vt:lpstr>What a UCD is - and what it isn’t</vt:lpstr>
      <vt:lpstr>UCD Case Study (1/3)</vt:lpstr>
      <vt:lpstr>UCD Case Study (2/3)</vt:lpstr>
      <vt:lpstr>UCD Case Study (3/3)</vt:lpstr>
      <vt:lpstr>Testing UCs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– dasar UML</dc:title>
  <dc:creator>Ryu</dc:creator>
  <cp:lastModifiedBy>Haris</cp:lastModifiedBy>
  <cp:revision>33</cp:revision>
  <dcterms:created xsi:type="dcterms:W3CDTF">2008-10-22T14:04:55Z</dcterms:created>
  <dcterms:modified xsi:type="dcterms:W3CDTF">2017-04-10T09:30:52Z</dcterms:modified>
</cp:coreProperties>
</file>