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1" r:id="rId3"/>
    <p:sldId id="371" r:id="rId4"/>
    <p:sldId id="377" r:id="rId5"/>
    <p:sldId id="386" r:id="rId6"/>
    <p:sldId id="372" r:id="rId7"/>
    <p:sldId id="380" r:id="rId8"/>
    <p:sldId id="379" r:id="rId9"/>
    <p:sldId id="381" r:id="rId10"/>
    <p:sldId id="374" r:id="rId11"/>
    <p:sldId id="373" r:id="rId12"/>
    <p:sldId id="382" r:id="rId13"/>
    <p:sldId id="375" r:id="rId14"/>
    <p:sldId id="376" r:id="rId15"/>
    <p:sldId id="383" r:id="rId16"/>
    <p:sldId id="378" r:id="rId17"/>
    <p:sldId id="384" r:id="rId18"/>
    <p:sldId id="385" r:id="rId19"/>
    <p:sldId id="270" r:id="rId20"/>
  </p:sldIdLst>
  <p:sldSz cx="9144000" cy="5143500" type="screen16x9"/>
  <p:notesSz cx="6858000" cy="9144000"/>
  <p:embeddedFontLst>
    <p:embeddedFont>
      <p:font typeface="Arial Narrow" panose="020B0606020202030204" pitchFamily="34" charset="0"/>
      <p:regular r:id="rId22"/>
      <p:bold r:id="rId23"/>
      <p:italic r:id="rId24"/>
      <p:boldItalic r:id="rId25"/>
    </p:embeddedFont>
    <p:embeddedFont>
      <p:font typeface="Bahnschrift SemiLight Condensed" panose="020B0502040204020203" pitchFamily="34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5" roundtripDataSignature="AMtx7mgDeO90I8HBaw4//EzmFDUXWtYA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2DD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946" y="-235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10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10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07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a4cd88d6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0a4cd88d6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1a3cd0d61f_0_2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5" name="Google Shape;305;g11a3cd0d61f_0_2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D4EC5463-B062-47A7-BE31-A8E7E64D8430}" type="datetime1">
              <a:rPr lang="pt-BR" smtClean="0"/>
              <a:pPr/>
              <a:t>21/07/2025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Education Tech Lead na DIO</a:t>
            </a:r>
            <a:b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Doutor em Robótica e </a:t>
            </a:r>
            <a:r>
              <a:rPr lang="en-US" sz="1600" i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Machine Learning </a:t>
            </a:r>
            <a:r>
              <a:rPr lang="en-US" sz="16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pelo</a:t>
            </a: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ICMC-USP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85011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Linguagens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de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Programação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</a:t>
            </a:r>
            <a:r>
              <a:rPr lang="en-US" sz="4000" dirty="0" err="1">
                <a:solidFill>
                  <a:srgbClr val="FF0000"/>
                </a:solidFill>
                <a:latin typeface="Century Gothic" pitchFamily="34" charset="0"/>
              </a:rPr>
              <a:t>para</a:t>
            </a:r>
            <a:r>
              <a:rPr lang="en-US" sz="4000" dirty="0">
                <a:solidFill>
                  <a:srgbClr val="FF0000"/>
                </a:solidFill>
                <a:latin typeface="Century Gothic" pitchFamily="34" charset="0"/>
              </a:rPr>
              <a:t>  </a:t>
            </a:r>
            <a:r>
              <a:rPr lang="en-US" sz="4000" b="1" i="1" u="none" strike="noStrike" cap="none" dirty="0">
                <a:solidFill>
                  <a:srgbClr val="FF0000"/>
                </a:solidFill>
                <a:latin typeface="Century Gothic" pitchFamily="34" charset="0"/>
                <a:ea typeface="Century Gothic"/>
                <a:cs typeface="Century Gothic"/>
                <a:sym typeface="Century Gothic"/>
              </a:rPr>
              <a:t>Machine Learning</a:t>
            </a:r>
            <a:endParaRPr sz="4000" b="1" i="1" u="none" strike="noStrike" cap="none">
              <a:solidFill>
                <a:srgbClr val="FF0000"/>
              </a:solidFill>
              <a:latin typeface="Century Gothic" pitchFamily="34" charset="0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</a:t>
            </a:fld>
            <a:r>
              <a:rPr lang="en-US"/>
              <a:t>]</a:t>
            </a:r>
            <a:endParaRPr/>
          </a:p>
        </p:txBody>
      </p:sp>
      <p:pic>
        <p:nvPicPr>
          <p:cNvPr id="113666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7066" y="2308861"/>
            <a:ext cx="1002118" cy="998219"/>
          </a:xfrm>
          <a:prstGeom prst="rect">
            <a:avLst/>
          </a:prstGeom>
          <a:noFill/>
        </p:spPr>
      </p:pic>
      <p:pic>
        <p:nvPicPr>
          <p:cNvPr id="113668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51056" y="2278380"/>
            <a:ext cx="1335924" cy="1013460"/>
          </a:xfrm>
          <a:prstGeom prst="rect">
            <a:avLst/>
          </a:prstGeom>
          <a:noFill/>
        </p:spPr>
      </p:pic>
      <p:pic>
        <p:nvPicPr>
          <p:cNvPr id="113670" name="Picture 6" descr="Scilab · GitHub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776209" y="2205989"/>
            <a:ext cx="1108711" cy="1108711"/>
          </a:xfrm>
          <a:prstGeom prst="rect">
            <a:avLst/>
          </a:prstGeom>
          <a:noFill/>
        </p:spPr>
      </p:pic>
      <p:pic>
        <p:nvPicPr>
          <p:cNvPr id="113674" name="Picture 10" descr="Código binário | Ícone Gratis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72454" y="3383280"/>
            <a:ext cx="1627505" cy="162750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sentido da </a:t>
            </a:r>
            <a:r>
              <a:rPr lang="pt-BR" sz="2300" b="1" dirty="0">
                <a:latin typeface="Arial Narrow" pitchFamily="34" charset="0"/>
              </a:rPr>
              <a:t>programação lógica </a:t>
            </a:r>
            <a:r>
              <a:rPr lang="pt-BR" sz="2300" dirty="0">
                <a:latin typeface="Arial Narrow" pitchFamily="34" charset="0"/>
              </a:rPr>
              <a:t>é trazer o estilo da lógica matemática à programação de computadores.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0050" name="Picture 2" descr="ENADE 2019: As técnicas clássicas de simplificação lógica são importantes  ferramentas para a minimização - INDAGAÇÃ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935" y="1965035"/>
            <a:ext cx="3989705" cy="317846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/>
          <p:cNvSpPr/>
          <p:nvPr/>
        </p:nvSpPr>
        <p:spPr>
          <a:xfrm>
            <a:off x="91440" y="1150620"/>
            <a:ext cx="6416040" cy="39014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Considere o seguinte banco de dados: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	</a:t>
            </a:r>
            <a:r>
              <a:rPr lang="pt-BR" sz="2300" b="1" dirty="0">
                <a:latin typeface="Arial Narrow" pitchFamily="34" charset="0"/>
              </a:rPr>
              <a:t>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flores).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pedro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	gosta(</a:t>
            </a:r>
            <a:r>
              <a:rPr lang="pt-BR" sz="2300" b="1" dirty="0" err="1">
                <a:latin typeface="Arial Narrow" pitchFamily="34" charset="0"/>
              </a:rPr>
              <a:t>paulo</a:t>
            </a:r>
            <a:r>
              <a:rPr lang="pt-BR" sz="2300" b="1" dirty="0">
                <a:latin typeface="Arial Narrow" pitchFamily="34" charset="0"/>
              </a:rPr>
              <a:t>, 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Se fizermos a pergunta: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b="1" dirty="0">
                <a:latin typeface="Arial Narrow" pitchFamily="34" charset="0"/>
              </a:rPr>
              <a:t>?- gosta(</a:t>
            </a:r>
            <a:r>
              <a:rPr lang="pt-BR" sz="2300" b="1" dirty="0" err="1">
                <a:latin typeface="Arial Narrow" pitchFamily="34" charset="0"/>
              </a:rPr>
              <a:t>maria</a:t>
            </a:r>
            <a:r>
              <a:rPr lang="pt-BR" sz="2300" b="1" dirty="0">
                <a:latin typeface="Arial Narrow" pitchFamily="34" charset="0"/>
              </a:rPr>
              <a:t>, X).</a:t>
            </a:r>
            <a:br>
              <a:rPr lang="pt-BR" sz="2300" b="1" dirty="0">
                <a:latin typeface="Arial Narrow" pitchFamily="34" charset="0"/>
              </a:rPr>
            </a:br>
            <a:br>
              <a:rPr lang="pt-BR" sz="2300" b="1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estaremos perguntando “Do que Maria gosta?”.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Prolog responde:  </a:t>
            </a:r>
            <a:r>
              <a:rPr lang="pt-BR" sz="2300" b="1" dirty="0">
                <a:latin typeface="Arial Narrow" pitchFamily="34" charset="0"/>
              </a:rPr>
              <a:t>X = flores</a:t>
            </a: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Lógica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chemeClr val="accent4">
                    <a:lumMod val="75000"/>
                  </a:schemeClr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</a:t>
            </a:r>
            <a:endParaRPr sz="5500" b="0" i="0" u="none" strike="noStrike" cap="none">
              <a:solidFill>
                <a:schemeClr val="accent4">
                  <a:lumMod val="75000"/>
                </a:schemeClr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12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4" name="Picture 4" descr="Programação Funcional (cod.14348 &amp; 14786)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6555" y="1925950"/>
            <a:ext cx="4751705" cy="3072770"/>
          </a:xfrm>
          <a:prstGeom prst="rect">
            <a:avLst/>
          </a:prstGeom>
          <a:noFill/>
        </p:spPr>
      </p:pic>
      <p:sp>
        <p:nvSpPr>
          <p:cNvPr id="15" name="CaixaDeTexto 14"/>
          <p:cNvSpPr txBox="1"/>
          <p:nvPr/>
        </p:nvSpPr>
        <p:spPr>
          <a:xfrm>
            <a:off x="5486400" y="2705100"/>
            <a:ext cx="31318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b="1" dirty="0">
                <a:latin typeface="Bahnschrift SemiLight Condensed" pitchFamily="34" charset="0"/>
              </a:rPr>
              <a:t>2+2x3 = ?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Programação funcional é um paradigma de programação que trata a computação como uma avaliação de funções matemáticas.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Funcional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3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50" y="2025676"/>
            <a:ext cx="6336030" cy="2706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Retângulo 12"/>
          <p:cNvSpPr/>
          <p:nvPr/>
        </p:nvSpPr>
        <p:spPr>
          <a:xfrm>
            <a:off x="434340" y="3230880"/>
            <a:ext cx="4145280" cy="38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dirty="0"/>
              <a:t>Nesse caso, seria isso que aconteceria:</a:t>
            </a: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9684" y="3459481"/>
            <a:ext cx="1048016" cy="1043939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91482" y="1965960"/>
            <a:ext cx="1366058" cy="1036320"/>
          </a:xfrm>
          <a:prstGeom prst="rect">
            <a:avLst/>
          </a:prstGeom>
          <a:noFill/>
        </p:spPr>
      </p:pic>
      <p:sp>
        <p:nvSpPr>
          <p:cNvPr id="18" name="Retângulo 17"/>
          <p:cNvSpPr/>
          <p:nvPr/>
        </p:nvSpPr>
        <p:spPr>
          <a:xfrm>
            <a:off x="6774180" y="45567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Suporte para funcional</a:t>
            </a:r>
          </a:p>
        </p:txBody>
      </p:sp>
      <p:sp>
        <p:nvSpPr>
          <p:cNvPr id="19" name="Retângulo 18"/>
          <p:cNvSpPr/>
          <p:nvPr/>
        </p:nvSpPr>
        <p:spPr>
          <a:xfrm>
            <a:off x="6758940" y="31089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Linguagem funcional</a:t>
            </a: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Orientada</a:t>
            </a:r>
            <a:r>
              <a:rPr lang="en-US" sz="5500" b="1" dirty="0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00B05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Objetos</a:t>
            </a:r>
            <a:endParaRPr sz="5500" b="0" i="0" u="none" strike="noStrike" cap="none">
              <a:solidFill>
                <a:srgbClr val="00B05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15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Na programação Orientada a Objetos temos como objetivo transformar nosso problema do mundo real em partes para o computador.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619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1552" y="2020253"/>
            <a:ext cx="5391067" cy="2962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tângulo 19"/>
          <p:cNvSpPr/>
          <p:nvPr/>
        </p:nvSpPr>
        <p:spPr>
          <a:xfrm>
            <a:off x="5905500" y="24993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Poliformismo</a:t>
            </a:r>
          </a:p>
        </p:txBody>
      </p:sp>
      <p:sp>
        <p:nvSpPr>
          <p:cNvPr id="21" name="Retângulo 20"/>
          <p:cNvSpPr/>
          <p:nvPr/>
        </p:nvSpPr>
        <p:spPr>
          <a:xfrm>
            <a:off x="5920740" y="292608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Herança</a:t>
            </a:r>
          </a:p>
        </p:txBody>
      </p:sp>
      <p:sp>
        <p:nvSpPr>
          <p:cNvPr id="22" name="Retângulo 21"/>
          <p:cNvSpPr/>
          <p:nvPr/>
        </p:nvSpPr>
        <p:spPr>
          <a:xfrm>
            <a:off x="5920740" y="336042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Encapsulamento</a:t>
            </a:r>
          </a:p>
        </p:txBody>
      </p:sp>
      <p:sp>
        <p:nvSpPr>
          <p:cNvPr id="23" name="Retângulo 22"/>
          <p:cNvSpPr/>
          <p:nvPr/>
        </p:nvSpPr>
        <p:spPr>
          <a:xfrm>
            <a:off x="5928360" y="378714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Abstração</a:t>
            </a:r>
          </a:p>
        </p:txBody>
      </p:sp>
      <p:pic>
        <p:nvPicPr>
          <p:cNvPr id="24" name="Picture 2" descr="Python Logo transparent PNG - Stick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51204" y="146304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Multi-</a:t>
            </a:r>
            <a:r>
              <a:rPr lang="en-US" sz="5500" b="1" dirty="0" err="1">
                <a:solidFill>
                  <a:srgbClr val="F72DD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endParaRPr sz="5500" b="0" i="0" u="none" strike="noStrike" cap="none">
              <a:solidFill>
                <a:srgbClr val="F72DD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17</a:t>
            </a:fld>
            <a:r>
              <a:rPr lang="en-US"/>
              <a:t>]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r>
              <a:rPr lang="pt-BR" sz="2300" i="1" dirty="0" err="1">
                <a:latin typeface="Arial Narrow" pitchFamily="34" charset="0"/>
              </a:rPr>
              <a:t>Scilab</a:t>
            </a:r>
            <a:r>
              <a:rPr lang="pt-BR" sz="2300" dirty="0">
                <a:latin typeface="Arial Narrow" pitchFamily="34" charset="0"/>
              </a:rPr>
              <a:t> (laboratório de matriz) é um ambiente de computação numérica </a:t>
            </a:r>
            <a:r>
              <a:rPr lang="pt-BR" sz="2300" dirty="0" err="1">
                <a:latin typeface="Arial Narrow" pitchFamily="34" charset="0"/>
              </a:rPr>
              <a:t>multi-paradigma</a:t>
            </a:r>
            <a:r>
              <a:rPr lang="pt-BR" sz="2300" dirty="0">
                <a:latin typeface="Arial Narrow" pitchFamily="34" charset="0"/>
              </a:rPr>
              <a:t>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194" name="AutoShape 2" descr="Aula II Orientação a Objeto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8" name="Picture 6" descr="Scilab · GitHub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05549" y="1985009"/>
            <a:ext cx="1032511" cy="1032511"/>
          </a:xfrm>
          <a:prstGeom prst="rect">
            <a:avLst/>
          </a:prstGeom>
          <a:noFill/>
        </p:spPr>
      </p:pic>
      <p:pic>
        <p:nvPicPr>
          <p:cNvPr id="140290" name="Picture 2" descr="Scilab | ESI Grou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" y="1968181"/>
            <a:ext cx="6096000" cy="3299461"/>
          </a:xfrm>
          <a:prstGeom prst="rect">
            <a:avLst/>
          </a:prstGeom>
          <a:noFill/>
        </p:spPr>
      </p:pic>
      <p:sp>
        <p:nvSpPr>
          <p:cNvPr id="25" name="Retângulo 24"/>
          <p:cNvSpPr/>
          <p:nvPr/>
        </p:nvSpPr>
        <p:spPr>
          <a:xfrm>
            <a:off x="6370320" y="3185160"/>
            <a:ext cx="204216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atin typeface="Arial Narrow" pitchFamily="34" charset="0"/>
              </a:rPr>
              <a:t>Multi-paradigma</a:t>
            </a:r>
            <a:endParaRPr lang="pt-BR" dirty="0"/>
          </a:p>
        </p:txBody>
      </p:sp>
      <p:pic>
        <p:nvPicPr>
          <p:cNvPr id="26" name="Picture 2" descr="Python Logo transparent PNG - Stick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86384" y="2011681"/>
            <a:ext cx="1048016" cy="104393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Obrigado!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19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312" name="Google Shape;312;g11a3cd0d61f_0_227"/>
          <p:cNvSpPr txBox="1"/>
          <p:nvPr/>
        </p:nvSpPr>
        <p:spPr>
          <a:xfrm>
            <a:off x="3834625" y="20659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a4cd88d6f_0_57"/>
          <p:cNvSpPr txBox="1"/>
          <p:nvPr/>
        </p:nvSpPr>
        <p:spPr>
          <a:xfrm>
            <a:off x="1162075" y="25006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Prof. Dr. Diego Bruno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0a4cd88d6f_0_57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Vamos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programar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…</a:t>
            </a:r>
            <a:endParaRPr sz="5500" b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5" name="Google Shape;155;g10a4cd88d6f_0_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10a4cd88d6f_0_5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None/>
              </a:pPr>
              <a:t>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158" name="Google Shape;158;g10a4cd88d6f_0_57"/>
          <p:cNvSpPr txBox="1"/>
          <p:nvPr/>
        </p:nvSpPr>
        <p:spPr>
          <a:xfrm>
            <a:off x="-236220" y="3132700"/>
            <a:ext cx="3997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1" dirty="0">
                <a:solidFill>
                  <a:srgbClr val="FFFF00"/>
                </a:solidFill>
              </a:rPr>
              <a:t>                       Machine Learning</a:t>
            </a:r>
            <a:endParaRPr sz="1800" b="1" i="1">
              <a:solidFill>
                <a:srgbClr val="FFFF00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Vamos trabalhar inicialmente com as linguagens: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81844" y="1607338"/>
            <a:ext cx="8504957" cy="2987285"/>
          </a:xfrm>
        </p:spPr>
        <p:txBody>
          <a:bodyPr>
            <a:normAutofit/>
          </a:bodyPr>
          <a:lstStyle/>
          <a:p>
            <a:pPr>
              <a:buNone/>
            </a:pPr>
            <a:endParaRPr lang="pt-BR" sz="2400" dirty="0">
              <a:latin typeface="Arial Narrow" pitchFamily="34" charset="0"/>
            </a:endParaRPr>
          </a:p>
          <a:p>
            <a:endParaRPr lang="pt-BR" sz="2400" dirty="0">
              <a:latin typeface="Arial Narrow" pitchFamily="34" charset="0"/>
            </a:endParaRPr>
          </a:p>
          <a:p>
            <a:pPr>
              <a:buNone/>
            </a:pPr>
            <a:br>
              <a:rPr lang="pt-BR" dirty="0"/>
            </a:br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Linguagens de Programação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" name="Picture 2" descr="Python Logo transparent PNG - Stick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6966" y="1965961"/>
            <a:ext cx="1437094" cy="1431503"/>
          </a:xfrm>
          <a:prstGeom prst="rect">
            <a:avLst/>
          </a:prstGeom>
          <a:noFill/>
        </p:spPr>
      </p:pic>
      <p:pic>
        <p:nvPicPr>
          <p:cNvPr id="15" name="Picture 4" descr="Carreira de Cientista de Dados e Big Data – Guia Completo! (30+ dúvidas  respondidas!) – Tecnologia que Interessa!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6256" y="1973580"/>
            <a:ext cx="1777884" cy="1348740"/>
          </a:xfrm>
          <a:prstGeom prst="rect">
            <a:avLst/>
          </a:prstGeom>
          <a:noFill/>
        </p:spPr>
      </p:pic>
      <p:pic>
        <p:nvPicPr>
          <p:cNvPr id="17" name="Picture 6" descr="Scilab · GitHub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64329" y="1908809"/>
            <a:ext cx="1497331" cy="1497331"/>
          </a:xfrm>
          <a:prstGeom prst="rect">
            <a:avLst/>
          </a:prstGeom>
          <a:noFill/>
        </p:spPr>
      </p:pic>
      <p:sp>
        <p:nvSpPr>
          <p:cNvPr id="18" name="CaixaDeTexto 17"/>
          <p:cNvSpPr txBox="1"/>
          <p:nvPr/>
        </p:nvSpPr>
        <p:spPr>
          <a:xfrm>
            <a:off x="800100" y="3589020"/>
            <a:ext cx="5394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/>
              <a:t>  </a:t>
            </a:r>
            <a:r>
              <a:rPr lang="pt-BR" sz="1600" i="1" dirty="0" err="1"/>
              <a:t>Python</a:t>
            </a:r>
            <a:r>
              <a:rPr lang="pt-BR" sz="1600" dirty="0"/>
              <a:t>                         R                          </a:t>
            </a:r>
            <a:r>
              <a:rPr lang="pt-BR" sz="1600" i="1" dirty="0" err="1"/>
              <a:t>Scilab</a:t>
            </a:r>
            <a:endParaRPr lang="pt-BR" sz="1600" i="1" dirty="0"/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endParaRPr sz="5500" b="0" i="0" u="none" strike="noStrike" cap="none">
              <a:solidFill>
                <a:schemeClr val="accent6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4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Um paradigma de programação determina a visão que o programador possui sobre a estruturação e a execução do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Por exemplo, em programação orientada a objetos, os programadores podem abstrair um programa como uma coleção de objetos que interagem entre si.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paradigmas de programação?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pPr algn="l"/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Os paradigmas destas linguagens são importantes para entendermos melhor nossa forma de pensar sobre nossos problemas de computação: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Lógica;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Funcional;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Imperativa;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Orientada a Objetos.</a:t>
            </a:r>
            <a:br>
              <a:rPr lang="pt-BR" sz="2500" dirty="0">
                <a:latin typeface="Arial Narrow" pitchFamily="34" charset="0"/>
              </a:rPr>
            </a:br>
            <a:r>
              <a:rPr lang="pt-BR" sz="2500" dirty="0">
                <a:latin typeface="Arial Narrow" pitchFamily="34" charset="0"/>
              </a:rPr>
              <a:t>  </a:t>
            </a:r>
            <a:endParaRPr lang="pt-BR" sz="25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Quais os paradigmas?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" name="Picture 10" descr="Código binário | Ícone Grati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9600" y="2122806"/>
            <a:ext cx="2446019" cy="24460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7030A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Imperativa</a:t>
            </a:r>
            <a:endParaRPr sz="5500" b="0" i="0" u="none" strike="noStrike" cap="none">
              <a:solidFill>
                <a:srgbClr val="7030A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7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3179" y="349534"/>
            <a:ext cx="7872410" cy="549038"/>
          </a:xfrm>
        </p:spPr>
        <p:txBody>
          <a:bodyPr>
            <a:noAutofit/>
          </a:bodyPr>
          <a:lstStyle/>
          <a:p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</a:t>
            </a: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O paradigma de programação que descreve a computação como ações, enunciados ou comandos que mudam o estado (variáveis) de um programa. </a:t>
            </a: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br>
              <a:rPr lang="pt-BR" sz="2300" dirty="0">
                <a:latin typeface="Arial Narrow" pitchFamily="34" charset="0"/>
              </a:rPr>
            </a:br>
            <a:r>
              <a:rPr lang="pt-BR" sz="2300" dirty="0">
                <a:latin typeface="Arial Narrow" pitchFamily="34" charset="0"/>
              </a:rPr>
              <a:t>  </a:t>
            </a:r>
            <a:endParaRPr lang="pt-BR" sz="23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30A318-652C-439F-8D9B-58C2642D6B53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AutoShape 2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155575" y="-108347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8" name="AutoShape 4" descr="Resultado de imagem para secomp ufscar logo png"/>
          <p:cNvSpPr>
            <a:spLocks noChangeAspect="1" noChangeArrowheads="1"/>
          </p:cNvSpPr>
          <p:nvPr/>
        </p:nvSpPr>
        <p:spPr bwMode="auto">
          <a:xfrm>
            <a:off x="307975" y="59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9" name="AutoShape 8" descr="Resultado de imagem para robo png"/>
          <p:cNvSpPr>
            <a:spLocks noChangeAspect="1" noChangeArrowheads="1"/>
          </p:cNvSpPr>
          <p:nvPr/>
        </p:nvSpPr>
        <p:spPr bwMode="auto">
          <a:xfrm>
            <a:off x="460375" y="1202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0" name="AutoShape 10" descr="Resultado de imagem para robo png"/>
          <p:cNvSpPr>
            <a:spLocks noChangeAspect="1" noChangeArrowheads="1"/>
          </p:cNvSpPr>
          <p:nvPr/>
        </p:nvSpPr>
        <p:spPr bwMode="auto">
          <a:xfrm>
            <a:off x="612775" y="2345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1" name="AutoShape 12" descr="Resultado de imagem para robo png"/>
          <p:cNvSpPr>
            <a:spLocks noChangeAspect="1" noChangeArrowheads="1"/>
          </p:cNvSpPr>
          <p:nvPr/>
        </p:nvSpPr>
        <p:spPr bwMode="auto">
          <a:xfrm>
            <a:off x="765175" y="3488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AutoShape 2" descr="blob:https://web.whatsapp.com/2e92c05e-036e-4518-bae6-2898470d3e0f"/>
          <p:cNvSpPr>
            <a:spLocks noChangeAspect="1" noChangeArrowheads="1"/>
          </p:cNvSpPr>
          <p:nvPr/>
        </p:nvSpPr>
        <p:spPr bwMode="auto">
          <a:xfrm>
            <a:off x="917575" y="463153"/>
            <a:ext cx="3048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16" name="Google Shape;58;p2"/>
          <p:cNvSpPr txBox="1"/>
          <p:nvPr/>
        </p:nvSpPr>
        <p:spPr>
          <a:xfrm>
            <a:off x="277090" y="289560"/>
            <a:ext cx="8224009" cy="1645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36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Imperativa</a:t>
            </a:r>
            <a:endParaRPr sz="36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9266" name="Picture 2" descr="Ficheiro:Arquiteturavn.png – Wikipédia, a enciclopédia livr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2775" y="2416167"/>
            <a:ext cx="3326765" cy="1901906"/>
          </a:xfrm>
          <a:prstGeom prst="rect">
            <a:avLst/>
          </a:prstGeom>
          <a:noFill/>
        </p:spPr>
      </p:pic>
      <p:sp>
        <p:nvSpPr>
          <p:cNvPr id="13" name="Retângulo 12"/>
          <p:cNvSpPr/>
          <p:nvPr/>
        </p:nvSpPr>
        <p:spPr>
          <a:xfrm>
            <a:off x="792480" y="4411980"/>
            <a:ext cx="2933700" cy="27432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Arquitetura de Von Neumann</a:t>
            </a:r>
          </a:p>
        </p:txBody>
      </p:sp>
      <p:sp>
        <p:nvSpPr>
          <p:cNvPr id="14" name="Retângulo 13"/>
          <p:cNvSpPr/>
          <p:nvPr/>
        </p:nvSpPr>
        <p:spPr>
          <a:xfrm>
            <a:off x="4175760" y="2400300"/>
            <a:ext cx="1981200" cy="111252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Este paradigma foi projetado para a arquitetura de computadores prevalecente</a:t>
            </a:r>
          </a:p>
        </p:txBody>
      </p:sp>
      <p:pic>
        <p:nvPicPr>
          <p:cNvPr id="139268" name="Picture 4" descr="PontoProgramar: Maio 201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03495" y="2125980"/>
            <a:ext cx="1333650" cy="1252220"/>
          </a:xfrm>
          <a:prstGeom prst="rect">
            <a:avLst/>
          </a:prstGeom>
          <a:noFill/>
        </p:spPr>
      </p:pic>
      <p:pic>
        <p:nvPicPr>
          <p:cNvPr id="139270" name="Picture 6" descr="Assembly Programming Homework Help, Online Assembly Assignment Help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65663" y="2357437"/>
            <a:ext cx="1552937" cy="766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55924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7" name="Google Shape;307;g11a3cd0d61f_0_227"/>
          <p:cNvSpPr txBox="1"/>
          <p:nvPr/>
        </p:nvSpPr>
        <p:spPr>
          <a:xfrm>
            <a:off x="1162075" y="234820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11a3cd0d61f_0_227"/>
          <p:cNvSpPr txBox="1"/>
          <p:nvPr/>
        </p:nvSpPr>
        <p:spPr>
          <a:xfrm>
            <a:off x="312420" y="1317000"/>
            <a:ext cx="7424755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dirty="0" err="1">
                <a:solidFill>
                  <a:schemeClr val="accent6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55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</a:t>
            </a:r>
            <a:r>
              <a:rPr lang="en-US" sz="55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5500" b="1" dirty="0" err="1">
                <a:solidFill>
                  <a:srgbClr val="00B0F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Lógica</a:t>
            </a:r>
            <a:endParaRPr sz="5500" b="0" i="0" u="none" strike="noStrike" cap="none">
              <a:solidFill>
                <a:srgbClr val="00B0F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09" name="Google Shape;309;g11a3cd0d61f_0_2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g11a3cd0d61f_0_227"/>
          <p:cNvSpPr txBox="1"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/>
            <a:r>
              <a:rPr lang="en-US"/>
              <a:t>[</a:t>
            </a:r>
            <a:fld id="{00000000-1234-1234-1234-123412341234}" type="slidenum">
              <a:rPr lang="en-US" smtClean="0"/>
              <a:pPr lvl="0"/>
              <a:t>9</a:t>
            </a:fld>
            <a:r>
              <a:rPr lang="en-US"/>
              <a:t>]</a:t>
            </a: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3039" y="3017436"/>
            <a:ext cx="3870961" cy="212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175</Words>
  <Application>Microsoft Office PowerPoint</Application>
  <PresentationFormat>Apresentação na tela (16:9)</PresentationFormat>
  <Paragraphs>69</Paragraphs>
  <Slides>19</Slides>
  <Notes>9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Simple Light</vt:lpstr>
      <vt:lpstr>Apresentação do PowerPoint</vt:lpstr>
      <vt:lpstr>Apresentação do PowerPoint</vt:lpstr>
      <vt:lpstr>   Vamos trabalhar inicialmente com as linguagens:    </vt:lpstr>
      <vt:lpstr>Apresentação do PowerPoint</vt:lpstr>
      <vt:lpstr>     Um paradigma de programação determina a visão que o programador possui sobre a estruturação e a execução do programa.   Por exemplo, em programação orientada a objetos, os programadores podem abstrair um programa como uma coleção de objetos que interagem entre si.   </vt:lpstr>
      <vt:lpstr>   Os paradigmas destas linguagens são importantes para entendermos melhor nossa forma de pensar sobre nossos problemas de computação:  Lógica; Funcional; Imperativa; Orientada a Objetos.   </vt:lpstr>
      <vt:lpstr>Apresentação do PowerPoint</vt:lpstr>
      <vt:lpstr>   O paradigma de programação que descreve a computação como ações, enunciados ou comandos que mudam o estado (variáveis) de um programa.        </vt:lpstr>
      <vt:lpstr>Apresentação do PowerPoint</vt:lpstr>
      <vt:lpstr>   O sentido da programação lógica é trazer o estilo da lógica matemática à programação de computadores.       </vt:lpstr>
      <vt:lpstr>   Considere o seguinte banco de dados:  gosta(maria, flores).  gosta(maria, pedro).  gosta(paulo, maria).  Se fizermos a pergunta:  ?- gosta(maria, X).  estaremos perguntando “Do que Maria gosta?”.  Prolog responde:  X = flores      </vt:lpstr>
      <vt:lpstr>Apresentação do PowerPoint</vt:lpstr>
      <vt:lpstr>    Programação funcional é um paradigma de programação que trata a computação como uma avaliação de funções matemáticas.      </vt:lpstr>
      <vt:lpstr>    Programação funcional é um paradigma de programação que trata a computação como uma avaliação de funções matemáticas.      </vt:lpstr>
      <vt:lpstr>Apresentação do PowerPoint</vt:lpstr>
      <vt:lpstr>    Na programação Orientada a Objetos temos como objetivo transformar nosso problema do mundo real em partes para o computador.      </vt:lpstr>
      <vt:lpstr>Apresentação do PowerPoint</vt:lpstr>
      <vt:lpstr>    Scilab (laboratório de matriz) é um ambiente de computação numérica multi-paradigma.     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Larissa Mestieri</dc:creator>
  <cp:lastModifiedBy>Diego Renan Bruno</cp:lastModifiedBy>
  <cp:revision>34</cp:revision>
  <dcterms:modified xsi:type="dcterms:W3CDTF">2025-07-21T14:19:53Z</dcterms:modified>
</cp:coreProperties>
</file>