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47"/>
      <p:bold r:id="rId48"/>
      <p:italic r:id="rId49"/>
      <p:boldItalic r:id="rId50"/>
    </p:embeddedFont>
    <p:embeddedFont>
      <p:font typeface="Consolas" panose="020B0609020204030204" pitchFamily="49" charset="0"/>
      <p:regular r:id="rId51"/>
      <p:bold r:id="rId52"/>
      <p:italic r:id="rId53"/>
      <p:boldItalic r:id="rId54"/>
    </p:embeddedFont>
    <p:embeddedFont>
      <p:font typeface="Fira Code" panose="020B0809050000020004" pitchFamily="49" charset="0"/>
      <p:regular r:id="rId55"/>
      <p:bold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nfg1Cml+u10HOe4ihVD6r6c+Y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1E8A58-3394-4C66-942F-A45F5BFA32BB}">
  <a:tblStyle styleId="{B01E8A58-3394-4C66-942F-A45F5BFA32B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8" Type="http://schemas.openxmlformats.org/officeDocument/2006/relationships/slide" Target="slides/slide4.xml"/><Relationship Id="rId51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3.fntdata"/><Relationship Id="rId57" Type="http://customschemas.google.com/relationships/presentationmetadata" Target="meta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6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35f0c53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35f0c53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35f0c535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35f0c535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35f0c53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35f0c53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35f0c53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35f0c53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35f0c535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35f0c535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635f0c53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14635f0c53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635f0c535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14635f0c535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35f0c53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g14635f0c53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35f0c535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14635f0c535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4635f0c535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14635f0c535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4635f0c535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g14635f0c535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4635f0c535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" name="Google Shape;207;g14635f0c535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4635f0c53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g14635f0c535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4635f0c535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14635f0c535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4635f0c53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14635f0c53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235a5df4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9" name="Google Shape;239;g1235a5df4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35f0c535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14635f0c535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635f0c53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8" name="Google Shape;258;g14635f0c53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4635f0c535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g14635f0c535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635f0c53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14635f0c53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4635f0c53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14635f0c53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4635f0c535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g14635f0c535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4635f0c535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g14635f0c535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14635f0c53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6" name="Google Shape;306;g14635f0c53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14635f0c535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g14635f0c535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4635f0c535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g14635f0c535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4635f0c535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0" name="Google Shape;330;g14635f0c535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635f0c53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8" name="Google Shape;338;g14635f0c53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4635f0c535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6" name="Google Shape;346;g14635f0c535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4635f0c535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4" name="Google Shape;354;g14635f0c535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4" name="Google Shape;36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35a5df4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235a5df4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35f0c53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35f0c53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35f0c53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35f0c53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35f0c535_0_2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Sequências suportam indexação negativa. A contagem começa em -1.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35f0c535_0_2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Índices negativos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35f0c535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35f0c535_0_2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35f0c535_0_2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35f0c535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35f0c535_0_2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pera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laranja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35f0c535_0_3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podem armazenar todos os tipos de objetos Python, portanto podemos ter listas que armazenam outras listas. Com isso podemos criar estruturas bidimensionais (tabelas), e acessar informando os índices de linha e coluna. 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35f0c535_0_3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Listas aninhadas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35f0c535_0_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35f0c535_0_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35f0c535_0_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35f0c535_0_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35f0c535_0_39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 = [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"a", 2]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matriz[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"c"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35f0c535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acessar elementos diretamente, podemos extrair um conjunto de valores de uma sequência. Para isso basta passar o índice inicial e/ou final para acessar o conjunto. Podemos ainda informar quantas posições o cursor deve "pular" no acesso.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14635f0c535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Fatiamento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g14635f0c535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35f0c535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635f0c535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g14635f0c535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7" name="Google Shape;167;g14635f0c535_0_5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"y"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["y",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"t"]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["p", "y", "t", "h", "o", "n"]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lista[::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["n", "o", "h", "t", "y", "p"]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635f0c535_0_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uma lista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4635f0c535_0_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g14635f0c535_0_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4635f0c535_0_6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g14635f0c535_0_6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14635f0c535_0_6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2" name="Google Shape;182;g14635f0c535_0_6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carros: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print(carro)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635f0c535_0_7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Às vezes é necessário saber qual o índice do objeto dentro do laço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Para isso podemos usar a função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enumerate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4635f0c535_0_7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Função enumerate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14635f0c535_0_7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4635f0c535_0_7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g14635f0c535_0_7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14635f0c535_0_7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7" name="Google Shape;197;g14635f0c535_0_7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"gol"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"celta"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"palio"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indice, carro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enumerate(carros):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{indice}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{carro}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lista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4635f0c535_0_8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compreensão de lista oferece uma sintaxe mais curta quando você deseja: criar uma nova lista com base nos valores de uma lista existente (filtro) ou gerar uma nova lista aplicando alguma modificação nos elementos de uma lista existente.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635f0c535_0_8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Compreensão de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14635f0c535_0_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4635f0c535_0_9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14635f0c535_0_9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14635f0c535_0_9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2" name="Google Shape;212;g14635f0c535_0_9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pares.append(numero)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4635f0c535_0_10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g14635f0c535_0_10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Filtro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g14635f0c535_0_10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0" name="Google Shape;220;g14635f0c535_0_10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pares = [numero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%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4635f0c535_0_10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14635f0c535_0_10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1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7" name="Google Shape;227;g14635f0c535_0_10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8" name="Google Shape;228;g14635f0c535_0_10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quadrado.append(numero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4635f0c535_0_11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14635f0c535_0_11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Modificando valores versão 2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5" name="Google Shape;235;g14635f0c535_0_1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6" name="Google Shape;236;g14635f0c535_0_11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quadrado = [numero **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numeros]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35a5df4d9_0_6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235a5df4d9_0_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sp>
        <p:nvSpPr>
          <p:cNvPr id="243" name="Google Shape;243;g1235a5df4d9_0_6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g1235a5df4d9_0_6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1235a5df4d9_0_64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1235a5df4d9_0_64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635f0c535_0_121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g14635f0c535_0_121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3" name="Google Shape;253;g14635f0c535_0_121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list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54" name="Google Shape;254;g14635f0c535_0_1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14635f0c535_0_1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4635f0c535_0_20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14635f0c535_0_20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[].append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14635f0c535_0_2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3" name="Google Shape;263;g14635f0c535_0_20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lista.append([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4635f0c535_0_21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14635f0c535_0_21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0" name="Google Shape;270;g14635f0c535_0_2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1" name="Google Shape;271;g14635f0c535_0_21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4635f0c535_0_2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g14635f0c535_0_2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8" name="Google Shape;278;g14635f0c535_0_2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9" name="Google Shape;279;g14635f0c535_0_22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 =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lista.copy()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print(lista)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[1, "Python", [40, 30, 20]]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4635f0c535_0_22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35f0c535_0_22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[].count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6" name="Google Shape;286;g14635f0c535_0_2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87" name="Google Shape;287;g14635f0c535_0_22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"vermelho"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"azul"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cores.count(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"verde"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1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4635f0c535_0_2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14635f0c535_0_2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[].extend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g14635f0c535_0_2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95" name="Google Shape;295;g14635f0c535_0_236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linguagens.extend([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"c",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635f0c535_0_2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4635f0c535_0_2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[].index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2" name="Google Shape;302;g14635f0c535_0_2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03" name="Google Shape;303;g14635f0c535_0_24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3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linguagens.index(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0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4635f0c535_0_25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14635f0c535_0_25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0" name="Google Shape;310;g14635f0c535_0_25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1" name="Google Shape;311;g14635f0c535_0_25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csharp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java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linguagens.pop(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python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635f0c535_0_25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g14635f0c535_0_25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[].remove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8" name="Google Shape;318;g14635f0c535_0_2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19" name="Google Shape;319;g14635f0c535_0_25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linguagens.remove(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14635f0c535_0_26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g14635f0c535_0_26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[].reverse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6" name="Google Shape;326;g14635f0c535_0_26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27" name="Google Shape;327;g14635f0c535_0_26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linguagens.reverse()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["csharp", "java", "c", "js", "python"]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4635f0c535_0_27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g14635f0c535_0_27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[].sort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34" name="Google Shape;334;g14635f0c535_0_2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35" name="Google Shape;335;g14635f0c535_0_27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"csharp", "java", "js", "python"]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"js", "java", "csharp", "c"]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linguagens.sort(key=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4635f0c535_0_28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14635f0c535_0_28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2" name="Google Shape;342;g14635f0c535_0_28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43" name="Google Shape;343;g14635f0c535_0_28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len(linguagens)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5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4635f0c535_0_28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g14635f0c535_0_28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sorted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g14635f0c535_0_28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351" name="Google Shape;351;g14635f0c535_0_28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linguagens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"js"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"java"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"csharp"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["c", "js", "java", "python", "csharp"]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solidFill>
                          <a:srgbClr val="F8F8F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sorted(linguagens, key=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lambda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x: len(x), reverse=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["python", "csharp", "java", "js", "c"]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4635f0c535_0_1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7" name="Google Shape;357;g14635f0c535_0_1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  <p:sp>
        <p:nvSpPr>
          <p:cNvPr id="358" name="Google Shape;358;g14635f0c535_0_1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g14635f0c535_0_1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14635f0c535_0_129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14635f0c535_0_129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list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8" name="Google Shape;36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75" name="Google Shape;37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Listas em Python podem armazenar de maneira sequencial qualquer tipo de objeto. Podemos criar listas utilizando o construtor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list,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função range ou colocando valores separados por vírgula dentro de colchetes. Listas são objetos mutáveis, portanto podemos alterar seus valores após a criação.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listas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35a5df4d9_0_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235a5df4d9_0_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235a5df4d9_0_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235a5df4d9_0_3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"maca"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letras = list(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numeros = list(range(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carro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"Ferrari"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"F8"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4200000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2900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"São Paulo"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True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35f0c535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lista é uma sequência, portanto podemos acessar seus dados utilizando índices. Contamos o índice de determinada sequência a partir do zero.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35f0c535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direto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35f0c535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35f0c535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35f0c535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35f0c535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35f0c535_0_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{B01E8A58-3394-4C66-942F-A45F5BFA32BB}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 = 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"maçã"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"laranja"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"uva"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"pera"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maçã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frutas[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uva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8738E3CE-DBF1-4BEC-A5C4-967392F29F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E83CDB-4137-45F9-BF9E-5BC2A79F2C5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37AD59-A0B2-4EE6-B55A-E1315BC78B78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41</Slides>
  <Notes>41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41</vt:i4>
      </vt:variant>
    </vt:vector>
  </HeadingPairs>
  <TitlesOfParts>
    <vt:vector size="4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2025-07-29T18:17:29Z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